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2" r:id="rId3"/>
    <p:sldId id="347" r:id="rId4"/>
    <p:sldId id="349" r:id="rId5"/>
    <p:sldId id="350" r:id="rId6"/>
    <p:sldId id="351" r:id="rId7"/>
    <p:sldId id="335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39" r:id="rId16"/>
    <p:sldId id="340" r:id="rId17"/>
    <p:sldId id="338" r:id="rId18"/>
    <p:sldId id="321" r:id="rId19"/>
    <p:sldId id="346" r:id="rId20"/>
    <p:sldId id="352" r:id="rId21"/>
    <p:sldId id="265" r:id="rId22"/>
    <p:sldId id="343" r:id="rId23"/>
    <p:sldId id="261" r:id="rId24"/>
    <p:sldId id="269" r:id="rId25"/>
    <p:sldId id="348" r:id="rId26"/>
    <p:sldId id="331" r:id="rId27"/>
    <p:sldId id="332" r:id="rId28"/>
    <p:sldId id="333" r:id="rId29"/>
    <p:sldId id="326" r:id="rId30"/>
    <p:sldId id="327" r:id="rId31"/>
    <p:sldId id="328" r:id="rId32"/>
    <p:sldId id="329" r:id="rId33"/>
    <p:sldId id="344" r:id="rId34"/>
    <p:sldId id="345" r:id="rId35"/>
  </p:sldIdLst>
  <p:sldSz cx="9144000" cy="5143500" type="screen16x9"/>
  <p:notesSz cx="6858000" cy="9144000"/>
  <p:defaultTextStyle>
    <a:defPPr>
      <a:defRPr lang="en-US"/>
    </a:defPPr>
    <a:lvl1pPr marL="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804" autoAdjust="0"/>
  </p:normalViewPr>
  <p:slideViewPr>
    <p:cSldViewPr>
      <p:cViewPr>
        <p:scale>
          <a:sx n="155" d="100"/>
          <a:sy n="155" d="100"/>
        </p:scale>
        <p:origin x="4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532E-AB55-4140-9B26-D6AE3AFB6AF2}" type="datetimeFigureOut">
              <a:rPr lang="en-US" smtClean="0"/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0D89-2F3C-4383-A1EC-01DD5433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BFAFD-47BD-42C9-893B-AD3A726CF066}" type="datetimeFigureOut">
              <a:rPr lang="en-US" smtClean="0"/>
              <a:t>9/4/23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DFF53-DA8F-4BA0-936B-534A82BB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5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8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27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1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0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55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36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3CDF-F577-4C83-BD8F-BC2C13441C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1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3CDF-F577-4C83-BD8F-BC2C13441C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1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3CDF-F577-4C83-BD8F-BC2C13441C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1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3CDF-F577-4C83-BD8F-BC2C13441C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3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them do it table-by-table in class.</a:t>
            </a:r>
            <a:endParaRPr lang="en-US" dirty="0"/>
          </a:p>
          <a:p>
            <a:r>
              <a:rPr lang="en-US" dirty="0"/>
              <a:t>So which assumption do the data favor?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0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which assumption do the </a:t>
            </a:r>
            <a:r>
              <a:rPr lang="en-US"/>
              <a:t>data favor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0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www.mathwarehouse.com</a:t>
            </a:r>
            <a:r>
              <a:rPr lang="en-US" dirty="0"/>
              <a:t>/</a:t>
            </a:r>
            <a:r>
              <a:rPr lang="en-US" dirty="0" err="1"/>
              <a:t>monty</a:t>
            </a:r>
            <a:r>
              <a:rPr lang="en-US" dirty="0"/>
              <a:t>-hall-simulation-online/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www.rossmanchance.com</a:t>
            </a:r>
            <a:r>
              <a:rPr lang="en-US" dirty="0"/>
              <a:t>/applets/2021/</a:t>
            </a:r>
            <a:r>
              <a:rPr lang="en-US" dirty="0" err="1"/>
              <a:t>montyhall</a:t>
            </a:r>
            <a:r>
              <a:rPr lang="en-US" dirty="0"/>
              <a:t>/</a:t>
            </a:r>
            <a:r>
              <a:rPr lang="en-US" dirty="0" err="1"/>
              <a:t>Monty.html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3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which assumption do the </a:t>
            </a:r>
            <a:r>
              <a:rPr lang="en-US"/>
              <a:t>data favor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5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which assumption do the </a:t>
            </a:r>
            <a:r>
              <a:rPr lang="en-US"/>
              <a:t>data favor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1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 have a volunteer to explain who </a:t>
            </a:r>
            <a:r>
              <a:rPr lang="en-US" dirty="0" err="1"/>
              <a:t>FantasyFootball</a:t>
            </a:r>
            <a:r>
              <a:rPr lang="en-US" dirty="0"/>
              <a:t>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0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7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41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1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35000">
              <a:schemeClr val="bg2">
                <a:lumMod val="90000"/>
              </a:schemeClr>
            </a:gs>
            <a:gs pos="82000">
              <a:schemeClr val="bg2">
                <a:lumMod val="75000"/>
              </a:schemeClr>
            </a:gs>
            <a:gs pos="100000">
              <a:schemeClr val="bg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4E4D413C-781E-4650-903A-E0573066EEB2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arehouse.com/monty-hall-simulation-onlin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smanchance.com/applets/MontyHall/Monty04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ossmanchance.com/applets/2021/montyhall/Monty.html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Statistics and Experimental Design</a:t>
            </a:r>
            <a:br>
              <a:rPr lang="en-US" dirty="0"/>
            </a:br>
            <a:r>
              <a:rPr lang="en-US" dirty="0"/>
              <a:t>Introduction and Key Terms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76550"/>
            <a:ext cx="6400800" cy="1314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3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613170"/>
          </a:xfrm>
        </p:spPr>
        <p:txBody>
          <a:bodyPr>
            <a:normAutofit fontScale="90000"/>
          </a:bodyPr>
          <a:lstStyle/>
          <a:p>
            <a:r>
              <a:rPr lang="en-US" dirty="0"/>
              <a:t>The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819151"/>
            <a:ext cx="8305798" cy="3946925"/>
          </a:xfrm>
        </p:spPr>
        <p:txBody>
          <a:bodyPr>
            <a:no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000" dirty="0"/>
              <a:t>I hide a piece of candy under one of the cups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000" dirty="0"/>
              <a:t>You pick one of the cups.  </a:t>
            </a:r>
            <a:endParaRPr lang="en-US" sz="1200" dirty="0"/>
          </a:p>
          <a:p>
            <a:pPr marL="491826" indent="-491826">
              <a:buFont typeface="+mj-lt"/>
              <a:buAutoNum type="arabicPeriod"/>
            </a:pPr>
            <a:r>
              <a:rPr lang="en-US" sz="2000" dirty="0"/>
              <a:t>I’ll turn over one of the remaining cups (it will not have the piece of candy).   </a:t>
            </a:r>
            <a:endParaRPr lang="en-US" sz="1200" dirty="0"/>
          </a:p>
          <a:p>
            <a:pPr marL="491826" indent="-491826">
              <a:buFont typeface="+mj-lt"/>
              <a:buAutoNum type="arabicPeriod"/>
            </a:pPr>
            <a:r>
              <a:rPr lang="en-US" sz="2000" dirty="0"/>
              <a:t>Then comes the moment of truth:  I’ll offer you the opportunity to </a:t>
            </a:r>
            <a:endParaRPr lang="en-US" sz="1200" dirty="0"/>
          </a:p>
          <a:p>
            <a:pPr marL="437178" lvl="1" indent="0">
              <a:buNone/>
            </a:pPr>
            <a:r>
              <a:rPr lang="en-US" sz="1800" b="1" dirty="0"/>
              <a:t>	STAY </a:t>
            </a:r>
            <a:r>
              <a:rPr lang="en-US" sz="1800" dirty="0"/>
              <a:t> with your original choice</a:t>
            </a:r>
            <a:endParaRPr lang="en-US" sz="1000" dirty="0"/>
          </a:p>
          <a:p>
            <a:pPr marL="437178" lvl="1" indent="0">
              <a:buNone/>
            </a:pPr>
            <a:r>
              <a:rPr lang="en-US" sz="1000" b="1" dirty="0"/>
              <a:t>	</a:t>
            </a:r>
            <a:r>
              <a:rPr lang="en-US" sz="1800" b="1" dirty="0"/>
              <a:t>SWITCH</a:t>
            </a:r>
            <a:r>
              <a:rPr lang="en-US" sz="1800" dirty="0"/>
              <a:t> your choice for the other cup.   </a:t>
            </a:r>
            <a:endParaRPr lang="en-US" sz="1200" dirty="0"/>
          </a:p>
          <a:p>
            <a:pPr marL="491826" indent="-491826">
              <a:buFont typeface="+mj-lt"/>
              <a:buAutoNum type="arabicPeriod"/>
            </a:pPr>
            <a:r>
              <a:rPr lang="en-US" sz="2000" dirty="0"/>
              <a:t>If the candy is under the cup you end up with, you can have it.  If the cup you chose is empty, you lose.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b="1" i="1" dirty="0"/>
              <a:t>Big Question</a:t>
            </a:r>
            <a:r>
              <a:rPr lang="en-US" sz="2000" dirty="0"/>
              <a:t>:</a:t>
            </a:r>
            <a:r>
              <a:rPr lang="en-US" sz="1200" dirty="0"/>
              <a:t> </a:t>
            </a:r>
            <a:r>
              <a:rPr lang="en-US" sz="2000" dirty="0"/>
              <a:t>Should you </a:t>
            </a:r>
            <a:r>
              <a:rPr lang="en-US" sz="2000" b="1" dirty="0"/>
              <a:t>STAY</a:t>
            </a:r>
            <a:r>
              <a:rPr lang="en-US" sz="2000" dirty="0"/>
              <a:t> with your original choice or should you </a:t>
            </a:r>
            <a:r>
              <a:rPr lang="en-US" sz="2000" b="1" dirty="0"/>
              <a:t>SWITCH</a:t>
            </a:r>
            <a:r>
              <a:rPr lang="en-US" sz="2000" dirty="0"/>
              <a:t> for the other cup?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867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9D54F-C481-412A-1190-033B11454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319">
            <a:off x="5769257" y="2856647"/>
            <a:ext cx="1030368" cy="12037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EB44E4-7BD6-DAC8-B8F4-3764D980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319">
            <a:off x="5798342" y="1153255"/>
            <a:ext cx="1030368" cy="1203701"/>
          </a:xfrm>
          <a:prstGeom prst="rect">
            <a:avLst/>
          </a:prstGeom>
        </p:spPr>
      </p:pic>
      <p:pic>
        <p:nvPicPr>
          <p:cNvPr id="4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76402" y="1256794"/>
            <a:ext cx="1016511" cy="10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edia.npr.org/assets/img/2011/11/04/red-solo-cup_custom-6904949d2957888ea3a73fd084e238b4542ea02e-s6-c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05137" y="1242064"/>
            <a:ext cx="1041743" cy="10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bestclipartblog.com/clipart-pics/candy-clip-art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48" y="2181997"/>
            <a:ext cx="752161" cy="42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5001" y="1962151"/>
            <a:ext cx="1358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Show you</a:t>
            </a:r>
          </a:p>
        </p:txBody>
      </p:sp>
      <p:pic>
        <p:nvPicPr>
          <p:cNvPr id="13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87775" y="2960186"/>
            <a:ext cx="1016511" cy="10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6510" y="2945456"/>
            <a:ext cx="1041743" cy="10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bestclipartblog.com/clipart-pics/candy-clip-art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300" y="3894143"/>
            <a:ext cx="752161" cy="42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26374" y="3665543"/>
            <a:ext cx="1358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Show you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6108" y="209551"/>
            <a:ext cx="8248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Stay or Switch? View #1: there are </a:t>
            </a:r>
            <a:r>
              <a:rPr lang="en-US" sz="2400" b="1" u="sng" dirty="0"/>
              <a:t>2</a:t>
            </a:r>
            <a:r>
              <a:rPr lang="en-US" sz="2400" b="1" dirty="0"/>
              <a:t> possible outcomes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6924" y="713358"/>
            <a:ext cx="1358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Pick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96028" y="1027328"/>
            <a:ext cx="0" cy="7300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7826" y="2397966"/>
            <a:ext cx="135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</a:t>
            </a:r>
          </a:p>
        </p:txBody>
      </p:sp>
      <p:sp>
        <p:nvSpPr>
          <p:cNvPr id="30" name="7-Point Star 29"/>
          <p:cNvSpPr/>
          <p:nvPr/>
        </p:nvSpPr>
        <p:spPr>
          <a:xfrm>
            <a:off x="7239000" y="1092816"/>
            <a:ext cx="1558344" cy="112699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435" tIns="43718" rIns="87435" bIns="43718" rtlCol="0" anchor="ctr"/>
          <a:lstStyle/>
          <a:p>
            <a:pPr algn="ctr"/>
            <a:r>
              <a:rPr lang="en-US" dirty="0"/>
              <a:t>Win if </a:t>
            </a:r>
            <a:r>
              <a:rPr lang="en-US" b="1" dirty="0"/>
              <a:t>STAY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7239000" y="2666588"/>
            <a:ext cx="1558344" cy="112699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435" tIns="43718" rIns="87435" bIns="43718" rtlCol="0" anchor="ctr"/>
          <a:lstStyle/>
          <a:p>
            <a:pPr algn="ctr"/>
            <a:r>
              <a:rPr lang="en-US" dirty="0"/>
              <a:t>Lose if </a:t>
            </a:r>
            <a:r>
              <a:rPr lang="en-US" b="1" dirty="0"/>
              <a:t>STAY</a:t>
            </a:r>
          </a:p>
        </p:txBody>
      </p:sp>
    </p:spTree>
    <p:extLst>
      <p:ext uri="{BB962C8B-B14F-4D97-AF65-F5344CB8AC3E}">
        <p14:creationId xmlns:p14="http://schemas.microsoft.com/office/powerpoint/2010/main" val="31954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AD93AC-6803-BF31-80DD-D8965DCB6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745">
            <a:off x="3935520" y="3814380"/>
            <a:ext cx="733335" cy="856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04C3B2-9109-D7C2-D4D6-ADD1BE995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745">
            <a:off x="5908438" y="2410703"/>
            <a:ext cx="733335" cy="85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56573-B7B3-B9C8-5C6B-62BC8C82B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745">
            <a:off x="5918545" y="1080893"/>
            <a:ext cx="733335" cy="856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85751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View #2: there are </a:t>
            </a:r>
            <a:r>
              <a:rPr lang="en-US" sz="2400" b="1" u="sng" dirty="0"/>
              <a:t>3</a:t>
            </a:r>
            <a:r>
              <a:rPr lang="en-US" sz="2400" b="1" dirty="0"/>
              <a:t> possible outcomes</a:t>
            </a:r>
          </a:p>
        </p:txBody>
      </p:sp>
      <p:pic>
        <p:nvPicPr>
          <p:cNvPr id="5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37966" y="1256794"/>
            <a:ext cx="716122" cy="7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edia.npr.org/assets/img/2011/11/04/red-solo-cup_custom-6904949d2957888ea3a73fd084e238b4542ea02e-s6-c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74157" y="1242066"/>
            <a:ext cx="733898" cy="7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bestclipartblog.com/clipart-pics/candy-clip-art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49" y="1928534"/>
            <a:ext cx="529889" cy="2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61738" y="1872655"/>
            <a:ext cx="14579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Show you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6924" y="713358"/>
            <a:ext cx="1358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Pick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6028" y="1027328"/>
            <a:ext cx="0" cy="7300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37966" y="2586457"/>
            <a:ext cx="716122" cy="7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74157" y="2571729"/>
            <a:ext cx="733898" cy="7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bestclipartblog.com/clipart-pics/candy-clip-art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93" y="3258198"/>
            <a:ext cx="529889" cy="2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1738" y="3202318"/>
            <a:ext cx="14579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Show you</a:t>
            </a:r>
          </a:p>
        </p:txBody>
      </p:sp>
      <p:pic>
        <p:nvPicPr>
          <p:cNvPr id="19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77647" y="3925970"/>
            <a:ext cx="716122" cy="7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10606" y="3911241"/>
            <a:ext cx="733898" cy="7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bestclipartblog.com/clipart-pics/candy-clip-art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67" y="4597711"/>
            <a:ext cx="529889" cy="2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34920" y="4572266"/>
            <a:ext cx="14579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Show you</a:t>
            </a:r>
          </a:p>
        </p:txBody>
      </p:sp>
      <p:sp>
        <p:nvSpPr>
          <p:cNvPr id="26" name="7-Point Star 25"/>
          <p:cNvSpPr/>
          <p:nvPr/>
        </p:nvSpPr>
        <p:spPr>
          <a:xfrm>
            <a:off x="7204656" y="1002007"/>
            <a:ext cx="1558344" cy="112699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435" tIns="43718" rIns="87435" bIns="43718" rtlCol="0" anchor="ctr"/>
          <a:lstStyle/>
          <a:p>
            <a:pPr algn="ctr"/>
            <a:r>
              <a:rPr lang="en-US" dirty="0"/>
              <a:t>Win if </a:t>
            </a:r>
            <a:r>
              <a:rPr lang="en-US" b="1" dirty="0"/>
              <a:t>STAY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7826" y="2049626"/>
            <a:ext cx="135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</a:t>
            </a:r>
          </a:p>
        </p:txBody>
      </p:sp>
      <p:sp>
        <p:nvSpPr>
          <p:cNvPr id="28" name="7-Point Star 27"/>
          <p:cNvSpPr/>
          <p:nvPr/>
        </p:nvSpPr>
        <p:spPr>
          <a:xfrm>
            <a:off x="7237413" y="2302847"/>
            <a:ext cx="1558344" cy="112699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435" tIns="43718" rIns="87435" bIns="43718" rtlCol="0" anchor="ctr"/>
          <a:lstStyle/>
          <a:p>
            <a:pPr algn="ctr"/>
            <a:r>
              <a:rPr lang="en-US" dirty="0"/>
              <a:t>Lose if</a:t>
            </a:r>
          </a:p>
          <a:p>
            <a:pPr algn="ctr"/>
            <a:r>
              <a:rPr lang="en-US" b="1" dirty="0"/>
              <a:t>STAY</a:t>
            </a:r>
          </a:p>
        </p:txBody>
      </p:sp>
      <p:sp>
        <p:nvSpPr>
          <p:cNvPr id="29" name="7-Point Star 28"/>
          <p:cNvSpPr/>
          <p:nvPr/>
        </p:nvSpPr>
        <p:spPr>
          <a:xfrm>
            <a:off x="7236276" y="3659690"/>
            <a:ext cx="1558344" cy="112699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435" tIns="43718" rIns="87435" bIns="43718" rtlCol="0" anchor="ctr"/>
          <a:lstStyle/>
          <a:p>
            <a:pPr algn="ctr"/>
            <a:r>
              <a:rPr lang="en-US" dirty="0"/>
              <a:t>Lose if </a:t>
            </a:r>
            <a:r>
              <a:rPr lang="en-US" b="1" dirty="0"/>
              <a:t>STAY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7826" y="3428858"/>
            <a:ext cx="135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8219" y="939776"/>
            <a:ext cx="245629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(Or I could show this one)</a:t>
            </a:r>
          </a:p>
        </p:txBody>
      </p:sp>
    </p:spTree>
    <p:extLst>
      <p:ext uri="{BB962C8B-B14F-4D97-AF65-F5344CB8AC3E}">
        <p14:creationId xmlns:p14="http://schemas.microsoft.com/office/powerpoint/2010/main" val="5156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6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– Table by Table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705267"/>
              </p:ext>
            </p:extLst>
          </p:nvPr>
        </p:nvGraphicFramePr>
        <p:xfrm>
          <a:off x="916686" y="1809750"/>
          <a:ext cx="7315200" cy="230765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78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78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50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4080"/>
            <a:ext cx="8229600" cy="155970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View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165194"/>
              </p:ext>
            </p:extLst>
          </p:nvPr>
        </p:nvGraphicFramePr>
        <p:xfrm>
          <a:off x="940906" y="514350"/>
          <a:ext cx="7315200" cy="2042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9758" y="2568180"/>
            <a:ext cx="8229600" cy="384570"/>
          </a:xfrm>
          <a:prstGeom prst="rect">
            <a:avLst/>
          </a:prstGeom>
        </p:spPr>
        <p:txBody>
          <a:bodyPr vert="horz" lIns="87435" tIns="43718" rIns="87435" bIns="43718" rtlCol="0" anchor="ctr">
            <a:noAutofit/>
          </a:bodyPr>
          <a:lstStyle>
            <a:lvl1pPr algn="ctr" defTabSz="874355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View 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01732"/>
              </p:ext>
            </p:extLst>
          </p:nvPr>
        </p:nvGraphicFramePr>
        <p:xfrm>
          <a:off x="917715" y="2952750"/>
          <a:ext cx="7315200" cy="2042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88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61A9-465C-B044-AC92-ACB474ED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Monty Hall Simulator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72AE2199-6D46-F149-9E79-1DFA552A9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" y="1315788"/>
            <a:ext cx="5805741" cy="3827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52C23-ACA3-0342-A651-2D35DCED7DF9}"/>
              </a:ext>
            </a:extLst>
          </p:cNvPr>
          <p:cNvSpPr/>
          <p:nvPr/>
        </p:nvSpPr>
        <p:spPr>
          <a:xfrm>
            <a:off x="7086600" y="1570482"/>
            <a:ext cx="113845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83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BED0-25A8-8445-8ECD-AB70713F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Monty Hall Simulator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86CF0DE-3102-404F-BE42-A633811F0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2550"/>
            <a:ext cx="6987244" cy="327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5DC2E-5100-A346-8CB2-911F4BA6C195}"/>
              </a:ext>
            </a:extLst>
          </p:cNvPr>
          <p:cNvSpPr txBox="1"/>
          <p:nvPr/>
        </p:nvSpPr>
        <p:spPr>
          <a:xfrm>
            <a:off x="7543800" y="1885950"/>
            <a:ext cx="1447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Simulator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9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4080"/>
            <a:ext cx="8229600" cy="155970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View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40906" y="514350"/>
          <a:ext cx="7315200" cy="2042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9758" y="2568180"/>
            <a:ext cx="8229600" cy="384570"/>
          </a:xfrm>
          <a:prstGeom prst="rect">
            <a:avLst/>
          </a:prstGeom>
        </p:spPr>
        <p:txBody>
          <a:bodyPr vert="horz" lIns="87435" tIns="43718" rIns="87435" bIns="43718" rtlCol="0" anchor="ctr">
            <a:noAutofit/>
          </a:bodyPr>
          <a:lstStyle>
            <a:lvl1pPr algn="ctr" defTabSz="874355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View 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7715" y="2952750"/>
          <a:ext cx="7315200" cy="2042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17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758" y="2568180"/>
            <a:ext cx="8229600" cy="384570"/>
          </a:xfrm>
          <a:prstGeom prst="rect">
            <a:avLst/>
          </a:prstGeom>
        </p:spPr>
        <p:txBody>
          <a:bodyPr vert="horz" lIns="87435" tIns="43718" rIns="87435" bIns="43718" rtlCol="0" anchor="ctr">
            <a:noAutofit/>
          </a:bodyPr>
          <a:lstStyle>
            <a:lvl1pPr algn="ctr" defTabSz="874355" rtl="0" eaLnBrk="1" latinLnBrk="0" hangingPunct="1">
              <a:spcBef>
                <a:spcPct val="0"/>
              </a:spcBef>
              <a:buNone/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TRUTH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7715" y="2952750"/>
          <a:ext cx="7315200" cy="2042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STAY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900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/ 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605861"/>
            <a:ext cx="8229600" cy="2489889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Questions about the video lectures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D12C-D3C5-F34E-8C19-6128B385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003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0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200152"/>
            <a:ext cx="8229600" cy="3809997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Review Syllabus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Answer questions that you have about video lectures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Exercises and group work (e.g., Let’s Make a Deal)</a:t>
            </a:r>
          </a:p>
          <a:p>
            <a:pPr marL="874355" lvl="1" indent="-491826"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197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482"/>
            <a:ext cx="7696198" cy="3352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What is sampling error?</a:t>
            </a:r>
          </a:p>
          <a:p>
            <a:pPr marL="0" indent="0">
              <a:buNone/>
            </a:pPr>
            <a:r>
              <a:rPr lang="en-US" sz="2400" dirty="0"/>
              <a:t>How does it fit within the practice of statistics?</a:t>
            </a:r>
          </a:p>
        </p:txBody>
      </p:sp>
    </p:spTree>
    <p:extLst>
      <p:ext uri="{BB962C8B-B14F-4D97-AF65-F5344CB8AC3E}">
        <p14:creationId xmlns:p14="http://schemas.microsoft.com/office/powerpoint/2010/main" val="2332403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error: hours of sleep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482"/>
            <a:ext cx="7696198" cy="3352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With other folks at your table:</a:t>
            </a:r>
          </a:p>
          <a:p>
            <a:pPr marL="738188" indent="-327025"/>
            <a:r>
              <a:rPr lang="en-US" sz="2400" dirty="0"/>
              <a:t>Say hello</a:t>
            </a:r>
          </a:p>
          <a:p>
            <a:pPr marL="738188" indent="-327025"/>
            <a:r>
              <a:rPr lang="en-US" sz="2400" dirty="0"/>
              <a:t>Say your name</a:t>
            </a:r>
          </a:p>
          <a:p>
            <a:pPr marL="738188" indent="-327025"/>
            <a:r>
              <a:rPr lang="en-US" sz="2400" dirty="0"/>
              <a:t>Say: Hello &lt;insert name&gt;.  Nice to meet you!</a:t>
            </a:r>
          </a:p>
          <a:p>
            <a:pPr marL="738188" indent="-327025"/>
            <a:r>
              <a:rPr lang="en-US" sz="2400" dirty="0"/>
              <a:t>Find the average number of hours of sleep for your table</a:t>
            </a:r>
          </a:p>
          <a:p>
            <a:pPr marL="0" indent="0">
              <a:buNone/>
            </a:pPr>
            <a:r>
              <a:rPr lang="en-US" sz="2400" dirty="0"/>
              <a:t>Population 	= 	this class</a:t>
            </a:r>
          </a:p>
          <a:p>
            <a:pPr marL="0" indent="0">
              <a:buNone/>
            </a:pPr>
            <a:r>
              <a:rPr lang="en-US" sz="2400" dirty="0"/>
              <a:t>Sample		=	your group</a:t>
            </a:r>
          </a:p>
        </p:txBody>
      </p:sp>
      <p:pic>
        <p:nvPicPr>
          <p:cNvPr id="4" name="Picture 2" descr="How to sleep well: 7 steps to a great night's sleep | Age UK">
            <a:extLst>
              <a:ext uri="{FF2B5EF4-FFF2-40B4-BE49-F238E27FC236}">
                <a16:creationId xmlns:a16="http://schemas.microsoft.com/office/drawing/2014/main" id="{A6FA6DA7-9585-95C8-ACB7-965DEFD8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05970"/>
            <a:ext cx="2895600" cy="17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5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Sampling error: Miles to go </a:t>
            </a:r>
            <a:br>
              <a:rPr lang="en-US" dirty="0"/>
            </a:br>
            <a:r>
              <a:rPr lang="en-US" dirty="0"/>
              <a:t>before I sleep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482"/>
            <a:ext cx="7696198" cy="3352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With other folks at your table:</a:t>
            </a:r>
          </a:p>
          <a:p>
            <a:pPr marL="738188" indent="-327025"/>
            <a:r>
              <a:rPr lang="en-US" sz="2400" dirty="0"/>
              <a:t>Say hello</a:t>
            </a:r>
          </a:p>
          <a:p>
            <a:pPr marL="738188" indent="-327025"/>
            <a:r>
              <a:rPr lang="en-US" sz="2400" dirty="0"/>
              <a:t>Say your name</a:t>
            </a:r>
          </a:p>
          <a:p>
            <a:pPr marL="738188" indent="-327025"/>
            <a:r>
              <a:rPr lang="en-US" sz="2400" dirty="0"/>
              <a:t>Say: Hello &lt;insert name&gt;.  Nice to meet you!</a:t>
            </a:r>
          </a:p>
          <a:p>
            <a:pPr marL="738188" indent="-327025"/>
            <a:r>
              <a:rPr lang="en-US" sz="2400" dirty="0"/>
              <a:t>Find the average distance home from Amherst for your table (use the google maps)</a:t>
            </a:r>
          </a:p>
          <a:p>
            <a:pPr marL="0" indent="0">
              <a:buNone/>
            </a:pPr>
            <a:r>
              <a:rPr lang="en-US" sz="2400" dirty="0"/>
              <a:t>Population 	= 	this class</a:t>
            </a:r>
          </a:p>
          <a:p>
            <a:pPr marL="0" indent="0">
              <a:buNone/>
            </a:pPr>
            <a:r>
              <a:rPr lang="en-US" sz="2400" dirty="0"/>
              <a:t>Sample		=	your group</a:t>
            </a:r>
          </a:p>
        </p:txBody>
      </p:sp>
      <p:pic>
        <p:nvPicPr>
          <p:cNvPr id="2050" name="Picture 2" descr="Mind Body Soul Tribe: Miles to go before I sleep">
            <a:extLst>
              <a:ext uri="{FF2B5EF4-FFF2-40B4-BE49-F238E27FC236}">
                <a16:creationId xmlns:a16="http://schemas.microsoft.com/office/drawing/2014/main" id="{AA4D15EB-6DEB-1EBD-0AAA-EC82865EC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763" y="971550"/>
            <a:ext cx="2914135" cy="19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0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different kinds of statistics: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7772398" cy="3771899"/>
          </a:xfrm>
        </p:spPr>
        <p:txBody>
          <a:bodyPr>
            <a:normAutofit/>
          </a:bodyPr>
          <a:lstStyle/>
          <a:p>
            <a:pPr marL="0" indent="0" hangingPunct="0">
              <a:buNone/>
            </a:pPr>
            <a:r>
              <a:rPr lang="en-US" sz="2400" b="1" i="1" cap="small" dirty="0"/>
              <a:t>1. Descriptive Statistics</a:t>
            </a:r>
            <a:r>
              <a:rPr lang="en-US" sz="2400" dirty="0"/>
              <a:t> - numerical and graphical methods for analyzing patterns within a data set; used to summarize information contained within a data set and present it to an audience.</a:t>
            </a:r>
          </a:p>
          <a:p>
            <a:pPr marL="0" indent="0" hangingPunct="0">
              <a:buNone/>
            </a:pPr>
            <a:endParaRPr lang="en-US" sz="2400" b="1" dirty="0"/>
          </a:p>
          <a:p>
            <a:pPr marL="0" indent="0" hangingPunct="0">
              <a:buNone/>
            </a:pPr>
            <a:r>
              <a:rPr lang="en-US" sz="2400" b="1" i="1" cap="small" dirty="0"/>
              <a:t>2. Inferential Statistics</a:t>
            </a:r>
            <a:r>
              <a:rPr lang="en-US" sz="2400" dirty="0"/>
              <a:t> - the use of sample information (i.e., descriptive statistics) to make estimates, decisions, predictions and/or other generalizations about the population from which they were drawn. </a:t>
            </a:r>
          </a:p>
          <a:p>
            <a:pPr marL="0" indent="0" hangingPunct="0">
              <a:buNone/>
            </a:pPr>
            <a:endParaRPr lang="en-US" sz="2400" b="1" dirty="0"/>
          </a:p>
          <a:p>
            <a:pPr marL="0" indent="0" hangingPunct="0">
              <a:buNone/>
            </a:pPr>
            <a:endParaRPr lang="en-US" sz="2400" b="1" dirty="0"/>
          </a:p>
          <a:p>
            <a:pPr marL="0" indent="0" hangingPunct="0">
              <a:buNone/>
            </a:pP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92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Example: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E52E7-7E02-3B77-6E9C-1DD68F0B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6350"/>
            <a:ext cx="7772400" cy="36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3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5222A-AF0A-1819-65AB-A81D51D36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98500"/>
            <a:ext cx="6667500" cy="444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12521C-C2BD-E1CA-BF63-92E507C3CC74}"/>
              </a:ext>
            </a:extLst>
          </p:cNvPr>
          <p:cNvSpPr/>
          <p:nvPr/>
        </p:nvSpPr>
        <p:spPr>
          <a:xfrm>
            <a:off x="1676400" y="2038350"/>
            <a:ext cx="6248400" cy="609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F67EBD-33DF-BB7B-C6CB-45AC3F2D2544}"/>
              </a:ext>
            </a:extLst>
          </p:cNvPr>
          <p:cNvSpPr/>
          <p:nvPr/>
        </p:nvSpPr>
        <p:spPr>
          <a:xfrm>
            <a:off x="1676400" y="2889544"/>
            <a:ext cx="6248400" cy="1555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824" y="2095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an experiment: Does pet ownership reduce stress?</a:t>
            </a:r>
          </a:p>
        </p:txBody>
      </p:sp>
      <p:pic>
        <p:nvPicPr>
          <p:cNvPr id="6" name="Picture 5" descr="IMG_0815.JPG">
            <a:extLst>
              <a:ext uri="{FF2B5EF4-FFF2-40B4-BE49-F238E27FC236}">
                <a16:creationId xmlns:a16="http://schemas.microsoft.com/office/drawing/2014/main" id="{18DC2D2D-C8C4-B045-B45F-2B9877B2A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5950"/>
            <a:ext cx="3851448" cy="2876550"/>
          </a:xfrm>
          <a:prstGeom prst="rect">
            <a:avLst/>
          </a:prstGeom>
        </p:spPr>
      </p:pic>
      <p:pic>
        <p:nvPicPr>
          <p:cNvPr id="7" name="Picture 6" descr="IMG_1110.JPG">
            <a:extLst>
              <a:ext uri="{FF2B5EF4-FFF2-40B4-BE49-F238E27FC236}">
                <a16:creationId xmlns:a16="http://schemas.microsoft.com/office/drawing/2014/main" id="{7493BAE8-934D-174C-A81F-C4D8D7A52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66900"/>
            <a:ext cx="37846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6824" y="2095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 an experiment: Does pet ownership reduce stress?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C4A289-4E27-6645-AD33-DAC8D9467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G_1245.JPG">
            <a:extLst>
              <a:ext uri="{FF2B5EF4-FFF2-40B4-BE49-F238E27FC236}">
                <a16:creationId xmlns:a16="http://schemas.microsoft.com/office/drawing/2014/main" id="{0593653B-C83B-6048-B3D4-1DCF83AF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" y="1809750"/>
            <a:ext cx="3835400" cy="2876550"/>
          </a:xfrm>
          <a:prstGeom prst="rect">
            <a:avLst/>
          </a:prstGeom>
        </p:spPr>
      </p:pic>
      <p:pic>
        <p:nvPicPr>
          <p:cNvPr id="9" name="Picture 8" descr="IMG_0356.JPG">
            <a:extLst>
              <a:ext uri="{FF2B5EF4-FFF2-40B4-BE49-F238E27FC236}">
                <a16:creationId xmlns:a16="http://schemas.microsoft.com/office/drawing/2014/main" id="{A9BC60B0-07FB-754F-BD73-C43A124C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0975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CED2-2D1D-244D-806F-EF0978D2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study: Does pet ownership reduce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BFC5-6D6F-E049-928E-FC224F6AB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en-US" sz="2400" b="1" i="1" dirty="0"/>
              <a:t>Questions</a:t>
            </a:r>
            <a:r>
              <a:rPr lang="en-US" sz="2400" dirty="0"/>
              <a:t>:</a:t>
            </a:r>
            <a:endParaRPr lang="en-US" sz="2400" b="1" dirty="0"/>
          </a:p>
          <a:p>
            <a:pPr lvl="1" hangingPunct="0"/>
            <a:r>
              <a:rPr lang="en-US" sz="2400" dirty="0"/>
              <a:t>Is your study observational or experimental?</a:t>
            </a:r>
            <a:endParaRPr lang="en-US" sz="2400" b="1" dirty="0"/>
          </a:p>
          <a:p>
            <a:pPr lvl="1" hangingPunct="0"/>
            <a:r>
              <a:rPr lang="en-US" sz="2400" dirty="0"/>
              <a:t>What is/are your </a:t>
            </a:r>
            <a:r>
              <a:rPr lang="en-US" sz="2400" b="1" i="1" dirty="0"/>
              <a:t>independent</a:t>
            </a:r>
            <a:r>
              <a:rPr lang="en-US" sz="2400" dirty="0"/>
              <a:t> variable(s)?</a:t>
            </a:r>
            <a:endParaRPr lang="en-US" sz="2400" b="1" dirty="0"/>
          </a:p>
          <a:p>
            <a:pPr lvl="1" hangingPunct="0"/>
            <a:r>
              <a:rPr lang="en-US" sz="2400" dirty="0"/>
              <a:t>What is/are your </a:t>
            </a:r>
            <a:r>
              <a:rPr lang="en-US" sz="2400" b="1" i="1" dirty="0"/>
              <a:t>dependent</a:t>
            </a:r>
            <a:r>
              <a:rPr lang="en-US" sz="2400" dirty="0"/>
              <a:t> variable(s)?</a:t>
            </a:r>
            <a:endParaRPr lang="en-US" sz="2400" b="1" dirty="0"/>
          </a:p>
          <a:p>
            <a:pPr lvl="1" hangingPunct="0"/>
            <a:r>
              <a:rPr lang="en-US" sz="2400" dirty="0"/>
              <a:t>What was the operational definition for each IV/DV?  </a:t>
            </a:r>
            <a:endParaRPr lang="en-US" sz="2400" b="1" dirty="0"/>
          </a:p>
          <a:p>
            <a:pPr lvl="1" hangingPunct="0"/>
            <a:r>
              <a:rPr lang="en-US" sz="2400" dirty="0"/>
              <a:t>What are some potential confounding variables?</a:t>
            </a:r>
            <a:endParaRPr lang="en-US" sz="2400" b="1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B7052-6574-117C-9E0C-49E153E94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3087" y="212640"/>
            <a:ext cx="1738186" cy="13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86" y="1428750"/>
            <a:ext cx="7924800" cy="3394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/>
              <a:t>N (or n) </a:t>
            </a:r>
            <a:r>
              <a:rPr lang="en-US" sz="2800" dirty="0"/>
              <a:t>= number of subjects in the population (or sample)</a:t>
            </a:r>
          </a:p>
          <a:p>
            <a:pPr marL="0" indent="0">
              <a:buNone/>
            </a:pPr>
            <a:r>
              <a:rPr lang="en-US" sz="2800" b="1" dirty="0"/>
              <a:t>X </a:t>
            </a:r>
            <a:r>
              <a:rPr lang="en-US" sz="2800" dirty="0"/>
              <a:t>= scores for a particular variable</a:t>
            </a:r>
          </a:p>
          <a:p>
            <a:pPr marL="0" indent="0">
              <a:buNone/>
            </a:pPr>
            <a:r>
              <a:rPr lang="en-US" sz="2800" b="1" dirty="0"/>
              <a:t>Y</a:t>
            </a:r>
            <a:r>
              <a:rPr lang="en-US" sz="2800" dirty="0"/>
              <a:t> = scores for another variable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Example: </a:t>
            </a:r>
          </a:p>
          <a:p>
            <a:pPr marL="0" indent="0">
              <a:buNone/>
            </a:pPr>
            <a:r>
              <a:rPr lang="en-US" sz="2800" dirty="0"/>
              <a:t>N = 23, n=6</a:t>
            </a:r>
          </a:p>
          <a:p>
            <a:pPr marL="0" indent="0">
              <a:buNone/>
            </a:pPr>
            <a:r>
              <a:rPr lang="en-US" sz="2800" dirty="0"/>
              <a:t>hours of sleep = X</a:t>
            </a:r>
          </a:p>
          <a:p>
            <a:pPr marL="0" indent="0">
              <a:buNone/>
            </a:pPr>
            <a:r>
              <a:rPr lang="en-US" sz="2800" dirty="0"/>
              <a:t>Anxiety about course = 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56458"/>
              </p:ext>
            </p:extLst>
          </p:nvPr>
        </p:nvGraphicFramePr>
        <p:xfrm>
          <a:off x="5638800" y="2343150"/>
          <a:ext cx="2590800" cy="225147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07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</a:t>
                      </a:r>
                      <a:endParaRPr lang="en-US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561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2AC3-EE2D-2347-B7AE-616CC7CBC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What you will learn:</a:t>
            </a:r>
          </a:p>
          <a:p>
            <a:r>
              <a:rPr lang="en-US" sz="2400" dirty="0"/>
              <a:t>How to calculate statistical procedures </a:t>
            </a:r>
          </a:p>
          <a:p>
            <a:pPr lvl="1"/>
            <a:r>
              <a:rPr lang="en-US" sz="2400" dirty="0"/>
              <a:t>By Hand</a:t>
            </a:r>
          </a:p>
          <a:p>
            <a:pPr lvl="1"/>
            <a:r>
              <a:rPr lang="en-US" sz="2400" dirty="0"/>
              <a:t>Using computer software</a:t>
            </a:r>
          </a:p>
          <a:p>
            <a:r>
              <a:rPr lang="en-US" sz="2400" dirty="0"/>
              <a:t>The statistical theory behind these procedures</a:t>
            </a:r>
          </a:p>
          <a:p>
            <a:r>
              <a:rPr lang="en-US" sz="2400" dirty="0"/>
              <a:t>How to analyze, interpret and report scientific data</a:t>
            </a:r>
          </a:p>
          <a:p>
            <a:r>
              <a:rPr lang="en-US" sz="2400" dirty="0"/>
              <a:t>To be an informed consumer of statistical claims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D80BB-D017-5745-A642-4CB29A5D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972B8-F0D3-6C46-9964-3FE259E26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9050"/>
            <a:ext cx="7353300" cy="5105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45E23-82BB-97EE-7385-529BDC505909}"/>
              </a:ext>
            </a:extLst>
          </p:cNvPr>
          <p:cNvSpPr/>
          <p:nvPr/>
        </p:nvSpPr>
        <p:spPr>
          <a:xfrm>
            <a:off x="2133600" y="3486150"/>
            <a:ext cx="5791200" cy="2286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6D809-97E0-F9E3-06FC-2A35C3FDA02D}"/>
              </a:ext>
            </a:extLst>
          </p:cNvPr>
          <p:cNvSpPr/>
          <p:nvPr/>
        </p:nvSpPr>
        <p:spPr>
          <a:xfrm>
            <a:off x="1219200" y="3714750"/>
            <a:ext cx="6705600" cy="24917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211664-DA1C-1C9F-11A6-F30442E9A3A0}"/>
              </a:ext>
            </a:extLst>
          </p:cNvPr>
          <p:cNvSpPr/>
          <p:nvPr/>
        </p:nvSpPr>
        <p:spPr>
          <a:xfrm>
            <a:off x="2209800" y="2497056"/>
            <a:ext cx="5715000" cy="2286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4BB7A-B80D-7F65-2B59-0E97FCC4F522}"/>
              </a:ext>
            </a:extLst>
          </p:cNvPr>
          <p:cNvSpPr/>
          <p:nvPr/>
        </p:nvSpPr>
        <p:spPr>
          <a:xfrm>
            <a:off x="3124200" y="2102376"/>
            <a:ext cx="3048000" cy="2286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6C551-FC53-A06F-E89B-3E2E6EBD9B68}"/>
              </a:ext>
            </a:extLst>
          </p:cNvPr>
          <p:cNvSpPr/>
          <p:nvPr/>
        </p:nvSpPr>
        <p:spPr>
          <a:xfrm>
            <a:off x="2590800" y="1248156"/>
            <a:ext cx="2667000" cy="2286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1EB38-5000-245C-0C95-C4DFF4622A6C}"/>
              </a:ext>
            </a:extLst>
          </p:cNvPr>
          <p:cNvSpPr/>
          <p:nvPr/>
        </p:nvSpPr>
        <p:spPr>
          <a:xfrm>
            <a:off x="1188720" y="2734904"/>
            <a:ext cx="5212080" cy="24917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86" y="1352550"/>
            <a:ext cx="79248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∑</a:t>
            </a:r>
            <a:r>
              <a:rPr lang="en-US" sz="2400" dirty="0"/>
              <a:t> (called sigma) = summation (“sum of the scores”)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Simple Example: </a:t>
            </a:r>
          </a:p>
          <a:p>
            <a:pPr marL="0" indent="0">
              <a:buNone/>
            </a:pPr>
            <a:r>
              <a:rPr lang="en-US" sz="2400" dirty="0"/>
              <a:t>∑ X = 8+5+0+6+9+7</a:t>
            </a:r>
          </a:p>
          <a:p>
            <a:pPr marL="0" indent="0">
              <a:buNone/>
            </a:pPr>
            <a:r>
              <a:rPr lang="en-US" sz="2400" dirty="0"/>
              <a:t>∑ X = 35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318790"/>
              </p:ext>
            </p:extLst>
          </p:nvPr>
        </p:nvGraphicFramePr>
        <p:xfrm>
          <a:off x="5791200" y="2228850"/>
          <a:ext cx="2286000" cy="220827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153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</a:t>
                      </a:r>
                      <a:endParaRPr lang="en-US" sz="18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813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2852"/>
            <a:ext cx="79248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∑ (called sigma) = summation (“sum of the scores”)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Little more complicated: </a:t>
            </a:r>
          </a:p>
          <a:p>
            <a:pPr marL="0" indent="0">
              <a:buNone/>
            </a:pPr>
            <a:r>
              <a:rPr lang="en-US" sz="2400" dirty="0"/>
              <a:t>∑ (X-1)</a:t>
            </a:r>
            <a:r>
              <a:rPr lang="en-US" sz="2400" baseline="30000" dirty="0"/>
              <a:t>2</a:t>
            </a:r>
            <a:r>
              <a:rPr lang="en-US" sz="2400" dirty="0"/>
              <a:t> = 49+16+1+26+64+36</a:t>
            </a:r>
          </a:p>
          <a:p>
            <a:pPr marL="0" indent="0">
              <a:buNone/>
            </a:pPr>
            <a:r>
              <a:rPr lang="en-US" sz="2400" dirty="0"/>
              <a:t>=191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348819"/>
              </p:ext>
            </p:extLst>
          </p:nvPr>
        </p:nvGraphicFramePr>
        <p:xfrm>
          <a:off x="5257800" y="1885950"/>
          <a:ext cx="3733800" cy="220827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259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(X-1)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(8-1)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effectLst/>
                          <a:latin typeface="Calibri"/>
                          <a:ea typeface="SimSun"/>
                          <a:cs typeface="Times New Roman"/>
                        </a:rPr>
                        <a:t>=49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(5-1)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=16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(0-1)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=1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(6-1)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=25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(9-1)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=64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800" b="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(7-1)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endParaRPr lang="en-US" sz="1800" baseline="300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=36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034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“Please excuse my dear Aunt sally” -- PEMDAS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28750"/>
                <a:ext cx="4038600" cy="31658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Order of computation: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P</a:t>
                </a:r>
                <a:r>
                  <a:rPr lang="en-US" sz="2400" dirty="0"/>
                  <a:t>arentheses (X-1)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E</a:t>
                </a:r>
                <a:r>
                  <a:rPr lang="en-US" sz="2400" dirty="0"/>
                  <a:t>xponents X</a:t>
                </a:r>
                <a:r>
                  <a:rPr lang="en-US" sz="2400" baseline="30000" dirty="0"/>
                  <a:t>2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or</m:t>
                    </m:r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/>
                          </a:rPr>
                          <m:t>𝑋</m:t>
                        </m:r>
                      </m:e>
                    </m:rad>
                  </m:oMath>
                </a14:m>
                <a:endParaRPr lang="en-US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M</a:t>
                </a:r>
                <a:r>
                  <a:rPr lang="en-US" sz="2400" dirty="0"/>
                  <a:t>ultiply or </a:t>
                </a:r>
                <a:r>
                  <a:rPr lang="en-US" sz="2400" b="1" dirty="0"/>
                  <a:t>D</a:t>
                </a:r>
                <a:r>
                  <a:rPr lang="en-US" sz="2400" dirty="0"/>
                  <a:t>ivide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A</a:t>
                </a:r>
                <a:r>
                  <a:rPr lang="en-US" sz="2400" dirty="0"/>
                  <a:t>dd or </a:t>
                </a:r>
                <a:r>
                  <a:rPr lang="en-US" sz="2400" b="1" dirty="0"/>
                  <a:t>S</a:t>
                </a:r>
                <a:r>
                  <a:rPr lang="en-US" sz="2400" dirty="0"/>
                  <a:t>ubtract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28750"/>
                <a:ext cx="4038600" cy="3165872"/>
              </a:xfrm>
              <a:blipFill>
                <a:blip r:embed="rId3"/>
                <a:stretch>
                  <a:fillRect l="-2516" t="-2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76" y="1809751"/>
            <a:ext cx="28956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43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D367-6B04-0E4B-9B77-0709B478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 practice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21CE9-DC11-E347-8355-785C4A8D21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3+2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−7=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5+1+3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4∗2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2∗2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10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5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nary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5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dirty="0"/>
              </a:p>
              <a:p>
                <a:pPr marL="342900" indent="-342900">
                  <a:buFont typeface="+mj-lt"/>
                  <a:buAutoNum type="alphaLcParenR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21CE9-DC11-E347-8355-785C4A8D21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3" b="-21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3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D367-6B04-0E4B-9B77-0709B478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 practice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21CE9-DC11-E347-8355-785C4A8D21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2386" y="1591056"/>
                <a:ext cx="5065014" cy="3038094"/>
              </a:xfrm>
            </p:spPr>
            <p:txBody>
              <a:bodyPr/>
              <a:lstStyle/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3+2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−7=</m:t>
                    </m:r>
                  </m:oMath>
                </a14:m>
                <a:r>
                  <a:rPr lang="en-US" sz="2400" dirty="0"/>
                  <a:t>  </a:t>
                </a:r>
                <a:endParaRPr lang="en-US" sz="2400" b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5+1+3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endParaRPr lang="en-US" sz="2400" b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4∗2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2∗2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endParaRPr lang="en-US" sz="2400" b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10= </m:t>
                    </m:r>
                  </m:oMath>
                </a14:m>
                <a:endParaRPr lang="en-US" sz="2400" b="1" dirty="0"/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5</m:t>
                    </m:r>
                  </m:oMath>
                </a14:m>
                <a:r>
                  <a:rPr lang="en-US" sz="2400" dirty="0"/>
                  <a:t> = </a:t>
                </a:r>
                <a:endParaRPr lang="en-US" sz="2400" b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nary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5</m:t>
                    </m:r>
                  </m:oMath>
                </a14:m>
                <a:r>
                  <a:rPr lang="en-US" sz="2400" dirty="0"/>
                  <a:t> = 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21CE9-DC11-E347-8355-785C4A8D21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2386" y="1591056"/>
                <a:ext cx="5065014" cy="3038094"/>
              </a:xfrm>
              <a:blipFill>
                <a:blip r:embed="rId2"/>
                <a:stretch>
                  <a:fillRect l="-2250" r="-500" b="-21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1B6ED3-E20E-8844-9EB7-B26D4040DB8F}"/>
              </a:ext>
            </a:extLst>
          </p:cNvPr>
          <p:cNvSpPr txBox="1">
            <a:spLocks/>
          </p:cNvSpPr>
          <p:nvPr/>
        </p:nvSpPr>
        <p:spPr>
          <a:xfrm>
            <a:off x="6002867" y="1570482"/>
            <a:ext cx="2760133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0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500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15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8511587-2043-BE49-9659-C7C36CAA05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7400" y="1428750"/>
                <a:ext cx="5065014" cy="30380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37160" indent="-13716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13716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40" indent="-13716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4380" indent="-13716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60120" indent="-13716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00000" indent="-17145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25000" indent="-17145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50000" indent="-17145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75000" indent="-171450" algn="l" defTabSz="6858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15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+mj-lt"/>
                  <a:buAutoNum type="alphaLcParenR"/>
                </a:pPr>
                <a:r>
                  <a:rPr lang="en-US" sz="2800" b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18  </a:t>
                </a: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</m:t>
                    </m:r>
                  </m:oMath>
                </a14:m>
                <a:endParaRPr lang="en-US" sz="2800" b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𝟒𝟖</m:t>
                    </m:r>
                  </m:oMath>
                </a14:m>
                <a:endParaRPr lang="en-US" sz="2800" b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US" sz="2800" b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11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US" sz="2800" b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110</a:t>
                </a:r>
              </a:p>
              <a:p>
                <a:pPr marL="342900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endParaRPr lang="en-US" sz="2800" b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8511587-2043-BE49-9659-C7C36CAA0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428750"/>
                <a:ext cx="5065014" cy="3038094"/>
              </a:xfrm>
              <a:prstGeom prst="rect">
                <a:avLst/>
              </a:prstGeom>
              <a:blipFill>
                <a:blip r:embed="rId3"/>
                <a:stretch>
                  <a:fillRect l="-1250" t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2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AD6B-F334-BCE6-99D5-4C57BAD0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77D85-26D3-0C7B-0919-0A6EDE40E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Attendance: Super important</a:t>
            </a:r>
          </a:p>
          <a:p>
            <a:pPr lvl="1"/>
            <a:r>
              <a:rPr lang="en-US" sz="2250" dirty="0"/>
              <a:t>Stats is not intuitive for many/most folks</a:t>
            </a:r>
          </a:p>
          <a:p>
            <a:pPr marL="0" indent="0">
              <a:buNone/>
            </a:pPr>
            <a:r>
              <a:rPr lang="en-US" sz="2400" dirty="0"/>
              <a:t>Readings </a:t>
            </a:r>
          </a:p>
          <a:p>
            <a:pPr lvl="1"/>
            <a:r>
              <a:rPr lang="en-US" sz="2250" dirty="0"/>
              <a:t>Clarify links between this class and the rest of the Psych curriculum</a:t>
            </a:r>
          </a:p>
          <a:p>
            <a:pPr lvl="1"/>
            <a:r>
              <a:rPr lang="en-US" sz="2250" dirty="0"/>
              <a:t>We want you to read the results section!</a:t>
            </a:r>
          </a:p>
        </p:txBody>
      </p:sp>
    </p:spTree>
    <p:extLst>
      <p:ext uri="{BB962C8B-B14F-4D97-AF65-F5344CB8AC3E}">
        <p14:creationId xmlns:p14="http://schemas.microsoft.com/office/powerpoint/2010/main" val="2217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AD6B-F334-BCE6-99D5-4C57BAD0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for a typical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77D85-26D3-0C7B-0919-0A6EDE40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1591056"/>
            <a:ext cx="7543800" cy="3342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Watch video lectures</a:t>
            </a:r>
          </a:p>
          <a:p>
            <a:pPr lvl="1"/>
            <a:r>
              <a:rPr lang="en-US" sz="2100" dirty="0"/>
              <a:t>Most videos less than 10 minutes</a:t>
            </a:r>
          </a:p>
          <a:p>
            <a:pPr lvl="1"/>
            <a:r>
              <a:rPr lang="en-US" sz="2100" dirty="0"/>
              <a:t>Most days 30 minutes or less</a:t>
            </a:r>
          </a:p>
          <a:p>
            <a:pPr marL="0" indent="0">
              <a:buNone/>
            </a:pPr>
            <a:r>
              <a:rPr lang="en-US" sz="2400" dirty="0"/>
              <a:t>Slides </a:t>
            </a:r>
          </a:p>
          <a:p>
            <a:pPr lvl="1"/>
            <a:r>
              <a:rPr lang="en-US" sz="2250" dirty="0"/>
              <a:t>The ones I use to build the video lectures</a:t>
            </a:r>
          </a:p>
          <a:p>
            <a:pPr marL="0" indent="0">
              <a:buNone/>
            </a:pPr>
            <a:r>
              <a:rPr lang="en-US" sz="2400" dirty="0"/>
              <a:t>Checks</a:t>
            </a:r>
          </a:p>
          <a:p>
            <a:pPr lvl="1"/>
            <a:r>
              <a:rPr lang="en-US" sz="2250" dirty="0"/>
              <a:t>To keep you honest</a:t>
            </a:r>
          </a:p>
          <a:p>
            <a:pPr lvl="1"/>
            <a:r>
              <a:rPr lang="en-US" sz="2250" dirty="0"/>
              <a:t>To help you recognize if you have questions</a:t>
            </a:r>
          </a:p>
          <a:p>
            <a:pPr lvl="1"/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41966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AD6B-F334-BCE6-99D5-4C57BAD0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77D85-26D3-0C7B-0919-0A6EDE40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14" y="1428750"/>
            <a:ext cx="7543800" cy="37147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Weekly problem sets</a:t>
            </a:r>
          </a:p>
          <a:p>
            <a:pPr lvl="1"/>
            <a:r>
              <a:rPr lang="en-US" sz="2100" dirty="0"/>
              <a:t>Shorter but more frequent than the old days</a:t>
            </a:r>
          </a:p>
          <a:p>
            <a:pPr marL="0" indent="0">
              <a:buNone/>
            </a:pPr>
            <a:r>
              <a:rPr lang="en-US" sz="2400" dirty="0"/>
              <a:t>Exams</a:t>
            </a:r>
          </a:p>
          <a:p>
            <a:pPr lvl="1"/>
            <a:r>
              <a:rPr lang="en-US" sz="2250" dirty="0"/>
              <a:t>Four exams</a:t>
            </a:r>
          </a:p>
          <a:p>
            <a:pPr lvl="1"/>
            <a:r>
              <a:rPr lang="en-US" sz="2250" dirty="0"/>
              <a:t>Shorter but more frequent than the old days</a:t>
            </a:r>
          </a:p>
          <a:p>
            <a:pPr lvl="1"/>
            <a:r>
              <a:rPr lang="en-US" sz="2250" dirty="0"/>
              <a:t>Less onerous prep</a:t>
            </a:r>
          </a:p>
          <a:p>
            <a:pPr lvl="1"/>
            <a:r>
              <a:rPr lang="en-US" sz="2250" dirty="0"/>
              <a:t>Allow us to do them in class</a:t>
            </a:r>
          </a:p>
          <a:p>
            <a:pPr lvl="1"/>
            <a:r>
              <a:rPr lang="en-US" sz="2250" dirty="0"/>
              <a:t>But still thinking this through</a:t>
            </a:r>
          </a:p>
          <a:p>
            <a:pPr lvl="1"/>
            <a:r>
              <a:rPr lang="en-US" sz="2250" dirty="0"/>
              <a:t>Lower stakes (esp. Exam #1)</a:t>
            </a:r>
          </a:p>
          <a:p>
            <a:pPr marL="0" indent="0">
              <a:buNone/>
            </a:pPr>
            <a:r>
              <a:rPr lang="en-US" sz="2400" dirty="0"/>
              <a:t>Final </a:t>
            </a:r>
          </a:p>
          <a:p>
            <a:pPr lvl="1"/>
            <a:r>
              <a:rPr lang="en-US" sz="2250" dirty="0"/>
              <a:t>data analysis project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4611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9BFD-59C6-2F48-B67B-49B222C8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 overview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2E1DED-8FE0-4445-BE6C-DB5457E5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52550"/>
            <a:ext cx="8368862" cy="3038094"/>
          </a:xfrm>
        </p:spPr>
        <p:txBody>
          <a:bodyPr>
            <a:noAutofit/>
          </a:bodyPr>
          <a:lstStyle/>
          <a:p>
            <a:r>
              <a:rPr lang="en-US" sz="2400" dirty="0"/>
              <a:t>Come to </a:t>
            </a:r>
            <a:r>
              <a:rPr lang="en-US" sz="2400" i="1" u="sng" dirty="0"/>
              <a:t>EVERY</a:t>
            </a:r>
            <a:r>
              <a:rPr lang="en-US" sz="2400" dirty="0"/>
              <a:t> class</a:t>
            </a:r>
          </a:p>
          <a:p>
            <a:r>
              <a:rPr lang="en-US" sz="2400" strike="sngStrike" dirty="0"/>
              <a:t>One Quiz and Two Cumulative Exams</a:t>
            </a:r>
            <a:r>
              <a:rPr lang="en-US" sz="2400" b="1" dirty="0">
                <a:solidFill>
                  <a:schemeClr val="accent2"/>
                </a:solidFill>
              </a:rPr>
              <a:t> Four Exams</a:t>
            </a:r>
          </a:p>
          <a:p>
            <a:r>
              <a:rPr lang="en-US" sz="2400" strike="sngStrike" dirty="0"/>
              <a:t>Homework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</a:rPr>
              <a:t>Weekly Problem Sets</a:t>
            </a:r>
          </a:p>
          <a:p>
            <a:r>
              <a:rPr lang="en-US" sz="2400" strike="sngStrike" dirty="0"/>
              <a:t>Labs</a:t>
            </a:r>
          </a:p>
          <a:p>
            <a:r>
              <a:rPr lang="en-US" sz="2400" strike="sngStrike" dirty="0"/>
              <a:t>Final project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2"/>
                </a:solidFill>
              </a:rPr>
              <a:t>Final data analysis project</a:t>
            </a:r>
            <a:endParaRPr lang="en-US" sz="2400" b="1" strike="sngStrike" dirty="0"/>
          </a:p>
          <a:p>
            <a:r>
              <a:rPr lang="en-US" sz="2400" dirty="0"/>
              <a:t>Buy a calculator (phones are ok)</a:t>
            </a:r>
          </a:p>
          <a:p>
            <a:r>
              <a:rPr lang="en-US" sz="2400" dirty="0"/>
              <a:t>Practice, come to office hours, visit TA, ASK QUESTIONS!</a:t>
            </a:r>
          </a:p>
        </p:txBody>
      </p:sp>
    </p:spTree>
    <p:extLst>
      <p:ext uri="{BB962C8B-B14F-4D97-AF65-F5344CB8AC3E}">
        <p14:creationId xmlns:p14="http://schemas.microsoft.com/office/powerpoint/2010/main" val="38426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5603" y="1828801"/>
            <a:ext cx="223063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113014" cy="12070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Monty Hall Problem: Let’s Make a Deal!</a:t>
            </a:r>
            <a:br>
              <a:rPr lang="en-US" dirty="0"/>
            </a:br>
            <a:r>
              <a:rPr lang="en-US" sz="2800" dirty="0">
                <a:solidFill>
                  <a:schemeClr val="accent2"/>
                </a:solidFill>
              </a:rPr>
              <a:t>Why do we need stats anyway?</a:t>
            </a:r>
          </a:p>
        </p:txBody>
      </p:sp>
      <p:pic>
        <p:nvPicPr>
          <p:cNvPr id="6" name="Picture 2" descr="http://media.npr.org/assets/img/2011/11/04/red-solo-cup_custom-6904949d2957888ea3a73fd084e238b4542ea02e-s6-c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6600" y="1801536"/>
            <a:ext cx="2286000" cy="22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43600" y="1774269"/>
            <a:ext cx="2286000" cy="22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7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estclipartblog.com/clipart-pics/candy-clip-art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30" y="3717088"/>
            <a:ext cx="1650543" cy="92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5603" y="1828801"/>
            <a:ext cx="223063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edia.npr.org/assets/img/2011/11/04/red-solo-cup_custom-6904949d2957888ea3a73fd084e238b4542ea02e-s6-c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6600" y="1801536"/>
            <a:ext cx="2286000" cy="22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edia.npr.org/assets/img/2011/11/04/red-solo-cup_custom-6904949d2957888ea3a73fd084e238b4542ea02e-s6-c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43600" y="1774269"/>
            <a:ext cx="2286000" cy="22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9918" y="2800353"/>
            <a:ext cx="762000" cy="1380951"/>
          </a:xfrm>
          <a:prstGeom prst="rect">
            <a:avLst/>
          </a:prstGeom>
          <a:noFill/>
        </p:spPr>
        <p:txBody>
          <a:bodyPr wrap="square" lIns="87435" tIns="43718" rIns="87435" bIns="43718" rtlCol="0">
            <a:spAutoFit/>
          </a:bodyPr>
          <a:lstStyle/>
          <a:p>
            <a:r>
              <a:rPr lang="en-US" sz="8400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2901" y="2800353"/>
            <a:ext cx="762000" cy="1380951"/>
          </a:xfrm>
          <a:prstGeom prst="rect">
            <a:avLst/>
          </a:prstGeom>
          <a:noFill/>
        </p:spPr>
        <p:txBody>
          <a:bodyPr wrap="square" lIns="87435" tIns="43718" rIns="87435" bIns="43718" rtlCol="0">
            <a:spAutoFit/>
          </a:bodyPr>
          <a:lstStyle/>
          <a:p>
            <a:r>
              <a:rPr lang="en-US" sz="84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2" y="2800353"/>
            <a:ext cx="762000" cy="1380951"/>
          </a:xfrm>
          <a:prstGeom prst="rect">
            <a:avLst/>
          </a:prstGeom>
          <a:noFill/>
        </p:spPr>
        <p:txBody>
          <a:bodyPr wrap="square" lIns="87435" tIns="43718" rIns="87435" bIns="43718" rtlCol="0">
            <a:spAutoFit/>
          </a:bodyPr>
          <a:lstStyle/>
          <a:p>
            <a:r>
              <a:rPr lang="en-US" sz="8400" dirty="0"/>
              <a:t>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ABF118-4985-4EBC-4AFF-215C94F3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8113014" cy="12070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Monty Hall Problem: Let’s Make a Deal!</a:t>
            </a:r>
            <a:br>
              <a:rPr lang="en-US" dirty="0"/>
            </a:br>
            <a:r>
              <a:rPr lang="en-US" sz="2800" dirty="0">
                <a:solidFill>
                  <a:schemeClr val="accent2"/>
                </a:solidFill>
              </a:rPr>
              <a:t>Why do we need stats anyway?</a:t>
            </a:r>
          </a:p>
        </p:txBody>
      </p:sp>
    </p:spTree>
    <p:extLst>
      <p:ext uri="{BB962C8B-B14F-4D97-AF65-F5344CB8AC3E}">
        <p14:creationId xmlns:p14="http://schemas.microsoft.com/office/powerpoint/2010/main" val="1368919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{9C37B60D-2543-774F-8C09-F52101B558DB}tf10001070</Template>
  <TotalTime>5597</TotalTime>
  <Words>1245</Words>
  <Application>Microsoft Macintosh PowerPoint</Application>
  <PresentationFormat>On-screen Show (16:9)</PresentationFormat>
  <Paragraphs>298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Rockwell</vt:lpstr>
      <vt:lpstr>Rockwell Condensed</vt:lpstr>
      <vt:lpstr>Rockwell Extra Bold</vt:lpstr>
      <vt:lpstr>Wingdings</vt:lpstr>
      <vt:lpstr>Wood Type</vt:lpstr>
      <vt:lpstr>Statistics and Experimental Design Introduction and Key Terms</vt:lpstr>
      <vt:lpstr>Today</vt:lpstr>
      <vt:lpstr>Learning goals</vt:lpstr>
      <vt:lpstr>Syllabus</vt:lpstr>
      <vt:lpstr>Prepping for a typical day</vt:lpstr>
      <vt:lpstr>Assessments</vt:lpstr>
      <vt:lpstr>Syllabus overview</vt:lpstr>
      <vt:lpstr>Monty Hall Problem: Let’s Make a Deal! Why do we need stats anyway?</vt:lpstr>
      <vt:lpstr>Monty Hall Problem: Let’s Make a Deal! Why do we need stats anyway?</vt:lpstr>
      <vt:lpstr>The Game</vt:lpstr>
      <vt:lpstr>PowerPoint Presentation</vt:lpstr>
      <vt:lpstr>PowerPoint Presentation</vt:lpstr>
      <vt:lpstr>Data collection – Table by Table</vt:lpstr>
      <vt:lpstr>View 1</vt:lpstr>
      <vt:lpstr>Monty Hall Simulator</vt:lpstr>
      <vt:lpstr>Monty Hall Simulator</vt:lpstr>
      <vt:lpstr>View 1</vt:lpstr>
      <vt:lpstr>PowerPoint Presentation</vt:lpstr>
      <vt:lpstr>Intro / Key Terms</vt:lpstr>
      <vt:lpstr>Sampling error</vt:lpstr>
      <vt:lpstr>Sampling error: hours of sleep</vt:lpstr>
      <vt:lpstr>Sampling error: Miles to go  before I sleep</vt:lpstr>
      <vt:lpstr>Two different kinds of statistics: </vt:lpstr>
      <vt:lpstr>Real world Example:</vt:lpstr>
      <vt:lpstr>Real world Example:</vt:lpstr>
      <vt:lpstr>Design an experiment: Does pet ownership reduce stress?</vt:lpstr>
      <vt:lpstr>Design an experiment: Does pet ownership reduce stress?</vt:lpstr>
      <vt:lpstr>Design a study: Does pet ownership reduce stress?</vt:lpstr>
      <vt:lpstr>Crash course in notation</vt:lpstr>
      <vt:lpstr>Crash course in notation</vt:lpstr>
      <vt:lpstr>Crash course in notation</vt:lpstr>
      <vt:lpstr> “Please excuse my dear Aunt sally” -- PEMDAS</vt:lpstr>
      <vt:lpstr>Order of Operations practice</vt:lpstr>
      <vt:lpstr>Order of Operations practice</vt:lpstr>
    </vt:vector>
  </TitlesOfParts>
  <Company>Amherst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Key Terms</dc:title>
  <dc:creator>Julia McQuade</dc:creator>
  <cp:lastModifiedBy>Microsoft Office User</cp:lastModifiedBy>
  <cp:revision>180</cp:revision>
  <dcterms:created xsi:type="dcterms:W3CDTF">2013-01-14T18:03:49Z</dcterms:created>
  <dcterms:modified xsi:type="dcterms:W3CDTF">2023-09-05T02:36:43Z</dcterms:modified>
</cp:coreProperties>
</file>