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315" r:id="rId4"/>
    <p:sldId id="320" r:id="rId5"/>
    <p:sldId id="322" r:id="rId6"/>
    <p:sldId id="263" r:id="rId7"/>
    <p:sldId id="264" r:id="rId8"/>
    <p:sldId id="265" r:id="rId9"/>
    <p:sldId id="323" r:id="rId10"/>
    <p:sldId id="266" r:id="rId11"/>
  </p:sldIdLst>
  <p:sldSz cx="9144000" cy="5143500" type="screen16x9"/>
  <p:notesSz cx="6858000" cy="9144000"/>
  <p:defaultTextStyle>
    <a:defPPr>
      <a:defRPr lang="en-US"/>
    </a:defPPr>
    <a:lvl1pPr marL="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804" autoAdjust="0"/>
  </p:normalViewPr>
  <p:slideViewPr>
    <p:cSldViewPr>
      <p:cViewPr varScale="1">
        <p:scale>
          <a:sx n="154" d="100"/>
          <a:sy n="154" d="100"/>
        </p:scale>
        <p:origin x="4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532E-AB55-4140-9B26-D6AE3AFB6AF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0D89-2F3C-4383-A1EC-01DD5433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BFAFD-47BD-42C9-893B-AD3A726CF066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DFF53-DA8F-4BA0-936B-534A82BB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6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 have a volunteer to explain who </a:t>
            </a:r>
            <a:r>
              <a:rPr lang="en-US" dirty="0" err="1"/>
              <a:t>FantasyFootball</a:t>
            </a:r>
            <a:r>
              <a:rPr lang="en-US" dirty="0"/>
              <a:t>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09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1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5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6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0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7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4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35000">
              <a:schemeClr val="bg2">
                <a:lumMod val="90000"/>
              </a:schemeClr>
            </a:gs>
            <a:gs pos="82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Descriptive Statistics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76550"/>
            <a:ext cx="6400800" cy="1314450"/>
          </a:xfrm>
        </p:spPr>
        <p:txBody>
          <a:bodyPr/>
          <a:lstStyle/>
          <a:p>
            <a:r>
              <a:rPr lang="en-US" dirty="0" err="1"/>
              <a:t>Psyc</a:t>
            </a:r>
            <a:r>
              <a:rPr lang="en-US" dirty="0"/>
              <a:t> 122 – Statistics and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17843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20700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We CAN!!!!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570482"/>
            <a:ext cx="8229600" cy="2819398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What if you want to compare the means for different groups?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Analyze</a:t>
            </a:r>
            <a:r>
              <a:rPr lang="en-US" sz="2400" dirty="0"/>
              <a:t> → </a:t>
            </a:r>
            <a:r>
              <a:rPr lang="en-US" sz="2400" dirty="0">
                <a:solidFill>
                  <a:schemeClr val="accent2"/>
                </a:solidFill>
              </a:rPr>
              <a:t>Compare Means</a:t>
            </a:r>
            <a:r>
              <a:rPr lang="en-US" sz="2400" dirty="0"/>
              <a:t>→ </a:t>
            </a:r>
            <a:r>
              <a:rPr lang="en-US" sz="2400" dirty="0">
                <a:solidFill>
                  <a:schemeClr val="accent2"/>
                </a:solidFill>
              </a:rPr>
              <a:t>Means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Slide your DV(s) into the </a:t>
            </a:r>
            <a:r>
              <a:rPr lang="en-US" sz="2400" dirty="0">
                <a:solidFill>
                  <a:schemeClr val="accent2"/>
                </a:solidFill>
              </a:rPr>
              <a:t>Dependent List </a:t>
            </a:r>
            <a:r>
              <a:rPr lang="en-US" sz="2400" dirty="0"/>
              <a:t>box.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Slide your IV(s) into the </a:t>
            </a:r>
            <a:r>
              <a:rPr lang="en-US" sz="2400" dirty="0">
                <a:solidFill>
                  <a:schemeClr val="accent2"/>
                </a:solidFill>
              </a:rPr>
              <a:t>Layer </a:t>
            </a:r>
            <a:r>
              <a:rPr lang="en-US" sz="2400" dirty="0"/>
              <a:t>box.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477FB-EF35-6E47-97DA-202505C3A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4" y="0"/>
            <a:ext cx="5486400" cy="2398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27B4E-FC05-2B4F-AA19-9E0A4DE49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02" y="2489200"/>
            <a:ext cx="4765270" cy="2654300"/>
          </a:xfrm>
          <a:prstGeom prst="rect">
            <a:avLst/>
          </a:prstGeom>
        </p:spPr>
      </p:pic>
      <p:pic>
        <p:nvPicPr>
          <p:cNvPr id="4098" name="Picture 2" descr="210 Kids Running Through Sprinkler Stock Videos and Royalty-Free Footage -  iStock | Mom and pop businesses, Kids riding bikes, Kids playing">
            <a:extLst>
              <a:ext uri="{FF2B5EF4-FFF2-40B4-BE49-F238E27FC236}">
                <a16:creationId xmlns:a16="http://schemas.microsoft.com/office/drawing/2014/main" id="{FCFDB175-2C62-0BE9-9F37-0099D594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1444" cy="16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200152"/>
            <a:ext cx="8229600" cy="3809997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Qualtrics Survey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Answer questions about the video lectures/check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Exercises</a:t>
            </a:r>
          </a:p>
          <a:p>
            <a:pPr lvl="2"/>
            <a:r>
              <a:rPr lang="en-US" sz="2100" dirty="0"/>
              <a:t>Mean, Median, Mode</a:t>
            </a:r>
          </a:p>
          <a:p>
            <a:pPr lvl="2"/>
            <a:r>
              <a:rPr lang="en-US" sz="2100" dirty="0"/>
              <a:t>What are they good for?</a:t>
            </a:r>
          </a:p>
          <a:p>
            <a:pPr lvl="2"/>
            <a:r>
              <a:rPr lang="en-US" sz="2100" dirty="0"/>
              <a:t> </a:t>
            </a:r>
            <a:r>
              <a:rPr lang="en-US" sz="2250" dirty="0"/>
              <a:t>Means by group</a:t>
            </a:r>
          </a:p>
          <a:p>
            <a:pPr marL="874355" lvl="1" indent="-491826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B6B7C-098E-6C46-95D8-3C3BE562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8923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7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207008"/>
          </a:xfrm>
        </p:spPr>
        <p:txBody>
          <a:bodyPr/>
          <a:lstStyle/>
          <a:p>
            <a:r>
              <a:rPr lang="en-US" dirty="0"/>
              <a:t>You will be taking a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971550"/>
            <a:ext cx="5829300" cy="3505200"/>
          </a:xfrm>
        </p:spPr>
        <p:txBody>
          <a:bodyPr>
            <a:noAutofit/>
          </a:bodyPr>
          <a:lstStyle/>
          <a:p>
            <a:r>
              <a:rPr lang="en-US" sz="1800" dirty="0"/>
              <a:t>Do independently</a:t>
            </a:r>
          </a:p>
          <a:p>
            <a:r>
              <a:rPr lang="en-US" sz="1800" dirty="0"/>
              <a:t>Be honest</a:t>
            </a:r>
          </a:p>
          <a:p>
            <a:r>
              <a:rPr lang="en-US" sz="1800" dirty="0"/>
              <a:t>Be QUIET!</a:t>
            </a:r>
          </a:p>
          <a:p>
            <a:pPr lvl="1"/>
            <a:r>
              <a:rPr lang="en-US" sz="1650" dirty="0"/>
              <a:t>Not everyone will be working on exactly the same task so try to be focused on your own task.</a:t>
            </a:r>
          </a:p>
          <a:p>
            <a:pPr lvl="1"/>
            <a:endParaRPr lang="en-US" sz="1650" dirty="0"/>
          </a:p>
          <a:p>
            <a:pPr marL="0" indent="0">
              <a:buNone/>
            </a:pPr>
            <a:r>
              <a:rPr lang="en-US" sz="1800" dirty="0"/>
              <a:t>When I say begin: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Enter password: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Think carefully during the ‘thinking’ period.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Answer the final questions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You will have the option of excluding your data from the the final dataset at the end if you wish.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9050" y="2800350"/>
            <a:ext cx="148590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/>
              <a:t>122rules</a:t>
            </a:r>
          </a:p>
        </p:txBody>
      </p:sp>
    </p:spTree>
    <p:extLst>
      <p:ext uri="{BB962C8B-B14F-4D97-AF65-F5344CB8AC3E}">
        <p14:creationId xmlns:p14="http://schemas.microsoft.com/office/powerpoint/2010/main" val="42160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605861"/>
            <a:ext cx="8229600" cy="2489889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Questions about the video lectures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D12C-D3C5-F34E-8C19-6128B385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003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0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2667"/>
            <a:ext cx="7543800" cy="1207008"/>
          </a:xfrm>
        </p:spPr>
        <p:txBody>
          <a:bodyPr/>
          <a:lstStyle/>
          <a:p>
            <a:r>
              <a:rPr lang="en-US" dirty="0"/>
              <a:t>Finding the Mean, Median, and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114800"/>
          </a:xfrm>
        </p:spPr>
        <p:txBody>
          <a:bodyPr>
            <a:normAutofit lnSpcReduction="10000"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Go to </a:t>
            </a:r>
            <a:r>
              <a:rPr lang="en-US" sz="2400" dirty="0" err="1"/>
              <a:t>Amazon.com</a:t>
            </a:r>
            <a:r>
              <a:rPr lang="en-US" sz="2400" dirty="0"/>
              <a:t> or any commercial site of your choosing.  </a:t>
            </a:r>
          </a:p>
          <a:p>
            <a:pPr lvl="1"/>
            <a:r>
              <a:rPr lang="en-US" sz="2250" dirty="0"/>
              <a:t> </a:t>
            </a:r>
            <a:r>
              <a:rPr lang="en-US" sz="1800" b="1" dirty="0">
                <a:solidFill>
                  <a:schemeClr val="accent1"/>
                </a:solidFill>
              </a:rPr>
              <a:t>Key point</a:t>
            </a:r>
            <a:r>
              <a:rPr lang="en-US" sz="1800" dirty="0"/>
              <a:t>: the site must include customer reviews, so you could choose a recipe on a cooking site if you choose.</a:t>
            </a:r>
            <a:r>
              <a:rPr lang="en-US" sz="2250" dirty="0"/>
              <a:t>  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Find the Mean, median, and mode of the customer reviews for your ranking. </a:t>
            </a:r>
          </a:p>
          <a:p>
            <a:pPr lvl="1"/>
            <a:r>
              <a:rPr lang="en-US" sz="225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Note</a:t>
            </a:r>
            <a:r>
              <a:rPr lang="en-US" sz="1800" dirty="0"/>
              <a:t>: the mean will likely already be there, but I want you to calculate the mean 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Share via Product Ratings google sheet:</a:t>
            </a:r>
          </a:p>
          <a:p>
            <a:pPr lvl="1"/>
            <a:r>
              <a:rPr lang="en-US" sz="2250" dirty="0"/>
              <a:t> </a:t>
            </a:r>
            <a:r>
              <a:rPr lang="en-US" sz="1800" dirty="0"/>
              <a:t>Product </a:t>
            </a:r>
          </a:p>
          <a:p>
            <a:pPr lvl="1"/>
            <a:r>
              <a:rPr lang="en-US" sz="1800" dirty="0"/>
              <a:t>Screen shot of your ‘data’ </a:t>
            </a:r>
          </a:p>
          <a:p>
            <a:pPr lvl="1"/>
            <a:r>
              <a:rPr lang="en-US" sz="1800" dirty="0"/>
              <a:t> Mean, Median, and Mode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D8BC-CF9C-3E40-9FDB-1CE82C85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16" y="3486150"/>
            <a:ext cx="2367498" cy="16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56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605861"/>
            <a:ext cx="8229600" cy="2947089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Go to the course </a:t>
            </a:r>
            <a:r>
              <a:rPr lang="en-US" sz="2400" dirty="0">
                <a:solidFill>
                  <a:schemeClr val="accent1"/>
                </a:solidFill>
              </a:rPr>
              <a:t>schedule</a:t>
            </a:r>
            <a:r>
              <a:rPr lang="en-US" sz="2400" dirty="0"/>
              <a:t> page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Find the </a:t>
            </a:r>
            <a:r>
              <a:rPr lang="en-US" sz="2400" dirty="0">
                <a:solidFill>
                  <a:schemeClr val="accent1"/>
                </a:solidFill>
              </a:rPr>
              <a:t>In Class Files </a:t>
            </a:r>
            <a:r>
              <a:rPr lang="en-US" sz="2400" dirty="0"/>
              <a:t>column/label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Click the link that says </a:t>
            </a:r>
            <a:r>
              <a:rPr lang="en-US" sz="2400" dirty="0" err="1">
                <a:solidFill>
                  <a:srgbClr val="7030A0"/>
                </a:solidFill>
              </a:rPr>
              <a:t>GHR.sav</a:t>
            </a:r>
            <a:endParaRPr lang="en-US" sz="2400" dirty="0">
              <a:solidFill>
                <a:srgbClr val="7030A0"/>
              </a:solidFill>
            </a:endParaRP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Probably have to download first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Fire up </a:t>
            </a:r>
            <a:r>
              <a:rPr lang="en-US" sz="2400" dirty="0">
                <a:solidFill>
                  <a:schemeClr val="accent1"/>
                </a:solidFill>
              </a:rPr>
              <a:t>SPSS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Then Open the data file.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D8BC-CF9C-3E40-9FDB-1CE82C85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07" y="3401786"/>
            <a:ext cx="248860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8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Mean, Median,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570482"/>
            <a:ext cx="8229600" cy="2819398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SPSS will do this kind of thing for you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Let me show you…Happiness!!!!</a:t>
            </a:r>
          </a:p>
          <a:p>
            <a:pPr lvl="3"/>
            <a:r>
              <a:rPr lang="en-US" sz="1950" dirty="0"/>
              <a:t> Mean, Median, Mode</a:t>
            </a:r>
            <a:endParaRPr lang="en-US" sz="2100" dirty="0"/>
          </a:p>
          <a:p>
            <a:pPr marL="491826" indent="-491826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Analyze</a:t>
            </a:r>
            <a:r>
              <a:rPr lang="en-US" sz="2400" dirty="0"/>
              <a:t> → </a:t>
            </a:r>
            <a:r>
              <a:rPr lang="en-US" sz="2400" dirty="0">
                <a:solidFill>
                  <a:schemeClr val="accent2"/>
                </a:solidFill>
              </a:rPr>
              <a:t>Descriptive Statistics </a:t>
            </a:r>
            <a:r>
              <a:rPr lang="en-US" sz="2400" dirty="0"/>
              <a:t>→ </a:t>
            </a:r>
            <a:r>
              <a:rPr lang="en-US" sz="2400" dirty="0">
                <a:solidFill>
                  <a:schemeClr val="accent2"/>
                </a:solidFill>
              </a:rPr>
              <a:t>Frequencies</a:t>
            </a:r>
          </a:p>
          <a:p>
            <a:pPr lvl="3"/>
            <a:r>
              <a:rPr lang="en-US" sz="1950" dirty="0"/>
              <a:t> Click </a:t>
            </a:r>
            <a:r>
              <a:rPr lang="en-US" sz="1950" dirty="0">
                <a:solidFill>
                  <a:schemeClr val="accent2"/>
                </a:solidFill>
              </a:rPr>
              <a:t>Statistics</a:t>
            </a:r>
          </a:p>
          <a:p>
            <a:pPr lvl="3"/>
            <a:r>
              <a:rPr lang="en-US" sz="1950" dirty="0"/>
              <a:t>Select </a:t>
            </a:r>
            <a:r>
              <a:rPr lang="en-US" sz="1950" dirty="0">
                <a:solidFill>
                  <a:schemeClr val="accent2"/>
                </a:solidFill>
              </a:rPr>
              <a:t>Mean</a:t>
            </a:r>
            <a:r>
              <a:rPr lang="en-US" sz="1950" dirty="0"/>
              <a:t>, </a:t>
            </a:r>
            <a:r>
              <a:rPr lang="en-US" sz="1950" dirty="0">
                <a:solidFill>
                  <a:schemeClr val="accent2"/>
                </a:solidFill>
              </a:rPr>
              <a:t>Median</a:t>
            </a:r>
            <a:r>
              <a:rPr lang="en-US" sz="1950" dirty="0"/>
              <a:t>, and </a:t>
            </a:r>
            <a:r>
              <a:rPr lang="en-US" sz="1950" dirty="0">
                <a:solidFill>
                  <a:schemeClr val="accent2"/>
                </a:solidFill>
              </a:rPr>
              <a:t>Mode</a:t>
            </a:r>
            <a:endParaRPr lang="en-US" sz="21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DF2CD-BF7D-9F47-8C88-E220F6A59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72" y="3930650"/>
            <a:ext cx="5651500" cy="1193800"/>
          </a:xfrm>
          <a:prstGeom prst="rect">
            <a:avLst/>
          </a:prstGeom>
        </p:spPr>
      </p:pic>
      <p:pic>
        <p:nvPicPr>
          <p:cNvPr id="1026" name="Picture 2" descr="Try These 6 Science-Backed Secrets to Happiness | Discover Magazine">
            <a:extLst>
              <a:ext uri="{FF2B5EF4-FFF2-40B4-BE49-F238E27FC236}">
                <a16:creationId xmlns:a16="http://schemas.microsoft.com/office/drawing/2014/main" id="{7EDF4F5E-3277-B625-B9B9-3D6F312A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18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MCTs with SPSS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570482"/>
            <a:ext cx="8229600" cy="3287268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Now, let’s you try it. 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Go to the course web page.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Download the dataset called: </a:t>
            </a:r>
            <a:r>
              <a:rPr lang="en-US" sz="2400" dirty="0" err="1">
                <a:solidFill>
                  <a:schemeClr val="accent1"/>
                </a:solidFill>
              </a:rPr>
              <a:t>Ladder.sav</a:t>
            </a:r>
            <a:endParaRPr lang="en-US" sz="2400" dirty="0">
              <a:solidFill>
                <a:schemeClr val="accent1"/>
              </a:solidFill>
            </a:endParaRP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These are the data we collected earlier today </a:t>
            </a:r>
          </a:p>
          <a:p>
            <a:pPr lvl="2"/>
            <a:r>
              <a:rPr lang="en-US" sz="1800" dirty="0"/>
              <a:t>I feverishly put into an SPSS file while you fiddled around with Amazon.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Find the MCTs for the </a:t>
            </a:r>
            <a:r>
              <a:rPr lang="en-US" sz="2400" dirty="0" err="1"/>
              <a:t>class’</a:t>
            </a:r>
            <a:r>
              <a:rPr lang="en-US" sz="2400" dirty="0"/>
              <a:t> happiness data.</a:t>
            </a:r>
          </a:p>
          <a:p>
            <a:pPr marL="874355" lvl="1" indent="-491826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2050" name="Picture 2" descr="The Best Ladders | Reviews by Wirecutter">
            <a:extLst>
              <a:ext uri="{FF2B5EF4-FFF2-40B4-BE49-F238E27FC236}">
                <a16:creationId xmlns:a16="http://schemas.microsoft.com/office/drawing/2014/main" id="{785E0F3F-A9C8-5233-FE22-DBD113426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02" y="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9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you look unhappy…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570482"/>
            <a:ext cx="8229600" cy="3287268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Wait…WHAT?!?!?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Ok…sorry.  I </a:t>
            </a:r>
            <a:r>
              <a:rPr lang="en-US" sz="2400" dirty="0" err="1"/>
              <a:t>gotta</a:t>
            </a:r>
            <a:r>
              <a:rPr lang="en-US" sz="2400" dirty="0"/>
              <a:t> calm down.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You’re saying: wasn’t the point of the demo to figure out if the thinking exercise affected happiness ratings?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Yeah, yeah, I guess it was.</a:t>
            </a:r>
            <a:endParaRPr lang="en-US" sz="1800" dirty="0"/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So, we should probably find the happiness ratings for each group separately.  If only we could…</a:t>
            </a:r>
          </a:p>
          <a:p>
            <a:pPr marL="874355" lvl="1" indent="-491826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3074" name="Picture 2" descr="Separated by a Common Language: frowns">
            <a:extLst>
              <a:ext uri="{FF2B5EF4-FFF2-40B4-BE49-F238E27FC236}">
                <a16:creationId xmlns:a16="http://schemas.microsoft.com/office/drawing/2014/main" id="{AF8362FE-5425-26EB-3B19-6F4EDD79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46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{9C37B60D-2543-774F-8C09-F52101B558DB}tf10001070</Template>
  <TotalTime>7048</TotalTime>
  <Words>495</Words>
  <Application>Microsoft Macintosh PowerPoint</Application>
  <PresentationFormat>On-screen Show (16:9)</PresentationFormat>
  <Paragraphs>73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Descriptive Statistics </vt:lpstr>
      <vt:lpstr>Today</vt:lpstr>
      <vt:lpstr>You will be taking a survey</vt:lpstr>
      <vt:lpstr>Descriptive Statistics</vt:lpstr>
      <vt:lpstr>Finding the Mean, Median, and Mode</vt:lpstr>
      <vt:lpstr>Downloading a dataset</vt:lpstr>
      <vt:lpstr>Finding Mean, Median, Mode</vt:lpstr>
      <vt:lpstr>Finding MCTs with SPSS</vt:lpstr>
      <vt:lpstr>Wait, you look unhappy…</vt:lpstr>
      <vt:lpstr>We CAN!!!!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Key Terms</dc:title>
  <dc:creator>Julia McQuade</dc:creator>
  <cp:lastModifiedBy>Microsoft Office User</cp:lastModifiedBy>
  <cp:revision>187</cp:revision>
  <dcterms:created xsi:type="dcterms:W3CDTF">2013-01-14T18:03:49Z</dcterms:created>
  <dcterms:modified xsi:type="dcterms:W3CDTF">2023-08-13T18:51:15Z</dcterms:modified>
</cp:coreProperties>
</file>