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2" r:id="rId3"/>
    <p:sldId id="396" r:id="rId4"/>
    <p:sldId id="392" r:id="rId5"/>
    <p:sldId id="401" r:id="rId6"/>
    <p:sldId id="395" r:id="rId7"/>
    <p:sldId id="270" r:id="rId8"/>
    <p:sldId id="403" r:id="rId9"/>
    <p:sldId id="322" r:id="rId10"/>
    <p:sldId id="404" r:id="rId11"/>
    <p:sldId id="264" r:id="rId12"/>
    <p:sldId id="405" r:id="rId13"/>
    <p:sldId id="367" r:id="rId14"/>
    <p:sldId id="368" r:id="rId15"/>
    <p:sldId id="369" r:id="rId16"/>
    <p:sldId id="371" r:id="rId17"/>
    <p:sldId id="372" r:id="rId18"/>
    <p:sldId id="406" r:id="rId19"/>
    <p:sldId id="373" r:id="rId20"/>
    <p:sldId id="407" r:id="rId21"/>
  </p:sldIdLst>
  <p:sldSz cx="9144000" cy="5143500" type="screen16x9"/>
  <p:notesSz cx="6858000" cy="9144000"/>
  <p:defaultTextStyle>
    <a:defPPr>
      <a:defRPr lang="en-US"/>
    </a:defPPr>
    <a:lvl1pPr marL="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/>
    <p:restoredTop sz="91736" autoAdjust="0"/>
  </p:normalViewPr>
  <p:slideViewPr>
    <p:cSldViewPr>
      <p:cViewPr varScale="1">
        <p:scale>
          <a:sx n="154" d="100"/>
          <a:sy n="154" d="100"/>
        </p:scale>
        <p:origin x="4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532E-AB55-4140-9B26-D6AE3AFB6AF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10D89-2F3C-4383-A1EC-01DD5433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BFAFD-47BD-42C9-893B-AD3A726CF066}" type="datetimeFigureOut">
              <a:rPr lang="en-US" smtClean="0"/>
              <a:t>9/13/23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DFF53-DA8F-4BA0-936B-534A82BB4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7178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4355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153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8713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5889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3070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60247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7424" algn="l" defTabSz="87435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5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596C-FA70-475C-99BF-52B8980383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1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1B548-87EF-47C5-9529-A50500EB95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15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4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I have a volunteer to explain who </a:t>
            </a:r>
            <a:r>
              <a:rPr lang="en-US" dirty="0" err="1"/>
              <a:t>FantasyFootball</a:t>
            </a:r>
            <a:r>
              <a:rPr lang="en-US" dirty="0"/>
              <a:t>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5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a 1600 on the SAT….not a rare event at Amherst…a rare event on many other campuses.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596C-FA70-475C-99BF-52B8980383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6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596C-FA70-475C-99BF-52B8980383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7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596C-FA70-475C-99BF-52B8980383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1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3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65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70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DFF53-DA8F-4BA0-936B-534A82BB48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4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0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7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6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41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1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2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35000">
              <a:schemeClr val="bg2">
                <a:lumMod val="90000"/>
              </a:schemeClr>
            </a:gs>
            <a:gs pos="82000">
              <a:schemeClr val="bg2">
                <a:lumMod val="75000"/>
              </a:schemeClr>
            </a:gs>
            <a:gs pos="100000">
              <a:schemeClr val="bg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4E4D413C-781E-4650-903A-E0573066EEB2}" type="datetimeFigureOut">
              <a:rPr lang="en-US" smtClean="0"/>
              <a:t>9/13/23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5AA51EE3-BBDF-4313-AF6A-240553F4B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Variability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76550"/>
            <a:ext cx="6400800" cy="1314450"/>
          </a:xfrm>
        </p:spPr>
        <p:txBody>
          <a:bodyPr/>
          <a:lstStyle/>
          <a:p>
            <a:r>
              <a:rPr lang="en-US" dirty="0" err="1"/>
              <a:t>Psyc</a:t>
            </a:r>
            <a:r>
              <a:rPr lang="en-US" dirty="0"/>
              <a:t> 122 – Statistics and 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17843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43800" cy="1207008"/>
          </a:xfrm>
        </p:spPr>
        <p:txBody>
          <a:bodyPr/>
          <a:lstStyle/>
          <a:p>
            <a:r>
              <a:rPr lang="en-US" dirty="0"/>
              <a:t>Choosing the best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26" y="1581558"/>
            <a:ext cx="8580474" cy="3561942"/>
          </a:xfrm>
        </p:spPr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3200" dirty="0"/>
              <a:t>Let’s choose a product category.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200" dirty="0"/>
              <a:t>Then each group will choose a product from within that category.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200" dirty="0"/>
              <a:t>Find the mean for your product (given).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200" dirty="0"/>
              <a:t>Calculate the standard deviation.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200" dirty="0"/>
              <a:t>Then, we’ll try to figure out which product we should buy on the basis of the data.</a:t>
            </a:r>
          </a:p>
          <a:p>
            <a:pPr marL="385763" indent="-385763">
              <a:buFont typeface="+mj-lt"/>
              <a:buAutoNum type="arabicPeriod"/>
            </a:pPr>
            <a:endParaRPr lang="en-US" sz="3200" dirty="0"/>
          </a:p>
        </p:txBody>
      </p:sp>
      <p:pic>
        <p:nvPicPr>
          <p:cNvPr id="1026" name="Picture 2" descr="Amazon.com: Amazon eGift Card - Amazon Logo: Gift Cards">
            <a:extLst>
              <a:ext uri="{FF2B5EF4-FFF2-40B4-BE49-F238E27FC236}">
                <a16:creationId xmlns:a16="http://schemas.microsoft.com/office/drawing/2014/main" id="{9470DD79-164F-D487-65F8-606555E0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16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1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3" y="30126"/>
            <a:ext cx="7543800" cy="1207008"/>
          </a:xfrm>
        </p:spPr>
        <p:txBody>
          <a:bodyPr/>
          <a:lstStyle/>
          <a:p>
            <a:r>
              <a:rPr lang="en-US" dirty="0"/>
              <a:t>Finding Standard Deviation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88" y="1047750"/>
            <a:ext cx="8565411" cy="4095750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SPSS will do this kind of thing for you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Let me show you…Sleep!!!!</a:t>
            </a:r>
          </a:p>
          <a:p>
            <a:pPr lvl="3"/>
            <a:r>
              <a:rPr lang="en-US" sz="1950" dirty="0"/>
              <a:t> Mean, Median, Mode, SD, Variance</a:t>
            </a:r>
            <a:endParaRPr lang="en-US" sz="2100" dirty="0"/>
          </a:p>
          <a:p>
            <a:pPr marL="491826" indent="-491826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Analyze</a:t>
            </a:r>
            <a:r>
              <a:rPr lang="en-US" sz="2400" dirty="0"/>
              <a:t> → </a:t>
            </a:r>
            <a:r>
              <a:rPr lang="en-US" sz="2400" dirty="0">
                <a:solidFill>
                  <a:schemeClr val="accent2"/>
                </a:solidFill>
              </a:rPr>
              <a:t>Descriptive Statistics </a:t>
            </a:r>
            <a:r>
              <a:rPr lang="en-US" sz="2400" dirty="0"/>
              <a:t>→ </a:t>
            </a:r>
            <a:r>
              <a:rPr lang="en-US" sz="2400" dirty="0">
                <a:solidFill>
                  <a:schemeClr val="accent2"/>
                </a:solidFill>
              </a:rPr>
              <a:t>Frequencies</a:t>
            </a:r>
          </a:p>
          <a:p>
            <a:pPr lvl="3"/>
            <a:r>
              <a:rPr lang="en-US" sz="1950" dirty="0"/>
              <a:t> Click </a:t>
            </a:r>
            <a:r>
              <a:rPr lang="en-US" sz="1950" dirty="0">
                <a:solidFill>
                  <a:schemeClr val="accent2"/>
                </a:solidFill>
              </a:rPr>
              <a:t>Statistics</a:t>
            </a:r>
          </a:p>
          <a:p>
            <a:pPr lvl="3"/>
            <a:r>
              <a:rPr lang="en-US" sz="1950" dirty="0"/>
              <a:t>Select </a:t>
            </a:r>
            <a:r>
              <a:rPr lang="en-US" sz="1950" dirty="0">
                <a:solidFill>
                  <a:schemeClr val="accent2"/>
                </a:solidFill>
              </a:rPr>
              <a:t>Standard Deviation</a:t>
            </a:r>
            <a:r>
              <a:rPr lang="en-US" sz="1950" dirty="0"/>
              <a:t> (and anything else you would like)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Greater variability for </a:t>
            </a:r>
            <a:r>
              <a:rPr lang="en-US" sz="2400" dirty="0" err="1"/>
              <a:t>WeekEnd</a:t>
            </a:r>
            <a:r>
              <a:rPr lang="en-US" sz="2400" dirty="0"/>
              <a:t> or </a:t>
            </a:r>
            <a:r>
              <a:rPr lang="en-US" sz="2400" dirty="0" err="1"/>
              <a:t>WeekDay</a:t>
            </a:r>
            <a:r>
              <a:rPr lang="en-US" sz="24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DF2CD-BF7D-9F47-8C88-E220F6A59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39" y="3409950"/>
            <a:ext cx="5651500" cy="119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E0D86-A330-8845-9A93-8A96F6BC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71" y="0"/>
            <a:ext cx="3005243" cy="15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9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240" y="-1"/>
            <a:ext cx="2565737" cy="1207008"/>
          </a:xfrm>
        </p:spPr>
        <p:txBody>
          <a:bodyPr/>
          <a:lstStyle/>
          <a:p>
            <a:r>
              <a:rPr lang="en-US" dirty="0"/>
              <a:t>Your 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94" y="2266950"/>
            <a:ext cx="8565411" cy="4095750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Use SPSS to find the </a:t>
            </a:r>
            <a:r>
              <a:rPr lang="en-US" sz="2400" dirty="0">
                <a:solidFill>
                  <a:schemeClr val="accent2"/>
                </a:solidFill>
              </a:rPr>
              <a:t>variance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standard deviation</a:t>
            </a:r>
            <a:r>
              <a:rPr lang="en-US" sz="2400" dirty="0"/>
              <a:t> for the ladder data; separately for each condition.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Then, use SPSS to find the </a:t>
            </a:r>
            <a:r>
              <a:rPr lang="en-US" sz="2400" dirty="0">
                <a:solidFill>
                  <a:schemeClr val="accent2"/>
                </a:solidFill>
              </a:rPr>
              <a:t>variance</a:t>
            </a:r>
            <a:r>
              <a:rPr lang="en-US" sz="2400" dirty="0"/>
              <a:t> and </a:t>
            </a:r>
            <a:r>
              <a:rPr lang="en-US" sz="2400">
                <a:solidFill>
                  <a:schemeClr val="accent2"/>
                </a:solidFill>
              </a:rPr>
              <a:t>standard deviation</a:t>
            </a:r>
            <a:r>
              <a:rPr lang="en-US" sz="2400"/>
              <a:t> </a:t>
            </a:r>
            <a:r>
              <a:rPr lang="en-US" sz="2400" dirty="0"/>
              <a:t>for the WHR data.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Which data set demonstrated greater variability?</a:t>
            </a:r>
          </a:p>
          <a:p>
            <a:pPr lvl="2"/>
            <a:r>
              <a:rPr lang="en-US" sz="2100" dirty="0"/>
              <a:t>Why do you think this pattern was observed?</a:t>
            </a:r>
          </a:p>
        </p:txBody>
      </p:sp>
      <p:pic>
        <p:nvPicPr>
          <p:cNvPr id="4" name="Picture 2" descr="The Best Ladders | Reviews by Wirecutter">
            <a:extLst>
              <a:ext uri="{FF2B5EF4-FFF2-40B4-BE49-F238E27FC236}">
                <a16:creationId xmlns:a16="http://schemas.microsoft.com/office/drawing/2014/main" id="{7DB5CD02-64B8-67AD-10D0-8DA2D6A7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14502" cy="20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y These 6 Science-Backed Secrets to Happiness | Discover Magazine">
            <a:extLst>
              <a:ext uri="{FF2B5EF4-FFF2-40B4-BE49-F238E27FC236}">
                <a16:creationId xmlns:a16="http://schemas.microsoft.com/office/drawing/2014/main" id="{5E3D5084-4AFA-5B7B-84FA-F0D47BF0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-1"/>
            <a:ext cx="3159372" cy="207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12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47745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1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on Moral Judgements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1804370"/>
            <a:ext cx="3028950" cy="30380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Rockwell" panose="02060603020205020403" pitchFamily="18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latin typeface="Rockwell" panose="02060603020205020403" pitchFamily="18" charset="77"/>
              </a:rPr>
              <a:t>Clean scent →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latin typeface="Rockwell" panose="02060603020205020403" pitchFamily="18" charset="77"/>
              </a:rPr>
              <a:t>Recalling own immoral actions →</a:t>
            </a:r>
          </a:p>
          <a:p>
            <a:pPr marL="342900" indent="-342900">
              <a:buFont typeface="+mj-lt"/>
              <a:buAutoNum type="arabicPeriod"/>
            </a:pPr>
            <a:endParaRPr lang="en-US" sz="750" dirty="0">
              <a:latin typeface="Rockwell" panose="02060603020205020403" pitchFamily="18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latin typeface="Rockwell" panose="02060603020205020403" pitchFamily="18" charset="77"/>
              </a:rPr>
              <a:t>Fart spray →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latin typeface="Rockwell" panose="02060603020205020403" pitchFamily="18" charset="77"/>
              </a:rPr>
              <a:t>Brain regions activated </a:t>
            </a:r>
          </a:p>
          <a:p>
            <a:endParaRPr lang="en-US" sz="1800" dirty="0">
              <a:latin typeface="Rockwell" panose="02060603020205020403" pitchFamily="18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3D948E-CF10-1D49-B3E4-E0C906CAE93D}"/>
              </a:ext>
            </a:extLst>
          </p:cNvPr>
          <p:cNvSpPr txBox="1">
            <a:spLocks/>
          </p:cNvSpPr>
          <p:nvPr/>
        </p:nvSpPr>
        <p:spPr>
          <a:xfrm>
            <a:off x="4276725" y="2143109"/>
            <a:ext cx="3886200" cy="303809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chemeClr val="accent2"/>
                </a:solidFill>
                <a:latin typeface="Rockwell" panose="02060603020205020403" pitchFamily="18" charset="77"/>
              </a:rPr>
              <a:t>more charity and reciprocity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chemeClr val="accent2"/>
                </a:solidFill>
                <a:latin typeface="Rockwell" panose="02060603020205020403" pitchFamily="18" charset="77"/>
              </a:rPr>
              <a:t>greater need for physical cleansing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chemeClr val="accent2"/>
                </a:solidFill>
                <a:latin typeface="Rockwell" panose="02060603020205020403" pitchFamily="18" charset="77"/>
              </a:rPr>
              <a:t>harsher moral judgments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100" dirty="0">
                <a:solidFill>
                  <a:schemeClr val="accent2"/>
                </a:solidFill>
                <a:latin typeface="Rockwell" panose="02060603020205020403" pitchFamily="18" charset="77"/>
              </a:rPr>
              <a:t>Similar for disgust and moral judgements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E2BD2-9DEC-9D43-BAEA-4E8222605245}"/>
              </a:ext>
            </a:extLst>
          </p:cNvPr>
          <p:cNvSpPr txBox="1"/>
          <p:nvPr/>
        </p:nvSpPr>
        <p:spPr>
          <a:xfrm>
            <a:off x="1428750" y="1212691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Evidence of association between physical disgust and moral disgust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CD25C-75C7-7948-B698-6A4481A40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0"/>
            <a:ext cx="2628900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BC2CB-960A-7046-9F92-6A7688BC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2038350" cy="223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9FEBC-3431-FC40-B948-09EFDB180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30" y="1743075"/>
            <a:ext cx="232709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Eskine</a:t>
            </a:r>
            <a:r>
              <a:rPr lang="en-US" dirty="0"/>
              <a:t> et </a:t>
            </a:r>
            <a:r>
              <a:rPr lang="en-US" dirty="0" err="1"/>
              <a:t>al.,’s</a:t>
            </a:r>
            <a:r>
              <a:rPr lang="en-US" dirty="0"/>
              <a:t> (2011)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64" y="1570482"/>
            <a:ext cx="7181850" cy="26380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goal of their study?</a:t>
            </a:r>
          </a:p>
          <a:p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they manipulate physical disgust?</a:t>
            </a:r>
          </a:p>
          <a:p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their dependent variable?</a:t>
            </a:r>
          </a:p>
          <a:p>
            <a:endParaRPr lang="en-US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were their two independent variables?</a:t>
            </a:r>
          </a:p>
        </p:txBody>
      </p:sp>
    </p:spTree>
    <p:extLst>
      <p:ext uri="{BB962C8B-B14F-4D97-AF65-F5344CB8AC3E}">
        <p14:creationId xmlns:p14="http://schemas.microsoft.com/office/powerpoint/2010/main" val="1877348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Taste Ratings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22" y="1294935"/>
            <a:ext cx="6776357" cy="32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43050" y="3028950"/>
            <a:ext cx="6229350" cy="285750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B90869-937B-A042-B757-C57FA2E8807D}"/>
              </a:ext>
            </a:extLst>
          </p:cNvPr>
          <p:cNvSpPr/>
          <p:nvPr/>
        </p:nvSpPr>
        <p:spPr>
          <a:xfrm>
            <a:off x="1555750" y="3334480"/>
            <a:ext cx="6229350" cy="28575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5E5C0EE-4A0E-6F41-B022-C4013B7E7AE3}"/>
              </a:ext>
            </a:extLst>
          </p:cNvPr>
          <p:cNvSpPr/>
          <p:nvPr/>
        </p:nvSpPr>
        <p:spPr>
          <a:xfrm>
            <a:off x="1562100" y="2447469"/>
            <a:ext cx="6229350" cy="28575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2CBA7F7-C7C7-574A-887F-65E33BD87902}"/>
              </a:ext>
            </a:extLst>
          </p:cNvPr>
          <p:cNvSpPr/>
          <p:nvPr/>
        </p:nvSpPr>
        <p:spPr>
          <a:xfrm>
            <a:off x="1543050" y="2723604"/>
            <a:ext cx="6229350" cy="285750"/>
          </a:xfrm>
          <a:prstGeom prst="round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</p:spTree>
    <p:extLst>
      <p:ext uri="{BB962C8B-B14F-4D97-AF65-F5344CB8AC3E}">
        <p14:creationId xmlns:p14="http://schemas.microsoft.com/office/powerpoint/2010/main" val="20029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Results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17" y="1428750"/>
            <a:ext cx="5959367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343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Results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8685"/>
            <a:ext cx="5959367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7A638-3CB9-CDDB-1907-4B9D89E9A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56" y="15152"/>
            <a:ext cx="5749344" cy="25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4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Results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143000"/>
            <a:ext cx="5943600" cy="39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6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200152"/>
            <a:ext cx="8229600" cy="3809997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endParaRPr lang="en-US" sz="2400" dirty="0"/>
          </a:p>
          <a:p>
            <a:pPr marL="491826" indent="-491826">
              <a:buFont typeface="+mj-lt"/>
              <a:buAutoNum type="arabicPeriod"/>
            </a:pPr>
            <a:endParaRPr lang="en-US" sz="2400" dirty="0"/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Why do we care about variability?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Answer questions about variability</a:t>
            </a:r>
          </a:p>
          <a:p>
            <a:pPr marL="491826" indent="-491826">
              <a:buFont typeface="+mj-lt"/>
              <a:buAutoNum type="arabicPeriod"/>
            </a:pPr>
            <a:r>
              <a:rPr lang="en-US" sz="2400" dirty="0"/>
              <a:t>Practice some calculations.</a:t>
            </a:r>
          </a:p>
          <a:p>
            <a:pPr lvl="2"/>
            <a:r>
              <a:rPr lang="en-US" sz="2100" dirty="0"/>
              <a:t>By hand and using SPSS </a:t>
            </a:r>
          </a:p>
          <a:p>
            <a:pPr marL="874355" lvl="1" indent="-491826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76258-C8B3-8746-B34B-07660FEE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3026229" cy="20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7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Results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3616"/>
            <a:ext cx="4953000" cy="32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06E21-3FA0-C01D-F473-38BCF88ED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0"/>
            <a:ext cx="6108700" cy="175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F58ADE-3CF8-5BE1-ABFE-DBDB529CE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31" y="0"/>
            <a:ext cx="6108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1605861"/>
            <a:ext cx="8229600" cy="2489889"/>
          </a:xfrm>
        </p:spPr>
        <p:txBody>
          <a:bodyPr>
            <a:normAutofit/>
          </a:bodyPr>
          <a:lstStyle/>
          <a:p>
            <a:pPr marL="491826" indent="-491826">
              <a:buFont typeface="+mj-lt"/>
              <a:buAutoNum type="arabicPeriod"/>
            </a:pPr>
            <a:r>
              <a:rPr lang="en-US" sz="2400" dirty="0"/>
              <a:t>Questions about the video lectures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D12C-D3C5-F34E-8C19-6128B385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003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7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50" y="1557782"/>
            <a:ext cx="6286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/>
              <a:t>Variability:</a:t>
            </a:r>
            <a:r>
              <a:rPr lang="en-US" sz="2400" dirty="0"/>
              <a:t> a quantitative measure of how much scores vary in a distribution. Describes the degree to which scores spread out or cluster together.</a:t>
            </a:r>
          </a:p>
          <a:p>
            <a:endParaRPr lang="en-US" sz="2400" dirty="0"/>
          </a:p>
          <a:p>
            <a:r>
              <a:rPr lang="en-US" sz="2400" dirty="0"/>
              <a:t>Examples:</a:t>
            </a:r>
          </a:p>
          <a:p>
            <a:pPr marL="557213" lvl="1" indent="-214313">
              <a:buFont typeface="Arial"/>
              <a:buChar char="•"/>
            </a:pPr>
            <a:r>
              <a:rPr lang="en-US" sz="2400" dirty="0"/>
              <a:t>What are some examples of high and low variability behaviors in your peer group?</a:t>
            </a:r>
          </a:p>
          <a:p>
            <a:pPr marL="214313" indent="-214313">
              <a:buFont typeface="Arial"/>
              <a:buChar char="•"/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EA50CF-45A2-8048-A429-9D5AF0DF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0" y="363474"/>
            <a:ext cx="5829300" cy="1207008"/>
          </a:xfrm>
        </p:spPr>
        <p:txBody>
          <a:bodyPr/>
          <a:lstStyle/>
          <a:p>
            <a:r>
              <a:rPr lang="en-US" dirty="0"/>
              <a:t>Definition of Variability</a:t>
            </a:r>
          </a:p>
        </p:txBody>
      </p:sp>
    </p:spTree>
    <p:extLst>
      <p:ext uri="{BB962C8B-B14F-4D97-AF65-F5344CB8AC3E}">
        <p14:creationId xmlns:p14="http://schemas.microsoft.com/office/powerpoint/2010/main" val="248522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714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we care about variability?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0" y="1543050"/>
            <a:ext cx="6021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Rare Event Approach</a:t>
            </a:r>
            <a:endParaRPr lang="en-US" sz="2400" dirty="0"/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Experimenter makes a hypothesis about the frequency distribution of a given population.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Collects a sample of data from that population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Decides how likely it is that the sample came from the hypothesized distribution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C9CA9-8C12-7740-ABD5-167BC71F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84130"/>
            <a:ext cx="2514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4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714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does variability matter for the Rare event Approach?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0" y="1543050"/>
            <a:ext cx="6572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Because variability is important for determining the magnitude of the effect</a:t>
            </a:r>
          </a:p>
          <a:p>
            <a:pPr marL="1331555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Hours of sleep vs. miles from home</a:t>
            </a:r>
          </a:p>
          <a:p>
            <a:pPr marL="1331555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SAT vs. ACT</a:t>
            </a:r>
          </a:p>
          <a:p>
            <a:pPr marL="1331555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Waiting for a train/friend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6875B-4334-3244-8655-953E8DEEE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185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32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AB89-8279-C02C-42C2-6D649847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714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Is the shortcut formula equal to the standard formula?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3EA48-B98B-76DD-12D5-E8D2CC5A2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16" y="1276350"/>
            <a:ext cx="61976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2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AB89-8279-C02C-42C2-6D649847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7145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Is the shortcut formula equal to the standard formula?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D4E6A-80D5-A584-759E-53CBCA341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581150"/>
            <a:ext cx="5461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5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Calculations by Hand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741932"/>
            <a:ext cx="7543800" cy="303809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3200" dirty="0"/>
              <a:t>Open the ladder data set</a:t>
            </a:r>
          </a:p>
          <a:p>
            <a:pPr lvl="2"/>
            <a:r>
              <a:rPr lang="en-US" sz="2800" dirty="0"/>
              <a:t>Calculate the standard deviation for your assigned condition (e.g., gratitude; humor; daily routine).</a:t>
            </a:r>
          </a:p>
        </p:txBody>
      </p:sp>
      <p:pic>
        <p:nvPicPr>
          <p:cNvPr id="5" name="Picture 2" descr="The Best Ladders | Reviews by Wirecutter">
            <a:extLst>
              <a:ext uri="{FF2B5EF4-FFF2-40B4-BE49-F238E27FC236}">
                <a16:creationId xmlns:a16="http://schemas.microsoft.com/office/drawing/2014/main" id="{750FE0BD-9CF6-2C52-DC4A-B2F696E0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14502" cy="20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6073068-B049-5079-1BC2-6776677DA1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012427"/>
              </p:ext>
            </p:extLst>
          </p:nvPr>
        </p:nvGraphicFramePr>
        <p:xfrm>
          <a:off x="4862599" y="3070941"/>
          <a:ext cx="3481301" cy="1855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400" imgH="622300" progId="Equation.3">
                  <p:embed/>
                </p:oleObj>
              </mc:Choice>
              <mc:Fallback>
                <p:oleObj name="Equation" r:id="rId4" imgW="1168400" imgH="6223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2599" y="3070941"/>
                        <a:ext cx="3481301" cy="1855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0870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{9C37B60D-2543-774F-8C09-F52101B558DB}tf10001070</Template>
  <TotalTime>8362</TotalTime>
  <Words>515</Words>
  <Application>Microsoft Macintosh PowerPoint</Application>
  <PresentationFormat>On-screen Show (16:9)</PresentationFormat>
  <Paragraphs>92</Paragraphs>
  <Slides>20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Equation</vt:lpstr>
      <vt:lpstr>Variability </vt:lpstr>
      <vt:lpstr>Today</vt:lpstr>
      <vt:lpstr>Variability</vt:lpstr>
      <vt:lpstr>Definition of Variability</vt:lpstr>
      <vt:lpstr>Why do we care about variability?</vt:lpstr>
      <vt:lpstr>Why does variability matter for the Rare event Approach?</vt:lpstr>
      <vt:lpstr>Is the shortcut formula equal to the standard formula?</vt:lpstr>
      <vt:lpstr>Is the shortcut formula equal to the standard formula?</vt:lpstr>
      <vt:lpstr>Calculations by Hand</vt:lpstr>
      <vt:lpstr>Choosing the best product</vt:lpstr>
      <vt:lpstr>Finding Standard Deviation</vt:lpstr>
      <vt:lpstr>Your Turn</vt:lpstr>
      <vt:lpstr>PowerPoint Presentation</vt:lpstr>
      <vt:lpstr>Research on Moral Judgements</vt:lpstr>
      <vt:lpstr>Eskine et al.,’s (2011) study</vt:lpstr>
      <vt:lpstr>Results: Taste Ratings</vt:lpstr>
      <vt:lpstr>Primary Results</vt:lpstr>
      <vt:lpstr>Primary Results</vt:lpstr>
      <vt:lpstr>Primary Results</vt:lpstr>
      <vt:lpstr>Primary Results</vt:lpstr>
    </vt:vector>
  </TitlesOfParts>
  <Company>Amherst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Key Terms</dc:title>
  <dc:creator>Julia McQuade</dc:creator>
  <cp:lastModifiedBy>Microsoft Office User</cp:lastModifiedBy>
  <cp:revision>207</cp:revision>
  <dcterms:created xsi:type="dcterms:W3CDTF">2013-01-14T18:03:49Z</dcterms:created>
  <dcterms:modified xsi:type="dcterms:W3CDTF">2023-09-14T00:55:42Z</dcterms:modified>
</cp:coreProperties>
</file>