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2"/>
  </p:notesMasterIdLst>
  <p:sldIdLst>
    <p:sldId id="256" r:id="rId2"/>
    <p:sldId id="396" r:id="rId3"/>
    <p:sldId id="397" r:id="rId4"/>
    <p:sldId id="274" r:id="rId5"/>
    <p:sldId id="398" r:id="rId6"/>
    <p:sldId id="330" r:id="rId7"/>
    <p:sldId id="331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91" r:id="rId18"/>
    <p:sldId id="293" r:id="rId19"/>
    <p:sldId id="399" r:id="rId20"/>
    <p:sldId id="4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609" autoAdjust="0"/>
  </p:normalViewPr>
  <p:slideViewPr>
    <p:cSldViewPr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ln>
              <a:solidFill>
                <a:schemeClr val="accent4">
                  <a:lumMod val="50000"/>
                </a:schemeClr>
              </a:solidFill>
            </a:ln>
          </c:spPr>
          <c:invertIfNegative val="0"/>
          <c:cat>
            <c:numRef>
              <c:f>Sheet1!$B$45:$B$53</c:f>
              <c:numCache>
                <c:formatCode>@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</c:numCache>
            </c:numRef>
          </c:cat>
          <c:val>
            <c:numRef>
              <c:f>Sheet1!$C$45:$C$53</c:f>
              <c:numCache>
                <c:formatCode>General</c:formatCode>
                <c:ptCount val="9"/>
                <c:pt idx="0">
                  <c:v>1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2-4C20-8BA0-D90208EB5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126660056"/>
        <c:axId val="-2127900536"/>
      </c:barChart>
      <c:catAx>
        <c:axId val="-2126660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dirty="0"/>
                  <a:t>Number of hours</a:t>
                </a:r>
              </a:p>
            </c:rich>
          </c:tx>
          <c:overlay val="0"/>
        </c:title>
        <c:numFmt formatCode="@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127900536"/>
        <c:crosses val="autoZero"/>
        <c:auto val="1"/>
        <c:lblAlgn val="ctr"/>
        <c:lblOffset val="100"/>
        <c:noMultiLvlLbl val="0"/>
      </c:catAx>
      <c:valAx>
        <c:axId val="-2127900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US" sz="1000" dirty="0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26660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279E-B441-47EF-9370-A7412FEB3DDB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B0FD5-77B6-4742-AC1C-431EDD5E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75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502F-4312-4FFD-9999-7553352BB5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B0FD5-77B6-4742-AC1C-431EDD5ED1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4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884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9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3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4374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2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9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8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99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587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E5AD7FD-C05E-4C28-9551-9B0363AEB5F9}" type="datetimeFigureOut">
              <a:rPr lang="en-US" smtClean="0"/>
              <a:t>8/16/23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65F9F2-207E-4611-9E39-49AD4EC472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1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Central limit theorem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07" y="4038600"/>
            <a:ext cx="6400800" cy="1752600"/>
          </a:xfrm>
        </p:spPr>
        <p:txBody>
          <a:bodyPr/>
          <a:lstStyle/>
          <a:p>
            <a:r>
              <a:rPr lang="en-US" dirty="0"/>
              <a:t>Asps.  Very Dangerous.  </a:t>
            </a:r>
            <a:r>
              <a:rPr lang="en-US"/>
              <a:t>You go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9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4287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5 flips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131608"/>
              </p:ext>
            </p:extLst>
          </p:nvPr>
        </p:nvGraphicFramePr>
        <p:xfrm>
          <a:off x="685800" y="1492143"/>
          <a:ext cx="8058149" cy="528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92143"/>
                        <a:ext cx="8058149" cy="528148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84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4287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10 flips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243625"/>
              </p:ext>
            </p:extLst>
          </p:nvPr>
        </p:nvGraphicFramePr>
        <p:xfrm>
          <a:off x="609600" y="1442199"/>
          <a:ext cx="8134349" cy="533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2199"/>
                        <a:ext cx="8134349" cy="5331429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50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20 flips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029255"/>
              </p:ext>
            </p:extLst>
          </p:nvPr>
        </p:nvGraphicFramePr>
        <p:xfrm>
          <a:off x="685800" y="1492143"/>
          <a:ext cx="8058149" cy="5281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92143"/>
                        <a:ext cx="8058149" cy="528148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8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charset="0"/>
              </a:rPr>
              <a:t>CLT in Action: # of Heads – 30 flips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468838"/>
              </p:ext>
            </p:extLst>
          </p:nvPr>
        </p:nvGraphicFramePr>
        <p:xfrm>
          <a:off x="676274" y="1219199"/>
          <a:ext cx="8067676" cy="528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4" y="1219199"/>
                        <a:ext cx="8067676" cy="5287729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37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12" y="28575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50 flips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62658"/>
              </p:ext>
            </p:extLst>
          </p:nvPr>
        </p:nvGraphicFramePr>
        <p:xfrm>
          <a:off x="654023" y="1295400"/>
          <a:ext cx="7880378" cy="516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23" y="1295400"/>
                        <a:ext cx="7880378" cy="5164542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460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8575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100 flips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951"/>
              </p:ext>
            </p:extLst>
          </p:nvPr>
        </p:nvGraphicFramePr>
        <p:xfrm>
          <a:off x="762000" y="1275386"/>
          <a:ext cx="7981950" cy="523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75386"/>
                        <a:ext cx="7981950" cy="5231544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30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500 flips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90463"/>
              </p:ext>
            </p:extLst>
          </p:nvPr>
        </p:nvGraphicFramePr>
        <p:xfrm>
          <a:off x="672700" y="1447800"/>
          <a:ext cx="7861700" cy="522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314749" imgH="2866949" progId="Excel.Chart.8">
                  <p:embed/>
                </p:oleObj>
              </mc:Choice>
              <mc:Fallback>
                <p:oleObj name="Chart" r:id="rId2" imgW="4314749" imgH="2866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00" y="1447800"/>
                        <a:ext cx="7861700" cy="5223779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804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85635"/>
            <a:ext cx="7200900" cy="62847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Looking ahead to inferential statistics</a:t>
            </a:r>
          </a:p>
        </p:txBody>
      </p:sp>
      <p:sp>
        <p:nvSpPr>
          <p:cNvPr id="4" name="Oval 3"/>
          <p:cNvSpPr/>
          <p:nvPr/>
        </p:nvSpPr>
        <p:spPr>
          <a:xfrm>
            <a:off x="533400" y="1371600"/>
            <a:ext cx="30480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Adult Rats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8700" y="4724400"/>
            <a:ext cx="2057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Sample of Adult Rats</a:t>
            </a:r>
          </a:p>
          <a:p>
            <a:pPr algn="ctr"/>
            <a:r>
              <a:rPr lang="en-US" sz="2400" i="1" dirty="0"/>
              <a:t>n</a:t>
            </a:r>
            <a:r>
              <a:rPr lang="en-US" sz="2400" dirty="0"/>
              <a:t>= 25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91000" y="2971800"/>
            <a:ext cx="914400" cy="3200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</a:p>
          <a:p>
            <a:pPr algn="ctr"/>
            <a:r>
              <a:rPr lang="en-US" sz="2000" b="1" dirty="0"/>
              <a:t>O</a:t>
            </a:r>
          </a:p>
          <a:p>
            <a:pPr algn="ctr"/>
            <a:r>
              <a:rPr lang="en-US" sz="2000" b="1" dirty="0"/>
              <a:t>R</a:t>
            </a:r>
          </a:p>
          <a:p>
            <a:pPr algn="ctr"/>
            <a:r>
              <a:rPr lang="en-US" sz="2000" b="1" dirty="0"/>
              <a:t>M</a:t>
            </a:r>
          </a:p>
          <a:p>
            <a:pPr algn="ctr"/>
            <a:r>
              <a:rPr lang="en-US" sz="2000" b="1" dirty="0"/>
              <a:t>O</a:t>
            </a:r>
          </a:p>
          <a:p>
            <a:pPr algn="ctr"/>
            <a:r>
              <a:rPr lang="en-US" sz="2000" b="1" dirty="0"/>
              <a:t>N</a:t>
            </a:r>
          </a:p>
          <a:p>
            <a:pPr algn="ctr"/>
            <a:r>
              <a:rPr lang="en-US" sz="2000" b="1" dirty="0"/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4794" y="4724400"/>
            <a:ext cx="2057400" cy="14478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Treated Sample of Rats</a:t>
            </a:r>
          </a:p>
          <a:p>
            <a:pPr algn="ctr"/>
            <a:r>
              <a:rPr lang="en-US" sz="2400" i="1" dirty="0"/>
              <a:t>n</a:t>
            </a:r>
            <a:r>
              <a:rPr lang="en-US" sz="2400" dirty="0"/>
              <a:t>= 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314271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/>
              <a:t>μ</a:t>
            </a:r>
            <a:r>
              <a:rPr lang="en-US" sz="2400" i="1" dirty="0"/>
              <a:t> = 400g</a:t>
            </a:r>
          </a:p>
          <a:p>
            <a:r>
              <a:rPr lang="el-GR" sz="2400" i="1" dirty="0"/>
              <a:t>σ</a:t>
            </a:r>
            <a:r>
              <a:rPr lang="en-US" sz="2400" i="1" dirty="0"/>
              <a:t> = 20g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16407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Is the treated sample noticeably different from the population?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35AE64BC-E84A-9B44-BFFB-4F224FECC2B5}"/>
              </a:ext>
            </a:extLst>
          </p:cNvPr>
          <p:cNvSpPr/>
          <p:nvPr/>
        </p:nvSpPr>
        <p:spPr>
          <a:xfrm>
            <a:off x="1752600" y="3681412"/>
            <a:ext cx="609600" cy="1066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E0BA1B1-1E9D-7544-8790-438591076D2A}"/>
              </a:ext>
            </a:extLst>
          </p:cNvPr>
          <p:cNvSpPr/>
          <p:nvPr/>
        </p:nvSpPr>
        <p:spPr>
          <a:xfrm rot="16200000">
            <a:off x="3352800" y="4914898"/>
            <a:ext cx="609600" cy="1066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91CCE2C-F06C-6A40-A6CE-4E8134DC8BF6}"/>
              </a:ext>
            </a:extLst>
          </p:cNvPr>
          <p:cNvSpPr/>
          <p:nvPr/>
        </p:nvSpPr>
        <p:spPr>
          <a:xfrm rot="16200000">
            <a:off x="5290297" y="4958603"/>
            <a:ext cx="609600" cy="97939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2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714106"/>
                <a:ext cx="8229600" cy="6019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Distribution of sample means for untreated adult rats:</a:t>
                </a:r>
              </a:p>
              <a:p>
                <a:pPr marL="0" indent="0" algn="ctr">
                  <a:buNone/>
                </a:pPr>
                <a:r>
                  <a:rPr lang="el-GR" sz="2400" dirty="0"/>
                  <a:t>μ</a:t>
                </a:r>
                <a:r>
                  <a:rPr lang="en-US" sz="2400" dirty="0"/>
                  <a:t> =400,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σ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</a:rPr>
                      <m:t>20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2400" dirty="0"/>
                  <a:t>Central Limit Theorem Tells us: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Expected sample mean = 400g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standard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error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of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mean</m:t>
                    </m:r>
                    <m:r>
                      <a:rPr lang="en-US" sz="2400" i="1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i="1" baseline="-2500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</a:rPr>
                          <m:t>σ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/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= 4</a:t>
                </a:r>
              </a:p>
              <a:p>
                <a:pPr marL="0" indent="0">
                  <a:buNone/>
                </a:pPr>
                <a:r>
                  <a:rPr lang="en-US" sz="2400" dirty="0"/>
                  <a:t>What is the middle 95% of sample means?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l-GR" sz="2400" dirty="0"/>
                      <m:t>μ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𝑆𝐸</m:t>
                        </m:r>
                      </m:e>
                    </m:d>
                  </m:oMath>
                </a14:m>
                <a:endParaRPr lang="en-US" sz="2400" dirty="0"/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/>
                      <m:t>400</m:t>
                    </m:r>
                    <m:r>
                      <a:rPr lang="en-US" sz="2400" i="1">
                        <a:latin typeface="Cambria Math"/>
                      </a:rPr>
                      <m:t>+1.96 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/>
                  <a:t> = 407.8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𝑋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dirty="0" smtClean="0"/>
                      <m:t>400</m:t>
                    </m:r>
                    <m:r>
                      <a:rPr lang="en-US" sz="2400" i="1" dirty="0">
                        <a:latin typeface="Cambria Math"/>
                      </a:rPr>
                      <m:t>+−</m:t>
                    </m:r>
                    <m:r>
                      <a:rPr lang="en-US" sz="2400" i="1">
                        <a:latin typeface="Cambria Math"/>
                      </a:rPr>
                      <m:t>1.96 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400" dirty="0"/>
                  <a:t> = 392.2</a:t>
                </a:r>
              </a:p>
              <a:p>
                <a:pPr marL="0" indent="0" algn="ctr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sz="2400" dirty="0"/>
                  <a:t>There is a 95% chance that the sample mean weight should be between 392.2 and 407.8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714106"/>
                <a:ext cx="8229600" cy="6019800"/>
              </a:xfrm>
              <a:blipFill>
                <a:blip r:embed="rId3"/>
                <a:stretch>
                  <a:fillRect l="-1079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73F800D8-0C9F-114C-BAA6-02B0CE5C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85635"/>
            <a:ext cx="7200900" cy="62847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Looking ahead to inferential statistics</a:t>
            </a:r>
          </a:p>
        </p:txBody>
      </p:sp>
    </p:spTree>
    <p:extLst>
      <p:ext uri="{BB962C8B-B14F-4D97-AF65-F5344CB8AC3E}">
        <p14:creationId xmlns:p14="http://schemas.microsoft.com/office/powerpoint/2010/main" val="1485894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1F08-DB5D-8F36-044F-3B5DFD6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96" y="247650"/>
            <a:ext cx="7200900" cy="1485900"/>
          </a:xfrm>
        </p:spPr>
        <p:txBody>
          <a:bodyPr/>
          <a:lstStyle/>
          <a:p>
            <a:r>
              <a:rPr lang="en-US" dirty="0"/>
              <a:t>Is my sample representative of the population?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6435-330C-834C-FE93-7B229E97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Open the </a:t>
            </a:r>
            <a:r>
              <a:rPr lang="en-US" sz="2400" dirty="0">
                <a:solidFill>
                  <a:schemeClr val="accent6"/>
                </a:solidFill>
              </a:rPr>
              <a:t>World Happiness Data </a:t>
            </a:r>
            <a:r>
              <a:rPr lang="en-US" sz="2400" dirty="0"/>
              <a:t>file.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Choose a subset of </a:t>
            </a:r>
            <a:r>
              <a:rPr lang="en-US" sz="2400" dirty="0">
                <a:solidFill>
                  <a:schemeClr val="accent5"/>
                </a:solidFill>
              </a:rPr>
              <a:t>8 countries</a:t>
            </a:r>
            <a:r>
              <a:rPr lang="en-US" sz="2400" dirty="0"/>
              <a:t>.  </a:t>
            </a:r>
          </a:p>
          <a:p>
            <a:pPr lvl="1"/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Any</a:t>
            </a:r>
            <a:r>
              <a:rPr lang="en-US" sz="2400" dirty="0"/>
              <a:t> 8 you choose for 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any</a:t>
            </a:r>
            <a:r>
              <a:rPr lang="en-US" sz="2400" dirty="0"/>
              <a:t> reason.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Figure out the probability of obtaining a sample at least as extreme as yours.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will you need to do that?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3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05000"/>
            <a:ext cx="8229600" cy="2489889"/>
          </a:xfrm>
        </p:spPr>
        <p:txBody>
          <a:bodyPr>
            <a:normAutofit/>
          </a:bodyPr>
          <a:lstStyle/>
          <a:p>
            <a:pPr marL="491826" indent="-491826">
              <a:buFont typeface="+mj-lt"/>
              <a:buAutoNum type="arabicPeriod"/>
            </a:pPr>
            <a:r>
              <a:rPr lang="en-US" sz="2400" dirty="0"/>
              <a:t>Questions about the video lectures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ED12C-D3C5-F34E-8C19-6128B385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743200"/>
            <a:ext cx="6477000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1F08-DB5D-8F36-044F-3B5DFD6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796" y="247650"/>
            <a:ext cx="7200900" cy="1485900"/>
          </a:xfrm>
        </p:spPr>
        <p:txBody>
          <a:bodyPr/>
          <a:lstStyle/>
          <a:p>
            <a:r>
              <a:rPr lang="en-US" dirty="0"/>
              <a:t>Is my sample representative of the population?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66435-330C-834C-FE93-7B229E97D3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796" y="1760982"/>
                <a:ext cx="7200900" cy="509701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You will need the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mean</a:t>
                </a:r>
                <a:r>
                  <a:rPr lang="en-US" sz="2400" dirty="0"/>
                  <a:t> from your sample.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You will need  </a:t>
                </a:r>
                <a:r>
                  <a:rPr lang="en-US" sz="2400" dirty="0">
                    <a:solidFill>
                      <a:srgbClr val="00B050"/>
                    </a:solidFill>
                  </a:rPr>
                  <a:t>µ</a:t>
                </a:r>
                <a:r>
                  <a:rPr lang="en-US" sz="2400" dirty="0"/>
                  <a:t> (i.e., the mean of the population).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You will need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/>
                  <a:t> (i.e., the standard deviation of the population.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And….you will need this formula: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And you’ll also need the z-table, once you calculate Z.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When you are done, enter the relevant information into the Google Sheet.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A66435-330C-834C-FE93-7B229E97D3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796" y="1760982"/>
                <a:ext cx="7200900" cy="5097018"/>
              </a:xfrm>
              <a:blipFill>
                <a:blip r:embed="rId2"/>
                <a:stretch>
                  <a:fillRect l="-1232" t="-1244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CBBA0E-2873-625C-3A8D-900EB2CC174D}"/>
              </a:ext>
            </a:extLst>
          </p:cNvPr>
          <p:cNvSpPr txBox="1"/>
          <p:nvPr/>
        </p:nvSpPr>
        <p:spPr>
          <a:xfrm>
            <a:off x="2876550" y="4191000"/>
            <a:ext cx="339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P(z 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7030A0"/>
                </a:solidFill>
              </a:rPr>
              <a:t> [M-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</a:t>
            </a:r>
            <a:r>
              <a:rPr lang="en-US" sz="2800" dirty="0">
                <a:solidFill>
                  <a:srgbClr val="7030A0"/>
                </a:solidFill>
              </a:rPr>
              <a:t>] / [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</a:t>
            </a:r>
            <a:r>
              <a:rPr lang="en-US" sz="2800" dirty="0">
                <a:solidFill>
                  <a:srgbClr val="7030A0"/>
                </a:solidFill>
              </a:rPr>
              <a:t>/</a:t>
            </a:r>
            <a:r>
              <a:rPr lang="en-US" sz="2800" dirty="0">
                <a:solidFill>
                  <a:srgbClr val="7030A0"/>
                </a:solidFill>
                <a:sym typeface="Symbol"/>
              </a:rPr>
              <a:t></a:t>
            </a:r>
            <a:r>
              <a:rPr lang="en-US" sz="2800" dirty="0">
                <a:solidFill>
                  <a:srgbClr val="7030A0"/>
                </a:solidFill>
              </a:rPr>
              <a:t>n])</a:t>
            </a:r>
          </a:p>
        </p:txBody>
      </p:sp>
    </p:spTree>
    <p:extLst>
      <p:ext uri="{BB962C8B-B14F-4D97-AF65-F5344CB8AC3E}">
        <p14:creationId xmlns:p14="http://schemas.microsoft.com/office/powerpoint/2010/main" val="27355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33" y="1464"/>
            <a:ext cx="8229600" cy="85724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Please define the three types of distributions that we have spoken about thus far?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5169434"/>
          </a:xfrm>
        </p:spPr>
        <p:txBody>
          <a:bodyPr>
            <a:normAutofit/>
          </a:bodyPr>
          <a:lstStyle/>
          <a:p>
            <a:r>
              <a:rPr lang="en-US" sz="2400" dirty="0"/>
              <a:t>Population distribution: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Sample distribution: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Sampling Distribution: </a:t>
            </a:r>
            <a:endParaRPr lang="en-US" sz="2400" u="sng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558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sychstat.missouristate.edu/introbook/sbgraph/normal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1278802"/>
            <a:ext cx="285394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33" y="1464"/>
            <a:ext cx="8229600" cy="857249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Three types of distributions: </a:t>
            </a:r>
            <a:br>
              <a:rPr lang="en-US" sz="2800" dirty="0"/>
            </a:br>
            <a:r>
              <a:rPr lang="en-US" sz="2800" dirty="0"/>
              <a:t>don’t mix them up!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5169434"/>
          </a:xfrm>
        </p:spPr>
        <p:txBody>
          <a:bodyPr>
            <a:normAutofit/>
          </a:bodyPr>
          <a:lstStyle/>
          <a:p>
            <a:r>
              <a:rPr lang="en-US" sz="2400" dirty="0"/>
              <a:t>Population distribution: </a:t>
            </a:r>
            <a:r>
              <a:rPr lang="en-US" sz="2400" u="sng" dirty="0"/>
              <a:t>scores</a:t>
            </a:r>
            <a:r>
              <a:rPr lang="en-US" sz="2400" dirty="0"/>
              <a:t> of all individuals in a population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Sample distribution: </a:t>
            </a:r>
            <a:r>
              <a:rPr lang="en-US" sz="2400" u="sng" dirty="0"/>
              <a:t>scores</a:t>
            </a:r>
            <a:r>
              <a:rPr lang="en-US" sz="2400" dirty="0"/>
              <a:t> of individuals in a single sample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Sampling Distribution: </a:t>
            </a:r>
            <a:r>
              <a:rPr lang="en-US" sz="2400" u="sng" dirty="0"/>
              <a:t>means of samples </a:t>
            </a:r>
            <a:r>
              <a:rPr lang="en-US" sz="2400" dirty="0"/>
              <a:t>randomly selected from a population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62216"/>
              </p:ext>
            </p:extLst>
          </p:nvPr>
        </p:nvGraphicFramePr>
        <p:xfrm>
          <a:off x="5991224" y="2765691"/>
          <a:ext cx="2133600" cy="154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http://www.psychstat.missouristate.edu/introbook/sbgraph/normal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4648200"/>
            <a:ext cx="285394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24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3951-6253-E03D-17FF-8F8357D2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734300" cy="1485900"/>
          </a:xfrm>
        </p:spPr>
        <p:txBody>
          <a:bodyPr>
            <a:normAutofit fontScale="90000"/>
          </a:bodyPr>
          <a:lstStyle/>
          <a:p>
            <a:r>
              <a:rPr lang="en-US" sz="4400" i="1" u="sng" dirty="0"/>
              <a:t>What makes for a good estimator?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B4E37-FBBB-59E9-348C-E092C20D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343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5"/>
                </a:solidFill>
              </a:rPr>
              <a:t>Unbiased</a:t>
            </a:r>
          </a:p>
          <a:p>
            <a:pPr lvl="1"/>
            <a:r>
              <a:rPr lang="en-US" sz="2400" dirty="0"/>
              <a:t>Mean of the sampling distribution will be equal to </a:t>
            </a:r>
            <a:r>
              <a:rPr lang="en-US" sz="2400" dirty="0">
                <a:solidFill>
                  <a:srgbClr val="7030A0"/>
                </a:solidFill>
              </a:rPr>
              <a:t>µ</a:t>
            </a:r>
          </a:p>
          <a:p>
            <a:pPr lvl="1"/>
            <a:r>
              <a:rPr lang="en-US" sz="2400" dirty="0"/>
              <a:t>We don’t want to over/underestimate </a:t>
            </a:r>
            <a:r>
              <a:rPr lang="en-US" sz="2400" dirty="0">
                <a:solidFill>
                  <a:srgbClr val="7030A0"/>
                </a:solidFill>
              </a:rPr>
              <a:t>µ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</a:rPr>
              <a:t>Low variability</a:t>
            </a:r>
            <a:endParaRPr lang="en-US" sz="2400" b="1" dirty="0">
              <a:solidFill>
                <a:schemeClr val="accent5"/>
              </a:solidFill>
            </a:endParaRPr>
          </a:p>
          <a:p>
            <a:pPr lvl="1"/>
            <a:r>
              <a:rPr lang="en-US" sz="2400" dirty="0"/>
              <a:t>Ensures the estimate will be as close as possible to </a:t>
            </a:r>
            <a:r>
              <a:rPr lang="en-US" sz="2400" dirty="0">
                <a:solidFill>
                  <a:srgbClr val="7030A0"/>
                </a:solidFill>
              </a:rPr>
              <a:t>µ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Estimate will be as </a:t>
            </a:r>
            <a:r>
              <a:rPr lang="en-US" sz="2400" b="1" dirty="0">
                <a:solidFill>
                  <a:srgbClr val="7030A0"/>
                </a:solidFill>
              </a:rPr>
              <a:t>reliable</a:t>
            </a:r>
            <a:r>
              <a:rPr lang="en-US" sz="2400" dirty="0">
                <a:solidFill>
                  <a:schemeClr val="tx1"/>
                </a:solidFill>
              </a:rPr>
              <a:t> as possible.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7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Let’s Make our own 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Arrange yourselves (I’ll help) into groups of 5 peoples.</a:t>
            </a:r>
          </a:p>
          <a:p>
            <a:pPr marL="514350" indent="-514350">
              <a:buAutoNum type="arabicPeriod"/>
            </a:pPr>
            <a:r>
              <a:rPr lang="en-US" sz="2400" dirty="0"/>
              <a:t>Choose a Table Name.</a:t>
            </a:r>
          </a:p>
          <a:p>
            <a:pPr marL="514350" indent="-514350">
              <a:buAutoNum type="arabicPeriod"/>
            </a:pPr>
            <a:r>
              <a:rPr lang="en-US" sz="2400" dirty="0"/>
              <a:t>Enter the number of siblings for each person in your group onto the google sheet that I shared with you (class files website).</a:t>
            </a:r>
          </a:p>
          <a:p>
            <a:pPr marL="514350" indent="-514350">
              <a:buAutoNum type="arabicPeriod"/>
            </a:pPr>
            <a:r>
              <a:rPr lang="en-US" sz="2400" dirty="0"/>
              <a:t>Calculate the mean for every possible sample of n=3.</a:t>
            </a:r>
          </a:p>
          <a:p>
            <a:pPr marL="514350" indent="-514350">
              <a:buAutoNum type="arabicPeriod"/>
            </a:pPr>
            <a:r>
              <a:rPr lang="en-US" sz="2400" dirty="0"/>
              <a:t>Calculate the mean and the standard deviation for your  set of 10 sample means. </a:t>
            </a:r>
          </a:p>
          <a:p>
            <a:pPr lvl="1"/>
            <a:r>
              <a:rPr lang="en-US" sz="2400" dirty="0"/>
              <a:t>(you can use SPSS if you want)</a:t>
            </a:r>
          </a:p>
        </p:txBody>
      </p:sp>
      <p:pic>
        <p:nvPicPr>
          <p:cNvPr id="4" name="Picture 4" descr="Best Tools for Kids (2022) - This Old House">
            <a:extLst>
              <a:ext uri="{FF2B5EF4-FFF2-40B4-BE49-F238E27FC236}">
                <a16:creationId xmlns:a16="http://schemas.microsoft.com/office/drawing/2014/main" id="{5AE6AA7F-C489-4244-A724-432D1A5CA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344" y="548640"/>
            <a:ext cx="435131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Let’s Make our own sampling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What is the relationship between the population mean and the average of the means?</a:t>
            </a:r>
          </a:p>
          <a:p>
            <a:pPr marL="514350" indent="-514350">
              <a:buAutoNum type="arabicPeriod"/>
            </a:pPr>
            <a:r>
              <a:rPr lang="en-US" sz="2400" dirty="0"/>
              <a:t>What is the relationship between the population standard deviation and the standard deviation of the sample distribution…a/k/a…the standard </a:t>
            </a:r>
            <a:r>
              <a:rPr lang="en-US" sz="2400" dirty="0" err="1"/>
              <a:t>devation</a:t>
            </a:r>
            <a:r>
              <a:rPr lang="en-US" sz="2400" dirty="0"/>
              <a:t> of the sample means…a/k/a…the standard error?</a:t>
            </a:r>
          </a:p>
          <a:p>
            <a:pPr lvl="1"/>
            <a:r>
              <a:rPr lang="en-US" sz="2400" dirty="0"/>
              <a:t>Is this what the CLT predicts?</a:t>
            </a:r>
          </a:p>
          <a:p>
            <a:pPr lvl="1"/>
            <a:endParaRPr lang="en-US" sz="2400" dirty="0"/>
          </a:p>
          <a:p>
            <a:pPr marL="514350" indent="-514350">
              <a:buAutoNum type="arabicPeriod"/>
            </a:pPr>
            <a:endParaRPr lang="en-US" sz="2400" dirty="0"/>
          </a:p>
        </p:txBody>
      </p:sp>
      <p:pic>
        <p:nvPicPr>
          <p:cNvPr id="4" name="Picture 4" descr="Best Tools for Kids (2022) - This Old House">
            <a:extLst>
              <a:ext uri="{FF2B5EF4-FFF2-40B4-BE49-F238E27FC236}">
                <a16:creationId xmlns:a16="http://schemas.microsoft.com/office/drawing/2014/main" id="{4BE882B9-F265-5446-B185-3286A92DE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15" y="914400"/>
            <a:ext cx="377877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2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Heads: 2 flips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124171"/>
              </p:ext>
            </p:extLst>
          </p:nvPr>
        </p:nvGraphicFramePr>
        <p:xfrm>
          <a:off x="734406" y="1524000"/>
          <a:ext cx="8009543" cy="524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06" y="1524000"/>
                        <a:ext cx="8009543" cy="5249628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92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</a:rPr>
              <a:t>CLT in Action: # of Heads – 3 flips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519684"/>
              </p:ext>
            </p:extLst>
          </p:nvPr>
        </p:nvGraphicFramePr>
        <p:xfrm>
          <a:off x="838200" y="1592029"/>
          <a:ext cx="7905749" cy="518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52951" imgH="2590800" progId="Excel.Chart.8">
                  <p:embed/>
                </p:oleObj>
              </mc:Choice>
              <mc:Fallback>
                <p:oleObj name="Chart" r:id="rId2" imgW="3952951" imgH="2590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92029"/>
                        <a:ext cx="7905749" cy="5181599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51765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{84BB561C-5307-BD44-A6CC-056102DDAB20}tf10001072</Template>
  <TotalTime>2021</TotalTime>
  <Words>672</Words>
  <Application>Microsoft Macintosh PowerPoint</Application>
  <PresentationFormat>On-screen Show (4:3)</PresentationFormat>
  <Paragraphs>116</Paragraphs>
  <Slides>20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Cambria Math</vt:lpstr>
      <vt:lpstr>Franklin Gothic Book</vt:lpstr>
      <vt:lpstr>Times New Roman</vt:lpstr>
      <vt:lpstr>Wingdings</vt:lpstr>
      <vt:lpstr>Crop</vt:lpstr>
      <vt:lpstr>Chart</vt:lpstr>
      <vt:lpstr>Central limit theorem </vt:lpstr>
      <vt:lpstr>CLT</vt:lpstr>
      <vt:lpstr>Please define the three types of distributions that we have spoken about thus far?</vt:lpstr>
      <vt:lpstr>Three types of distributions:  don’t mix them up!</vt:lpstr>
      <vt:lpstr>What makes for a good estimator? </vt:lpstr>
      <vt:lpstr>Let’s Make our own sampling distribution</vt:lpstr>
      <vt:lpstr>Let’s Make our own sampling distribution</vt:lpstr>
      <vt:lpstr>CLT in Action: # of Heads: 2 flips</vt:lpstr>
      <vt:lpstr>CLT in Action: # of Heads – 3 flips</vt:lpstr>
      <vt:lpstr>CLT in Action: # of Heads – 5 flips</vt:lpstr>
      <vt:lpstr>CLT in Action: # of Heads – 10 flips</vt:lpstr>
      <vt:lpstr>CLT in Action: # of Heads – 20 flips</vt:lpstr>
      <vt:lpstr>CLT in Action: # of Heads – 30 flips</vt:lpstr>
      <vt:lpstr>CLT in Action: # of Heads – 50 flips</vt:lpstr>
      <vt:lpstr>CLT in Action: # of Heads – 100 flips</vt:lpstr>
      <vt:lpstr>CLT in Action: # of Heads – 500 flips</vt:lpstr>
      <vt:lpstr>Looking ahead to inferential statistics</vt:lpstr>
      <vt:lpstr>Looking ahead to inferential statistics</vt:lpstr>
      <vt:lpstr>Is my sample representative of the population?</vt:lpstr>
      <vt:lpstr>Is my sample representative of the population?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Julia McQuade</dc:creator>
  <cp:lastModifiedBy>Microsoft Office User</cp:lastModifiedBy>
  <cp:revision>136</cp:revision>
  <dcterms:created xsi:type="dcterms:W3CDTF">2013-01-21T21:31:48Z</dcterms:created>
  <dcterms:modified xsi:type="dcterms:W3CDTF">2023-08-16T22:15:21Z</dcterms:modified>
</cp:coreProperties>
</file>