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6"/>
  </p:notesMasterIdLst>
  <p:sldIdLst>
    <p:sldId id="256" r:id="rId2"/>
    <p:sldId id="417" r:id="rId3"/>
    <p:sldId id="416" r:id="rId4"/>
    <p:sldId id="366" r:id="rId5"/>
    <p:sldId id="418" r:id="rId6"/>
    <p:sldId id="419" r:id="rId7"/>
    <p:sldId id="306" r:id="rId8"/>
    <p:sldId id="282" r:id="rId9"/>
    <p:sldId id="258" r:id="rId10"/>
    <p:sldId id="338" r:id="rId11"/>
    <p:sldId id="259" r:id="rId12"/>
    <p:sldId id="263" r:id="rId13"/>
    <p:sldId id="357" r:id="rId14"/>
    <p:sldId id="358" r:id="rId15"/>
    <p:sldId id="339" r:id="rId16"/>
    <p:sldId id="266" r:id="rId17"/>
    <p:sldId id="352" r:id="rId18"/>
    <p:sldId id="359" r:id="rId19"/>
    <p:sldId id="353" r:id="rId20"/>
    <p:sldId id="420" r:id="rId21"/>
    <p:sldId id="415" r:id="rId22"/>
    <p:sldId id="421" r:id="rId23"/>
    <p:sldId id="363" r:id="rId24"/>
    <p:sldId id="4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33" autoAdjust="0"/>
  </p:normalViewPr>
  <p:slideViewPr>
    <p:cSldViewPr>
      <p:cViewPr varScale="1">
        <p:scale>
          <a:sx n="108" d="100"/>
          <a:sy n="108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2279E-B441-47EF-9370-A7412FEB3DDB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0FD5-77B6-4742-AC1C-431EDD5ED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5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5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measure of reliability?  It tells us how willing we are to make a mistake (that is calculate a CI that does not include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1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71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3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7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555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6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3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14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29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3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BAd7Odz-MFJXTObcH3XKEJ8AF2nLNyeIMzq0scWOXw/edit#gid=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orms.gle/hpsZ15kNmbCnHuAH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72000"/>
            <a:ext cx="6400800" cy="1752600"/>
          </a:xfrm>
        </p:spPr>
        <p:txBody>
          <a:bodyPr/>
          <a:lstStyle/>
          <a:p>
            <a:r>
              <a:rPr lang="en-US" dirty="0"/>
              <a:t>And the day came when the risk it took to remain tight inside the bud was more painful than the risk it took to blossom. -Anais Nin, writer (1903-1977)</a:t>
            </a:r>
          </a:p>
          <a:p>
            <a:endParaRPr lang="en-US" dirty="0"/>
          </a:p>
        </p:txBody>
      </p:sp>
      <p:pic>
        <p:nvPicPr>
          <p:cNvPr id="30722" name="Picture 2" descr="https://encrypted-tbn3.gstatic.com/images?q=tbn:ANd9GcTjR_5UszYIeH69WYdC3OYNU-iBlFgQZCijbCGbtzqK462l4A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2100"/>
            <a:ext cx="4225925" cy="28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9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14E6-79BA-FF43-9280-FBD2D742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90A2-09FA-CE43-BEB7-CBEC22F8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89" y="1676400"/>
            <a:ext cx="7479622" cy="2562225"/>
          </a:xfrm>
        </p:spPr>
        <p:txBody>
          <a:bodyPr>
            <a:normAutofit/>
          </a:bodyPr>
          <a:lstStyle/>
          <a:p>
            <a:r>
              <a:rPr lang="en-US" sz="2400" dirty="0"/>
              <a:t>Collect a sample of n=5 data points.</a:t>
            </a:r>
          </a:p>
          <a:p>
            <a:r>
              <a:rPr lang="en-US" sz="2400" dirty="0"/>
              <a:t>Open SPSS</a:t>
            </a:r>
          </a:p>
          <a:p>
            <a:r>
              <a:rPr lang="en-US" sz="2400" dirty="0"/>
              <a:t>Create an SPSS data set for your data: </a:t>
            </a:r>
          </a:p>
          <a:p>
            <a:pPr lvl="1"/>
            <a:r>
              <a:rPr lang="en-US" sz="2400" b="1" i="1" dirty="0">
                <a:solidFill>
                  <a:srgbClr val="CC0099"/>
                </a:solidFill>
              </a:rPr>
              <a:t>File</a:t>
            </a:r>
            <a:r>
              <a:rPr lang="en-US" sz="2400" dirty="0"/>
              <a:t> → </a:t>
            </a:r>
            <a:r>
              <a:rPr lang="en-US" sz="2400" b="1" i="1" dirty="0">
                <a:solidFill>
                  <a:srgbClr val="CC0099"/>
                </a:solidFill>
              </a:rPr>
              <a:t>New</a:t>
            </a:r>
            <a:r>
              <a:rPr lang="en-US" sz="2400" dirty="0"/>
              <a:t> 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CC0099"/>
                </a:solidFill>
              </a:rPr>
              <a:t>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273D-ADA6-0B4A-9FF5-AC9CEFCD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87" y="4097041"/>
            <a:ext cx="5415031" cy="16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2CCA-C9AB-954D-9BE0-7943F31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AE62-A6C5-B746-BC87-06AFEE89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68" y="1684019"/>
            <a:ext cx="4350931" cy="4183381"/>
          </a:xfrm>
        </p:spPr>
        <p:txBody>
          <a:bodyPr>
            <a:noAutofit/>
          </a:bodyPr>
          <a:lstStyle/>
          <a:p>
            <a:r>
              <a:rPr lang="en-US" sz="2400" dirty="0"/>
              <a:t>Click the </a:t>
            </a:r>
            <a:r>
              <a:rPr lang="en-US" sz="2400" b="1" i="1" dirty="0">
                <a:solidFill>
                  <a:srgbClr val="CC0099"/>
                </a:solidFill>
              </a:rPr>
              <a:t>Variable View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button at the bottom of the page in the center </a:t>
            </a:r>
          </a:p>
          <a:p>
            <a:r>
              <a:rPr lang="en-US" sz="2400" dirty="0"/>
              <a:t>Enter a variable name in the first row (e.g., </a:t>
            </a:r>
            <a:r>
              <a:rPr lang="en-US" sz="2400" b="1" i="1" dirty="0">
                <a:solidFill>
                  <a:srgbClr val="CC0099"/>
                </a:solidFill>
              </a:rPr>
              <a:t>Shoes</a:t>
            </a:r>
            <a:r>
              <a:rPr lang="en-US" sz="2400" dirty="0"/>
              <a:t>).</a:t>
            </a:r>
          </a:p>
          <a:p>
            <a:r>
              <a:rPr lang="en-US" sz="2400" dirty="0"/>
              <a:t>Set the value in the </a:t>
            </a:r>
            <a:r>
              <a:rPr lang="en-US" sz="2400" b="1" i="1" dirty="0">
                <a:solidFill>
                  <a:srgbClr val="CC0099"/>
                </a:solidFill>
              </a:rPr>
              <a:t>Decimals</a:t>
            </a:r>
            <a:r>
              <a:rPr lang="en-US" sz="2400" dirty="0"/>
              <a:t> box to 0.</a:t>
            </a:r>
          </a:p>
          <a:p>
            <a:r>
              <a:rPr lang="en-US" sz="2400" dirty="0"/>
              <a:t>Then click the </a:t>
            </a:r>
            <a:r>
              <a:rPr lang="en-US" sz="2400" b="1" i="1" dirty="0">
                <a:solidFill>
                  <a:srgbClr val="CC0099"/>
                </a:solidFill>
              </a:rPr>
              <a:t>Data View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button.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A4861-588C-5B48-B31C-94BDA469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854" y="2574010"/>
            <a:ext cx="2276475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2BE19F-962D-D14D-B0CE-80C39118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67" y="3313328"/>
            <a:ext cx="3371850" cy="132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387B8-BC42-1047-BA7D-732F579A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854" y="5013056"/>
            <a:ext cx="2276475" cy="533400"/>
          </a:xfrm>
          <a:prstGeom prst="rect">
            <a:avLst/>
          </a:prstGeom>
        </p:spPr>
      </p:pic>
      <p:sp>
        <p:nvSpPr>
          <p:cNvPr id="12" name="Up Arrow 11">
            <a:extLst>
              <a:ext uri="{FF2B5EF4-FFF2-40B4-BE49-F238E27FC236}">
                <a16:creationId xmlns:a16="http://schemas.microsoft.com/office/drawing/2014/main" id="{A1BC5622-ED9E-9B43-BD0C-7D3F98E401D7}"/>
              </a:ext>
            </a:extLst>
          </p:cNvPr>
          <p:cNvSpPr/>
          <p:nvPr/>
        </p:nvSpPr>
        <p:spPr>
          <a:xfrm rot="871570">
            <a:off x="6230318" y="4399176"/>
            <a:ext cx="197604" cy="564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E0E7C3D1-0174-FB43-92EA-FB04F0D43ACE}"/>
              </a:ext>
            </a:extLst>
          </p:cNvPr>
          <p:cNvSpPr/>
          <p:nvPr/>
        </p:nvSpPr>
        <p:spPr>
          <a:xfrm rot="20256394">
            <a:off x="8440182" y="4399781"/>
            <a:ext cx="197604" cy="564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923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Mean and SD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5C86A-8217-4242-8BA9-C1810057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66" y="2585861"/>
            <a:ext cx="3725157" cy="3733801"/>
          </a:xfrm>
        </p:spPr>
        <p:txBody>
          <a:bodyPr>
            <a:noAutofit/>
          </a:bodyPr>
          <a:lstStyle/>
          <a:p>
            <a:r>
              <a:rPr lang="en-US" sz="2400" dirty="0"/>
              <a:t>Enter the data that you collected in the first five spaces of the </a:t>
            </a:r>
            <a:r>
              <a:rPr lang="en-US" sz="2400" b="1" i="1" dirty="0">
                <a:solidFill>
                  <a:srgbClr val="CC0099"/>
                </a:solidFill>
              </a:rPr>
              <a:t>Shoes</a:t>
            </a:r>
            <a:r>
              <a:rPr lang="en-US" sz="2400" dirty="0"/>
              <a:t> column.</a:t>
            </a:r>
          </a:p>
          <a:p>
            <a:r>
              <a:rPr lang="en-US" sz="2400" dirty="0"/>
              <a:t>Now we are ready to calculate the Mean and SD for your sample of data!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C7E5-127E-C44B-BC90-A3E6EE94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523" y="2585861"/>
            <a:ext cx="4773477" cy="33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Mean and SD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5C86A-8217-4242-8BA9-C1810057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65" y="2590800"/>
            <a:ext cx="7969035" cy="2870098"/>
          </a:xfrm>
        </p:spPr>
        <p:txBody>
          <a:bodyPr>
            <a:noAutofit/>
          </a:bodyPr>
          <a:lstStyle/>
          <a:p>
            <a:r>
              <a:rPr lang="en-US" sz="2400" dirty="0"/>
              <a:t>Find the Mean and SD for your dataset.</a:t>
            </a:r>
          </a:p>
          <a:p>
            <a:r>
              <a:rPr lang="en-US" sz="2400" dirty="0"/>
              <a:t>Click </a:t>
            </a:r>
            <a:r>
              <a:rPr lang="en-US" sz="2400" b="1" i="1" dirty="0">
                <a:solidFill>
                  <a:srgbClr val="CC0099"/>
                </a:solidFill>
              </a:rPr>
              <a:t>Analyze</a:t>
            </a:r>
            <a:r>
              <a:rPr lang="en-US" sz="2400" dirty="0"/>
              <a:t> → </a:t>
            </a:r>
            <a:r>
              <a:rPr lang="en-US" sz="2400" b="1" i="1" dirty="0">
                <a:solidFill>
                  <a:srgbClr val="CC0099"/>
                </a:solidFill>
              </a:rPr>
              <a:t>Descriptive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>
                <a:solidFill>
                  <a:srgbClr val="CC0099"/>
                </a:solidFill>
              </a:rPr>
              <a:t>Statistics</a:t>
            </a:r>
            <a:r>
              <a:rPr lang="en-US" sz="2400" dirty="0"/>
              <a:t> → </a:t>
            </a:r>
            <a:r>
              <a:rPr lang="en-US" sz="2400" b="1" i="1" dirty="0" err="1">
                <a:solidFill>
                  <a:srgbClr val="CC0099"/>
                </a:solidFill>
              </a:rPr>
              <a:t>Descriptives</a:t>
            </a:r>
            <a:endParaRPr lang="en-US" sz="2400" b="1" i="1" dirty="0">
              <a:solidFill>
                <a:srgbClr val="CC00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Slide </a:t>
            </a:r>
            <a:r>
              <a:rPr lang="en-US" sz="2400" b="1" i="1" dirty="0">
                <a:solidFill>
                  <a:srgbClr val="CC0099"/>
                </a:solidFill>
              </a:rPr>
              <a:t>Shoes</a:t>
            </a:r>
            <a:r>
              <a:rPr lang="en-US" sz="2400" dirty="0">
                <a:solidFill>
                  <a:schemeClr val="tx1"/>
                </a:solidFill>
              </a:rPr>
              <a:t> into the </a:t>
            </a:r>
            <a:r>
              <a:rPr lang="en-US" sz="2400" b="1" i="1" dirty="0">
                <a:solidFill>
                  <a:srgbClr val="CC0099"/>
                </a:solidFill>
              </a:rPr>
              <a:t>Variables</a:t>
            </a:r>
            <a:r>
              <a:rPr lang="en-US" sz="2400" dirty="0">
                <a:solidFill>
                  <a:schemeClr val="tx1"/>
                </a:solidFill>
              </a:rPr>
              <a:t> box using the cute little arrow.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Then click </a:t>
            </a:r>
            <a:r>
              <a:rPr lang="en-US" sz="2400" b="1" i="1" dirty="0">
                <a:solidFill>
                  <a:srgbClr val="CC0099"/>
                </a:solidFill>
              </a:rPr>
              <a:t>OK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7898F-C499-6A4D-98F4-7136FC59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1552575"/>
            <a:ext cx="425767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81A4E-CB04-6B47-A082-88EE2F40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83" y="4565620"/>
            <a:ext cx="3936569" cy="2292380"/>
          </a:xfrm>
          <a:prstGeom prst="rect">
            <a:avLst/>
          </a:prstGeom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F7153A3A-F576-AC88-9EB6-AA7D677FE1D5}"/>
              </a:ext>
            </a:extLst>
          </p:cNvPr>
          <p:cNvSpPr/>
          <p:nvPr/>
        </p:nvSpPr>
        <p:spPr>
          <a:xfrm>
            <a:off x="6553200" y="5719727"/>
            <a:ext cx="304800" cy="609600"/>
          </a:xfrm>
          <a:prstGeom prst="up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Mean and SD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F7C2E-3D41-6647-9C6F-14B1A1CD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66" y="2281802"/>
            <a:ext cx="7859852" cy="2294395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5C19C25A-94A1-2345-A413-B324AB856F0C}"/>
              </a:ext>
            </a:extLst>
          </p:cNvPr>
          <p:cNvSpPr/>
          <p:nvPr/>
        </p:nvSpPr>
        <p:spPr>
          <a:xfrm>
            <a:off x="6175815" y="3342468"/>
            <a:ext cx="2696903" cy="1233729"/>
          </a:xfrm>
          <a:prstGeom prst="frame">
            <a:avLst>
              <a:gd name="adj1" fmla="val 8726"/>
            </a:avLst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14E6-79BA-FF43-9280-FBD2D742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CI by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90A2-09FA-CE43-BEB7-CBEC22F8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Calculate a 90% CI by hand: </a:t>
            </a:r>
          </a:p>
          <a:p>
            <a:r>
              <a:rPr lang="en-US" sz="2400" dirty="0"/>
              <a:t>Use the mean and SD you derived from SPSS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CF451B7-AAC7-8448-A2E6-9F68061950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1706" y="3902667"/>
          <a:ext cx="3851523" cy="104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98600" imgH="406400" progId="Equation.3">
                  <p:embed/>
                </p:oleObj>
              </mc:Choice>
              <mc:Fallback>
                <p:oleObj r:id="rId2" imgW="1498600" imgH="4064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CF451B7-AAC7-8448-A2E6-9F68061950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706" y="3902667"/>
                        <a:ext cx="3851523" cy="1044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7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CI in SPSS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5C86A-8217-4242-8BA9-C1810057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57" y="2362200"/>
            <a:ext cx="8277785" cy="2870098"/>
          </a:xfrm>
        </p:spPr>
        <p:txBody>
          <a:bodyPr>
            <a:noAutofit/>
          </a:bodyPr>
          <a:lstStyle/>
          <a:p>
            <a:r>
              <a:rPr lang="en-US" sz="2400" dirty="0"/>
              <a:t>Click </a:t>
            </a:r>
            <a:r>
              <a:rPr lang="en-US" sz="2400" b="1" i="1" dirty="0">
                <a:solidFill>
                  <a:srgbClr val="CC0099"/>
                </a:solidFill>
              </a:rPr>
              <a:t>Analyze</a:t>
            </a:r>
            <a:r>
              <a:rPr lang="en-US" sz="2400" dirty="0"/>
              <a:t> → </a:t>
            </a:r>
            <a:r>
              <a:rPr lang="en-US" sz="2400" b="1" i="1" dirty="0">
                <a:solidFill>
                  <a:srgbClr val="CC0099"/>
                </a:solidFill>
              </a:rPr>
              <a:t>Compare Means </a:t>
            </a:r>
            <a:r>
              <a:rPr lang="en-US" sz="2400" dirty="0"/>
              <a:t>→ </a:t>
            </a:r>
            <a:r>
              <a:rPr lang="en-US" sz="2400" b="1" i="1" dirty="0">
                <a:solidFill>
                  <a:srgbClr val="CC0099"/>
                </a:solidFill>
              </a:rPr>
              <a:t>One-Sample T-test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DA933-A2FE-CE41-AB60-3165A06E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77" y="3435927"/>
            <a:ext cx="72808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6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CI in SPSS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5C86A-8217-4242-8BA9-C1810057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715"/>
            <a:ext cx="6175180" cy="1865126"/>
          </a:xfrm>
        </p:spPr>
        <p:txBody>
          <a:bodyPr>
            <a:normAutofit/>
          </a:bodyPr>
          <a:lstStyle/>
          <a:p>
            <a:r>
              <a:rPr lang="en-US" sz="2400" dirty="0"/>
              <a:t>Slide </a:t>
            </a:r>
            <a:r>
              <a:rPr lang="en-US" sz="2400" b="1" i="1" dirty="0">
                <a:solidFill>
                  <a:srgbClr val="CC0099"/>
                </a:solidFill>
              </a:rPr>
              <a:t>Shoes</a:t>
            </a:r>
            <a:r>
              <a:rPr lang="en-US" sz="2400" dirty="0"/>
              <a:t> into the </a:t>
            </a:r>
            <a:r>
              <a:rPr lang="en-US" sz="2400" b="1" i="1" dirty="0">
                <a:solidFill>
                  <a:srgbClr val="CC0099"/>
                </a:solidFill>
              </a:rPr>
              <a:t>Test Variable(s)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/>
              <a:t>box by clicking the little arrow.</a:t>
            </a:r>
          </a:p>
          <a:p>
            <a:r>
              <a:rPr lang="en-US" sz="2400" dirty="0"/>
              <a:t>Then click </a:t>
            </a:r>
            <a:r>
              <a:rPr lang="en-US" sz="2400" b="1" i="1" dirty="0">
                <a:solidFill>
                  <a:srgbClr val="CC0099"/>
                </a:solidFill>
              </a:rPr>
              <a:t>Options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003D2-F3B6-6846-B437-9CFCC3CE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114800"/>
            <a:ext cx="4638675" cy="2476500"/>
          </a:xfrm>
          <a:prstGeom prst="rect">
            <a:avLst/>
          </a:prstGeom>
        </p:spPr>
      </p:pic>
      <p:sp>
        <p:nvSpPr>
          <p:cNvPr id="8" name="Up Arrow 7">
            <a:extLst>
              <a:ext uri="{FF2B5EF4-FFF2-40B4-BE49-F238E27FC236}">
                <a16:creationId xmlns:a16="http://schemas.microsoft.com/office/drawing/2014/main" id="{4A080A09-330B-C549-968D-1FB3608A56D0}"/>
              </a:ext>
            </a:extLst>
          </p:cNvPr>
          <p:cNvSpPr/>
          <p:nvPr/>
        </p:nvSpPr>
        <p:spPr>
          <a:xfrm rot="10800000">
            <a:off x="8354387" y="3821381"/>
            <a:ext cx="162732" cy="586838"/>
          </a:xfrm>
          <a:prstGeom prst="up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916ADB7D-B1A2-72BE-B5CF-99F958D0A5A1}"/>
              </a:ext>
            </a:extLst>
          </p:cNvPr>
          <p:cNvSpPr/>
          <p:nvPr/>
        </p:nvSpPr>
        <p:spPr>
          <a:xfrm rot="10800000">
            <a:off x="6009564" y="4449783"/>
            <a:ext cx="162732" cy="586838"/>
          </a:xfrm>
          <a:prstGeom prst="up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1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CI in SPSS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5C86A-8217-4242-8BA9-C1810057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3001"/>
            <a:ext cx="6400800" cy="3272243"/>
          </a:xfrm>
        </p:spPr>
        <p:txBody>
          <a:bodyPr>
            <a:normAutofit/>
          </a:bodyPr>
          <a:lstStyle/>
          <a:p>
            <a:r>
              <a:rPr lang="en-US" sz="2400" dirty="0"/>
              <a:t>Note that you can adjust the confidence coefficient.  95 is the default, but we want the 90% CI, so change 95 to 90.</a:t>
            </a:r>
          </a:p>
          <a:p>
            <a:r>
              <a:rPr lang="en-US" sz="2400" dirty="0"/>
              <a:t>Click </a:t>
            </a:r>
            <a:r>
              <a:rPr lang="en-US" sz="2400" b="1" i="1" dirty="0">
                <a:solidFill>
                  <a:srgbClr val="CC0099"/>
                </a:solidFill>
              </a:rPr>
              <a:t>Continue</a:t>
            </a:r>
            <a:r>
              <a:rPr lang="en-US" sz="2400" dirty="0"/>
              <a:t>.</a:t>
            </a:r>
          </a:p>
          <a:p>
            <a:r>
              <a:rPr lang="en-US" sz="2400" dirty="0"/>
              <a:t>Click </a:t>
            </a:r>
            <a:r>
              <a:rPr lang="en-US" sz="2400" b="1" i="1" dirty="0">
                <a:solidFill>
                  <a:srgbClr val="CC0099"/>
                </a:solidFill>
              </a:rPr>
              <a:t>OK</a:t>
            </a:r>
            <a:r>
              <a:rPr lang="en-US" sz="2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C622C-C9F9-7643-8500-3840F65E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143091"/>
            <a:ext cx="4849091" cy="2714910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53BBC233-087F-25E2-FE9A-305FCD5A00C1}"/>
              </a:ext>
            </a:extLst>
          </p:cNvPr>
          <p:cNvSpPr/>
          <p:nvPr/>
        </p:nvSpPr>
        <p:spPr>
          <a:xfrm rot="10800000">
            <a:off x="7467600" y="3429000"/>
            <a:ext cx="271866" cy="1120238"/>
          </a:xfrm>
          <a:prstGeom prst="up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227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14E6-79BA-FF43-9280-FBD2D742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Shoes: CI in SPSS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DDC08-DD45-774D-BCE1-A21C498A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06" y="1972446"/>
            <a:ext cx="6322287" cy="291310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CA1A075-56D6-E34D-ABE0-021401666829}"/>
              </a:ext>
            </a:extLst>
          </p:cNvPr>
          <p:cNvSpPr/>
          <p:nvPr/>
        </p:nvSpPr>
        <p:spPr>
          <a:xfrm>
            <a:off x="5622062" y="3809999"/>
            <a:ext cx="2168231" cy="1075553"/>
          </a:xfrm>
          <a:prstGeom prst="frame">
            <a:avLst>
              <a:gd name="adj1" fmla="val 8726"/>
            </a:avLst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C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34FE3-58B8-0308-2E4F-15F8F7BC1C6E}"/>
              </a:ext>
            </a:extLst>
          </p:cNvPr>
          <p:cNvSpPr txBox="1"/>
          <p:nvPr/>
        </p:nvSpPr>
        <p:spPr>
          <a:xfrm>
            <a:off x="1295400" y="5029200"/>
            <a:ext cx="6494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you have calculated your CI, please enter your data into this </a:t>
            </a:r>
            <a:r>
              <a:rPr lang="en-US" sz="2400" dirty="0">
                <a:solidFill>
                  <a:srgbClr val="CC00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sheet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3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501E-88E3-4610-7414-EE9308A4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Musical Statistical Chairs</a:t>
            </a:r>
            <a:br>
              <a:rPr lang="en-US" dirty="0"/>
            </a:br>
            <a:r>
              <a:rPr lang="en-US" sz="1800" dirty="0"/>
              <a:t>Everything you remember, but much less fun!!! And no prizes….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74FA4-AB75-4361-7F22-5CD939C03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Everybody stand </a:t>
            </a:r>
            <a:r>
              <a:rPr lang="en-US" sz="2800" dirty="0">
                <a:solidFill>
                  <a:srgbClr val="7030A0"/>
                </a:solidFill>
              </a:rPr>
              <a:t>UP!!!  </a:t>
            </a:r>
            <a:r>
              <a:rPr lang="en-US" sz="2800" dirty="0"/>
              <a:t>And move to the edge of the room.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 need a </a:t>
            </a:r>
            <a:r>
              <a:rPr lang="en-US" sz="2800" dirty="0">
                <a:solidFill>
                  <a:srgbClr val="0070C0"/>
                </a:solidFill>
              </a:rPr>
              <a:t>volunteer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Find a seat – </a:t>
            </a:r>
            <a:r>
              <a:rPr lang="en-US" sz="2800" dirty="0">
                <a:solidFill>
                  <a:srgbClr val="FF0000"/>
                </a:solidFill>
              </a:rPr>
              <a:t>ANY SEAT</a:t>
            </a:r>
            <a:r>
              <a:rPr lang="en-US" sz="2800" dirty="0"/>
              <a:t> – and sit in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 need a second volunteer.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Find a seat – </a:t>
            </a:r>
            <a:r>
              <a:rPr lang="en-US" sz="2800" dirty="0">
                <a:solidFill>
                  <a:srgbClr val="FF0000"/>
                </a:solidFill>
              </a:rPr>
              <a:t>ANY SEAT </a:t>
            </a:r>
            <a:r>
              <a:rPr lang="en-US" sz="2800" dirty="0"/>
              <a:t>– </a:t>
            </a:r>
            <a:r>
              <a:rPr lang="en-US" sz="2800" dirty="0">
                <a:solidFill>
                  <a:srgbClr val="FFFF00"/>
                </a:solidFill>
              </a:rPr>
              <a:t>as long as no one is already sitting at that table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Don’t be afraid of your freedom!!!</a:t>
            </a:r>
          </a:p>
        </p:txBody>
      </p:sp>
    </p:spTree>
    <p:extLst>
      <p:ext uri="{BB962C8B-B14F-4D97-AF65-F5344CB8AC3E}">
        <p14:creationId xmlns:p14="http://schemas.microsoft.com/office/powerpoint/2010/main" val="45276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07691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90% 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2980" y="6032890"/>
            <a:ext cx="917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ym typeface="Symbol"/>
              </a:rPr>
              <a:t> = 5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338281" y="1599689"/>
            <a:ext cx="44196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2525" y="1948309"/>
            <a:ext cx="3519381" cy="260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5820" y="2331567"/>
            <a:ext cx="3887619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6486" y="3310531"/>
            <a:ext cx="4571999" cy="3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60569" y="3791106"/>
            <a:ext cx="4176879" cy="4074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56333" y="4255419"/>
            <a:ext cx="3696409" cy="37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19400" y="4702410"/>
            <a:ext cx="4395681" cy="337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09768" y="5166723"/>
            <a:ext cx="4278479" cy="308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1561078"/>
            <a:ext cx="0" cy="4495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5FF7126-2F33-C243-9612-7E4506B52910}"/>
              </a:ext>
            </a:extLst>
          </p:cNvPr>
          <p:cNvSpPr/>
          <p:nvPr/>
        </p:nvSpPr>
        <p:spPr>
          <a:xfrm>
            <a:off x="2129134" y="5575236"/>
            <a:ext cx="3887619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85781" y="841266"/>
          <a:ext cx="6324600" cy="5177031"/>
        </p:xfrm>
        <a:graphic>
          <a:graphicData uri="http://schemas.openxmlformats.org/drawingml/2006/table">
            <a:tbl>
              <a:tblPr firstRow="1" firstCol="1" bandRow="1"/>
              <a:tblGrid>
                <a:gridCol w="98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Sample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Confidence Interval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1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2     3     4     5    6     7     8     9     10 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_____________________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_____________________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446909" y="2806714"/>
            <a:ext cx="2429892" cy="3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0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72009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More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47800"/>
            <a:ext cx="72009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b="1" i="1" dirty="0">
                <a:solidFill>
                  <a:srgbClr val="7030A0"/>
                </a:solidFill>
              </a:rPr>
              <a:t>What in the world is alpha?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b="1" i="1" dirty="0">
                <a:solidFill>
                  <a:srgbClr val="7030A0"/>
                </a:solidFill>
              </a:rPr>
              <a:t>Why do we split alpha in half?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b="1" i="1" dirty="0">
                <a:solidFill>
                  <a:srgbClr val="7030A0"/>
                </a:solidFill>
              </a:rPr>
              <a:t>When can we use z to calculate a CI?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b="1" i="1" dirty="0">
                <a:solidFill>
                  <a:srgbClr val="7030A0"/>
                </a:solidFill>
              </a:rPr>
              <a:t>What is meant by the term degrees of freedom?</a:t>
            </a:r>
          </a:p>
        </p:txBody>
      </p:sp>
    </p:spTree>
    <p:extLst>
      <p:ext uri="{BB962C8B-B14F-4D97-AF65-F5344CB8AC3E}">
        <p14:creationId xmlns:p14="http://schemas.microsoft.com/office/powerpoint/2010/main" val="39601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6148-74F2-F348-A99D-E972DF34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581900" cy="1485900"/>
          </a:xfrm>
        </p:spPr>
        <p:txBody>
          <a:bodyPr/>
          <a:lstStyle/>
          <a:p>
            <a:r>
              <a:rPr lang="en-US" dirty="0"/>
              <a:t>Using Cis to draw an inference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5C86A-8217-4242-8BA9-C1810057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3001"/>
            <a:ext cx="6400800" cy="3272243"/>
          </a:xfrm>
        </p:spPr>
        <p:txBody>
          <a:bodyPr>
            <a:normAutofit/>
          </a:bodyPr>
          <a:lstStyle/>
          <a:p>
            <a:r>
              <a:rPr lang="en-US" sz="2400" dirty="0"/>
              <a:t>Use </a:t>
            </a:r>
            <a:r>
              <a:rPr lang="en-US" sz="2400" dirty="0">
                <a:solidFill>
                  <a:srgbClr val="CC0099"/>
                </a:solidFill>
              </a:rPr>
              <a:t>SPSS</a:t>
            </a:r>
            <a:r>
              <a:rPr lang="en-US" sz="2400" dirty="0"/>
              <a:t> to find the 90% CI for Happiness in the </a:t>
            </a:r>
            <a:r>
              <a:rPr lang="en-US" sz="2400" dirty="0">
                <a:solidFill>
                  <a:srgbClr val="C00000"/>
                </a:solidFill>
              </a:rPr>
              <a:t>World Happiness Report </a:t>
            </a:r>
            <a:r>
              <a:rPr lang="en-US" sz="2400" dirty="0"/>
              <a:t>data.</a:t>
            </a:r>
          </a:p>
          <a:p>
            <a:r>
              <a:rPr lang="en-US" sz="2400" dirty="0"/>
              <a:t>On the basis of your calculation, which countries are:</a:t>
            </a:r>
          </a:p>
          <a:p>
            <a:pPr lvl="1"/>
            <a:r>
              <a:rPr lang="en-US" sz="2400" i="0" dirty="0"/>
              <a:t>Unusually </a:t>
            </a:r>
            <a:r>
              <a:rPr lang="en-US" sz="2400" b="1" i="0" dirty="0">
                <a:solidFill>
                  <a:srgbClr val="00B0F0"/>
                </a:solidFill>
              </a:rPr>
              <a:t>Happy</a:t>
            </a:r>
            <a:r>
              <a:rPr lang="en-US" sz="2400" i="0" dirty="0"/>
              <a:t> 😀</a:t>
            </a:r>
          </a:p>
          <a:p>
            <a:pPr lvl="1"/>
            <a:r>
              <a:rPr lang="en-US" sz="2400" i="0" dirty="0"/>
              <a:t>Unusually </a:t>
            </a:r>
            <a:r>
              <a:rPr lang="en-US" sz="2400" b="1" i="0" dirty="0">
                <a:solidFill>
                  <a:schemeClr val="bg1">
                    <a:lumMod val="50000"/>
                  </a:schemeClr>
                </a:solidFill>
              </a:rPr>
              <a:t>Unhappy</a:t>
            </a:r>
            <a:r>
              <a:rPr lang="en-US" sz="2400" i="0" dirty="0"/>
              <a:t> 😢</a:t>
            </a:r>
          </a:p>
        </p:txBody>
      </p:sp>
      <p:pic>
        <p:nvPicPr>
          <p:cNvPr id="2050" name="Picture 2" descr="50 quotes about happiness that will brighten your day">
            <a:extLst>
              <a:ext uri="{FF2B5EF4-FFF2-40B4-BE49-F238E27FC236}">
                <a16:creationId xmlns:a16="http://schemas.microsoft.com/office/drawing/2014/main" id="{437B25CB-5F69-491C-F110-916BDD33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32" y="3464722"/>
            <a:ext cx="4426568" cy="24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40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Confidence Intervals and 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29" y="3299660"/>
            <a:ext cx="8229600" cy="3733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Margin of error: defines the 95% CI</a:t>
            </a:r>
          </a:p>
          <a:p>
            <a:pPr marL="0" indent="0" algn="ctr">
              <a:buNone/>
            </a:pPr>
            <a:r>
              <a:rPr lang="en-US" sz="2400" dirty="0"/>
              <a:t>October 27 2016: Washington Post: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Clinton</a:t>
            </a:r>
            <a:r>
              <a:rPr lang="en-US" sz="2400" dirty="0"/>
              <a:t> 47%, </a:t>
            </a:r>
            <a:r>
              <a:rPr lang="en-US" sz="2400" b="1" dirty="0">
                <a:solidFill>
                  <a:srgbClr val="FF0000"/>
                </a:solidFill>
              </a:rPr>
              <a:t>Trump</a:t>
            </a:r>
            <a:r>
              <a:rPr lang="en-US" sz="2400" dirty="0"/>
              <a:t> 45%, margin of error = +/- 3.0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/>
              <a:t>We are 95% sure that between </a:t>
            </a:r>
            <a:r>
              <a:rPr lang="en-US" sz="2400" b="1" dirty="0">
                <a:solidFill>
                  <a:srgbClr val="0070C0"/>
                </a:solidFill>
              </a:rPr>
              <a:t>44% and 50% </a:t>
            </a:r>
            <a:r>
              <a:rPr lang="en-US" sz="2400" dirty="0"/>
              <a:t>of voters will vote for Hillary. </a:t>
            </a:r>
          </a:p>
          <a:p>
            <a:pPr marL="0" indent="0">
              <a:buNone/>
            </a:pPr>
            <a:r>
              <a:rPr lang="en-US" sz="2400" dirty="0"/>
              <a:t>Trump: we are 95% sure that between </a:t>
            </a:r>
            <a:r>
              <a:rPr lang="en-US" sz="2400" b="1" dirty="0">
                <a:solidFill>
                  <a:srgbClr val="FF0000"/>
                </a:solidFill>
              </a:rPr>
              <a:t>42% and 48% </a:t>
            </a:r>
            <a:r>
              <a:rPr lang="en-US" sz="2400" dirty="0"/>
              <a:t>of voters will vote for Donald.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3A83E-6678-5B45-BDF6-06BD597A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4595258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Confidence Intervals and 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429000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Trump: </a:t>
            </a:r>
            <a:r>
              <a:rPr lang="en-US" sz="3200" b="1" dirty="0">
                <a:solidFill>
                  <a:srgbClr val="FF0000"/>
                </a:solidFill>
              </a:rPr>
              <a:t>42% - 48%			</a:t>
            </a:r>
            <a:r>
              <a:rPr lang="en-US" sz="3200" dirty="0"/>
              <a:t>Clinton: </a:t>
            </a:r>
            <a:r>
              <a:rPr lang="en-US" sz="3200" b="1" dirty="0">
                <a:solidFill>
                  <a:srgbClr val="0070C0"/>
                </a:solidFill>
              </a:rPr>
              <a:t>44% - 50%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4595258" cy="2309060"/>
          </a:xfrm>
          <a:prstGeom prst="rect">
            <a:avLst/>
          </a:prstGeom>
        </p:spPr>
      </p:pic>
      <p:pic>
        <p:nvPicPr>
          <p:cNvPr id="5" name="Picture 4" descr="Screen Shot 2017-10-03 at 11.02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9"/>
            <a:ext cx="4800600" cy="2137919"/>
          </a:xfrm>
          <a:prstGeom prst="rect">
            <a:avLst/>
          </a:prstGeom>
        </p:spPr>
      </p:pic>
      <p:pic>
        <p:nvPicPr>
          <p:cNvPr id="6" name="Picture 5" descr="Screen Shot 2017-10-03 at 11.04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1998"/>
            <a:ext cx="4343399" cy="21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6AF4-0A18-FF48-A92D-F76240CC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 Questions</a:t>
            </a:r>
          </a:p>
        </p:txBody>
      </p:sp>
      <p:pic>
        <p:nvPicPr>
          <p:cNvPr id="1026" name="Picture 2" descr="Fermi Questions">
            <a:extLst>
              <a:ext uri="{FF2B5EF4-FFF2-40B4-BE49-F238E27FC236}">
                <a16:creationId xmlns:a16="http://schemas.microsoft.com/office/drawing/2014/main" id="{9E870262-A9EF-CF45-BBC6-30E0AE9C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238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5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72009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47800"/>
            <a:ext cx="72009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What is a CI?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Why do we need Cis?  Why can’t we just figure out what </a:t>
            </a:r>
            <a:r>
              <a:rPr lang="en-US" sz="2400" b="1" i="1" dirty="0" err="1">
                <a:solidFill>
                  <a:srgbClr val="7030A0"/>
                </a:solidFill>
              </a:rPr>
              <a:t>μ</a:t>
            </a:r>
            <a:r>
              <a:rPr lang="en-US" sz="2400" b="1" i="1" dirty="0">
                <a:solidFill>
                  <a:srgbClr val="7030A0"/>
                </a:solidFill>
              </a:rPr>
              <a:t> is and be done with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What is the central tradeoff of Cis (e.g., the width vs. confidence tradeoff)?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How do we know that there is a 90% chance that M is within 2 standard errors of </a:t>
            </a:r>
            <a:r>
              <a:rPr lang="en-US" sz="2400" b="1" i="1" dirty="0" err="1">
                <a:solidFill>
                  <a:srgbClr val="7030A0"/>
                </a:solidFill>
              </a:rPr>
              <a:t>μ</a:t>
            </a:r>
            <a:r>
              <a:rPr lang="en-US" sz="2400" b="1" i="1" dirty="0">
                <a:solidFill>
                  <a:srgbClr val="7030A0"/>
                </a:solidFill>
              </a:rPr>
              <a:t> (Hint: think social distancing in the COVIDs era)?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What does this beautifully colored figure represent about the 90% CI?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4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0B54-9A62-213C-B906-4701BA61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7" y="228600"/>
            <a:ext cx="7200900" cy="1485900"/>
          </a:xfrm>
        </p:spPr>
        <p:txBody>
          <a:bodyPr/>
          <a:lstStyle/>
          <a:p>
            <a:r>
              <a:rPr lang="en-US" dirty="0" err="1"/>
              <a:t>Mapmyride.com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4061-5283-7F62-72C2-570D41EA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89" y="2819400"/>
            <a:ext cx="7200900" cy="3581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New GAME!!!!  I need a volunteer.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Pick a location on campus…any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Pick a second location…any location that isn’t the first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How far is Location1 from Location2?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Well, how far is Location2 from Location1?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That is how/why CIs work…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94C21-1178-4A3A-50B5-416EF113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44" y="0"/>
            <a:ext cx="42865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72009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47800"/>
            <a:ext cx="7200900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What is a CI?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Why do we need Cis?  Why can’t we just figure out what </a:t>
            </a:r>
            <a:r>
              <a:rPr lang="en-US" sz="2400" b="1" i="1" dirty="0" err="1">
                <a:solidFill>
                  <a:srgbClr val="7030A0"/>
                </a:solidFill>
              </a:rPr>
              <a:t>μ</a:t>
            </a:r>
            <a:r>
              <a:rPr lang="en-US" sz="2400" b="1" i="1" dirty="0">
                <a:solidFill>
                  <a:srgbClr val="7030A0"/>
                </a:solidFill>
              </a:rPr>
              <a:t> is and be done with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What is the central tradeoff of Cis (e.g., the width vs. confidence tradeoff)?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How do we know that there is a 90% chance that M is within 2 standard errors of </a:t>
            </a:r>
            <a:r>
              <a:rPr lang="en-US" sz="2400" b="1" i="1" dirty="0" err="1">
                <a:solidFill>
                  <a:srgbClr val="7030A0"/>
                </a:solidFill>
              </a:rPr>
              <a:t>μ</a:t>
            </a:r>
            <a:r>
              <a:rPr lang="en-US" sz="2400" b="1" i="1" dirty="0">
                <a:solidFill>
                  <a:srgbClr val="7030A0"/>
                </a:solidFill>
              </a:rPr>
              <a:t> (Hint: think social distancing in the COVIDs era)?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7030A0"/>
                </a:solidFill>
              </a:rPr>
              <a:t>What does this beautifully colored figure represent about the 90% CI?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5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07691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90% CI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2980" y="6032890"/>
            <a:ext cx="917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ym typeface="Symbol"/>
              </a:rPr>
              <a:t> = 5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338281" y="1599689"/>
            <a:ext cx="44196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2525" y="1948309"/>
            <a:ext cx="3519381" cy="260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5820" y="2331567"/>
            <a:ext cx="3887619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6486" y="3310531"/>
            <a:ext cx="4571999" cy="3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60569" y="3791106"/>
            <a:ext cx="4176879" cy="4074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56333" y="4255419"/>
            <a:ext cx="3696409" cy="37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19400" y="4702410"/>
            <a:ext cx="4395681" cy="3372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09768" y="5166723"/>
            <a:ext cx="4278479" cy="308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1561078"/>
            <a:ext cx="0" cy="4495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5FF7126-2F33-C243-9612-7E4506B52910}"/>
              </a:ext>
            </a:extLst>
          </p:cNvPr>
          <p:cNvSpPr/>
          <p:nvPr/>
        </p:nvSpPr>
        <p:spPr>
          <a:xfrm>
            <a:off x="2129134" y="5575236"/>
            <a:ext cx="3887619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33520"/>
              </p:ext>
            </p:extLst>
          </p:nvPr>
        </p:nvGraphicFramePr>
        <p:xfrm>
          <a:off x="1385781" y="841266"/>
          <a:ext cx="6324600" cy="5177031"/>
        </p:xfrm>
        <a:graphic>
          <a:graphicData uri="http://schemas.openxmlformats.org/drawingml/2006/table">
            <a:tbl>
              <a:tblPr firstRow="1" firstCol="1" bandRow="1"/>
              <a:tblGrid>
                <a:gridCol w="98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Sample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Confidence Interval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1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2     3     4     5    6     7     8     9     10 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_____________________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83" marR="6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                                                 _____________________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083" marR="66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446909" y="2806714"/>
            <a:ext cx="2429892" cy="3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5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easure.diylol.com/uploads/post/image/516333/resized_winter-is-coming-meme-generator-brace-yourselves-confidence-intervals-are-coming-e99ce6.jpg">
            <a:extLst>
              <a:ext uri="{FF2B5EF4-FFF2-40B4-BE49-F238E27FC236}">
                <a16:creationId xmlns:a16="http://schemas.microsoft.com/office/drawing/2014/main" id="{EACF72DB-94F0-9449-8281-2EBB4528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5" y="228600"/>
            <a:ext cx="789163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14E6-79BA-FF43-9280-FBD2D742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Shoes, Shoes, Shoes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90A2-09FA-CE43-BEB7-CBEC22F8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38300"/>
            <a:ext cx="72009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Go to this </a:t>
            </a: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form</a:t>
            </a:r>
            <a:r>
              <a:rPr lang="en-US" sz="2400" dirty="0"/>
              <a:t> and answer the question</a:t>
            </a:r>
          </a:p>
          <a:p>
            <a:r>
              <a:rPr lang="en-US" sz="2400" dirty="0"/>
              <a:t>Be honest (or at the very least consistent)!</a:t>
            </a:r>
          </a:p>
          <a:p>
            <a:r>
              <a:rPr lang="en-US" sz="2400" dirty="0"/>
              <a:t>No shoe-shaming!!!!  This is a safe space for shoe aficionados (like me) and shoe-eschewers!</a:t>
            </a:r>
          </a:p>
        </p:txBody>
      </p:sp>
      <p:pic>
        <p:nvPicPr>
          <p:cNvPr id="4" name="Picture 2" descr="http://i.huffpost.com/gen/1397282/thumbs/o-LOTS-OF-SHOES-facebook.jpg">
            <a:extLst>
              <a:ext uri="{FF2B5EF4-FFF2-40B4-BE49-F238E27FC236}">
                <a16:creationId xmlns:a16="http://schemas.microsoft.com/office/drawing/2014/main" id="{33ED248A-B68E-AC4B-ABE3-467EF9B1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9095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5554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</TotalTime>
  <Words>1017</Words>
  <Application>Microsoft Macintosh PowerPoint</Application>
  <PresentationFormat>On-screen Show (4:3)</PresentationFormat>
  <Paragraphs>161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Crop</vt:lpstr>
      <vt:lpstr>Equation.3</vt:lpstr>
      <vt:lpstr>Confidence Intervals</vt:lpstr>
      <vt:lpstr>Musical Statistical Chairs Everything you remember, but much less fun!!! And no prizes….</vt:lpstr>
      <vt:lpstr>CI Questions</vt:lpstr>
      <vt:lpstr>Key Questions</vt:lpstr>
      <vt:lpstr>Mapmyride.com</vt:lpstr>
      <vt:lpstr>Key Questions</vt:lpstr>
      <vt:lpstr>90% CI</vt:lpstr>
      <vt:lpstr>PowerPoint Presentation</vt:lpstr>
      <vt:lpstr>Shoes, Shoes, Shoes</vt:lpstr>
      <vt:lpstr>Shoes, Shoes, Shoes</vt:lpstr>
      <vt:lpstr>Shoes, Shoes, Shoes</vt:lpstr>
      <vt:lpstr>Shoes, Shoes, Shoes: Mean and SD</vt:lpstr>
      <vt:lpstr>Shoes, Shoes, Shoes: Mean and SD</vt:lpstr>
      <vt:lpstr>Shoes, Shoes, Shoes: Mean and SD</vt:lpstr>
      <vt:lpstr>Shoes, Shoes, Shoes: CI by hand</vt:lpstr>
      <vt:lpstr>Shoes, Shoes, Shoes: CI in SPSS</vt:lpstr>
      <vt:lpstr>Shoes, Shoes, Shoes: CI in SPSS</vt:lpstr>
      <vt:lpstr>Shoes, Shoes, Shoes: CI in SPSS</vt:lpstr>
      <vt:lpstr>Shoes, Shoes, Shoes: CI in SPSS</vt:lpstr>
      <vt:lpstr>90% CI</vt:lpstr>
      <vt:lpstr>More Key Questions</vt:lpstr>
      <vt:lpstr>Using Cis to draw an inference</vt:lpstr>
      <vt:lpstr>Confidence Intervals and Polling</vt:lpstr>
      <vt:lpstr>Confidence Intervals and Polling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Julia McQuade</dc:creator>
  <cp:lastModifiedBy>Microsoft Office User</cp:lastModifiedBy>
  <cp:revision>212</cp:revision>
  <dcterms:created xsi:type="dcterms:W3CDTF">2013-01-21T21:31:48Z</dcterms:created>
  <dcterms:modified xsi:type="dcterms:W3CDTF">2023-08-17T15:43:39Z</dcterms:modified>
</cp:coreProperties>
</file>