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342" r:id="rId2"/>
    <p:sldId id="442" r:id="rId3"/>
    <p:sldId id="398" r:id="rId4"/>
    <p:sldId id="400" r:id="rId5"/>
    <p:sldId id="399" r:id="rId6"/>
    <p:sldId id="396" r:id="rId7"/>
    <p:sldId id="465" r:id="rId8"/>
    <p:sldId id="475" r:id="rId9"/>
    <p:sldId id="476" r:id="rId10"/>
    <p:sldId id="395" r:id="rId11"/>
    <p:sldId id="466" r:id="rId12"/>
    <p:sldId id="348" r:id="rId13"/>
    <p:sldId id="345" r:id="rId14"/>
    <p:sldId id="375" r:id="rId15"/>
    <p:sldId id="460" r:id="rId16"/>
    <p:sldId id="359" r:id="rId17"/>
    <p:sldId id="461" r:id="rId18"/>
    <p:sldId id="386" r:id="rId19"/>
    <p:sldId id="387" r:id="rId20"/>
    <p:sldId id="388" r:id="rId21"/>
    <p:sldId id="449" r:id="rId22"/>
    <p:sldId id="469" r:id="rId23"/>
    <p:sldId id="467" r:id="rId24"/>
    <p:sldId id="470" r:id="rId25"/>
    <p:sldId id="471" r:id="rId26"/>
    <p:sldId id="477" r:id="rId27"/>
    <p:sldId id="478" r:id="rId28"/>
    <p:sldId id="47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D6E9"/>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12" autoAdjust="0"/>
    <p:restoredTop sz="99659" autoAdjust="0"/>
  </p:normalViewPr>
  <p:slideViewPr>
    <p:cSldViewPr>
      <p:cViewPr varScale="1">
        <p:scale>
          <a:sx n="127" d="100"/>
          <a:sy n="127" d="100"/>
        </p:scale>
        <p:origin x="976" y="176"/>
      </p:cViewPr>
      <p:guideLst>
        <p:guide orient="horz" pos="2160"/>
        <p:guide pos="2880"/>
      </p:guideLst>
    </p:cSldViewPr>
  </p:slideViewPr>
  <p:notesTextViewPr>
    <p:cViewPr>
      <p:scale>
        <a:sx n="1" d="1"/>
        <a:sy n="1" d="1"/>
      </p:scale>
      <p:origin x="0" y="0"/>
    </p:cViewPr>
  </p:notesTextViewPr>
  <p:notesViewPr>
    <p:cSldViewPr>
      <p:cViewPr varScale="1">
        <p:scale>
          <a:sx n="95" d="100"/>
          <a:sy n="95" d="100"/>
        </p:scale>
        <p:origin x="3720"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12279E-B441-47EF-9370-A7412FEB3DDB}" type="datetimeFigureOut">
              <a:rPr lang="en-US" smtClean="0"/>
              <a:t>1/26/22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B0FD5-77B6-4742-AC1C-431EDD5ED166}" type="slidenum">
              <a:rPr lang="en-US" smtClean="0"/>
              <a:t>‹#›</a:t>
            </a:fld>
            <a:endParaRPr lang="en-US" dirty="0"/>
          </a:p>
        </p:txBody>
      </p:sp>
    </p:spTree>
    <p:extLst>
      <p:ext uri="{BB962C8B-B14F-4D97-AF65-F5344CB8AC3E}">
        <p14:creationId xmlns:p14="http://schemas.microsoft.com/office/powerpoint/2010/main" val="1587320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D9D31F-80B6-4771-AE3C-23CF7E570026}" type="slidenum">
              <a:rPr lang="en-US" smtClean="0"/>
              <a:t>3</a:t>
            </a:fld>
            <a:endParaRPr lang="en-US"/>
          </a:p>
        </p:txBody>
      </p:sp>
    </p:spTree>
    <p:extLst>
      <p:ext uri="{BB962C8B-B14F-4D97-AF65-F5344CB8AC3E}">
        <p14:creationId xmlns:p14="http://schemas.microsoft.com/office/powerpoint/2010/main" val="233535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18</a:t>
            </a:fld>
            <a:endParaRPr lang="en-US" dirty="0"/>
          </a:p>
        </p:txBody>
      </p:sp>
    </p:spTree>
    <p:extLst>
      <p:ext uri="{BB962C8B-B14F-4D97-AF65-F5344CB8AC3E}">
        <p14:creationId xmlns:p14="http://schemas.microsoft.com/office/powerpoint/2010/main" val="2178434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C6B0FD5-77B6-4742-AC1C-431EDD5ED166}" type="slidenum">
              <a:rPr lang="en-US" smtClean="0"/>
              <a:t>19</a:t>
            </a:fld>
            <a:endParaRPr lang="en-US" dirty="0"/>
          </a:p>
        </p:txBody>
      </p:sp>
    </p:spTree>
    <p:extLst>
      <p:ext uri="{BB962C8B-B14F-4D97-AF65-F5344CB8AC3E}">
        <p14:creationId xmlns:p14="http://schemas.microsoft.com/office/powerpoint/2010/main" val="2178434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C6B0FD5-77B6-4742-AC1C-431EDD5ED166}" type="slidenum">
              <a:rPr lang="en-US" smtClean="0"/>
              <a:t>20</a:t>
            </a:fld>
            <a:endParaRPr lang="en-US" dirty="0"/>
          </a:p>
        </p:txBody>
      </p:sp>
    </p:spTree>
    <p:extLst>
      <p:ext uri="{BB962C8B-B14F-4D97-AF65-F5344CB8AC3E}">
        <p14:creationId xmlns:p14="http://schemas.microsoft.com/office/powerpoint/2010/main" val="2178434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D9D31F-80B6-4771-AE3C-23CF7E570026}" type="slidenum">
              <a:rPr lang="en-US" smtClean="0"/>
              <a:t>4</a:t>
            </a:fld>
            <a:endParaRPr lang="en-US"/>
          </a:p>
        </p:txBody>
      </p:sp>
    </p:spTree>
    <p:extLst>
      <p:ext uri="{BB962C8B-B14F-4D97-AF65-F5344CB8AC3E}">
        <p14:creationId xmlns:p14="http://schemas.microsoft.com/office/powerpoint/2010/main" val="2260109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D9D31F-80B6-4771-AE3C-23CF7E570026}" type="slidenum">
              <a:rPr lang="en-US" smtClean="0"/>
              <a:t>5</a:t>
            </a:fld>
            <a:endParaRPr lang="en-US"/>
          </a:p>
        </p:txBody>
      </p:sp>
    </p:spTree>
    <p:extLst>
      <p:ext uri="{BB962C8B-B14F-4D97-AF65-F5344CB8AC3E}">
        <p14:creationId xmlns:p14="http://schemas.microsoft.com/office/powerpoint/2010/main" val="4124185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EC6B0FD5-77B6-4742-AC1C-431EDD5ED166}" type="slidenum">
              <a:rPr lang="en-US" smtClean="0"/>
              <a:t>6</a:t>
            </a:fld>
            <a:endParaRPr lang="en-US" dirty="0"/>
          </a:p>
        </p:txBody>
      </p:sp>
    </p:spTree>
    <p:extLst>
      <p:ext uri="{BB962C8B-B14F-4D97-AF65-F5344CB8AC3E}">
        <p14:creationId xmlns:p14="http://schemas.microsoft.com/office/powerpoint/2010/main" val="410848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10</a:t>
            </a:fld>
            <a:endParaRPr lang="en-US" dirty="0"/>
          </a:p>
        </p:txBody>
      </p:sp>
    </p:spTree>
    <p:extLst>
      <p:ext uri="{BB962C8B-B14F-4D97-AF65-F5344CB8AC3E}">
        <p14:creationId xmlns:p14="http://schemas.microsoft.com/office/powerpoint/2010/main" val="218944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12</a:t>
            </a:fld>
            <a:endParaRPr lang="en-US" dirty="0"/>
          </a:p>
        </p:txBody>
      </p:sp>
    </p:spTree>
    <p:extLst>
      <p:ext uri="{BB962C8B-B14F-4D97-AF65-F5344CB8AC3E}">
        <p14:creationId xmlns:p14="http://schemas.microsoft.com/office/powerpoint/2010/main" val="1839535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Alpha is the threshold.  </a:t>
            </a:r>
            <a:r>
              <a:rPr lang="en-US" dirty="0"/>
              <a:t>It determines the error tolerance for rejecting the null hypothesis incorrectly.</a:t>
            </a:r>
          </a:p>
          <a:p>
            <a:endParaRPr lang="en-US" baseline="0" dirty="0"/>
          </a:p>
          <a:p>
            <a:r>
              <a:rPr lang="en-US" dirty="0"/>
              <a:t>We decided, but there are standards and practices.  5% is the most common value</a:t>
            </a:r>
            <a:endParaRPr lang="en-US" baseline="0" dirty="0"/>
          </a:p>
        </p:txBody>
      </p:sp>
      <p:sp>
        <p:nvSpPr>
          <p:cNvPr id="4" name="Slide Number Placeholder 3"/>
          <p:cNvSpPr>
            <a:spLocks noGrp="1"/>
          </p:cNvSpPr>
          <p:nvPr>
            <p:ph type="sldNum" sz="quarter" idx="10"/>
          </p:nvPr>
        </p:nvSpPr>
        <p:spPr/>
        <p:txBody>
          <a:bodyPr/>
          <a:lstStyle/>
          <a:p>
            <a:fld id="{EC6B0FD5-77B6-4742-AC1C-431EDD5ED166}" type="slidenum">
              <a:rPr lang="en-US" smtClean="0"/>
              <a:t>13</a:t>
            </a:fld>
            <a:endParaRPr lang="en-US" dirty="0"/>
          </a:p>
        </p:txBody>
      </p:sp>
    </p:spTree>
    <p:extLst>
      <p:ext uri="{BB962C8B-B14F-4D97-AF65-F5344CB8AC3E}">
        <p14:creationId xmlns:p14="http://schemas.microsoft.com/office/powerpoint/2010/main" val="2911884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15</a:t>
            </a:fld>
            <a:endParaRPr lang="en-US" dirty="0"/>
          </a:p>
        </p:txBody>
      </p:sp>
    </p:spTree>
    <p:extLst>
      <p:ext uri="{BB962C8B-B14F-4D97-AF65-F5344CB8AC3E}">
        <p14:creationId xmlns:p14="http://schemas.microsoft.com/office/powerpoint/2010/main" val="616833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6B0FD5-77B6-4742-AC1C-431EDD5ED166}" type="slidenum">
              <a:rPr lang="en-US" smtClean="0"/>
              <a:t>16</a:t>
            </a:fld>
            <a:endParaRPr lang="en-US" dirty="0"/>
          </a:p>
        </p:txBody>
      </p:sp>
    </p:spTree>
    <p:extLst>
      <p:ext uri="{BB962C8B-B14F-4D97-AF65-F5344CB8AC3E}">
        <p14:creationId xmlns:p14="http://schemas.microsoft.com/office/powerpoint/2010/main" val="215515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4E5AD7FD-C05E-4C28-9551-9B0363AEB5F9}" type="datetimeFigureOut">
              <a:rPr lang="en-US" smtClean="0"/>
              <a:t>1/26/22</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7265F9F2-207E-4611-9E39-49AD4EC472D7}"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10916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5AD7FD-C05E-4C28-9551-9B0363AEB5F9}" type="datetimeFigureOut">
              <a:rPr lang="en-US" smtClean="0"/>
              <a:t>1/26/22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106150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5AD7FD-C05E-4C28-9551-9B0363AEB5F9}" type="datetimeFigureOut">
              <a:rPr lang="en-US" smtClean="0"/>
              <a:t>1/26/22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387487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atin typeface="Arial" panose="020B0604020202020204" pitchFamily="34" charset="0"/>
                <a:cs typeface="Arial" panose="020B0604020202020204" pitchFamily="34" charset="0"/>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E5AD7FD-C05E-4C28-9551-9B0363AEB5F9}" type="datetimeFigureOut">
              <a:rPr lang="en-US" smtClean="0"/>
              <a:t>1/26/22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66957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4E5AD7FD-C05E-4C28-9551-9B0363AEB5F9}" type="datetimeFigureOut">
              <a:rPr lang="en-US" smtClean="0"/>
              <a:t>1/26/22</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7265F9F2-207E-4611-9E39-49AD4EC472D7}"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0808659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D7FD-C05E-4C28-9551-9B0363AEB5F9}" type="datetimeFigureOut">
              <a:rPr lang="en-US" smtClean="0"/>
              <a:t>1/26/22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97818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5AD7FD-C05E-4C28-9551-9B0363AEB5F9}" type="datetimeFigureOut">
              <a:rPr lang="en-US" smtClean="0"/>
              <a:t>1/26/22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537591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5AD7FD-C05E-4C28-9551-9B0363AEB5F9}" type="datetimeFigureOut">
              <a:rPr lang="en-US" smtClean="0"/>
              <a:t>1/26/22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96586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AD7FD-C05E-4C28-9551-9B0363AEB5F9}" type="datetimeFigureOut">
              <a:rPr lang="en-US" smtClean="0"/>
              <a:t>1/26/22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65F9F2-207E-4611-9E39-49AD4EC472D7}" type="slidenum">
              <a:rPr lang="en-US" smtClean="0"/>
              <a:t>‹#›</a:t>
            </a:fld>
            <a:endParaRPr lang="en-US" dirty="0"/>
          </a:p>
        </p:txBody>
      </p:sp>
    </p:spTree>
    <p:extLst>
      <p:ext uri="{BB962C8B-B14F-4D97-AF65-F5344CB8AC3E}">
        <p14:creationId xmlns:p14="http://schemas.microsoft.com/office/powerpoint/2010/main" val="411335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E5AD7FD-C05E-4C28-9551-9B0363AEB5F9}" type="datetimeFigureOut">
              <a:rPr lang="en-US" smtClean="0"/>
              <a:t>1/26/22</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65F9F2-207E-4611-9E39-49AD4EC472D7}"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2451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4E5AD7FD-C05E-4C28-9551-9B0363AEB5F9}" type="datetimeFigureOut">
              <a:rPr lang="en-US" smtClean="0"/>
              <a:t>1/26/22</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7265F9F2-207E-4611-9E39-49AD4EC472D7}"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630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4E5AD7FD-C05E-4C28-9551-9B0363AEB5F9}" type="datetimeFigureOut">
              <a:rPr lang="en-US" smtClean="0"/>
              <a:t>1/26/22</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7265F9F2-207E-4611-9E39-49AD4EC472D7}" type="slidenum">
              <a:rPr lang="en-US" smtClean="0"/>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4263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Hypothesis Testing </a:t>
            </a:r>
            <a:br>
              <a:rPr lang="en-US" dirty="0"/>
            </a:br>
            <a:endParaRPr lang="en-US" sz="3200" dirty="0"/>
          </a:p>
        </p:txBody>
      </p:sp>
    </p:spTree>
    <p:extLst>
      <p:ext uri="{BB962C8B-B14F-4D97-AF65-F5344CB8AC3E}">
        <p14:creationId xmlns:p14="http://schemas.microsoft.com/office/powerpoint/2010/main" val="249333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a:t>Visually</a:t>
            </a: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238880"/>
            <a:ext cx="8613150" cy="35868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5" name="Rectangle 4"/>
          <p:cNvSpPr/>
          <p:nvPr/>
        </p:nvSpPr>
        <p:spPr>
          <a:xfrm>
            <a:off x="1752600" y="4495800"/>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μ</a:t>
            </a:r>
            <a:r>
              <a:rPr lang="en-US" sz="2000" dirty="0">
                <a:solidFill>
                  <a:schemeClr val="tx1"/>
                </a:solidFill>
              </a:rPr>
              <a:t> =107</a:t>
            </a:r>
          </a:p>
        </p:txBody>
      </p:sp>
      <p:sp>
        <p:nvSpPr>
          <p:cNvPr id="7" name="Rectangle 6"/>
          <p:cNvSpPr/>
          <p:nvPr/>
        </p:nvSpPr>
        <p:spPr>
          <a:xfrm>
            <a:off x="2247900" y="3325202"/>
            <a:ext cx="5715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p:nvSpPr>
        <p:spPr>
          <a:xfrm>
            <a:off x="7239000" y="3344252"/>
            <a:ext cx="571500" cy="266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Rectangle 8"/>
          <p:cNvSpPr/>
          <p:nvPr/>
        </p:nvSpPr>
        <p:spPr>
          <a:xfrm>
            <a:off x="6743700" y="4448033"/>
            <a:ext cx="9906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dirty="0">
                <a:solidFill>
                  <a:schemeClr val="tx1"/>
                </a:solidFill>
              </a:rPr>
              <a:t>μ</a:t>
            </a:r>
            <a:r>
              <a:rPr lang="en-US" sz="2000" dirty="0">
                <a:solidFill>
                  <a:schemeClr val="tx1"/>
                </a:solidFill>
              </a:rPr>
              <a:t> =?</a:t>
            </a:r>
          </a:p>
        </p:txBody>
      </p:sp>
      <p:sp>
        <p:nvSpPr>
          <p:cNvPr id="6" name="TextBox 5"/>
          <p:cNvSpPr txBox="1"/>
          <p:nvPr/>
        </p:nvSpPr>
        <p:spPr>
          <a:xfrm>
            <a:off x="685800" y="5410200"/>
            <a:ext cx="7239000" cy="830997"/>
          </a:xfrm>
          <a:prstGeom prst="rect">
            <a:avLst/>
          </a:prstGeom>
          <a:noFill/>
        </p:spPr>
        <p:txBody>
          <a:bodyPr wrap="square" rtlCol="0">
            <a:spAutoFit/>
          </a:bodyPr>
          <a:lstStyle/>
          <a:p>
            <a:r>
              <a:rPr lang="en-US" sz="2400" dirty="0">
                <a:latin typeface="Times New Roman" pitchFamily="18" charset="0"/>
                <a:ea typeface="PMingLiU"/>
                <a:cs typeface="Times New Roman" pitchFamily="18" charset="0"/>
              </a:rPr>
              <a:t>H</a:t>
            </a:r>
            <a:r>
              <a:rPr lang="en-US" sz="2400" baseline="-25000" dirty="0">
                <a:latin typeface="Times New Roman" pitchFamily="18" charset="0"/>
                <a:ea typeface="PMingLiU"/>
                <a:cs typeface="Times New Roman" pitchFamily="18" charset="0"/>
              </a:rPr>
              <a:t>o</a:t>
            </a:r>
            <a:r>
              <a:rPr lang="en-US" sz="2400" dirty="0">
                <a:latin typeface="Times New Roman" pitchFamily="18" charset="0"/>
                <a:cs typeface="Times New Roman" pitchFamily="18" charset="0"/>
              </a:rPr>
              <a:t> : </a:t>
            </a:r>
            <a:r>
              <a:rPr lang="el-GR" sz="2400" dirty="0">
                <a:latin typeface="Times New Roman" pitchFamily="18" charset="0"/>
                <a:cs typeface="Times New Roman" pitchFamily="18" charset="0"/>
              </a:rPr>
              <a:t>μ</a:t>
            </a:r>
            <a:r>
              <a:rPr lang="en-US" sz="2400" dirty="0">
                <a:latin typeface="Times New Roman" pitchFamily="18" charset="0"/>
                <a:cs typeface="Times New Roman" pitchFamily="18" charset="0"/>
              </a:rPr>
              <a:t> =107</a:t>
            </a:r>
          </a:p>
          <a:p>
            <a:r>
              <a:rPr lang="en-US" sz="2400" dirty="0">
                <a:latin typeface="Times New Roman"/>
                <a:ea typeface="PMingLiU"/>
              </a:rPr>
              <a:t>H</a:t>
            </a:r>
            <a:r>
              <a:rPr lang="en-US" sz="2400" baseline="-25000" dirty="0">
                <a:latin typeface="Times New Roman"/>
                <a:ea typeface="PMingLiU"/>
              </a:rPr>
              <a:t>A</a:t>
            </a:r>
            <a:r>
              <a:rPr lang="en-US" sz="2400" dirty="0">
                <a:latin typeface="Times New Roman"/>
                <a:ea typeface="PMingLiU"/>
              </a:rPr>
              <a:t>: µ ≠ 107</a:t>
            </a:r>
            <a:endParaRPr lang="en-US" sz="2400" b="1" dirty="0">
              <a:latin typeface="Times New Roman"/>
              <a:ea typeface="PMingLiU"/>
            </a:endParaRPr>
          </a:p>
        </p:txBody>
      </p:sp>
    </p:spTree>
    <p:extLst>
      <p:ext uri="{BB962C8B-B14F-4D97-AF65-F5344CB8AC3E}">
        <p14:creationId xmlns:p14="http://schemas.microsoft.com/office/powerpoint/2010/main" val="85930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AECA-CA69-774B-A5D3-65A986BE884E}"/>
              </a:ext>
            </a:extLst>
          </p:cNvPr>
          <p:cNvSpPr>
            <a:spLocks noGrp="1"/>
          </p:cNvSpPr>
          <p:nvPr>
            <p:ph type="title"/>
          </p:nvPr>
        </p:nvSpPr>
        <p:spPr/>
        <p:txBody>
          <a:bodyPr/>
          <a:lstStyle/>
          <a:p>
            <a:r>
              <a:rPr lang="en-US" dirty="0"/>
              <a:t>How do we do this?</a:t>
            </a:r>
          </a:p>
        </p:txBody>
      </p:sp>
      <p:sp>
        <p:nvSpPr>
          <p:cNvPr id="3" name="Content Placeholder 2">
            <a:extLst>
              <a:ext uri="{FF2B5EF4-FFF2-40B4-BE49-F238E27FC236}">
                <a16:creationId xmlns:a16="http://schemas.microsoft.com/office/drawing/2014/main" id="{E516AE49-26D5-344D-92D3-DE5C6F09DD47}"/>
              </a:ext>
            </a:extLst>
          </p:cNvPr>
          <p:cNvSpPr>
            <a:spLocks noGrp="1"/>
          </p:cNvSpPr>
          <p:nvPr>
            <p:ph idx="1"/>
          </p:nvPr>
        </p:nvSpPr>
        <p:spPr>
          <a:xfrm>
            <a:off x="1028700" y="1447800"/>
            <a:ext cx="7200900" cy="5029200"/>
          </a:xfrm>
        </p:spPr>
        <p:txBody>
          <a:bodyPr>
            <a:normAutofit/>
          </a:bodyPr>
          <a:lstStyle/>
          <a:p>
            <a:pPr marL="0" indent="0">
              <a:buNone/>
            </a:pPr>
            <a:r>
              <a:rPr lang="en-US" dirty="0"/>
              <a:t>Calculate the probability of getting our sample mean (given n and s) </a:t>
            </a:r>
            <a:r>
              <a:rPr lang="en-US" dirty="0">
                <a:solidFill>
                  <a:srgbClr val="7030A0"/>
                </a:solidFill>
              </a:rPr>
              <a:t>IF</a:t>
            </a:r>
            <a:r>
              <a:rPr lang="en-US" dirty="0"/>
              <a:t> the null hypothesis is </a:t>
            </a:r>
            <a:r>
              <a:rPr lang="en-US" dirty="0">
                <a:solidFill>
                  <a:srgbClr val="7030A0"/>
                </a:solidFill>
              </a:rPr>
              <a:t>TRUE</a:t>
            </a:r>
          </a:p>
          <a:p>
            <a:pPr lvl="1"/>
            <a:endParaRPr lang="en-US" sz="2400" dirty="0">
              <a:solidFill>
                <a:srgbClr val="7030A0"/>
              </a:solidFill>
            </a:endParaRPr>
          </a:p>
          <a:p>
            <a:pPr lvl="1"/>
            <a:r>
              <a:rPr lang="en-US" sz="2400" dirty="0">
                <a:solidFill>
                  <a:srgbClr val="7030A0"/>
                </a:solidFill>
              </a:rPr>
              <a:t>In other words, given that our sample mean was 103, how likely is it that we could have obtained a sample with a mean of 103 (with n = 81; s = 15) if the mean of the population was 107?</a:t>
            </a:r>
          </a:p>
          <a:p>
            <a:pPr lvl="1"/>
            <a:r>
              <a:rPr lang="en-US" sz="2400" dirty="0">
                <a:solidFill>
                  <a:srgbClr val="7030A0"/>
                </a:solidFill>
              </a:rPr>
              <a:t>Less than 1%</a:t>
            </a:r>
          </a:p>
          <a:p>
            <a:pPr lvl="1"/>
            <a:r>
              <a:rPr lang="en-US" sz="2400" dirty="0">
                <a:solidFill>
                  <a:srgbClr val="7030A0"/>
                </a:solidFill>
              </a:rPr>
              <a:t>Which means there is a 99% that the population mean was something OTHER than (in this case less than) 107</a:t>
            </a:r>
          </a:p>
        </p:txBody>
      </p:sp>
    </p:spTree>
    <p:extLst>
      <p:ext uri="{BB962C8B-B14F-4D97-AF65-F5344CB8AC3E}">
        <p14:creationId xmlns:p14="http://schemas.microsoft.com/office/powerpoint/2010/main" val="1553053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web.mnstate.edu/malonech/images/hypoth3.jpg"/>
          <p:cNvPicPr>
            <a:picLocks noChangeAspect="1" noChangeArrowheads="1"/>
          </p:cNvPicPr>
          <p:nvPr/>
        </p:nvPicPr>
        <p:blipFill rotWithShape="1">
          <a:blip r:embed="rId3">
            <a:extLst>
              <a:ext uri="{28A0092B-C50C-407E-A947-70E740481C1C}">
                <a14:useLocalDpi xmlns:a14="http://schemas.microsoft.com/office/drawing/2010/main" val="0"/>
              </a:ext>
            </a:extLst>
          </a:blip>
          <a:srcRect t="17061"/>
          <a:stretch/>
        </p:blipFill>
        <p:spPr bwMode="auto">
          <a:xfrm>
            <a:off x="381000" y="1341120"/>
            <a:ext cx="8503918" cy="5037909"/>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1032509" y="228600"/>
            <a:ext cx="7200900" cy="1485900"/>
          </a:xfrm>
        </p:spPr>
        <p:txBody>
          <a:bodyPr>
            <a:normAutofit fontScale="90000"/>
          </a:bodyPr>
          <a:lstStyle/>
          <a:p>
            <a:pPr algn="ctr"/>
            <a:r>
              <a:rPr lang="en-US" dirty="0"/>
              <a:t>Examine Sampling Distribution </a:t>
            </a:r>
            <a:br>
              <a:rPr lang="en-US" dirty="0"/>
            </a:br>
            <a:r>
              <a:rPr lang="en-US" dirty="0"/>
              <a:t>for the null hypothesis</a:t>
            </a:r>
          </a:p>
        </p:txBody>
      </p:sp>
    </p:spTree>
    <p:extLst>
      <p:ext uri="{BB962C8B-B14F-4D97-AF65-F5344CB8AC3E}">
        <p14:creationId xmlns:p14="http://schemas.microsoft.com/office/powerpoint/2010/main" val="231040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3600" dirty="0"/>
              <a:t>Assuming the Null Hypothesis is True</a:t>
            </a:r>
          </a:p>
        </p:txBody>
      </p:sp>
      <p:sp>
        <p:nvSpPr>
          <p:cNvPr id="3" name="Content Placeholder 2"/>
          <p:cNvSpPr>
            <a:spLocks noGrp="1"/>
          </p:cNvSpPr>
          <p:nvPr>
            <p:ph idx="1"/>
          </p:nvPr>
        </p:nvSpPr>
        <p:spPr>
          <a:xfrm>
            <a:off x="685800" y="1676400"/>
            <a:ext cx="8229600" cy="4572000"/>
          </a:xfrm>
        </p:spPr>
        <p:txBody>
          <a:bodyPr>
            <a:normAutofit/>
          </a:bodyPr>
          <a:lstStyle/>
          <a:p>
            <a:pPr marL="0" indent="0">
              <a:buNone/>
            </a:pPr>
            <a:r>
              <a:rPr lang="en-US" sz="2400" dirty="0">
                <a:latin typeface="Arial" panose="020B0604020202020204" pitchFamily="34" charset="0"/>
                <a:cs typeface="Arial" panose="020B0604020202020204" pitchFamily="34" charset="0"/>
              </a:rPr>
              <a:t>Why do we assume the null hypothesis is true?</a:t>
            </a:r>
          </a:p>
          <a:p>
            <a:pPr marL="0" indent="0">
              <a:buNone/>
            </a:pPr>
            <a:r>
              <a:rPr lang="en-US" i="0" dirty="0"/>
              <a:t>We will only reject the null hypothesis i</a:t>
            </a:r>
            <a:r>
              <a:rPr lang="en-US" dirty="0"/>
              <a:t>f the probability of obtaining our sample mean is below some threshold.  What is that threshold and who gets to decide?</a:t>
            </a:r>
            <a:endParaRPr lang="en-US" sz="240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65279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http://pip.ucalgary.ca/psyc-312/introduction-to-hypothesis-testing/the-normal-distribution/Assets/Comi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0"/>
            <a:ext cx="8229600" cy="41148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95816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64820"/>
            <a:ext cx="7200900" cy="1485900"/>
          </a:xfrm>
        </p:spPr>
        <p:txBody>
          <a:bodyPr>
            <a:normAutofit/>
          </a:bodyPr>
          <a:lstStyle/>
          <a:p>
            <a:pPr algn="ctr"/>
            <a:r>
              <a:rPr lang="en-US" sz="4000" dirty="0"/>
              <a:t>We never “accept” the null…</a:t>
            </a:r>
          </a:p>
        </p:txBody>
      </p:sp>
      <p:sp>
        <p:nvSpPr>
          <p:cNvPr id="5" name="Content Placeholder 4"/>
          <p:cNvSpPr>
            <a:spLocks noGrp="1"/>
          </p:cNvSpPr>
          <p:nvPr>
            <p:ph idx="1"/>
          </p:nvPr>
        </p:nvSpPr>
        <p:spPr>
          <a:xfrm>
            <a:off x="460375" y="998631"/>
            <a:ext cx="8229600" cy="4571999"/>
          </a:xfrm>
        </p:spPr>
        <p:txBody>
          <a:bodyPr>
            <a:noAutofit/>
          </a:bodyPr>
          <a:lstStyle/>
          <a:p>
            <a:pPr marL="0" lvl="0" indent="0">
              <a:buNone/>
            </a:pPr>
            <a:r>
              <a:rPr lang="en-US" sz="2400" b="1" dirty="0">
                <a:solidFill>
                  <a:srgbClr val="7030A0"/>
                </a:solidFill>
              </a:rPr>
              <a:t>Statisticians are conservative</a:t>
            </a:r>
          </a:p>
          <a:p>
            <a:pPr marL="0" indent="0">
              <a:buNone/>
            </a:pPr>
            <a:r>
              <a:rPr lang="en-US" sz="2400" dirty="0"/>
              <a:t>Professor Hobbes and his suspected cheaters:</a:t>
            </a:r>
            <a:endParaRPr lang="en-US" sz="2400" b="1" dirty="0"/>
          </a:p>
          <a:p>
            <a:pPr lvl="1">
              <a:buFont typeface="Arial"/>
              <a:buChar char="•"/>
            </a:pPr>
            <a:r>
              <a:rPr lang="en-US" sz="2400" i="0" dirty="0"/>
              <a:t>H</a:t>
            </a:r>
            <a:r>
              <a:rPr lang="en-US" sz="2400" i="0" baseline="-25000" dirty="0"/>
              <a:t>O</a:t>
            </a:r>
            <a:r>
              <a:rPr lang="en-US" sz="2400" i="0" dirty="0"/>
              <a:t>: The two students </a:t>
            </a:r>
            <a:r>
              <a:rPr lang="en-US" sz="2400" b="1" i="0" dirty="0">
                <a:solidFill>
                  <a:srgbClr val="7030A0"/>
                </a:solidFill>
              </a:rPr>
              <a:t>DID NOT</a:t>
            </a:r>
            <a:r>
              <a:rPr lang="en-US" sz="2400" i="0" dirty="0">
                <a:solidFill>
                  <a:srgbClr val="7030A0"/>
                </a:solidFill>
              </a:rPr>
              <a:t> </a:t>
            </a:r>
            <a:r>
              <a:rPr lang="en-US" sz="2400" i="0" dirty="0"/>
              <a:t>cheat.</a:t>
            </a:r>
            <a:endParaRPr lang="en-US" sz="2400" b="1" i="0" dirty="0"/>
          </a:p>
          <a:p>
            <a:pPr lvl="1">
              <a:buFont typeface="Arial"/>
              <a:buChar char="•"/>
            </a:pPr>
            <a:r>
              <a:rPr lang="en-US" sz="2400" i="0" dirty="0"/>
              <a:t>H</a:t>
            </a:r>
            <a:r>
              <a:rPr lang="en-US" sz="2400" i="0" baseline="-25000" dirty="0"/>
              <a:t>A</a:t>
            </a:r>
            <a:r>
              <a:rPr lang="en-US" sz="2400" i="0" dirty="0"/>
              <a:t>: The two students </a:t>
            </a:r>
            <a:r>
              <a:rPr lang="en-US" sz="2400" b="1" i="0" dirty="0">
                <a:solidFill>
                  <a:srgbClr val="7030A0"/>
                </a:solidFill>
              </a:rPr>
              <a:t>DID</a:t>
            </a:r>
            <a:r>
              <a:rPr lang="en-US" sz="2400" i="0" dirty="0"/>
              <a:t> cheat.</a:t>
            </a:r>
            <a:endParaRPr lang="en-US" sz="2400" b="1" i="0" dirty="0"/>
          </a:p>
          <a:p>
            <a:pPr marL="0" indent="0">
              <a:buNone/>
            </a:pPr>
            <a:r>
              <a:rPr lang="en-US" sz="2400" dirty="0"/>
              <a:t>If the evidence of cheating was suspicious, but not strong enough for a formal accusation, would Hobbes:</a:t>
            </a:r>
            <a:endParaRPr lang="en-US" sz="2400" b="1" dirty="0"/>
          </a:p>
          <a:p>
            <a:pPr lvl="1">
              <a:buFont typeface="Arial"/>
              <a:buChar char="•"/>
            </a:pPr>
            <a:r>
              <a:rPr lang="en-US" sz="2400" i="0" dirty="0"/>
              <a:t>Accept the null?</a:t>
            </a:r>
            <a:endParaRPr lang="en-US" sz="2400" b="1" i="0" dirty="0"/>
          </a:p>
          <a:p>
            <a:pPr lvl="1">
              <a:buFont typeface="Arial"/>
              <a:buChar char="•"/>
            </a:pPr>
            <a:r>
              <a:rPr lang="en-US" sz="2400" i="0" dirty="0"/>
              <a:t>Fail to reject the null?</a:t>
            </a:r>
            <a:endParaRPr lang="en-US" sz="2400" b="1" i="0" dirty="0"/>
          </a:p>
          <a:p>
            <a:pPr marL="0" indent="0">
              <a:buNone/>
            </a:pPr>
            <a:r>
              <a:rPr lang="en-US" sz="2400" b="1" dirty="0"/>
              <a:t> </a:t>
            </a:r>
          </a:p>
          <a:p>
            <a:pPr marL="0" lvl="0" indent="0">
              <a:buNone/>
            </a:pPr>
            <a:r>
              <a:rPr lang="en-US" sz="2400" b="1" dirty="0">
                <a:solidFill>
                  <a:srgbClr val="7030A0"/>
                </a:solidFill>
              </a:rPr>
              <a:t>Statisticians are cautious</a:t>
            </a:r>
          </a:p>
          <a:p>
            <a:pPr marL="914400" lvl="1" indent="-514350">
              <a:buFont typeface="+mj-lt"/>
              <a:buAutoNum type="alphaLcPeriod"/>
            </a:pPr>
            <a:r>
              <a:rPr lang="en-US" sz="2400" i="0" dirty="0"/>
              <a:t>Is the earth flat? </a:t>
            </a:r>
            <a:endParaRPr lang="en-US" sz="2400" b="1" i="0" dirty="0"/>
          </a:p>
          <a:p>
            <a:pPr marL="914400" lvl="1" indent="-514350">
              <a:buFont typeface="+mj-lt"/>
              <a:buAutoNum type="alphaLcPeriod"/>
            </a:pPr>
            <a:r>
              <a:rPr lang="en-US" sz="2400" i="0" dirty="0"/>
              <a:t>Are there cows with giant holes in their sides?</a:t>
            </a:r>
            <a:br>
              <a:rPr lang="en-US" sz="2400" i="0" dirty="0"/>
            </a:br>
            <a:r>
              <a:rPr lang="en-US" sz="2400" i="0" dirty="0"/>
              <a:t>On your own time, </a:t>
            </a:r>
            <a:r>
              <a:rPr lang="en-US" sz="2400" i="0" dirty="0" err="1"/>
              <a:t>google</a:t>
            </a:r>
            <a:r>
              <a:rPr lang="en-US" sz="2400" i="0" dirty="0"/>
              <a:t> </a:t>
            </a:r>
            <a:r>
              <a:rPr lang="en-US" sz="2400" i="0" dirty="0" err="1"/>
              <a:t>fistulated</a:t>
            </a:r>
            <a:r>
              <a:rPr lang="en-US" sz="2400" i="0" dirty="0"/>
              <a:t> cow.</a:t>
            </a:r>
          </a:p>
          <a:p>
            <a:pPr marL="0" indent="0">
              <a:buNone/>
            </a:pPr>
            <a:endParaRPr lang="en-US" sz="2400" dirty="0"/>
          </a:p>
          <a:p>
            <a:endParaRPr lang="en-US" sz="2400" dirty="0"/>
          </a:p>
        </p:txBody>
      </p:sp>
      <p:sp>
        <p:nvSpPr>
          <p:cNvPr id="4" name="AutoShape 2" descr="data:image/jpeg;base64,/9j/4AAQSkZJRgABAQAAAQABAAD/2wCEAAkGBxQTEhQUExQWFhUXGB0aGBgWGBoaFxwaFxwYGh8dGBoaHSggHB8lHBgXITEhJSkrLi4uGB8zODMsNygtLisBCgoKDg0OGxAQGy8mICQsLCw0LywsLCwsLCwsLCwsLCwsLCwsLCwsLCwsLCwsLCwsLCwsLCwsLCwsLCwsLCwsLP/AABEIAP0AxwMBIgACEQEDEQH/xAAcAAACAgMBAQAAAAAAAAAAAAAEBQMGAQIHAAj/xAA7EAABAgMGBAMHAwIHAQEAAAABAhEAAyEEBRIxQVEGYXGBEyKRMkKhscHR8BRS4QcjFTNicoKS8bIk/8QAGgEAAwEBAQEAAAAAAAAAAAAAAQIDBAAFBv/EAC8RAAICAgECBAYABgMAAAAAAAABAhEDIRIEMUFRUqEFExQVIuEyQmGBkdFxsfD/2gAMAwEAAhEDEQA/AOIERJZZCpi0oSHUosO8ZtQDhthFr4FuzzGcsaeV9tTAsA3nyxZbOmWnNs9TuTFCtlqJUW0MWLiS0LmrVhDtQRXhdy9aRKH5OxnpUBw8uG+zLIQsujQn3f4heuwEB3iEyYd09MCOhLAUNK/lIUTEmSrEn2Sa8juOW/rvC3h698JEtZ8vuk6HbpFnWgKSQQ9KD6RKSphQRKmJnyylXfkdxFatCvDWqXMAFWcgNh0PeJ7GpUiYx9nTmNR2g3iSXjleIlKVFLEgh3T/ABC1sYW2Uy9DLHqPlE0+SFOMCT/yhCLckmshHYlMN7D+lUkeJjQToCT8YLi0AzIsQSASCDsknDC28LyU5CQQMnqD2iyy7qsxHknn/tEU24wR5ZuLqRCp72Gily56goKBLjWLhdN9ImgCYEhe+h6wnvG4lpqA/SFUolCw9Dzirqa0BaOhTLsT7SUh+mkbS7VIkh5mFD6HUct4D4dvvCyV0Sfe5/aLTa7sROSy0pUgj8IMQVXsOyv2cy7SpX6WYHGaV0/6vp1hPaLctCigs4pv8RBFt4OnSZoXZFOx9l2WnucxA992eYgJVNkGUsllFvIo7jQGGl5pkckXVohF6KObRILxJ2hR42lI9KtG4EK+RDk/MdqvEjJoiXfB2bSFky0jQCIFTuQzgx5HcpDYX4UnIGMwkKtwI9D7G5SNrsspmzUhtvQRe7ymiRKwChIbtCjhqxCUlz7avgIW8T3iVLwJqBmc6w8ny0jQvMwbUljVjGk62JUKF2hKUKIPlbtGJJV7ruds4fSWgdxjapjCB5Ewq8qRU7Zw1u/hqbNIMwkDbNX2EXy6eH5Fnl4xhBdmLlZYOTlkH5QHVWwp+RSbs4MmL80w4E7D2v4iwqs2A4Ap6UJzie9uIUp8qc4qdtvtSZqSchmxehzhHLlpBqu45vG71Klu4xiob87RrdFqCkYT8dsiOxhgiUFFKgafN4T2hHhTsqHzD6/eEvwGE9usJTNU55dtI1s6JLgGZXfKGfEJASJnb7QmsEhOElSXJyhr/G2LJ0N0SE+7MHqDEdpsy9JjfGFc+wo0cRGbEQWCi0cuIimgpUicPZmv3IgG1KmkeevYfMRGvGg5n1MbyQo5kkRTS2Fy0ZsVpwkAmjxdbnvpUsYS6pb909PtFKnywBlWDrunlAY1ESyJPaAsiOnKnBQStCnB1EFS5jpaZ5kH3VBwerxTLqt5Q6kHEmmJOlfkYt92WkTh5SCDooVB5xO0UpkNp4Us07zIRhLOQPpFfmcNSQSBMI5EAxf5MtUsMR0bL1iG87vE5JKUssa7nn94W1/YDgn4HPJ3DaB7M1PdH8wjvGyGSrCsJJzDavDW+bXMkrKFIWlQ3YjqNxCO8LcZpSVs4DUHziiRGXGtA86pHlEZiI2nQjKMRRJi7LYi1CXLKyamg6mK5PlEEnN6vvD+9bsKkgHsrroefOM3TdssglSicO+XaFWy0loVWG7Zk0+VLJ1Jix3VcsuUPLnqo5/xG67yQhBDskaCjwddtw222oxoSJMjRaywOdRqrtHSyRgrYYwbI598S5KSBUwuuu9jaJpTUFvKHFa7fmcPJ/8ATghCgbXJxka4m6O0Va0cJWuxLTOcKwEFK5ZxAcyNozrqMc/5tl3inHfF0PeMP6VWhEsWqzgzEkPMloJUtB1wDNSeQqOYrHP7PZ0e85P1j6D4G47RNQlMw+Gse0kh67j4t8awTxPwld9rX4ypLTDVSkEoxP8AvAzPNn5wq6zjGsmjlhc3+Jybh6Y8tIzwqwmumn0ie/bvUUhaUklJfn+MYv1g4Ys9mxlCGf8AcvEKah6+sLr0llZcMlO4zo9Rszcoh9apOor/ACal0VRuT/wc7t1lKpJSQdx2r8oGuO412hSkpWhCg2FKyoYiSzDCC3Ux0WRZEkYZtSRkc+hAGLUVAIgefwOScUlWA7LybkRX1h49bG6lonk6CbVx2c/vW6Z9nVhnS1IL0ceU80qHlUOYJgRSS2sdQmptNnUiRa04pcwOxZaFpfY5daEU5RXLw4Za0LCVEWYEFKzUspIXh5kBTPyeLLLFukzFLC1uilKQVsCGYxN+lUlgaRcrXbpUpHgWSU6lgpXMV5lqCgxT05Bg7Fois3DE6YAVgoAyf2vSGnlUVtnRwzm6irKbapZIbWMIWQzfKL1KuCSCysZahJoHz0rqIZWjgVC0PIWAWycEE9Yn9VBaZb6HI1pHObPOmIL+6cxvD27bfgImJOWfTYwangW8FEBEoF9Mcuj7+aOlcHf00lWQJnW1SZs0VEtIeUk55GsxQ3NOWsM8sGrtElCcXTRXFcQzzhIQoGhSkgYiCMykg0OgOYrqIslinFnAOQcAUc7faEn9S71QZ6fCI8VJclOwrU6l39IguLixOIJmAJJzOhP8wqlyjaRbV7LTfXD0m0ygmZLIOiveB3G3SOMcTcLT7Is4k4pb+VYFD12PKO4LvUpCMKcQPtDEPKNw58w5CArTbZYUZc9IKFFhiDoU9WZXsltDCwnJCzxKR8/pTl5Q7RmLjxVckhE17NMSuWfdBcoOx5bR6NHzLMrik6ZOsHDgVWmcVq87SqUQ2pZW/wCGHMm3YkO/mTnC29VAqS4d2zh13LMhs4SsgKUGJS9XIDh/hHeuMJKghPhrCUgNLANMIFOeTescak3dLwghNdeUXbh+9/ZlqLqACUFYoyaBL+jRn6iFq14FemklLYqn3tPQplF+hb4iGdit+IOS1Kiqn5RDxJYAkGYot1Zj0EV+VbwQwY9DGOWNSR6KycWYtUj/APRLVKDIVMSCz0KlANux06x26VZBKQkKJJapo79opP8AT658L2qYCw/ygd8ivLIaHrtFjtl5IxedTVpmX7ARn6jJyqPkJgxO212Nb2tCcCnFMmepfIBvlCj/AA0zCACEgM5Tm7VanbKCZ14SiohMxJKQ4YuMXu+bLSvaI0LUCEgjIVdwEgB3LnPTeIq4xNkYpjmTd8lKQD0qQ/T+IGvC1mXVBSQPdUAG6lJeNpYKgcSMSdyEfAEv6xW7ylSzi8JeA6jIf8X70aOxQUpbJStXsmvK9l25bFKUpTTduhGZMLr7u9yiWoqTLIDFVDzo2f2ht/T6yAzMLgAEkbqUda7AH1iC8r0TMmLBBwlTMrMEEvnkx+UUnzjNtdhIKElwH8yx2KWlH6cS0gpyS2Lb/cT3ge03KVh5bgHVqHqFZ9Hip3Ra1S1rSzsThOY7mraZNF1sFpnFLqwJ3opXwB/NoGaLT5JjYpyjHiiuW671SlAKQWLB2BT6CgyYDma7NLrSQoimA5Za5NyPI9qQdbbWk0Iqdxh+nygCSQFBQPsirM2A8hsofHlCqTlGmWSa2WGz2Vh5f4+8VDj7iCfIaWCpOKj6UrT7xZrNOKW2hZx5c4tclM1PtyHKkhvMlq+mfrDdPJKf5GTqVLi/+znV1XQJp8SYThPPzK+w5xZpV6SZAZKJSQNkpUe5NTCCwW9SQoEs/o3SBZyTMXTzGNUk5v8ALsLijGEUkt+ZerHxFKnKCDLCwaF0gHs1cucUX+p9xLkWmUZMxXgTUYxjJUUqSWUkk1Iqkir15RcLis4lJCnCVirEbVrCDji9P1s1BSwly0kJA3Jqe7D0iuD8Za7EepoqV3Fyp1A8wGHzrHoKl2YDy16x6LttswuNiyyzKq6DpAd9TVEpCc0jOJUrZ/x4zZJRJdWucabSGYoF5zhTGqNxfU8N/cVSLBMuRKqpoYU2u5lJVUU3inOIll04f40lT0eDbQ1GC9D1hyqy2JkGUUrClM4HLEXPRstxHL5FgUTHRrKiTLk2VMlznjJABVNJAUWBLBwAOSRGaWKLejRDNLsy32y+GCEpagalGamUAzZipgyDKrofTeEdscrwkN8/jFqkyAlAfKnta9NHjzMmNQqvE9bFNyvyQoTYEqBfLM7afYdSIYXciVKSSlICU10AJDerf+awLfFodQAokZ5fnL1iuX3ebqwJyFABlD4uneV0xMvURxrRabVxOopISGHU/jQktt6eHLUqgOSQNH5xJcVkJDgFa2dvdTTUEFzyo2bxTOJ5sxM3z9aekaX08YuooyLNKXcvXClpVKEq0u5dRI5Fx8oI4tmA2tCxlMTLmUDOqqVPz8vxio8JX6AkoNdG5R0W6rpRbpKWVhXKcBVSQFNRn3SGPWJZlxY0Gkr8RDdk18ZSWIJ0+Rzh3c94oqJpChpiAf8AK6RVLev9MVsoKwqIcaxtYP7yMSC6/wBoavrrC/JWQf5vFF0tstJScBdOedQdCkk0rplCOdbbQCQyAGIdGJ254j9KQksF8mUsgihoRtDn9WxFXQrLUjk/LSJZOmlifmXxdRHJGiWzXlPoFzMnBIDPWjtnDy771CWc9jz/ADWFZsIABcEHf6fzCe9FmWtmYFiCfvrEljU3SKyajHas04ouACc8hghYfD+07ADT5ekCXHcdolzMS8OAZ0DNBlvtq1CWrEfKoFxy5tyiW8FThMUiaVKb2XOaTVKhk7j4uNI3xxyjFWedkyxi3RpfF4pX/bQcKNSBnyB2+cJFoSggCr6wf4QDGoGTNEf6dKmo0MkkjFkk5u5EabO4cGMwYizAANHoPI5JHMkS1ApVqnTRoZomA1cCNLrnCYjTEAxiC8JGGooDGqSsF+I3kWoJbzOIZSVpmDQxTRPMSWa81JLsesBWJzRaZt3M5SGOxjFyJKZiCpxhmZbuKfECv+kxBd9842xKrziy3DcS7XPQkez7SlaJSGrzOgG5HOEmkk2Uh/EmPpN3AHGXU56V5APGlvnu1SWVRIOYAJOvSjt8Ys94WIgihSkeUMRqDT5GKHesxKGZWQGTsWcH1Ll65x5+Nc3bPVc0o6I79tIloUrHhIGpZQfQjQ1yEVO7reA8wpBA1O+7a9I2v+8VTEhDfWAJFmIRhVlmwj0McHBGHJNSYQeNZ8tShLUZYJ2ck7lRf0+0LfFXOOKYpwpwCd8z9IZgWcNjQSKe8fjGS01YwJCUJDADIfmcPknHjoWCfIrKFrlLoWIi/wDD17zxLJQspx+VTajP87xTuIrOywANIunDVlayoJ6+sJkalFSKLvRBe5PhlTudYNuLiGyBHhzEqSSWCm8oI/1ekBXqlgdnEBSLvKGUEonSicWBRYg/g+EDp4x/mBkexheKAsFYUMScw4qBrTXeCLmt2MYDUjLUHq8VtWILJwYUKHsgu2zdMojuK2lE+h8poQYfIuSoWD4ys6hZLUoBDDECWpXs79RvyjW+rH4oCkPQZP8Ac/jQtTbQSkpLkN5u6TlpkfhDy7iSlymlFAaMp3BGQZtNo86UOLUl3PQU1JOL7FZvSWUykEJOILAw5Zvy5aGM3LJtNpE2ZhKjiLAH2RmEhzo8M+N7KpBklPsKV2cNTbUHp3gq5beqRLCJZZI+JOZPN4pLNL5X4rZmeFTnVgYu6eKLlrpX2T8DES5DsBq+fKLRZ+JF7v8AGCv8Ulr/AMyWhR5gaxk+pyL+KJ0ui9LKHaZCkpBxdoxF5mWWyTB/lN/tUofOPQ310V3T9if0efyPnG6bTgWDpr0i2KkpWkg5GKhJk0eLFcdqcYSap+Ue3Pvoxp7oU2hJlqKVB2y5xtKnFtusPb7smNOMZp+IgHhy4F2y0S5EtaQpZPmWWSAA5J9MtS0KCvAisCTMUAA5JASBmSSwA7x9EcHXL+hsoQWVMUcU1SXUAo0AB1SkUfLM6wFwV/TqyXefEXME6f8AvUyUp/2IcseZJPSLrMQiYkgKFdiDEc2OUlUSsEl3OdcYXzTw04nIY7EtR2pkX7iKPaJj1XQZN+dotXG3Ck+TinJUFStQkEYeZH1jmNstJ3flBx4klos8ngGzZyFKDUAiQEKyhbZkOdYcWNATmIeTomlYGq6So7CG9jsiUJYDIdyTGkyfiPLWD5J/t9T3jNJ2aIqincTI/uA6ZRcbvLSEp5RT+Kj50czFqu2b/bT2h5fwoC7sza5AUkvFWtUiZLU1W0bKLmlFa6/aF1oABYgEZQidMMlaEcmUSHMYtNhFCN6w5tFlAAbvCieoh40xZCSoaWFBQygfznF04evcYwlQcMMqGgb0P1Mc3sl4KQa5bGG1lt6faAILvQwmTFzKQycUdttN3S58lUlVHqC2ShUKD6h+46xzWfZFy1qQr2klj/HL7xd+C5ipstJIOFufMealWEG8S8PqmsuWxWAxBzI679YxcJK0ldFISSlTfcostJFNeUFSk1c6fmkZNnwli76givpEkyT3+EefkzeCPWx4vFkoI90OdhHo8iSgCrDrvHozdzUfP1mTSuXIv8IIkTShQIGXyiHBTT6xKJSQ2kfWNnxvfZa7NOCkgioIiwcB2P8ATi0WvCFiXMlpAI9wha1/ESz/AMIpd0WkooajR4u112x7BapYYrxomBOpSy0qI6U9YW0tlY7LcP6gS2qgMP2ivbaObcX/ANR5s5S5UlOCXkwd/UwvFprkfrB1zWaXMXVABeqj+Zw0ZRYzTOn/ANHp0xVg8KeSS5KcRc4VaMebnvHNOLbnEi1zg1ApwwpUPl3jr/Cc6WEply2DDInPKuQ+uXKIONuH0TUkg+dTCrMANeWsZskuM78CkFejkF1rDUEGTgVGMKs/hkpowJAbIsc+kZ8QmgYQrdlEjCENSDyoBI6P6/jwvmEJq+YiG0WtgTHIIl4qtVUAbxYOHrQ6UxSbesrOI/uh1dNpKSOVfzvFpxqKJqX5F2mHUfmn2hba0+bWNzbAREU6dirq0RK2CpURTSMzrGkh3zziZKhQKDRhaefpBi6FaK9Ps5FRUiOnf0n4ZTNT+onBwD5Ut5X3J11pFNua5Vzp2EEl3Zg+UdsuKx/p7IiV7JCa71cn5mGlkfYRxrZVj/VyUm1zbOZSUS5ailK8TktRykAACm8XCxX2JqRMTNl4DkQxHN6u+XxjiHHfBv8AfUpJw4jmaA/b85wvuhcyQjB4hLc6RqpURTO48R2sTEITjlqJW1B5/ZUaegf6QlRZ8VdNBFV4EtfiWuWFlxXC+h3boCO8WmTalKNDTZvrHhfFIpSjJeKPZ+HSfCUfIxaFKB8qATzOXYfOPQYUR6PNWj0FJHAJV2nJIUeZy7QR/hCiXL9GpDQ20pFA25g9VoQz4iabNH1p8lQklXSQzZjeHdhsawXKmbY1iFNtp5U13OcartR1J+UB0MkOMcohlJB7ViPHZkqcEyydat3H8QhNpOSA/wDqOQ76wIu0JSaqxr+AMRcUy6m0i6SrQnEAJ4c5UAfu2eXOHE21zFJwqmKI265/OOS/rCv20kc4Ou++lkFKVzEgCjn5PCyxM75yXgXa1WdHIwrnUoBAdlvdYfxHVsoAA/QRtabeVCgIgKFdx+afY0mjcwstk98soknBajGFyRln/NIaKSFbYCuQyZbjMv8AneCkEJW2xY94ltQBnS06ISSYHwuknUmKvYgxQsg50iULOkL7NM0MGy1bViUoDqQcmaFRLKs5O3rA0og5hucM5SgnIjvCNFEx3w9bv0+aaYsQIFQaA9Qwyh5e/HRKcKJZrqQ/wik/4l1Pyjf9TR//AHtASp2jmk+5veNsXOSQEqJOhDB/kO0Jk8PTD7SgH5vDuXN8vy/mNEqUdKetYlk6hp0Wh0yaPcOWD9PM8RLqUxCSNHDEt0iz2WYTn+AbfeEEqYAa5AfH7w3s84YaZ6dKR5vUSlk2z0unxxxqojhM3kY9Cqdasg5xamPRlpmnijmoCBoMqkVgJU6pACiHYMINswMtigtTsRsxoYnmzAslT4FPm/kr/wDJ6Uj6h5H5HyCbYt8VYyASf9R05tENqvNAIKjjXsBT0gmZZxiKVpLkux+fSMWW7g7qAA01gp33KRf9BcqbNnKY+ROwzbrpBEq6kpFSNDDaz2UGlHg+z2JJNYDl5AnbFAsKRkH71EeFg1yD6fWHcuxpdkua9oJm2ZLF2O1WBgJjxQjVLAL/ACLCMy8iCXOkGCxvrQc8o3VJ0IDxw1CxR3zjwTUHvB94ShRQDOKg+kLF0EGJzB118VWqvKOkZSGAG0bOEoc5CIySQE+8qp5DaGRxlAesSS1Eaxrh9BGzPHdwBMtR1gmUQNHBgRH0gyWIlPWikESpY59t/wCYIkZRHLQw5xuSGGmj9IRSKVYxklABcxsLQnEEZE1p8IElTq4Tl+ZRBLlATEkUAPeoMY8sL3ZsxZK1Q2lkPm/1+8HyZzO4D886/ghfPmJSfNRWw1P584ym3DYPGRps2KSROuZX+frHoGTbBV2+kegcQ8/6lRUoctI8E5MQN4nFk+X4+ke8IR7tUfMKDRizqIASapGhzD7H6RjCAWct8WidMgZv2oYmQyXYfWOKf8g8oKahbtX1giwg4yXLAEqOtPuWHeMhVKP3NIwhRbCl6kOfp0eAwpLuelqUlzj/ADlGVWg6udvzKMJCQXNRy+jx4kqBYhwW3ghSCpFpThLviozZc3jZBObl/XOIhJdn+FPUxqqiqPACS3ipS0Or3aO2hhKtGYh7NBUgjvCm0pwg78oMWHwAAlzX2U/ON0Si7+8qCLLZyM8zBPgtnnHOQVEDMrSNVS4OTJaI1LAOQhPm0N8uyNJwkU6xPID+rwOqJZJ07vpEnK3ZRRCpId6sI8olyBUfONJa8wfXX4RFM50q4VsRCTlY8VRouYCfMVDbNvhlDayTkNiNWoH19fysLFku+Ec9j02ibxQGA+/r94nPeikXWzdXmJJFTr9hoGghMwD8+cCrnhmb1b8aJE5PQuHhGh4yJZswZfDZv4jEaS1E1oBucqx6FoewDE+ceb8pG8uWNe3I7nlE0iUoMWoxqX20aPWPGo1lJSEKJxYqYGZubvXLJo0Qp2BNH1MEIlYvaXlTI5dTpGTZmFGMKdxZEQ2X0jeUlqAls4jbcgB8zpGk1Z0QSBR3cHmKU6Rwdh4YgYix30PUQRKWhKSNQXpUbQmE9SQHQQ5bqza9xEi1lJqzEDImo6QvEdSY0lLSRUhyGclh16coGtdK+05YVr1aPSkpKXYjaNVzAQBmoF6Z4efPOOCTyCpBClI8hHzf7PCe2y1OSoEVyPL+IdFZwsAEJJfOoZxT1hnxJZQpaiORflC8t7GUdaFEmzMMR7RCoOX0GUMJYxSn2ofzpAikpBrppCSlRRKwS0GnOAzzguYp4HnpIr8IASICJ5QiJMwMzH6xLLWBR88uZHy7x16OSdm60HQmJEJLFxnUadQdIxZ5gVl6EVBGkHygCK6QvG1Y97oWJRWgp9NjWhjdIdwYOtEhIcjPTL8L7xHIkeZwNPz6xnci3ECU5Lf+wRNmB2JZstP/AGPGWyi3x7wPNQ7/AHEHuL2CkpdO7HTb/wBj0bD2QMozBQWDzCtI8opqSw9BmYlkrcAFVXfLP4NDT/DwQGCSGrv8I0RYAPw5Rt5IxcSOYtSiXYJVUhJBrQUfdhQUgMLUPdZxmoMD0htKu5/eDe6MQJbmn7RHabLV+ZAyev8A5A5HOLFvjgoUky8QUQWFcvlGZdmSumEBqgatzaGAl0Aq+elImnSyUgFJdWoGXdxWDZyQEiyBJKmJJo79qnppGxs3lqKJDeuuVINl2FQajkEjzKomnvEZRCqxzFeZ1AZeUoV3cPh6Qth0CSbKUh2DaHrsInFgy1xa6/mWcbTJapbEBaq6GvXaJJVpUJyRMViUXOnIDKDvwAkvEsl1cHSPIqcFLV+1y3dok4uu4I9kMCnKLVdkkkApPVi1eesa39dYmJqsYhkBGNvInybL3C+KOf3dYv7Zejn50+kJbys5BIGhI9Iul/W2TIZJUHHupqryhqgZPzaKTel741EpTh13P8RpjFzViSaRCZGFAKiOQ1gFSXMeW6s3rGyZA3NIMoHRZ5Elw34D+PEn6fPmfjE6C1IlBSRyiLdF0gAoeuR+R+sE2eepmOevMRJhTGs2W2WUBndjCl0IpTIHntBt3gM/I/AwvmA0Iz2hjZZgCS41/M4jNFYSA5wYq6wEoAZwytYDHd84VzpgFdYaKJtk5mUpHoCTO2j0NQLLZLlTSSZynUoYvIGBG4NPLTMA5GDET0hIDEF/MScRr1p3AEIROVhwYyRm2IH2gC4JBJBAFBnSPEGYyHBUWoFs1Q7pYuW1BJoI0uN9zKnSLcVWFIGIzJpObhh1oxPrC21Tpa1Dw1pwK3YEDbf8IgFAwq9n3agqUQ75+Vmo0Fi0rqrBLUGAwlJbmQQQoHvnm8B67BVnpKEKJwgUNWqTtSMKkKIIJAS7DmfR/wAERC1O6kSpTgEqUErUQB7xKllq684wi9vMFqAUEiikBScubkDNqDWFdgcguTdywihIS9VKeuhzNTyrEcxOEklmTXEUl3yoCl/lA9hvGzKmqUJc1JVUKx43OpCSEjWh+UNJl4oACkTlHTwypSF1pRKjWhySTpC3JPaDdkUm2rzMpKk6qWlQ3o4II7mFnEhRhlrSlKVIcYkrUX/7KORBq+sOU2lJSseIxcFSSCXRXEVAuKFi4qK7Qot1lE2WThBQFeZZxYQ4VShoCQA7gDLMiDBpSsnJ+BvwjxitJVLJK6BmDnufSD+IOIp810IeUjZJOI/7lmvYMOsCcO3fLlSvInC5JJckkl2D5lmbtB06xlXss2fP81hZ5EpOkbMeG423spypDE09XiNcvVosFosJDuNdPzlC2fJ5/wARWOWxJY6FwVvBMs5NGqgPz5CI5k7bSGbF7Gq8WLRule5iYUFC0R+M/KMoYu7B4noNkyJjtSN1zKEQHNngDTPq4HyiKTbpeKqx/tep6feA1fYbkN5SKO1Int09CZJL1habcAjNv532ir3leuMgCiQfWEhic2NLIkqRYl2zGIEnwuu+0sc4nVOeGcGmTUiUZx6IgYzHUGyzLtDFlN/xJNS2rVaj9Nc4Os0zxQ2AginskOzl/MNfpEH6xSMJcAnIeYnun4RNLvDElykJpQggFxQ+XQP3Ho93FtEeVMKCPKXVhpVJfFnqEjoWMeSsE0Kzm2MAJ7MS/oM41WpRCQEgAgB0khTHqxrTUZ5tEc0OysJG4xkpc0ofZqfWE4jcmTTpBCsSVJbA6wlIYJJAq58wfQsKCkSoShchJS6y5KqKxJZgwDHACUrqGfLSo9mnqDHG2zqY6agv2cQRZ54xMVMCkKUSQpJI0AUKULBny6uGn4E2tgJks4moWkA6qUKHkDk51hjJKE4cKAEn2iEYlnCdsQJOElmd8s2geZfwTaEpKkKCyS58RiQTmoJBBdvMXGRLDNgSFsWAGhxTcTHWisWT1KGMdK/IHcglPMUhC0pQErql1KJBOoxYUqAo5OuW+1vmpTLcHAWLJqgupJxFSAgYXc6sXS5oxinAjyKLJYlkFLlqAqUkAZjd6F3YRra5ScKUyhhWxdE4spVQfKfYLuACpiWDOYTiDibXcSyEHJ35sG+r+sMVEGiAVavo31/jWK4q9US1YJlFAMoVDKbR+ZqIyu/gnyhXkLON8s2z6Qjg29m1ZUuxm9LZMFPKBqxc9/tCabaFHQw/sS0LdQwqry+uUFeGgV8r7AiLRgkSlNsqIlqLDCT2MHWS5Zy/ZlKPZosUm2hOg/OcN7FxGhG0F0hLZVrXwbaUylTCkAJDtmfwZxU7cpSCBKCpiqZMzHpUMWjrdo4zSryhmIbQ9i8LLuXKllWAIdehSAB0MGE4+KFaZzWx3DOtKSZk3w05MkOX5n6Qvvfg6ZKdSVJUnPYxarYlUm0Ll4iE+0OfxrGgtcwlgQrE4L1oeQjUpNJcST2c6XaZlQok8jERnExYb4u8lWIAANUBiQoKUmnUg01hDMlPQBlDTcZuPt+C0HGXYFtBN3zYbImiKylRETotZAZ4nkw8nZSOQfrtAOUehELUQ/OPQi6cf5iOt/4bXCVOAatiyA1y3YNWmjPEku6wkvLlpCgGUoiuEkUKiH0HYHlFZlX+gISlUjEpKcOPxFJUT5vMcLOapzf2OZg+TxFImKSg2QsopT/nqoxVVwlyfMMz7oiX9z0n8MyR/wDL/Y5WhYClEDCwCUgEszOaVJz1+TRqpKWdhhpklQDueRSTX2iwb4pLTxBLTMUk2ZKghRSP7i0+UUY4Wc0FToNS5Isu/pYLmQovp48wB8JDjqo4uzQKXmcvhuRq/wDX+yySVrBxFII/a+ZyoSR3L7Z6MFlYCihQBDnypThqCAAkkZNmGfU0jn163mJi3lpVKSQAUeIpYJGrq5MG5QGm0rAYLUByJhWVj8Jk1uXt+zpuGZhxlaSlwycCTUVyIJBqBlTelMYVpT4hKEh6kJ8pJYjJwNMm3GdeZm0LOalepjwtKxktX/YwA/aJev2/Z0S22kipBZSvMuXLOIMKFQSnUlmZ/KzUcxybKpYKzOTjq0s+UYWcklYCXfQlw1eXPfGU74i+7l42NpX+9XqYKA/g8vX7fsv6rsM6UiXOlKOAOlavMCXZKUOyQGUtyCYQ3nwKlKi0xaW0fIHLN82ivfqV/vVXOpjY22YQxmLbbEfvBU5J6O+zP1ew1lcJrSaT1imQUDnk8SJ4WnEj+9M5B0k//MJBaVu+NT74i9I9+oX+5XqYb5jB9mfq9h9/hM5D/wB2byAS/wBI3VY5wBGPErTJhWrnWj5ba6V5NpWMlqHQnWPfqVs2NTbOWhXK/A77NL1+37Dp1xT8R86dc6BxluKlq5CJLtuy2JWrCsFPNw/aFhnq/cfUxsLXM/er/sYbnrsd9ml6/b9ht8XfbFELwAs/vaau7NCtMm1NRHSoNPz5RN+pX+9XqYwJ6v3H1MFZa8AP4K/X7fs0BmBPmQqntYQ+e2/Z2gVVmK14gCzNVLH46/ODPFVufWPeKrc+pgrLXZA+yy9ft+wP/DFbNi94ZCuqTTfpEBupQzD7Mlldat9YZeIdz67xnxDufWD89nfZH6/b9iubdSgAUpf/AHlj8wn4vnHoZ+Idz6x6G+ofkd9kfr9v2f/Z"/>
          <p:cNvSpPr>
            <a:spLocks noChangeAspect="1" noChangeArrowheads="1"/>
          </p:cNvSpPr>
          <p:nvPr/>
        </p:nvSpPr>
        <p:spPr bwMode="auto">
          <a:xfrm>
            <a:off x="155575" y="-144463"/>
            <a:ext cx="304800" cy="304801"/>
          </a:xfrm>
          <a:prstGeom prst="rect">
            <a:avLst/>
          </a:prstGeom>
          <a:noFill/>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3"/>
          <a:stretch>
            <a:fillRect/>
          </a:stretch>
        </p:blipFill>
        <p:spPr>
          <a:xfrm>
            <a:off x="6553200" y="3505200"/>
            <a:ext cx="2425700" cy="2425700"/>
          </a:xfrm>
          <a:prstGeom prst="rect">
            <a:avLst/>
          </a:prstGeom>
        </p:spPr>
      </p:pic>
    </p:spTree>
    <p:extLst>
      <p:ext uri="{BB962C8B-B14F-4D97-AF65-F5344CB8AC3E}">
        <p14:creationId xmlns:p14="http://schemas.microsoft.com/office/powerpoint/2010/main" val="1390069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algn="ctr"/>
            <a:r>
              <a:rPr lang="en-US" sz="4000" dirty="0"/>
              <a:t>Hypothesis Testing Errors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11713644"/>
              </p:ext>
            </p:extLst>
          </p:nvPr>
        </p:nvGraphicFramePr>
        <p:xfrm>
          <a:off x="1066800" y="899160"/>
          <a:ext cx="6705600" cy="2926080"/>
        </p:xfrm>
        <a:graphic>
          <a:graphicData uri="http://schemas.openxmlformats.org/drawingml/2006/table">
            <a:tbl>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333375">
                <a:tc rowSpan="2" gridSpan="2">
                  <a:txBody>
                    <a:bodyPr/>
                    <a:lstStyle/>
                    <a:p>
                      <a:pPr marL="0" marR="0">
                        <a:spcBef>
                          <a:spcPts val="0"/>
                        </a:spcBef>
                        <a:spcAft>
                          <a:spcPts val="0"/>
                        </a:spcAft>
                      </a:pPr>
                      <a:r>
                        <a:rPr lang="en-US" sz="2400" b="0" dirty="0">
                          <a:effectLst/>
                          <a:latin typeface="Times New Roman"/>
                          <a:ea typeface="PMingLiU"/>
                        </a:rPr>
                        <a:t> </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US"/>
                    </a:p>
                  </a:txBody>
                  <a:tcPr/>
                </a:tc>
                <a:tc gridSpan="2">
                  <a:txBody>
                    <a:bodyPr/>
                    <a:lstStyle/>
                    <a:p>
                      <a:pPr marL="0" marR="0" algn="ctr">
                        <a:spcBef>
                          <a:spcPts val="0"/>
                        </a:spcBef>
                        <a:spcAft>
                          <a:spcPts val="0"/>
                        </a:spcAft>
                      </a:pPr>
                      <a:r>
                        <a:rPr lang="en-US" sz="2400" b="0" dirty="0">
                          <a:effectLst/>
                          <a:latin typeface="Times New Roman"/>
                          <a:ea typeface="PMingLiU"/>
                        </a:rPr>
                        <a:t>Reality</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333375">
                <a:tc gridSpan="2" vMerge="1">
                  <a:txBody>
                    <a:bodyPr/>
                    <a:lstStyle/>
                    <a:p>
                      <a:endParaRPr lang="en-US"/>
                    </a:p>
                  </a:txBody>
                  <a:tcPr/>
                </a:tc>
                <a:tc hMerge="1" vMerge="1">
                  <a:txBody>
                    <a:bodyPr/>
                    <a:lstStyle/>
                    <a:p>
                      <a:endParaRPr lang="en-US"/>
                    </a:p>
                  </a:txBody>
                  <a:tcPr/>
                </a:tc>
                <a:tc>
                  <a:txBody>
                    <a:bodyPr/>
                    <a:lstStyle/>
                    <a:p>
                      <a:pPr marL="0" marR="0">
                        <a:spcBef>
                          <a:spcPts val="0"/>
                        </a:spcBef>
                        <a:spcAft>
                          <a:spcPts val="0"/>
                        </a:spcAft>
                      </a:pPr>
                      <a:r>
                        <a:rPr lang="en-US" sz="2400" b="0" dirty="0">
                          <a:effectLst/>
                          <a:latin typeface="Times New Roman"/>
                          <a:ea typeface="PMingLiU"/>
                        </a:rPr>
                        <a:t>H</a:t>
                      </a:r>
                      <a:r>
                        <a:rPr lang="en-US" sz="2400" b="0" baseline="-25000" dirty="0">
                          <a:effectLst/>
                          <a:latin typeface="Times New Roman"/>
                          <a:ea typeface="PMingLiU"/>
                        </a:rPr>
                        <a:t>0</a:t>
                      </a:r>
                      <a:r>
                        <a:rPr lang="en-US" sz="2400" b="0" dirty="0">
                          <a:effectLst/>
                          <a:latin typeface="Times New Roman"/>
                          <a:ea typeface="PMingLiU"/>
                        </a:rPr>
                        <a:t> is True</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0" dirty="0">
                          <a:effectLst/>
                          <a:latin typeface="Times New Roman"/>
                          <a:ea typeface="PMingLiU"/>
                        </a:rPr>
                        <a:t>H</a:t>
                      </a:r>
                      <a:r>
                        <a:rPr lang="en-US" sz="2400" b="0" baseline="-25000" dirty="0">
                          <a:effectLst/>
                          <a:latin typeface="Times New Roman"/>
                          <a:ea typeface="PMingLiU"/>
                        </a:rPr>
                        <a:t>0</a:t>
                      </a:r>
                      <a:r>
                        <a:rPr lang="en-US" sz="2400" b="0" dirty="0">
                          <a:effectLst/>
                          <a:latin typeface="Times New Roman"/>
                          <a:ea typeface="PMingLiU"/>
                        </a:rPr>
                        <a:t> is False</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0125">
                <a:tc rowSpan="2">
                  <a:txBody>
                    <a:bodyPr/>
                    <a:lstStyle/>
                    <a:p>
                      <a:pPr marL="0" marR="0">
                        <a:spcBef>
                          <a:spcPts val="0"/>
                        </a:spcBef>
                        <a:spcAft>
                          <a:spcPts val="0"/>
                        </a:spcAft>
                      </a:pPr>
                      <a:r>
                        <a:rPr lang="en-US" sz="2400" b="0" dirty="0">
                          <a:effectLst/>
                          <a:latin typeface="Times New Roman"/>
                          <a:ea typeface="PMingLiU"/>
                        </a:rPr>
                        <a:t> </a:t>
                      </a:r>
                      <a:endParaRPr lang="en-US" sz="2400" b="1" dirty="0">
                        <a:effectLst/>
                        <a:latin typeface="Times New Roman"/>
                        <a:ea typeface="PMingLiU"/>
                      </a:endParaRPr>
                    </a:p>
                    <a:p>
                      <a:pPr marL="0" marR="0">
                        <a:spcBef>
                          <a:spcPts val="0"/>
                        </a:spcBef>
                        <a:spcAft>
                          <a:spcPts val="0"/>
                        </a:spcAft>
                      </a:pPr>
                      <a:r>
                        <a:rPr lang="en-US" sz="2400" b="0" dirty="0">
                          <a:effectLst/>
                          <a:latin typeface="Times New Roman"/>
                          <a:ea typeface="PMingLiU"/>
                        </a:rPr>
                        <a:t> </a:t>
                      </a:r>
                      <a:endParaRPr lang="en-US" sz="2400" b="1" dirty="0">
                        <a:effectLst/>
                        <a:latin typeface="Times New Roman"/>
                        <a:ea typeface="PMingLiU"/>
                      </a:endParaRPr>
                    </a:p>
                    <a:p>
                      <a:pPr marL="0" marR="0">
                        <a:spcBef>
                          <a:spcPts val="0"/>
                        </a:spcBef>
                        <a:spcAft>
                          <a:spcPts val="0"/>
                        </a:spcAft>
                      </a:pPr>
                      <a:r>
                        <a:rPr lang="en-US" sz="2400" b="0" dirty="0">
                          <a:effectLst/>
                          <a:latin typeface="Times New Roman"/>
                          <a:ea typeface="PMingLiU"/>
                        </a:rPr>
                        <a:t>Result of Test</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400" b="0">
                          <a:effectLst/>
                          <a:latin typeface="Times New Roman"/>
                          <a:ea typeface="PMingLiU"/>
                        </a:rPr>
                        <a:t> </a:t>
                      </a:r>
                      <a:endParaRPr lang="en-US" sz="2400" b="1">
                        <a:effectLst/>
                        <a:latin typeface="Times New Roman"/>
                        <a:ea typeface="PMingLiU"/>
                      </a:endParaRPr>
                    </a:p>
                    <a:p>
                      <a:pPr marL="0" marR="0">
                        <a:spcBef>
                          <a:spcPts val="0"/>
                        </a:spcBef>
                        <a:spcAft>
                          <a:spcPts val="0"/>
                        </a:spcAft>
                      </a:pPr>
                      <a:r>
                        <a:rPr lang="en-US" sz="2400" b="0">
                          <a:effectLst/>
                          <a:latin typeface="Times New Roman"/>
                          <a:ea typeface="PMingLiU"/>
                        </a:rPr>
                        <a:t>Reject H</a:t>
                      </a:r>
                      <a:r>
                        <a:rPr lang="en-US" sz="2400" b="0" baseline="-25000">
                          <a:effectLst/>
                          <a:latin typeface="Times New Roman"/>
                          <a:ea typeface="PMingLiU"/>
                        </a:rPr>
                        <a:t>0</a:t>
                      </a:r>
                      <a:endParaRPr lang="en-US" sz="2400" b="1">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i="1" cap="small" dirty="0">
                          <a:effectLst/>
                          <a:latin typeface="Times New Roman"/>
                          <a:ea typeface="PMingLiU"/>
                        </a:rPr>
                        <a:t> </a:t>
                      </a:r>
                      <a:endParaRPr lang="en-US" sz="2400" b="1" dirty="0">
                        <a:effectLst/>
                        <a:latin typeface="Times New Roman"/>
                        <a:ea typeface="PMingLiU"/>
                      </a:endParaRPr>
                    </a:p>
                    <a:p>
                      <a:pPr marL="0" marR="0" algn="ctr">
                        <a:spcBef>
                          <a:spcPts val="0"/>
                        </a:spcBef>
                        <a:spcAft>
                          <a:spcPts val="0"/>
                        </a:spcAft>
                      </a:pPr>
                      <a:r>
                        <a:rPr lang="en-US" sz="2400" b="1" i="1" cap="small" dirty="0">
                          <a:solidFill>
                            <a:srgbClr val="7030A0"/>
                          </a:solidFill>
                          <a:effectLst/>
                          <a:latin typeface="Times New Roman"/>
                          <a:ea typeface="PMingLiU"/>
                        </a:rPr>
                        <a:t>Type I Error (</a:t>
                      </a:r>
                      <a:r>
                        <a:rPr lang="en-US" sz="2400" b="1" i="1" cap="small" dirty="0">
                          <a:solidFill>
                            <a:srgbClr val="7030A0"/>
                          </a:solidFill>
                          <a:effectLst/>
                          <a:latin typeface="Times New Roman"/>
                          <a:ea typeface="PMingLiU"/>
                          <a:sym typeface="Symbol"/>
                        </a:rPr>
                        <a:t></a:t>
                      </a:r>
                      <a:r>
                        <a:rPr lang="en-US" sz="2400" b="1" i="1" cap="small" dirty="0">
                          <a:solidFill>
                            <a:srgbClr val="7030A0"/>
                          </a:solidFill>
                          <a:effectLst/>
                          <a:latin typeface="Times New Roman"/>
                          <a:ea typeface="PMingLiU"/>
                        </a:rPr>
                        <a:t>)</a:t>
                      </a:r>
                      <a:endParaRPr lang="en-US" sz="2400" b="1" dirty="0">
                        <a:solidFill>
                          <a:srgbClr val="7030A0"/>
                        </a:solidFill>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0" dirty="0">
                          <a:effectLst/>
                          <a:latin typeface="Times New Roman"/>
                          <a:ea typeface="PMingLiU"/>
                        </a:rPr>
                        <a:t> </a:t>
                      </a:r>
                      <a:endParaRPr lang="en-US" sz="2400" b="1" dirty="0">
                        <a:effectLst/>
                        <a:latin typeface="Times New Roman"/>
                        <a:ea typeface="PMingLiU"/>
                      </a:endParaRPr>
                    </a:p>
                    <a:p>
                      <a:pPr marL="0" marR="0" algn="ctr">
                        <a:spcBef>
                          <a:spcPts val="0"/>
                        </a:spcBef>
                        <a:spcAft>
                          <a:spcPts val="0"/>
                        </a:spcAft>
                      </a:pPr>
                      <a:r>
                        <a:rPr lang="en-US" sz="2400" b="0" dirty="0">
                          <a:effectLst/>
                          <a:latin typeface="Times New Roman"/>
                          <a:ea typeface="PMingLiU"/>
                        </a:rPr>
                        <a:t>Correct Rejection</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00125">
                <a:tc vMerge="1">
                  <a:txBody>
                    <a:bodyPr/>
                    <a:lstStyle/>
                    <a:p>
                      <a:endParaRPr lang="en-US"/>
                    </a:p>
                  </a:txBody>
                  <a:tcPr/>
                </a:tc>
                <a:tc>
                  <a:txBody>
                    <a:bodyPr/>
                    <a:lstStyle/>
                    <a:p>
                      <a:pPr marL="0" marR="0">
                        <a:spcBef>
                          <a:spcPts val="0"/>
                        </a:spcBef>
                        <a:spcAft>
                          <a:spcPts val="0"/>
                        </a:spcAft>
                      </a:pPr>
                      <a:r>
                        <a:rPr lang="en-US" sz="2400" b="0" dirty="0">
                          <a:effectLst/>
                          <a:latin typeface="Times New Roman"/>
                          <a:ea typeface="PMingLiU"/>
                        </a:rPr>
                        <a:t> </a:t>
                      </a:r>
                      <a:endParaRPr lang="en-US" sz="2400" b="1" dirty="0">
                        <a:effectLst/>
                        <a:latin typeface="Times New Roman"/>
                        <a:ea typeface="PMingLiU"/>
                      </a:endParaRPr>
                    </a:p>
                    <a:p>
                      <a:pPr marL="0" marR="0">
                        <a:spcBef>
                          <a:spcPts val="0"/>
                        </a:spcBef>
                        <a:spcAft>
                          <a:spcPts val="0"/>
                        </a:spcAft>
                      </a:pPr>
                      <a:r>
                        <a:rPr lang="en-US" sz="2400" b="0" dirty="0">
                          <a:effectLst/>
                          <a:latin typeface="Times New Roman"/>
                          <a:ea typeface="PMingLiU"/>
                        </a:rPr>
                        <a:t>Fail to Reject H</a:t>
                      </a:r>
                      <a:r>
                        <a:rPr lang="en-US" sz="2400" b="0" baseline="-25000" dirty="0">
                          <a:effectLst/>
                          <a:latin typeface="Times New Roman"/>
                          <a:ea typeface="PMingLiU"/>
                        </a:rPr>
                        <a:t>0</a:t>
                      </a:r>
                      <a:endParaRPr lang="en-US" sz="2400" b="1" dirty="0">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0">
                          <a:effectLst/>
                          <a:latin typeface="Times New Roman"/>
                          <a:ea typeface="PMingLiU"/>
                        </a:rPr>
                        <a:t> </a:t>
                      </a:r>
                      <a:endParaRPr lang="en-US" sz="2400" b="1">
                        <a:effectLst/>
                        <a:latin typeface="Times New Roman"/>
                        <a:ea typeface="PMingLiU"/>
                      </a:endParaRPr>
                    </a:p>
                    <a:p>
                      <a:pPr marL="0" marR="0" algn="ctr">
                        <a:spcBef>
                          <a:spcPts val="0"/>
                        </a:spcBef>
                        <a:spcAft>
                          <a:spcPts val="0"/>
                        </a:spcAft>
                      </a:pPr>
                      <a:r>
                        <a:rPr lang="en-US" sz="2400" b="0">
                          <a:effectLst/>
                          <a:latin typeface="Times New Roman"/>
                          <a:ea typeface="PMingLiU"/>
                        </a:rPr>
                        <a:t>Correct FTR</a:t>
                      </a:r>
                      <a:endParaRPr lang="en-US" sz="2400" b="1">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i="1" cap="small" dirty="0">
                          <a:effectLst/>
                          <a:latin typeface="Times New Roman"/>
                          <a:ea typeface="PMingLiU"/>
                        </a:rPr>
                        <a:t> </a:t>
                      </a:r>
                      <a:endParaRPr lang="en-US" sz="2400" b="1" dirty="0">
                        <a:effectLst/>
                        <a:latin typeface="Times New Roman"/>
                        <a:ea typeface="PMingLiU"/>
                      </a:endParaRPr>
                    </a:p>
                    <a:p>
                      <a:pPr marL="0" marR="0" algn="ctr">
                        <a:spcBef>
                          <a:spcPts val="0"/>
                        </a:spcBef>
                        <a:spcAft>
                          <a:spcPts val="0"/>
                        </a:spcAft>
                      </a:pPr>
                      <a:r>
                        <a:rPr lang="en-US" sz="2400" b="1" i="1" cap="small" dirty="0">
                          <a:solidFill>
                            <a:srgbClr val="7030A0"/>
                          </a:solidFill>
                          <a:effectLst/>
                          <a:latin typeface="Times New Roman"/>
                          <a:ea typeface="PMingLiU"/>
                        </a:rPr>
                        <a:t>Type II Error (</a:t>
                      </a:r>
                      <a:r>
                        <a:rPr lang="en-US" sz="2400" b="1" i="1" cap="small" dirty="0">
                          <a:solidFill>
                            <a:srgbClr val="7030A0"/>
                          </a:solidFill>
                          <a:effectLst/>
                          <a:latin typeface="Times New Roman"/>
                          <a:ea typeface="PMingLiU"/>
                          <a:sym typeface="Symbol"/>
                        </a:rPr>
                        <a:t></a:t>
                      </a:r>
                      <a:r>
                        <a:rPr lang="en-US" sz="2400" b="1" i="1" cap="small" dirty="0">
                          <a:solidFill>
                            <a:srgbClr val="7030A0"/>
                          </a:solidFill>
                          <a:effectLst/>
                          <a:latin typeface="Times New Roman"/>
                          <a:ea typeface="PMingLiU"/>
                        </a:rPr>
                        <a:t>)</a:t>
                      </a:r>
                      <a:endParaRPr lang="en-US" sz="2400" b="1" dirty="0">
                        <a:solidFill>
                          <a:srgbClr val="7030A0"/>
                        </a:solidFill>
                        <a:effectLst/>
                        <a:latin typeface="Times New Roman"/>
                        <a:ea typeface="PMingLiU"/>
                      </a:endParaRPr>
                    </a:p>
                  </a:txBody>
                  <a:tcPr marL="54426" marR="544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Rectangle 4"/>
          <p:cNvSpPr/>
          <p:nvPr/>
        </p:nvSpPr>
        <p:spPr>
          <a:xfrm>
            <a:off x="685800" y="4038600"/>
            <a:ext cx="8153400" cy="2985433"/>
          </a:xfrm>
          <a:prstGeom prst="rect">
            <a:avLst/>
          </a:prstGeom>
        </p:spPr>
        <p:txBody>
          <a:bodyPr wrap="square">
            <a:spAutoFit/>
          </a:bodyPr>
          <a:lstStyle/>
          <a:p>
            <a:r>
              <a:rPr lang="en-US" sz="2400" b="1" i="1" dirty="0">
                <a:solidFill>
                  <a:srgbClr val="7030A0"/>
                </a:solidFill>
              </a:rPr>
              <a:t>Type I Error</a:t>
            </a:r>
            <a:r>
              <a:rPr lang="en-US" sz="2400" dirty="0"/>
              <a:t>: rejecting</a:t>
            </a:r>
            <a:r>
              <a:rPr lang="en-US" sz="2400" b="1" i="1" dirty="0"/>
              <a:t> </a:t>
            </a:r>
            <a:r>
              <a:rPr lang="en-US" sz="2400" dirty="0"/>
              <a:t>the null even though (in reality) it is true; P (Type I error) = α.</a:t>
            </a:r>
          </a:p>
          <a:p>
            <a:endParaRPr lang="en-US" sz="1200" dirty="0"/>
          </a:p>
          <a:p>
            <a:r>
              <a:rPr lang="en-US" sz="2400" b="1" i="1" dirty="0">
                <a:solidFill>
                  <a:srgbClr val="7030A0"/>
                </a:solidFill>
              </a:rPr>
              <a:t>Type II Error</a:t>
            </a:r>
            <a:r>
              <a:rPr lang="en-US" sz="2400" dirty="0"/>
              <a:t>: failing to reject the null even though (in reality) it is false.  P (Type II error) = β </a:t>
            </a:r>
          </a:p>
          <a:p>
            <a:endParaRPr lang="en-US" sz="1200" dirty="0"/>
          </a:p>
          <a:p>
            <a:r>
              <a:rPr lang="en-US" sz="2400" b="1" i="1" dirty="0">
                <a:solidFill>
                  <a:srgbClr val="7030A0"/>
                </a:solidFill>
              </a:rPr>
              <a:t>Questions</a:t>
            </a:r>
            <a:r>
              <a:rPr lang="en-US" sz="2400" dirty="0"/>
              <a:t>:</a:t>
            </a:r>
          </a:p>
          <a:p>
            <a:pPr marL="285750" lvl="0" indent="-285750">
              <a:buFont typeface="Arial" pitchFamily="34" charset="0"/>
              <a:buChar char="•"/>
            </a:pPr>
            <a:r>
              <a:rPr lang="en-US" sz="2400" dirty="0"/>
              <a:t>Which error type concerns statisticians more?  Why?</a:t>
            </a:r>
          </a:p>
          <a:p>
            <a:pPr marL="285750" indent="-285750">
              <a:buFont typeface="Arial" pitchFamily="34" charset="0"/>
              <a:buChar char="•"/>
            </a:pPr>
            <a:endParaRPr lang="en-US" sz="2000" dirty="0"/>
          </a:p>
        </p:txBody>
      </p:sp>
    </p:spTree>
    <p:extLst>
      <p:ext uri="{BB962C8B-B14F-4D97-AF65-F5344CB8AC3E}">
        <p14:creationId xmlns:p14="http://schemas.microsoft.com/office/powerpoint/2010/main" val="1195745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400" y="685799"/>
            <a:ext cx="7239000" cy="5429251"/>
          </a:xfrm>
          <a:prstGeom prst="rect">
            <a:avLst/>
          </a:prstGeom>
        </p:spPr>
      </p:pic>
    </p:spTree>
    <p:extLst>
      <p:ext uri="{BB962C8B-B14F-4D97-AF65-F5344CB8AC3E}">
        <p14:creationId xmlns:p14="http://schemas.microsoft.com/office/powerpoint/2010/main" val="2544445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rmAutofit fontScale="90000"/>
          </a:bodyPr>
          <a:lstStyle/>
          <a:p>
            <a:pPr algn="ctr"/>
            <a:r>
              <a:rPr lang="en-US" sz="4000" dirty="0"/>
              <a:t>Why not make alpha as small as possible?</a:t>
            </a:r>
            <a:r>
              <a:rPr lang="en-US" sz="3600" dirty="0"/>
              <a:t>  </a:t>
            </a:r>
          </a:p>
        </p:txBody>
      </p:sp>
      <p:pic>
        <p:nvPicPr>
          <p:cNvPr id="53252" name="Picture 4" descr="https://www.statstodo.com/Pics/Type%20II%20Erro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82000" cy="3811002"/>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ight Bracket 3"/>
          <p:cNvSpPr/>
          <p:nvPr/>
        </p:nvSpPr>
        <p:spPr>
          <a:xfrm rot="5400000">
            <a:off x="5067300" y="4230102"/>
            <a:ext cx="381000" cy="914400"/>
          </a:xfrm>
          <a:prstGeom prst="rightBracket">
            <a:avLst/>
          </a:prstGeom>
          <a:ln w="603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2133600" y="5410200"/>
            <a:ext cx="5715000" cy="830997"/>
          </a:xfrm>
          <a:prstGeom prst="rect">
            <a:avLst/>
          </a:prstGeom>
          <a:noFill/>
        </p:spPr>
        <p:txBody>
          <a:bodyPr wrap="square" rtlCol="0">
            <a:spAutoFit/>
          </a:bodyPr>
          <a:lstStyle/>
          <a:p>
            <a:r>
              <a:rPr lang="en-US" sz="2400" b="1" dirty="0"/>
              <a:t>If null is true: </a:t>
            </a:r>
            <a:r>
              <a:rPr lang="en-US" sz="2400" dirty="0"/>
              <a:t>any sample mean in this range will lead us to erroneously reject the null </a:t>
            </a:r>
          </a:p>
        </p:txBody>
      </p:sp>
      <p:cxnSp>
        <p:nvCxnSpPr>
          <p:cNvPr id="8" name="Straight Arrow Connector 7"/>
          <p:cNvCxnSpPr/>
          <p:nvPr/>
        </p:nvCxnSpPr>
        <p:spPr>
          <a:xfrm flipV="1">
            <a:off x="4953000" y="5029200"/>
            <a:ext cx="30480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4124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412"/>
            <a:ext cx="8991600" cy="639762"/>
          </a:xfrm>
        </p:spPr>
        <p:txBody>
          <a:bodyPr>
            <a:noAutofit/>
          </a:bodyPr>
          <a:lstStyle/>
          <a:p>
            <a:pPr algn="ctr"/>
            <a:r>
              <a:rPr lang="en-US" sz="3600" dirty="0"/>
              <a:t>Why not make alpha as small as possible?  </a:t>
            </a:r>
          </a:p>
        </p:txBody>
      </p:sp>
      <p:pic>
        <p:nvPicPr>
          <p:cNvPr id="53252" name="Picture 4" descr="https://www.statstodo.com/Pics/Type%20II%20Erro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82000" cy="3811002"/>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ight Bracket 3"/>
          <p:cNvSpPr/>
          <p:nvPr/>
        </p:nvSpPr>
        <p:spPr>
          <a:xfrm rot="5400000">
            <a:off x="3962400" y="4039602"/>
            <a:ext cx="381000" cy="1295400"/>
          </a:xfrm>
          <a:prstGeom prst="rightBracket">
            <a:avLst/>
          </a:prstGeom>
          <a:ln w="603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600200" y="5410200"/>
            <a:ext cx="5562600" cy="1200329"/>
          </a:xfrm>
          <a:prstGeom prst="rect">
            <a:avLst/>
          </a:prstGeom>
          <a:noFill/>
        </p:spPr>
        <p:txBody>
          <a:bodyPr wrap="square" rtlCol="0">
            <a:spAutoFit/>
          </a:bodyPr>
          <a:lstStyle/>
          <a:p>
            <a:r>
              <a:rPr lang="en-US" sz="2400" b="1" dirty="0"/>
              <a:t>If null is false: </a:t>
            </a:r>
            <a:r>
              <a:rPr lang="en-US" sz="2400" dirty="0"/>
              <a:t>any sample mean in this range will lead us to erroneously fail to reject the null </a:t>
            </a:r>
          </a:p>
        </p:txBody>
      </p:sp>
      <p:cxnSp>
        <p:nvCxnSpPr>
          <p:cNvPr id="8" name="Straight Arrow Connector 7"/>
          <p:cNvCxnSpPr/>
          <p:nvPr/>
        </p:nvCxnSpPr>
        <p:spPr>
          <a:xfrm flipV="1">
            <a:off x="4152900" y="5029200"/>
            <a:ext cx="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35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12"/>
            <a:ext cx="8229600" cy="639762"/>
          </a:xfrm>
        </p:spPr>
        <p:txBody>
          <a:bodyPr>
            <a:noAutofit/>
          </a:bodyPr>
          <a:lstStyle/>
          <a:p>
            <a:pPr algn="ctr"/>
            <a:r>
              <a:rPr lang="en-US" sz="4000" dirty="0"/>
              <a:t>Edison Light Bulbs: </a:t>
            </a:r>
            <a:br>
              <a:rPr lang="en-US" sz="4000" dirty="0"/>
            </a:br>
            <a:r>
              <a:rPr lang="en-US" sz="4000" dirty="0"/>
              <a:t>What affects hypothesis testing? </a:t>
            </a:r>
          </a:p>
        </p:txBody>
      </p:sp>
      <p:sp>
        <p:nvSpPr>
          <p:cNvPr id="3" name="Content Placeholder 2"/>
          <p:cNvSpPr>
            <a:spLocks noGrp="1"/>
          </p:cNvSpPr>
          <p:nvPr>
            <p:ph idx="1"/>
          </p:nvPr>
        </p:nvSpPr>
        <p:spPr>
          <a:xfrm>
            <a:off x="644236" y="1485276"/>
            <a:ext cx="8229600" cy="5213121"/>
          </a:xfrm>
        </p:spPr>
        <p:txBody>
          <a:bodyPr>
            <a:normAutofit/>
          </a:bodyPr>
          <a:lstStyle/>
          <a:p>
            <a:pPr marL="0" indent="0">
              <a:buNone/>
            </a:pPr>
            <a:r>
              <a:rPr lang="en-US" sz="2400" dirty="0"/>
              <a:t>Taking this class has made you intellectually curious (I’m serious!). So, you decide to see whether Edison light bulbs last as long as the package says they do; according to the package: µ = 1200 </a:t>
            </a:r>
            <a:r>
              <a:rPr lang="en-US" sz="2400" dirty="0" err="1"/>
              <a:t>hr</a:t>
            </a:r>
            <a:r>
              <a:rPr lang="en-US" sz="2400" dirty="0"/>
              <a:t> and σ = 180 hr.  Along with your physics major roommate, you construct a bank of 100 light bulbs and watch them round the clock to see when they burn out.  The mean of your sample is 1170 hours.  Does this constitute evidence of consumer fraud by Edison light bulbs if α = .05?</a:t>
            </a:r>
            <a:endParaRPr lang="en-US" sz="2400" b="1" dirty="0"/>
          </a:p>
          <a:p>
            <a:pPr marL="0" indent="0">
              <a:buNone/>
            </a:pPr>
            <a:endParaRPr lang="en-US" dirty="0"/>
          </a:p>
        </p:txBody>
      </p:sp>
      <p:graphicFrame>
        <p:nvGraphicFramePr>
          <p:cNvPr id="5" name="Object 4"/>
          <p:cNvGraphicFramePr>
            <a:graphicFrameLocks noChangeAspect="1"/>
          </p:cNvGraphicFramePr>
          <p:nvPr/>
        </p:nvGraphicFramePr>
        <p:xfrm>
          <a:off x="1752600" y="4953000"/>
          <a:ext cx="6224588" cy="685800"/>
        </p:xfrm>
        <a:graphic>
          <a:graphicData uri="http://schemas.openxmlformats.org/presentationml/2006/ole">
            <mc:AlternateContent xmlns:mc="http://schemas.openxmlformats.org/markup-compatibility/2006">
              <mc:Choice xmlns:v="urn:schemas-microsoft-com:vml" Requires="v">
                <p:oleObj spid="_x0000_s1025" name="Equation" r:id="rId3" imgW="3479760" imgH="380880" progId="Equation.3">
                  <p:embed/>
                </p:oleObj>
              </mc:Choice>
              <mc:Fallback>
                <p:oleObj name="Equation" r:id="rId3" imgW="3479760" imgH="38088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4953000"/>
                        <a:ext cx="6224588"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609600" y="4992808"/>
            <a:ext cx="1066800" cy="461665"/>
          </a:xfrm>
          <a:prstGeom prst="rect">
            <a:avLst/>
          </a:prstGeom>
          <a:noFill/>
        </p:spPr>
        <p:txBody>
          <a:bodyPr wrap="square" rtlCol="0">
            <a:spAutoFit/>
          </a:bodyPr>
          <a:lstStyle/>
          <a:p>
            <a:r>
              <a:rPr lang="en-US" sz="2400" dirty="0" err="1"/>
              <a:t>Zobs</a:t>
            </a:r>
            <a:r>
              <a:rPr lang="en-US" sz="2400" dirty="0"/>
              <a:t> =</a:t>
            </a:r>
          </a:p>
        </p:txBody>
      </p:sp>
      <p:sp>
        <p:nvSpPr>
          <p:cNvPr id="7" name="Rectangle 6"/>
          <p:cNvSpPr/>
          <p:nvPr/>
        </p:nvSpPr>
        <p:spPr>
          <a:xfrm>
            <a:off x="609600" y="5867400"/>
            <a:ext cx="6248400" cy="830997"/>
          </a:xfrm>
          <a:prstGeom prst="rect">
            <a:avLst/>
          </a:prstGeom>
        </p:spPr>
        <p:txBody>
          <a:bodyPr wrap="square">
            <a:spAutoFit/>
          </a:bodyPr>
          <a:lstStyle/>
          <a:p>
            <a:r>
              <a:rPr lang="en-US" sz="2400" dirty="0"/>
              <a:t>If we set alpha at .05 then Z </a:t>
            </a:r>
            <a:r>
              <a:rPr lang="en-US" sz="2400" dirty="0" err="1"/>
              <a:t>crit</a:t>
            </a:r>
            <a:r>
              <a:rPr lang="en-US" sz="2400" dirty="0"/>
              <a:t> = ± 1.96 </a:t>
            </a:r>
          </a:p>
          <a:p>
            <a:r>
              <a:rPr lang="en-US" sz="2400" dirty="0"/>
              <a:t>We will </a:t>
            </a:r>
            <a:r>
              <a:rPr lang="en-US" sz="2400" b="1" dirty="0">
                <a:solidFill>
                  <a:srgbClr val="7030A0"/>
                </a:solidFill>
              </a:rPr>
              <a:t>fail to reject </a:t>
            </a:r>
            <a:r>
              <a:rPr lang="en-US" sz="2400" dirty="0"/>
              <a:t>the null</a:t>
            </a:r>
            <a:endParaRPr lang="en-US" sz="2400" b="1" dirty="0"/>
          </a:p>
        </p:txBody>
      </p:sp>
      <p:sp>
        <p:nvSpPr>
          <p:cNvPr id="4" name="TextBox 3">
            <a:extLst>
              <a:ext uri="{FF2B5EF4-FFF2-40B4-BE49-F238E27FC236}">
                <a16:creationId xmlns:a16="http://schemas.microsoft.com/office/drawing/2014/main" id="{DAB42989-E27C-7243-A8BC-81D405183476}"/>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645003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2" name="Picture 4" descr="https://www.statstodo.com/Pics/Type%20II%20Erro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8382000" cy="3811002"/>
          </a:xfrm>
          <a:prstGeom prst="rect">
            <a:avLst/>
          </a:prstGeom>
          <a:noFill/>
          <a:extLst>
            <a:ext uri="{909E8E84-426E-40dd-AFC4-6F175D3DCCD1}">
              <a14:hiddenFill xmlns="" xmlns:a14="http://schemas.microsoft.com/office/drawing/2010/main">
                <a:solidFill>
                  <a:srgbClr val="FFFFFF"/>
                </a:solidFill>
              </a14:hiddenFill>
            </a:ext>
          </a:extLst>
        </p:spPr>
      </p:pic>
      <p:sp>
        <p:nvSpPr>
          <p:cNvPr id="27" name="Rectangle 26"/>
          <p:cNvSpPr/>
          <p:nvPr/>
        </p:nvSpPr>
        <p:spPr>
          <a:xfrm>
            <a:off x="4876800" y="4279900"/>
            <a:ext cx="1082139" cy="610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90550" y="167804"/>
            <a:ext cx="8686800" cy="639762"/>
          </a:xfrm>
        </p:spPr>
        <p:txBody>
          <a:bodyPr>
            <a:noAutofit/>
          </a:bodyPr>
          <a:lstStyle/>
          <a:p>
            <a:r>
              <a:rPr lang="en-US" sz="3600" dirty="0"/>
              <a:t>Why not make alpha as small as possible?  </a:t>
            </a:r>
          </a:p>
        </p:txBody>
      </p:sp>
      <p:sp>
        <p:nvSpPr>
          <p:cNvPr id="4" name="Right Bracket 3"/>
          <p:cNvSpPr/>
          <p:nvPr/>
        </p:nvSpPr>
        <p:spPr>
          <a:xfrm rot="5400000">
            <a:off x="4133850" y="3868152"/>
            <a:ext cx="381000" cy="1638300"/>
          </a:xfrm>
          <a:prstGeom prst="rightBracket">
            <a:avLst/>
          </a:prstGeom>
          <a:ln w="603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600200" y="5410200"/>
            <a:ext cx="6019800" cy="830997"/>
          </a:xfrm>
          <a:prstGeom prst="rect">
            <a:avLst/>
          </a:prstGeom>
          <a:noFill/>
        </p:spPr>
        <p:txBody>
          <a:bodyPr wrap="square" rtlCol="0">
            <a:spAutoFit/>
          </a:bodyPr>
          <a:lstStyle/>
          <a:p>
            <a:r>
              <a:rPr lang="en-US" sz="2400" b="1" dirty="0"/>
              <a:t>If null is false: </a:t>
            </a:r>
            <a:r>
              <a:rPr lang="en-US" sz="2400" dirty="0"/>
              <a:t>any sample mean in this range will lead us to erroneously fail to reject the null </a:t>
            </a:r>
          </a:p>
        </p:txBody>
      </p:sp>
      <p:cxnSp>
        <p:nvCxnSpPr>
          <p:cNvPr id="8" name="Straight Arrow Connector 7"/>
          <p:cNvCxnSpPr/>
          <p:nvPr/>
        </p:nvCxnSpPr>
        <p:spPr>
          <a:xfrm flipV="1">
            <a:off x="4152900" y="5029200"/>
            <a:ext cx="0" cy="381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800600" y="3429000"/>
            <a:ext cx="0" cy="6858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876800" y="3327400"/>
            <a:ext cx="0" cy="787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953000" y="3200400"/>
            <a:ext cx="0" cy="9144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3124200"/>
            <a:ext cx="0" cy="990600"/>
          </a:xfrm>
          <a:prstGeom prst="line">
            <a:avLst/>
          </a:prstGeom>
          <a:ln w="1270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724400" y="2895600"/>
            <a:ext cx="419100" cy="611103"/>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724400" y="4114800"/>
            <a:ext cx="685800"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086350" y="2209800"/>
            <a:ext cx="0" cy="190500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686300" y="3772652"/>
            <a:ext cx="381000" cy="22709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29" name="Picture 4" descr="https://www.statstodo.com/Pics/Type%20II%20Error.gif"/>
          <p:cNvPicPr>
            <a:picLocks noChangeAspect="1" noChangeArrowheads="1"/>
          </p:cNvPicPr>
          <p:nvPr/>
        </p:nvPicPr>
        <p:blipFill rotWithShape="1">
          <a:blip r:embed="rId3">
            <a:extLst>
              <a:ext uri="{28A0092B-C50C-407E-A947-70E740481C1C}">
                <a14:useLocalDpi xmlns:a14="http://schemas.microsoft.com/office/drawing/2010/main" val="0"/>
              </a:ext>
            </a:extLst>
          </a:blip>
          <a:srcRect l="53636" t="81978" r="35152"/>
          <a:stretch/>
        </p:blipFill>
        <p:spPr bwMode="auto">
          <a:xfrm>
            <a:off x="5156200" y="4267200"/>
            <a:ext cx="939800" cy="686802"/>
          </a:xfrm>
          <a:prstGeom prst="rect">
            <a:avLst/>
          </a:prstGeom>
          <a:noFill/>
          <a:extLst>
            <a:ext uri="{909E8E84-426E-40dd-AFC4-6F175D3DCCD1}">
              <a14:hiddenFill xmlns="" xmlns:a14="http://schemas.microsoft.com/office/drawing/2010/main">
                <a:solidFill>
                  <a:srgbClr val="FFFFFF"/>
                </a:solidFill>
              </a14:hiddenFill>
            </a:ext>
          </a:extLst>
        </p:spPr>
      </p:pic>
      <p:cxnSp>
        <p:nvCxnSpPr>
          <p:cNvPr id="32" name="Straight Connector 31"/>
          <p:cNvCxnSpPr/>
          <p:nvPr/>
        </p:nvCxnSpPr>
        <p:spPr>
          <a:xfrm flipV="1">
            <a:off x="4800600" y="1524001"/>
            <a:ext cx="0" cy="1803399"/>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152900" y="1599198"/>
            <a:ext cx="914400" cy="6106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4" descr="https://www.statstodo.com/Pics/Type%20II%20Error.gif"/>
          <p:cNvPicPr>
            <a:picLocks noChangeAspect="1" noChangeArrowheads="1"/>
          </p:cNvPicPr>
          <p:nvPr/>
        </p:nvPicPr>
        <p:blipFill rotWithShape="1">
          <a:blip r:embed="rId3">
            <a:extLst>
              <a:ext uri="{28A0092B-C50C-407E-A947-70E740481C1C}">
                <a14:useLocalDpi xmlns:a14="http://schemas.microsoft.com/office/drawing/2010/main" val="0"/>
              </a:ext>
            </a:extLst>
          </a:blip>
          <a:srcRect l="48182" t="11030" r="42424" b="70955"/>
          <a:stretch/>
        </p:blipFill>
        <p:spPr bwMode="auto">
          <a:xfrm>
            <a:off x="4673600" y="1510548"/>
            <a:ext cx="787400" cy="68655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05245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14400" y="685799"/>
            <a:ext cx="7239000" cy="5429251"/>
          </a:xfrm>
          <a:prstGeom prst="rect">
            <a:avLst/>
          </a:prstGeom>
        </p:spPr>
      </p:pic>
    </p:spTree>
    <p:extLst>
      <p:ext uri="{BB962C8B-B14F-4D97-AF65-F5344CB8AC3E}">
        <p14:creationId xmlns:p14="http://schemas.microsoft.com/office/powerpoint/2010/main" val="3509716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74DC-E805-5A4C-AAFF-01F37C89794F}"/>
              </a:ext>
            </a:extLst>
          </p:cNvPr>
          <p:cNvSpPr>
            <a:spLocks noGrp="1"/>
          </p:cNvSpPr>
          <p:nvPr>
            <p:ph type="title"/>
          </p:nvPr>
        </p:nvSpPr>
        <p:spPr/>
        <p:txBody>
          <a:bodyPr/>
          <a:lstStyle/>
          <a:p>
            <a:r>
              <a:rPr lang="en-US" dirty="0"/>
              <a:t>Identifying the null and alternative hypotheses</a:t>
            </a:r>
          </a:p>
        </p:txBody>
      </p:sp>
      <p:sp>
        <p:nvSpPr>
          <p:cNvPr id="3" name="Content Placeholder 2">
            <a:extLst>
              <a:ext uri="{FF2B5EF4-FFF2-40B4-BE49-F238E27FC236}">
                <a16:creationId xmlns:a16="http://schemas.microsoft.com/office/drawing/2014/main" id="{E3DB2FEE-0BBA-0642-8E26-FAC70EDCA225}"/>
              </a:ext>
            </a:extLst>
          </p:cNvPr>
          <p:cNvSpPr>
            <a:spLocks noGrp="1"/>
          </p:cNvSpPr>
          <p:nvPr>
            <p:ph idx="1"/>
          </p:nvPr>
        </p:nvSpPr>
        <p:spPr/>
        <p:txBody>
          <a:bodyPr>
            <a:normAutofit/>
          </a:bodyPr>
          <a:lstStyle/>
          <a:p>
            <a:pPr marL="0" indent="0">
              <a:buNone/>
            </a:pPr>
            <a:r>
              <a:rPr lang="en-US" dirty="0"/>
              <a:t>60% of college students have had a drink in the past month (according to a study I read on the internet which is super reliable).  I want to know how AC students rate of alcoholic consumption compares to that value.</a:t>
            </a:r>
          </a:p>
          <a:p>
            <a:pPr lvl="1"/>
            <a:r>
              <a:rPr lang="en-US" dirty="0"/>
              <a:t>What is the </a:t>
            </a:r>
            <a:r>
              <a:rPr lang="en-US" dirty="0">
                <a:solidFill>
                  <a:srgbClr val="7030A0"/>
                </a:solidFill>
              </a:rPr>
              <a:t>Null Hypothesis</a:t>
            </a:r>
            <a:r>
              <a:rPr lang="en-US" dirty="0"/>
              <a:t> for this question?</a:t>
            </a:r>
          </a:p>
          <a:p>
            <a:pPr lvl="1"/>
            <a:r>
              <a:rPr lang="en-US" dirty="0"/>
              <a:t>What is the </a:t>
            </a:r>
            <a:r>
              <a:rPr lang="en-US" dirty="0">
                <a:solidFill>
                  <a:srgbClr val="7030A0"/>
                </a:solidFill>
              </a:rPr>
              <a:t>Alternative Hypothesis</a:t>
            </a:r>
            <a:r>
              <a:rPr lang="en-US" dirty="0"/>
              <a:t> for this question?</a:t>
            </a:r>
          </a:p>
          <a:p>
            <a:pPr lvl="1"/>
            <a:r>
              <a:rPr lang="en-US" dirty="0"/>
              <a:t>Please answer both questions in English and using statistical notation (e.g., </a:t>
            </a:r>
            <a:r>
              <a:rPr lang="en-US" dirty="0" err="1"/>
              <a:t>μ</a:t>
            </a:r>
            <a:r>
              <a:rPr lang="en-US" dirty="0"/>
              <a:t>)</a:t>
            </a:r>
          </a:p>
          <a:p>
            <a:pPr marL="0" indent="0">
              <a:buNone/>
            </a:pPr>
            <a:endParaRPr lang="en-US" dirty="0"/>
          </a:p>
        </p:txBody>
      </p:sp>
    </p:spTree>
    <p:extLst>
      <p:ext uri="{BB962C8B-B14F-4D97-AF65-F5344CB8AC3E}">
        <p14:creationId xmlns:p14="http://schemas.microsoft.com/office/powerpoint/2010/main" val="1661211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D74DC-E805-5A4C-AAFF-01F37C89794F}"/>
              </a:ext>
            </a:extLst>
          </p:cNvPr>
          <p:cNvSpPr>
            <a:spLocks noGrp="1"/>
          </p:cNvSpPr>
          <p:nvPr>
            <p:ph type="title"/>
          </p:nvPr>
        </p:nvSpPr>
        <p:spPr/>
        <p:txBody>
          <a:bodyPr/>
          <a:lstStyle/>
          <a:p>
            <a:r>
              <a:rPr lang="en-US" dirty="0"/>
              <a:t>Identifying the null and alternative hypotheses</a:t>
            </a:r>
          </a:p>
        </p:txBody>
      </p:sp>
      <p:sp>
        <p:nvSpPr>
          <p:cNvPr id="3" name="Content Placeholder 2">
            <a:extLst>
              <a:ext uri="{FF2B5EF4-FFF2-40B4-BE49-F238E27FC236}">
                <a16:creationId xmlns:a16="http://schemas.microsoft.com/office/drawing/2014/main" id="{E3DB2FEE-0BBA-0642-8E26-FAC70EDCA225}"/>
              </a:ext>
            </a:extLst>
          </p:cNvPr>
          <p:cNvSpPr>
            <a:spLocks noGrp="1"/>
          </p:cNvSpPr>
          <p:nvPr>
            <p:ph idx="1"/>
          </p:nvPr>
        </p:nvSpPr>
        <p:spPr/>
        <p:txBody>
          <a:bodyPr>
            <a:normAutofit/>
          </a:bodyPr>
          <a:lstStyle/>
          <a:p>
            <a:pPr marL="0" indent="0">
              <a:buNone/>
            </a:pPr>
            <a:r>
              <a:rPr lang="en-US" dirty="0"/>
              <a:t>I want to know if Amherst College students are as harsh as (could be more harsh could be less harsh) as the subjects in </a:t>
            </a:r>
            <a:r>
              <a:rPr lang="en-US" dirty="0" err="1"/>
              <a:t>Eskine</a:t>
            </a:r>
            <a:r>
              <a:rPr lang="en-US" dirty="0"/>
              <a:t>, et al. (2007).</a:t>
            </a:r>
          </a:p>
          <a:p>
            <a:pPr lvl="1"/>
            <a:r>
              <a:rPr lang="en-US" dirty="0"/>
              <a:t>What is the </a:t>
            </a:r>
            <a:r>
              <a:rPr lang="en-US" dirty="0">
                <a:solidFill>
                  <a:srgbClr val="7030A0"/>
                </a:solidFill>
              </a:rPr>
              <a:t>Null Hypothesis</a:t>
            </a:r>
            <a:r>
              <a:rPr lang="en-US" dirty="0"/>
              <a:t> for this question?</a:t>
            </a:r>
          </a:p>
          <a:p>
            <a:pPr lvl="1"/>
            <a:r>
              <a:rPr lang="en-US" dirty="0"/>
              <a:t>What is the </a:t>
            </a:r>
            <a:r>
              <a:rPr lang="en-US" dirty="0">
                <a:solidFill>
                  <a:srgbClr val="7030A0"/>
                </a:solidFill>
              </a:rPr>
              <a:t>Alternative Hypothesis</a:t>
            </a:r>
            <a:r>
              <a:rPr lang="en-US" dirty="0"/>
              <a:t> for this question?</a:t>
            </a:r>
          </a:p>
          <a:p>
            <a:pPr lvl="1"/>
            <a:r>
              <a:rPr lang="en-US" dirty="0"/>
              <a:t>Please answer both questions in English and using statistical notation (e.g., </a:t>
            </a:r>
            <a:r>
              <a:rPr lang="en-US" dirty="0" err="1"/>
              <a:t>μ</a:t>
            </a:r>
            <a:r>
              <a:rPr lang="en-US" dirty="0"/>
              <a:t>)</a:t>
            </a:r>
          </a:p>
          <a:p>
            <a:pPr lvl="1"/>
            <a:endParaRPr lang="en-US" dirty="0"/>
          </a:p>
        </p:txBody>
      </p:sp>
    </p:spTree>
    <p:extLst>
      <p:ext uri="{BB962C8B-B14F-4D97-AF65-F5344CB8AC3E}">
        <p14:creationId xmlns:p14="http://schemas.microsoft.com/office/powerpoint/2010/main" val="1801128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A82-6DFA-BD43-B8A3-851028374236}"/>
              </a:ext>
            </a:extLst>
          </p:cNvPr>
          <p:cNvSpPr>
            <a:spLocks noGrp="1"/>
          </p:cNvSpPr>
          <p:nvPr>
            <p:ph type="title"/>
          </p:nvPr>
        </p:nvSpPr>
        <p:spPr/>
        <p:txBody>
          <a:bodyPr/>
          <a:lstStyle/>
          <a:p>
            <a:r>
              <a:rPr lang="en-US" dirty="0"/>
              <a:t>Conducting a hypothesis test</a:t>
            </a:r>
          </a:p>
        </p:txBody>
      </p:sp>
      <p:sp>
        <p:nvSpPr>
          <p:cNvPr id="3" name="Content Placeholder 2">
            <a:extLst>
              <a:ext uri="{FF2B5EF4-FFF2-40B4-BE49-F238E27FC236}">
                <a16:creationId xmlns:a16="http://schemas.microsoft.com/office/drawing/2014/main" id="{76B877EE-0293-3742-BF97-DE94690F71AC}"/>
              </a:ext>
            </a:extLst>
          </p:cNvPr>
          <p:cNvSpPr>
            <a:spLocks noGrp="1"/>
          </p:cNvSpPr>
          <p:nvPr>
            <p:ph idx="1"/>
          </p:nvPr>
        </p:nvSpPr>
        <p:spPr>
          <a:xfrm>
            <a:off x="1024513" y="1390650"/>
            <a:ext cx="7200900" cy="3581400"/>
          </a:xfrm>
        </p:spPr>
        <p:txBody>
          <a:bodyPr/>
          <a:lstStyle/>
          <a:p>
            <a:pPr marL="0" indent="0">
              <a:buNone/>
            </a:pPr>
            <a:r>
              <a:rPr lang="en-US" dirty="0"/>
              <a:t>I want to know if alcohol consumption changed in 2020 as a result of the ‘VTSNBN’. </a:t>
            </a:r>
          </a:p>
          <a:p>
            <a:pPr lvl="1"/>
            <a:r>
              <a:rPr lang="en-US" dirty="0"/>
              <a:t>What is the </a:t>
            </a:r>
            <a:r>
              <a:rPr lang="en-US" dirty="0">
                <a:solidFill>
                  <a:srgbClr val="7030A0"/>
                </a:solidFill>
              </a:rPr>
              <a:t>Null Hypothesis</a:t>
            </a:r>
            <a:r>
              <a:rPr lang="en-US" dirty="0"/>
              <a:t> for this question?</a:t>
            </a:r>
          </a:p>
          <a:p>
            <a:pPr lvl="1"/>
            <a:r>
              <a:rPr lang="en-US" dirty="0"/>
              <a:t>What is the </a:t>
            </a:r>
            <a:r>
              <a:rPr lang="en-US" dirty="0">
                <a:solidFill>
                  <a:srgbClr val="7030A0"/>
                </a:solidFill>
              </a:rPr>
              <a:t>Alternative Hypothesis</a:t>
            </a:r>
            <a:r>
              <a:rPr lang="en-US" dirty="0"/>
              <a:t> for this question?</a:t>
            </a:r>
          </a:p>
          <a:p>
            <a:pPr lvl="1"/>
            <a:r>
              <a:rPr lang="en-US" dirty="0"/>
              <a:t>Conduct the appropriate test using the data below.</a:t>
            </a:r>
          </a:p>
          <a:p>
            <a:pPr marL="0" indent="0">
              <a:buNone/>
            </a:pPr>
            <a:r>
              <a:rPr lang="en-US" dirty="0"/>
              <a:t> </a:t>
            </a:r>
          </a:p>
        </p:txBody>
      </p:sp>
      <p:graphicFrame>
        <p:nvGraphicFramePr>
          <p:cNvPr id="5" name="Table 5">
            <a:extLst>
              <a:ext uri="{FF2B5EF4-FFF2-40B4-BE49-F238E27FC236}">
                <a16:creationId xmlns:a16="http://schemas.microsoft.com/office/drawing/2014/main" id="{19D7E7E6-B127-1F48-8D29-C590F6C2B851}"/>
              </a:ext>
            </a:extLst>
          </p:cNvPr>
          <p:cNvGraphicFramePr>
            <a:graphicFrameLocks noGrp="1"/>
          </p:cNvGraphicFramePr>
          <p:nvPr>
            <p:extLst>
              <p:ext uri="{D42A27DB-BD31-4B8C-83A1-F6EECF244321}">
                <p14:modId xmlns:p14="http://schemas.microsoft.com/office/powerpoint/2010/main" val="1687736671"/>
              </p:ext>
            </p:extLst>
          </p:nvPr>
        </p:nvGraphicFramePr>
        <p:xfrm>
          <a:off x="1310263" y="3429001"/>
          <a:ext cx="6629400" cy="2514600"/>
        </p:xfrm>
        <a:graphic>
          <a:graphicData uri="http://schemas.openxmlformats.org/drawingml/2006/table">
            <a:tbl>
              <a:tblPr firstRow="1" firstCol="1" bandRow="1">
                <a:tableStyleId>{9DCAF9ED-07DC-4A11-8D7F-57B35C25682E}</a:tableStyleId>
              </a:tblPr>
              <a:tblGrid>
                <a:gridCol w="1104900">
                  <a:extLst>
                    <a:ext uri="{9D8B030D-6E8A-4147-A177-3AD203B41FA5}">
                      <a16:colId xmlns:a16="http://schemas.microsoft.com/office/drawing/2014/main" val="2691075599"/>
                    </a:ext>
                  </a:extLst>
                </a:gridCol>
                <a:gridCol w="1104900">
                  <a:extLst>
                    <a:ext uri="{9D8B030D-6E8A-4147-A177-3AD203B41FA5}">
                      <a16:colId xmlns:a16="http://schemas.microsoft.com/office/drawing/2014/main" val="3003917624"/>
                    </a:ext>
                  </a:extLst>
                </a:gridCol>
                <a:gridCol w="1104900">
                  <a:extLst>
                    <a:ext uri="{9D8B030D-6E8A-4147-A177-3AD203B41FA5}">
                      <a16:colId xmlns:a16="http://schemas.microsoft.com/office/drawing/2014/main" val="886545456"/>
                    </a:ext>
                  </a:extLst>
                </a:gridCol>
                <a:gridCol w="1104900">
                  <a:extLst>
                    <a:ext uri="{9D8B030D-6E8A-4147-A177-3AD203B41FA5}">
                      <a16:colId xmlns:a16="http://schemas.microsoft.com/office/drawing/2014/main" val="1345610231"/>
                    </a:ext>
                  </a:extLst>
                </a:gridCol>
                <a:gridCol w="1104900">
                  <a:extLst>
                    <a:ext uri="{9D8B030D-6E8A-4147-A177-3AD203B41FA5}">
                      <a16:colId xmlns:a16="http://schemas.microsoft.com/office/drawing/2014/main" val="218926270"/>
                    </a:ext>
                  </a:extLst>
                </a:gridCol>
                <a:gridCol w="1104900">
                  <a:extLst>
                    <a:ext uri="{9D8B030D-6E8A-4147-A177-3AD203B41FA5}">
                      <a16:colId xmlns:a16="http://schemas.microsoft.com/office/drawing/2014/main" val="1914816995"/>
                    </a:ext>
                  </a:extLst>
                </a:gridCol>
              </a:tblGrid>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Spirits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85350"/>
                  </a:ext>
                </a:extLst>
              </a:tr>
              <a:tr h="502920">
                <a:tc>
                  <a:txBody>
                    <a:bodyPr/>
                    <a:lstStyle/>
                    <a:p>
                      <a:r>
                        <a:rPr lang="en-US"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1258885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419357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547043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290483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483737"/>
                  </a:ext>
                </a:extLst>
              </a:tr>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511358"/>
                  </a:ext>
                </a:extLst>
              </a:tr>
              <a:tr h="502920">
                <a:tc>
                  <a:txBody>
                    <a:bodyPr/>
                    <a:lstStyle/>
                    <a:p>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1251279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442376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503967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304936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38057"/>
                  </a:ext>
                </a:extLst>
              </a:tr>
              <a:tr h="502920">
                <a:tc>
                  <a:txBody>
                    <a:bodyPr/>
                    <a:lstStyle/>
                    <a:p>
                      <a:r>
                        <a:rPr lang="en-US" dirty="0"/>
                        <a:t>(n=47)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Std. Dev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230117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69138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66856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312421"/>
                  </a:ext>
                </a:extLst>
              </a:tr>
            </a:tbl>
          </a:graphicData>
        </a:graphic>
      </p:graphicFrame>
    </p:spTree>
    <p:extLst>
      <p:ext uri="{BB962C8B-B14F-4D97-AF65-F5344CB8AC3E}">
        <p14:creationId xmlns:p14="http://schemas.microsoft.com/office/powerpoint/2010/main" val="2489591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A82-6DFA-BD43-B8A3-851028374236}"/>
              </a:ext>
            </a:extLst>
          </p:cNvPr>
          <p:cNvSpPr>
            <a:spLocks noGrp="1"/>
          </p:cNvSpPr>
          <p:nvPr>
            <p:ph type="title"/>
          </p:nvPr>
        </p:nvSpPr>
        <p:spPr>
          <a:xfrm>
            <a:off x="1048797" y="137432"/>
            <a:ext cx="7200900" cy="1485900"/>
          </a:xfrm>
        </p:spPr>
        <p:txBody>
          <a:bodyPr/>
          <a:lstStyle/>
          <a:p>
            <a:pPr algn="ctr"/>
            <a:r>
              <a:rPr lang="en-US" dirty="0"/>
              <a:t>Total</a:t>
            </a:r>
          </a:p>
        </p:txBody>
      </p:sp>
      <p:graphicFrame>
        <p:nvGraphicFramePr>
          <p:cNvPr id="5" name="Table 5">
            <a:extLst>
              <a:ext uri="{FF2B5EF4-FFF2-40B4-BE49-F238E27FC236}">
                <a16:creationId xmlns:a16="http://schemas.microsoft.com/office/drawing/2014/main" id="{19D7E7E6-B127-1F48-8D29-C590F6C2B851}"/>
              </a:ext>
            </a:extLst>
          </p:cNvPr>
          <p:cNvGraphicFramePr>
            <a:graphicFrameLocks noGrp="1"/>
          </p:cNvGraphicFramePr>
          <p:nvPr>
            <p:extLst>
              <p:ext uri="{D42A27DB-BD31-4B8C-83A1-F6EECF244321}">
                <p14:modId xmlns:p14="http://schemas.microsoft.com/office/powerpoint/2010/main" val="2752541544"/>
              </p:ext>
            </p:extLst>
          </p:nvPr>
        </p:nvGraphicFramePr>
        <p:xfrm>
          <a:off x="1257299" y="914400"/>
          <a:ext cx="6629400" cy="2514600"/>
        </p:xfrm>
        <a:graphic>
          <a:graphicData uri="http://schemas.openxmlformats.org/drawingml/2006/table">
            <a:tbl>
              <a:tblPr firstRow="1" firstCol="1" bandRow="1">
                <a:tableStyleId>{9DCAF9ED-07DC-4A11-8D7F-57B35C25682E}</a:tableStyleId>
              </a:tblPr>
              <a:tblGrid>
                <a:gridCol w="1104900">
                  <a:extLst>
                    <a:ext uri="{9D8B030D-6E8A-4147-A177-3AD203B41FA5}">
                      <a16:colId xmlns:a16="http://schemas.microsoft.com/office/drawing/2014/main" val="2691075599"/>
                    </a:ext>
                  </a:extLst>
                </a:gridCol>
                <a:gridCol w="1104900">
                  <a:extLst>
                    <a:ext uri="{9D8B030D-6E8A-4147-A177-3AD203B41FA5}">
                      <a16:colId xmlns:a16="http://schemas.microsoft.com/office/drawing/2014/main" val="3003917624"/>
                    </a:ext>
                  </a:extLst>
                </a:gridCol>
                <a:gridCol w="1104900">
                  <a:extLst>
                    <a:ext uri="{9D8B030D-6E8A-4147-A177-3AD203B41FA5}">
                      <a16:colId xmlns:a16="http://schemas.microsoft.com/office/drawing/2014/main" val="886545456"/>
                    </a:ext>
                  </a:extLst>
                </a:gridCol>
                <a:gridCol w="1104900">
                  <a:extLst>
                    <a:ext uri="{9D8B030D-6E8A-4147-A177-3AD203B41FA5}">
                      <a16:colId xmlns:a16="http://schemas.microsoft.com/office/drawing/2014/main" val="1345610231"/>
                    </a:ext>
                  </a:extLst>
                </a:gridCol>
                <a:gridCol w="1104900">
                  <a:extLst>
                    <a:ext uri="{9D8B030D-6E8A-4147-A177-3AD203B41FA5}">
                      <a16:colId xmlns:a16="http://schemas.microsoft.com/office/drawing/2014/main" val="218926270"/>
                    </a:ext>
                  </a:extLst>
                </a:gridCol>
                <a:gridCol w="1104900">
                  <a:extLst>
                    <a:ext uri="{9D8B030D-6E8A-4147-A177-3AD203B41FA5}">
                      <a16:colId xmlns:a16="http://schemas.microsoft.com/office/drawing/2014/main" val="1914816995"/>
                    </a:ext>
                  </a:extLst>
                </a:gridCol>
              </a:tblGrid>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7030A0"/>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Beer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Spirits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85350"/>
                  </a:ext>
                </a:extLst>
              </a:tr>
              <a:tr h="502920">
                <a:tc>
                  <a:txBody>
                    <a:bodyPr/>
                    <a:lstStyle/>
                    <a:p>
                      <a:r>
                        <a:rPr lang="en-US"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1258885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419357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547043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290483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483737"/>
                  </a:ext>
                </a:extLst>
              </a:tr>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511358"/>
                  </a:ext>
                </a:extLst>
              </a:tr>
              <a:tr h="502920">
                <a:tc>
                  <a:txBody>
                    <a:bodyPr/>
                    <a:lstStyle/>
                    <a:p>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1251279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442376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503967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304936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38057"/>
                  </a:ext>
                </a:extLst>
              </a:tr>
              <a:tr h="502920">
                <a:tc>
                  <a:txBody>
                    <a:bodyPr/>
                    <a:lstStyle/>
                    <a:p>
                      <a:r>
                        <a:rPr lang="en-US" dirty="0"/>
                        <a:t>(n=47)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Std. Dev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230117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69138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66856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312421"/>
                  </a:ext>
                </a:extLst>
              </a:tr>
            </a:tbl>
          </a:graphicData>
        </a:graphic>
      </p:graphicFrame>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48349D0-B252-9D40-82C9-4E91F21887E3}"/>
                  </a:ext>
                </a:extLst>
              </p:cNvPr>
              <p:cNvSpPr txBox="1"/>
              <p:nvPr/>
            </p:nvSpPr>
            <p:spPr>
              <a:xfrm>
                <a:off x="1048797" y="3482370"/>
                <a:ext cx="7962900" cy="3416320"/>
              </a:xfrm>
              <a:prstGeom prst="rect">
                <a:avLst/>
              </a:prstGeom>
              <a:noFill/>
            </p:spPr>
            <p:txBody>
              <a:bodyPr wrap="square" rtlCol="0">
                <a:spAutoFit/>
              </a:bodyPr>
              <a:lstStyle/>
              <a:p>
                <a:r>
                  <a:rPr lang="en-US" sz="2400" dirty="0"/>
                  <a:t>Critical value for Z: </a:t>
                </a:r>
                <a:r>
                  <a:rPr lang="en-US" sz="2400" dirty="0">
                    <a:solidFill>
                      <a:srgbClr val="7030A0"/>
                    </a:solidFill>
                  </a:rPr>
                  <a:t>Zcrit = </a:t>
                </a:r>
                <a14:m>
                  <m:oMath xmlns:m="http://schemas.openxmlformats.org/officeDocument/2006/math">
                    <m:r>
                      <a:rPr lang="en-US" sz="240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1.96</m:t>
                    </m:r>
                  </m:oMath>
                </a14:m>
                <a:endParaRPr lang="en-US" sz="2400" dirty="0">
                  <a:solidFill>
                    <a:srgbClr val="7030A0"/>
                  </a:solidFill>
                </a:endParaRPr>
              </a:p>
              <a:p>
                <a:endParaRPr lang="en-US" sz="2400" dirty="0"/>
              </a:p>
              <a:p>
                <a:endParaRPr lang="en-US" sz="2400" dirty="0"/>
              </a:p>
              <a:p>
                <a:endParaRPr lang="en-US" sz="2400" dirty="0"/>
              </a:p>
              <a:p>
                <a:endParaRPr lang="en-US" sz="2400" dirty="0"/>
              </a:p>
              <a:p>
                <a:r>
                  <a:rPr lang="en-US" sz="2400" dirty="0"/>
                  <a:t>Decision regarding the null?</a:t>
                </a:r>
              </a:p>
              <a:p>
                <a:endParaRPr lang="en-US" sz="2400" dirty="0"/>
              </a:p>
              <a:p>
                <a:r>
                  <a:rPr lang="en-US" sz="2400" dirty="0"/>
                  <a:t>What does the decision tell us about total alcohol consumption during the COVIDs?</a:t>
                </a:r>
              </a:p>
            </p:txBody>
          </p:sp>
        </mc:Choice>
        <mc:Fallback xmlns="">
          <p:sp>
            <p:nvSpPr>
              <p:cNvPr id="8" name="TextBox 7">
                <a:extLst>
                  <a:ext uri="{FF2B5EF4-FFF2-40B4-BE49-F238E27FC236}">
                    <a16:creationId xmlns:a16="http://schemas.microsoft.com/office/drawing/2014/main" id="{748349D0-B252-9D40-82C9-4E91F21887E3}"/>
                  </a:ext>
                </a:extLst>
              </p:cNvPr>
              <p:cNvSpPr txBox="1">
                <a:spLocks noRot="1" noChangeAspect="1" noMove="1" noResize="1" noEditPoints="1" noAdjustHandles="1" noChangeArrowheads="1" noChangeShapeType="1" noTextEdit="1"/>
              </p:cNvSpPr>
              <p:nvPr/>
            </p:nvSpPr>
            <p:spPr>
              <a:xfrm>
                <a:off x="1048797" y="3482370"/>
                <a:ext cx="7962900" cy="3416320"/>
              </a:xfrm>
              <a:prstGeom prst="rect">
                <a:avLst/>
              </a:prstGeom>
              <a:blipFill>
                <a:blip r:embed="rId2"/>
                <a:stretch>
                  <a:fillRect l="-1274" t="-1481"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87E3564F-5A0E-3342-8DD3-CDC8072FFD63}"/>
                  </a:ext>
                </a:extLst>
              </p:cNvPr>
              <p:cNvSpPr txBox="1"/>
              <p:nvPr/>
            </p:nvSpPr>
            <p:spPr>
              <a:xfrm>
                <a:off x="1773035" y="4267200"/>
                <a:ext cx="5597928" cy="660502"/>
              </a:xfrm>
              <a:prstGeom prst="rect">
                <a:avLst/>
              </a:prstGeom>
              <a:noFill/>
            </p:spPr>
            <p:txBody>
              <a:bodyPr wrap="square" lIns="0" tIns="0" rIns="0" bIns="0" rtlCol="0">
                <a:spAutoFit/>
              </a:bodyPr>
              <a:lstStyle/>
              <a:p>
                <a14:m>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1258885</m:t>
                        </m:r>
                        <m:r>
                          <a:rPr lang="en-US" sz="2400" i="1">
                            <a:latin typeface="Cambria Math" panose="02040503050406030204" pitchFamily="18" charset="0"/>
                          </a:rPr>
                          <m:t>−1251279</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230117</m:t>
                            </m:r>
                          </m:num>
                          <m:den>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47</m:t>
                                </m:r>
                              </m:e>
                            </m:rad>
                          </m:den>
                        </m:f>
                      </m:den>
                    </m:f>
                  </m:oMath>
                </a14:m>
                <a:r>
                  <a:rPr lang="en-US" sz="2400" dirty="0"/>
                  <a:t> =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7606</m:t>
                        </m:r>
                      </m:num>
                      <m:den>
                        <m:r>
                          <a:rPr lang="en-US" sz="2400" b="0" i="1" dirty="0" smtClean="0">
                            <a:latin typeface="Cambria Math" panose="02040503050406030204" pitchFamily="18" charset="0"/>
                          </a:rPr>
                          <m:t>33566</m:t>
                        </m:r>
                      </m:den>
                    </m:f>
                    <m:r>
                      <a:rPr lang="en-US" sz="2400" b="0" i="1" dirty="0" smtClean="0">
                        <a:latin typeface="Cambria Math" panose="02040503050406030204" pitchFamily="18" charset="0"/>
                      </a:rPr>
                      <m:t>=0.23</m:t>
                    </m:r>
                  </m:oMath>
                </a14:m>
                <a:endParaRPr lang="en-US" sz="2400" dirty="0"/>
              </a:p>
            </p:txBody>
          </p:sp>
        </mc:Choice>
        <mc:Fallback xmlns="">
          <p:sp>
            <p:nvSpPr>
              <p:cNvPr id="7" name="TextBox 6">
                <a:extLst>
                  <a:ext uri="{FF2B5EF4-FFF2-40B4-BE49-F238E27FC236}">
                    <a16:creationId xmlns:a16="http://schemas.microsoft.com/office/drawing/2014/main" id="{87E3564F-5A0E-3342-8DD3-CDC8072FFD63}"/>
                  </a:ext>
                </a:extLst>
              </p:cNvPr>
              <p:cNvSpPr txBox="1">
                <a:spLocks noRot="1" noChangeAspect="1" noMove="1" noResize="1" noEditPoints="1" noAdjustHandles="1" noChangeArrowheads="1" noChangeShapeType="1" noTextEdit="1"/>
              </p:cNvSpPr>
              <p:nvPr/>
            </p:nvSpPr>
            <p:spPr>
              <a:xfrm>
                <a:off x="1773035" y="4267200"/>
                <a:ext cx="5597928" cy="660502"/>
              </a:xfrm>
              <a:prstGeom prst="rect">
                <a:avLst/>
              </a:prstGeom>
              <a:blipFill>
                <a:blip r:embed="rId3"/>
                <a:stretch>
                  <a:fillRect l="-1357" t="-42308" b="-130769"/>
                </a:stretch>
              </a:blipFill>
            </p:spPr>
            <p:txBody>
              <a:bodyPr/>
              <a:lstStyle/>
              <a:p>
                <a:r>
                  <a:rPr lang="en-US">
                    <a:noFill/>
                  </a:rPr>
                  <a:t> </a:t>
                </a:r>
              </a:p>
            </p:txBody>
          </p:sp>
        </mc:Fallback>
      </mc:AlternateContent>
    </p:spTree>
    <p:extLst>
      <p:ext uri="{BB962C8B-B14F-4D97-AF65-F5344CB8AC3E}">
        <p14:creationId xmlns:p14="http://schemas.microsoft.com/office/powerpoint/2010/main" val="392787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A82-6DFA-BD43-B8A3-851028374236}"/>
              </a:ext>
            </a:extLst>
          </p:cNvPr>
          <p:cNvSpPr>
            <a:spLocks noGrp="1"/>
          </p:cNvSpPr>
          <p:nvPr>
            <p:ph type="title"/>
          </p:nvPr>
        </p:nvSpPr>
        <p:spPr>
          <a:xfrm>
            <a:off x="1048797" y="137432"/>
            <a:ext cx="7200900" cy="1485900"/>
          </a:xfrm>
        </p:spPr>
        <p:txBody>
          <a:bodyPr/>
          <a:lstStyle/>
          <a:p>
            <a:pPr algn="ctr"/>
            <a:r>
              <a:rPr lang="en-US" dirty="0"/>
              <a:t>Beer</a:t>
            </a:r>
          </a:p>
        </p:txBody>
      </p:sp>
      <p:graphicFrame>
        <p:nvGraphicFramePr>
          <p:cNvPr id="5" name="Table 5">
            <a:extLst>
              <a:ext uri="{FF2B5EF4-FFF2-40B4-BE49-F238E27FC236}">
                <a16:creationId xmlns:a16="http://schemas.microsoft.com/office/drawing/2014/main" id="{19D7E7E6-B127-1F48-8D29-C590F6C2B851}"/>
              </a:ext>
            </a:extLst>
          </p:cNvPr>
          <p:cNvGraphicFramePr>
            <a:graphicFrameLocks noGrp="1"/>
          </p:cNvGraphicFramePr>
          <p:nvPr>
            <p:extLst>
              <p:ext uri="{D42A27DB-BD31-4B8C-83A1-F6EECF244321}">
                <p14:modId xmlns:p14="http://schemas.microsoft.com/office/powerpoint/2010/main" val="1262035857"/>
              </p:ext>
            </p:extLst>
          </p:nvPr>
        </p:nvGraphicFramePr>
        <p:xfrm>
          <a:off x="1257299" y="914400"/>
          <a:ext cx="6629400" cy="2514600"/>
        </p:xfrm>
        <a:graphic>
          <a:graphicData uri="http://schemas.openxmlformats.org/drawingml/2006/table">
            <a:tbl>
              <a:tblPr firstRow="1" firstCol="1" bandRow="1">
                <a:tableStyleId>{9DCAF9ED-07DC-4A11-8D7F-57B35C25682E}</a:tableStyleId>
              </a:tblPr>
              <a:tblGrid>
                <a:gridCol w="1104900">
                  <a:extLst>
                    <a:ext uri="{9D8B030D-6E8A-4147-A177-3AD203B41FA5}">
                      <a16:colId xmlns:a16="http://schemas.microsoft.com/office/drawing/2014/main" val="2691075599"/>
                    </a:ext>
                  </a:extLst>
                </a:gridCol>
                <a:gridCol w="1104900">
                  <a:extLst>
                    <a:ext uri="{9D8B030D-6E8A-4147-A177-3AD203B41FA5}">
                      <a16:colId xmlns:a16="http://schemas.microsoft.com/office/drawing/2014/main" val="3003917624"/>
                    </a:ext>
                  </a:extLst>
                </a:gridCol>
                <a:gridCol w="1104900">
                  <a:extLst>
                    <a:ext uri="{9D8B030D-6E8A-4147-A177-3AD203B41FA5}">
                      <a16:colId xmlns:a16="http://schemas.microsoft.com/office/drawing/2014/main" val="886545456"/>
                    </a:ext>
                  </a:extLst>
                </a:gridCol>
                <a:gridCol w="1104900">
                  <a:extLst>
                    <a:ext uri="{9D8B030D-6E8A-4147-A177-3AD203B41FA5}">
                      <a16:colId xmlns:a16="http://schemas.microsoft.com/office/drawing/2014/main" val="1345610231"/>
                    </a:ext>
                  </a:extLst>
                </a:gridCol>
                <a:gridCol w="1104900">
                  <a:extLst>
                    <a:ext uri="{9D8B030D-6E8A-4147-A177-3AD203B41FA5}">
                      <a16:colId xmlns:a16="http://schemas.microsoft.com/office/drawing/2014/main" val="218926270"/>
                    </a:ext>
                  </a:extLst>
                </a:gridCol>
                <a:gridCol w="1104900">
                  <a:extLst>
                    <a:ext uri="{9D8B030D-6E8A-4147-A177-3AD203B41FA5}">
                      <a16:colId xmlns:a16="http://schemas.microsoft.com/office/drawing/2014/main" val="1914816995"/>
                    </a:ext>
                  </a:extLst>
                </a:gridCol>
              </a:tblGrid>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bg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7030A0"/>
                          </a:solidFill>
                        </a:rPr>
                        <a:t>Beer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Spirits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85350"/>
                  </a:ext>
                </a:extLst>
              </a:tr>
              <a:tr h="502920">
                <a:tc>
                  <a:txBody>
                    <a:bodyPr/>
                    <a:lstStyle/>
                    <a:p>
                      <a:r>
                        <a:rPr lang="en-US"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1258885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419357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547043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290483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483737"/>
                  </a:ext>
                </a:extLst>
              </a:tr>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511358"/>
                  </a:ext>
                </a:extLst>
              </a:tr>
              <a:tr h="502920">
                <a:tc>
                  <a:txBody>
                    <a:bodyPr/>
                    <a:lstStyle/>
                    <a:p>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1251279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442376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503967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304936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38057"/>
                  </a:ext>
                </a:extLst>
              </a:tr>
              <a:tr h="502920">
                <a:tc>
                  <a:txBody>
                    <a:bodyPr/>
                    <a:lstStyle/>
                    <a:p>
                      <a:r>
                        <a:rPr lang="en-US" dirty="0"/>
                        <a:t>(n=47)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Std. Dev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230117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69138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66856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312421"/>
                  </a:ext>
                </a:extLst>
              </a:tr>
            </a:tbl>
          </a:graphicData>
        </a:graphic>
      </p:graphicFrame>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48349D0-B252-9D40-82C9-4E91F21887E3}"/>
                  </a:ext>
                </a:extLst>
              </p:cNvPr>
              <p:cNvSpPr txBox="1"/>
              <p:nvPr/>
            </p:nvSpPr>
            <p:spPr>
              <a:xfrm>
                <a:off x="1048797" y="3482370"/>
                <a:ext cx="7962900" cy="3416320"/>
              </a:xfrm>
              <a:prstGeom prst="rect">
                <a:avLst/>
              </a:prstGeom>
              <a:noFill/>
            </p:spPr>
            <p:txBody>
              <a:bodyPr wrap="square" rtlCol="0">
                <a:spAutoFit/>
              </a:bodyPr>
              <a:lstStyle/>
              <a:p>
                <a:r>
                  <a:rPr lang="en-US" sz="2400" dirty="0"/>
                  <a:t>Critical value for Z: </a:t>
                </a:r>
                <a:r>
                  <a:rPr lang="en-US" sz="2400" dirty="0">
                    <a:solidFill>
                      <a:srgbClr val="7030A0"/>
                    </a:solidFill>
                  </a:rPr>
                  <a:t>Zcrit = </a:t>
                </a:r>
                <a14:m>
                  <m:oMath xmlns:m="http://schemas.openxmlformats.org/officeDocument/2006/math">
                    <m:r>
                      <a:rPr lang="en-US" sz="240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1.96</m:t>
                    </m:r>
                  </m:oMath>
                </a14:m>
                <a:endParaRPr lang="en-US" sz="2400" dirty="0"/>
              </a:p>
              <a:p>
                <a:endParaRPr lang="en-US" sz="2400" dirty="0"/>
              </a:p>
              <a:p>
                <a:endParaRPr lang="en-US" sz="2400" dirty="0"/>
              </a:p>
              <a:p>
                <a:endParaRPr lang="en-US" sz="2400" dirty="0"/>
              </a:p>
              <a:p>
                <a:endParaRPr lang="en-US" sz="2400" dirty="0"/>
              </a:p>
              <a:p>
                <a:r>
                  <a:rPr lang="en-US" sz="2400" dirty="0"/>
                  <a:t>Decision regarding the null?</a:t>
                </a:r>
              </a:p>
              <a:p>
                <a:endParaRPr lang="en-US" sz="2400" dirty="0"/>
              </a:p>
              <a:p>
                <a:r>
                  <a:rPr lang="en-US" sz="2400" dirty="0"/>
                  <a:t>What does the decision tell us about beer consumption during the COVIDs?</a:t>
                </a:r>
              </a:p>
            </p:txBody>
          </p:sp>
        </mc:Choice>
        <mc:Fallback xmlns="">
          <p:sp>
            <p:nvSpPr>
              <p:cNvPr id="8" name="TextBox 7">
                <a:extLst>
                  <a:ext uri="{FF2B5EF4-FFF2-40B4-BE49-F238E27FC236}">
                    <a16:creationId xmlns:a16="http://schemas.microsoft.com/office/drawing/2014/main" id="{748349D0-B252-9D40-82C9-4E91F21887E3}"/>
                  </a:ext>
                </a:extLst>
              </p:cNvPr>
              <p:cNvSpPr txBox="1">
                <a:spLocks noRot="1" noChangeAspect="1" noMove="1" noResize="1" noEditPoints="1" noAdjustHandles="1" noChangeArrowheads="1" noChangeShapeType="1" noTextEdit="1"/>
              </p:cNvSpPr>
              <p:nvPr/>
            </p:nvSpPr>
            <p:spPr>
              <a:xfrm>
                <a:off x="1048797" y="3482370"/>
                <a:ext cx="7962900" cy="3416320"/>
              </a:xfrm>
              <a:prstGeom prst="rect">
                <a:avLst/>
              </a:prstGeom>
              <a:blipFill>
                <a:blip r:embed="rId2"/>
                <a:stretch>
                  <a:fillRect l="-1274" t="-1481"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B0C80106-57AC-994B-8A21-21DDA54A0375}"/>
                  </a:ext>
                </a:extLst>
              </p:cNvPr>
              <p:cNvSpPr txBox="1"/>
              <p:nvPr/>
            </p:nvSpPr>
            <p:spPr>
              <a:xfrm>
                <a:off x="1773035" y="4267200"/>
                <a:ext cx="5597928" cy="660502"/>
              </a:xfrm>
              <a:prstGeom prst="rect">
                <a:avLst/>
              </a:prstGeom>
              <a:noFill/>
            </p:spPr>
            <p:txBody>
              <a:bodyPr wrap="square" lIns="0" tIns="0" rIns="0" bIns="0" rtlCol="0">
                <a:spAutoFit/>
              </a:bodyPr>
              <a:lstStyle/>
              <a:p>
                <a14:m>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419357</m:t>
                        </m:r>
                        <m:r>
                          <a:rPr lang="en-US" sz="2400" i="1">
                            <a:latin typeface="Cambria Math" panose="02040503050406030204" pitchFamily="18" charset="0"/>
                          </a:rPr>
                          <m:t>−</m:t>
                        </m:r>
                        <m:r>
                          <a:rPr lang="en-US" sz="2400" b="0" i="1" smtClean="0">
                            <a:latin typeface="Cambria Math" panose="02040503050406030204" pitchFamily="18" charset="0"/>
                          </a:rPr>
                          <m:t>442376</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69138</m:t>
                            </m:r>
                          </m:num>
                          <m:den>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47</m:t>
                                </m:r>
                              </m:e>
                            </m:rad>
                          </m:den>
                        </m:f>
                      </m:den>
                    </m:f>
                  </m:oMath>
                </a14:m>
                <a:r>
                  <a:rPr lang="en-US" sz="2400" dirty="0"/>
                  <a:t> =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−23018</m:t>
                        </m:r>
                      </m:num>
                      <m:den>
                        <m:r>
                          <a:rPr lang="en-US" sz="2400" b="0" i="1" dirty="0" smtClean="0">
                            <a:latin typeface="Cambria Math" panose="02040503050406030204" pitchFamily="18" charset="0"/>
                          </a:rPr>
                          <m:t>10084</m:t>
                        </m:r>
                      </m:den>
                    </m:f>
                    <m:r>
                      <a:rPr lang="en-US" sz="2400" b="0" i="1" dirty="0" smtClean="0">
                        <a:latin typeface="Cambria Math" panose="02040503050406030204" pitchFamily="18" charset="0"/>
                      </a:rPr>
                      <m:t>=−2.28</m:t>
                    </m:r>
                  </m:oMath>
                </a14:m>
                <a:endParaRPr lang="en-US" sz="2400" dirty="0"/>
              </a:p>
            </p:txBody>
          </p:sp>
        </mc:Choice>
        <mc:Fallback xmlns="">
          <p:sp>
            <p:nvSpPr>
              <p:cNvPr id="6" name="TextBox 5">
                <a:extLst>
                  <a:ext uri="{FF2B5EF4-FFF2-40B4-BE49-F238E27FC236}">
                    <a16:creationId xmlns:a16="http://schemas.microsoft.com/office/drawing/2014/main" id="{B0C80106-57AC-994B-8A21-21DDA54A0375}"/>
                  </a:ext>
                </a:extLst>
              </p:cNvPr>
              <p:cNvSpPr txBox="1">
                <a:spLocks noRot="1" noChangeAspect="1" noMove="1" noResize="1" noEditPoints="1" noAdjustHandles="1" noChangeArrowheads="1" noChangeShapeType="1" noTextEdit="1"/>
              </p:cNvSpPr>
              <p:nvPr/>
            </p:nvSpPr>
            <p:spPr>
              <a:xfrm>
                <a:off x="1773035" y="4267200"/>
                <a:ext cx="5597928" cy="660502"/>
              </a:xfrm>
              <a:prstGeom prst="rect">
                <a:avLst/>
              </a:prstGeom>
              <a:blipFill>
                <a:blip r:embed="rId3"/>
                <a:stretch>
                  <a:fillRect l="-1357" t="-42308" b="-130769"/>
                </a:stretch>
              </a:blipFill>
            </p:spPr>
            <p:txBody>
              <a:bodyPr/>
              <a:lstStyle/>
              <a:p>
                <a:r>
                  <a:rPr lang="en-US">
                    <a:noFill/>
                  </a:rPr>
                  <a:t> </a:t>
                </a:r>
              </a:p>
            </p:txBody>
          </p:sp>
        </mc:Fallback>
      </mc:AlternateContent>
    </p:spTree>
    <p:extLst>
      <p:ext uri="{BB962C8B-B14F-4D97-AF65-F5344CB8AC3E}">
        <p14:creationId xmlns:p14="http://schemas.microsoft.com/office/powerpoint/2010/main" val="4180556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A82-6DFA-BD43-B8A3-851028374236}"/>
              </a:ext>
            </a:extLst>
          </p:cNvPr>
          <p:cNvSpPr>
            <a:spLocks noGrp="1"/>
          </p:cNvSpPr>
          <p:nvPr>
            <p:ph type="title"/>
          </p:nvPr>
        </p:nvSpPr>
        <p:spPr>
          <a:xfrm>
            <a:off x="1048797" y="137432"/>
            <a:ext cx="7200900" cy="1485900"/>
          </a:xfrm>
        </p:spPr>
        <p:txBody>
          <a:bodyPr/>
          <a:lstStyle/>
          <a:p>
            <a:pPr algn="ctr"/>
            <a:r>
              <a:rPr lang="en-US" dirty="0"/>
              <a:t>Wine</a:t>
            </a:r>
          </a:p>
        </p:txBody>
      </p:sp>
      <p:graphicFrame>
        <p:nvGraphicFramePr>
          <p:cNvPr id="5" name="Table 5">
            <a:extLst>
              <a:ext uri="{FF2B5EF4-FFF2-40B4-BE49-F238E27FC236}">
                <a16:creationId xmlns:a16="http://schemas.microsoft.com/office/drawing/2014/main" id="{19D7E7E6-B127-1F48-8D29-C590F6C2B851}"/>
              </a:ext>
            </a:extLst>
          </p:cNvPr>
          <p:cNvGraphicFramePr>
            <a:graphicFrameLocks noGrp="1"/>
          </p:cNvGraphicFramePr>
          <p:nvPr>
            <p:extLst>
              <p:ext uri="{D42A27DB-BD31-4B8C-83A1-F6EECF244321}">
                <p14:modId xmlns:p14="http://schemas.microsoft.com/office/powerpoint/2010/main" val="35611636"/>
              </p:ext>
            </p:extLst>
          </p:nvPr>
        </p:nvGraphicFramePr>
        <p:xfrm>
          <a:off x="1257299" y="914400"/>
          <a:ext cx="6629400" cy="2514600"/>
        </p:xfrm>
        <a:graphic>
          <a:graphicData uri="http://schemas.openxmlformats.org/drawingml/2006/table">
            <a:tbl>
              <a:tblPr firstRow="1" firstCol="1" bandRow="1">
                <a:tableStyleId>{9DCAF9ED-07DC-4A11-8D7F-57B35C25682E}</a:tableStyleId>
              </a:tblPr>
              <a:tblGrid>
                <a:gridCol w="1104900">
                  <a:extLst>
                    <a:ext uri="{9D8B030D-6E8A-4147-A177-3AD203B41FA5}">
                      <a16:colId xmlns:a16="http://schemas.microsoft.com/office/drawing/2014/main" val="2691075599"/>
                    </a:ext>
                  </a:extLst>
                </a:gridCol>
                <a:gridCol w="1104900">
                  <a:extLst>
                    <a:ext uri="{9D8B030D-6E8A-4147-A177-3AD203B41FA5}">
                      <a16:colId xmlns:a16="http://schemas.microsoft.com/office/drawing/2014/main" val="3003917624"/>
                    </a:ext>
                  </a:extLst>
                </a:gridCol>
                <a:gridCol w="1104900">
                  <a:extLst>
                    <a:ext uri="{9D8B030D-6E8A-4147-A177-3AD203B41FA5}">
                      <a16:colId xmlns:a16="http://schemas.microsoft.com/office/drawing/2014/main" val="886545456"/>
                    </a:ext>
                  </a:extLst>
                </a:gridCol>
                <a:gridCol w="1104900">
                  <a:extLst>
                    <a:ext uri="{9D8B030D-6E8A-4147-A177-3AD203B41FA5}">
                      <a16:colId xmlns:a16="http://schemas.microsoft.com/office/drawing/2014/main" val="1345610231"/>
                    </a:ext>
                  </a:extLst>
                </a:gridCol>
                <a:gridCol w="1104900">
                  <a:extLst>
                    <a:ext uri="{9D8B030D-6E8A-4147-A177-3AD203B41FA5}">
                      <a16:colId xmlns:a16="http://schemas.microsoft.com/office/drawing/2014/main" val="218926270"/>
                    </a:ext>
                  </a:extLst>
                </a:gridCol>
                <a:gridCol w="1104900">
                  <a:extLst>
                    <a:ext uri="{9D8B030D-6E8A-4147-A177-3AD203B41FA5}">
                      <a16:colId xmlns:a16="http://schemas.microsoft.com/office/drawing/2014/main" val="1914816995"/>
                    </a:ext>
                  </a:extLst>
                </a:gridCol>
              </a:tblGrid>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bg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bg1"/>
                          </a:solidFill>
                        </a:rPr>
                        <a:t>Beer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Wine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Spirits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85350"/>
                  </a:ext>
                </a:extLst>
              </a:tr>
              <a:tr h="502920">
                <a:tc>
                  <a:txBody>
                    <a:bodyPr/>
                    <a:lstStyle/>
                    <a:p>
                      <a:r>
                        <a:rPr lang="en-US"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1258885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419357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547043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290483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483737"/>
                  </a:ext>
                </a:extLst>
              </a:tr>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511358"/>
                  </a:ext>
                </a:extLst>
              </a:tr>
              <a:tr h="502920">
                <a:tc>
                  <a:txBody>
                    <a:bodyPr/>
                    <a:lstStyle/>
                    <a:p>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1251279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442376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503967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304936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38057"/>
                  </a:ext>
                </a:extLst>
              </a:tr>
              <a:tr h="502920">
                <a:tc>
                  <a:txBody>
                    <a:bodyPr/>
                    <a:lstStyle/>
                    <a:p>
                      <a:r>
                        <a:rPr lang="en-US" dirty="0"/>
                        <a:t>(n=47)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Std. Dev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230117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69138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140800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66856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312421"/>
                  </a:ext>
                </a:extLst>
              </a:tr>
            </a:tbl>
          </a:graphicData>
        </a:graphic>
      </p:graphicFrame>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48349D0-B252-9D40-82C9-4E91F21887E3}"/>
                  </a:ext>
                </a:extLst>
              </p:cNvPr>
              <p:cNvSpPr txBox="1"/>
              <p:nvPr/>
            </p:nvSpPr>
            <p:spPr>
              <a:xfrm>
                <a:off x="1048797" y="3482370"/>
                <a:ext cx="7962900" cy="3416320"/>
              </a:xfrm>
              <a:prstGeom prst="rect">
                <a:avLst/>
              </a:prstGeom>
              <a:noFill/>
            </p:spPr>
            <p:txBody>
              <a:bodyPr wrap="square" rtlCol="0">
                <a:spAutoFit/>
              </a:bodyPr>
              <a:lstStyle/>
              <a:p>
                <a:r>
                  <a:rPr lang="en-US" sz="2400" dirty="0"/>
                  <a:t>Critical value for Z:  </a:t>
                </a:r>
                <a:r>
                  <a:rPr lang="en-US" sz="2400" dirty="0">
                    <a:solidFill>
                      <a:srgbClr val="7030A0"/>
                    </a:solidFill>
                  </a:rPr>
                  <a:t>Zcrit = </a:t>
                </a:r>
                <a14:m>
                  <m:oMath xmlns:m="http://schemas.openxmlformats.org/officeDocument/2006/math">
                    <m:r>
                      <a:rPr lang="en-US" sz="240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1.96</m:t>
                    </m:r>
                  </m:oMath>
                </a14:m>
                <a:endParaRPr lang="en-US" sz="2400" dirty="0">
                  <a:solidFill>
                    <a:srgbClr val="7030A0"/>
                  </a:solidFill>
                </a:endParaRPr>
              </a:p>
              <a:p>
                <a:endParaRPr lang="en-US" sz="2400" dirty="0"/>
              </a:p>
              <a:p>
                <a:endParaRPr lang="en-US" sz="2400" dirty="0"/>
              </a:p>
              <a:p>
                <a:endParaRPr lang="en-US" sz="2400" dirty="0"/>
              </a:p>
              <a:p>
                <a:endParaRPr lang="en-US" sz="2400" dirty="0"/>
              </a:p>
              <a:p>
                <a:r>
                  <a:rPr lang="en-US" sz="2400" dirty="0"/>
                  <a:t>Decision regarding the null?</a:t>
                </a:r>
              </a:p>
              <a:p>
                <a:endParaRPr lang="en-US" sz="2400" dirty="0"/>
              </a:p>
              <a:p>
                <a:r>
                  <a:rPr lang="en-US" sz="2400" dirty="0"/>
                  <a:t>What does the decision tell us about wine consumption during the COVIDs?</a:t>
                </a:r>
              </a:p>
            </p:txBody>
          </p:sp>
        </mc:Choice>
        <mc:Fallback xmlns="">
          <p:sp>
            <p:nvSpPr>
              <p:cNvPr id="8" name="TextBox 7">
                <a:extLst>
                  <a:ext uri="{FF2B5EF4-FFF2-40B4-BE49-F238E27FC236}">
                    <a16:creationId xmlns:a16="http://schemas.microsoft.com/office/drawing/2014/main" id="{748349D0-B252-9D40-82C9-4E91F21887E3}"/>
                  </a:ext>
                </a:extLst>
              </p:cNvPr>
              <p:cNvSpPr txBox="1">
                <a:spLocks noRot="1" noChangeAspect="1" noMove="1" noResize="1" noEditPoints="1" noAdjustHandles="1" noChangeArrowheads="1" noChangeShapeType="1" noTextEdit="1"/>
              </p:cNvSpPr>
              <p:nvPr/>
            </p:nvSpPr>
            <p:spPr>
              <a:xfrm>
                <a:off x="1048797" y="3482370"/>
                <a:ext cx="7962900" cy="3416320"/>
              </a:xfrm>
              <a:prstGeom prst="rect">
                <a:avLst/>
              </a:prstGeom>
              <a:blipFill>
                <a:blip r:embed="rId2"/>
                <a:stretch>
                  <a:fillRect l="-1274" t="-1481"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246643EE-CF7F-3443-8B9B-DD127F6878FA}"/>
                  </a:ext>
                </a:extLst>
              </p:cNvPr>
              <p:cNvSpPr txBox="1"/>
              <p:nvPr/>
            </p:nvSpPr>
            <p:spPr>
              <a:xfrm>
                <a:off x="1773035" y="4267200"/>
                <a:ext cx="5597928" cy="660502"/>
              </a:xfrm>
              <a:prstGeom prst="rect">
                <a:avLst/>
              </a:prstGeom>
              <a:noFill/>
            </p:spPr>
            <p:txBody>
              <a:bodyPr wrap="square" lIns="0" tIns="0" rIns="0" bIns="0" rtlCol="0">
                <a:spAutoFit/>
              </a:bodyPr>
              <a:lstStyle/>
              <a:p>
                <a14:m>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547043</m:t>
                        </m:r>
                        <m:r>
                          <a:rPr lang="en-US" sz="2400" i="1">
                            <a:latin typeface="Cambria Math" panose="02040503050406030204" pitchFamily="18" charset="0"/>
                          </a:rPr>
                          <m:t>−</m:t>
                        </m:r>
                        <m:r>
                          <a:rPr lang="en-US" sz="2400" b="0" i="1" smtClean="0">
                            <a:latin typeface="Cambria Math" panose="02040503050406030204" pitchFamily="18" charset="0"/>
                          </a:rPr>
                          <m:t>503967</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140800</m:t>
                            </m:r>
                          </m:num>
                          <m:den>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47</m:t>
                                </m:r>
                              </m:e>
                            </m:rad>
                          </m:den>
                        </m:f>
                      </m:den>
                    </m:f>
                  </m:oMath>
                </a14:m>
                <a:r>
                  <a:rPr lang="en-US" sz="2400" dirty="0"/>
                  <a:t> =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43076</m:t>
                        </m:r>
                      </m:num>
                      <m:den>
                        <m:r>
                          <a:rPr lang="en-US" sz="2400" b="0" i="1" dirty="0" smtClean="0">
                            <a:latin typeface="Cambria Math" panose="02040503050406030204" pitchFamily="18" charset="0"/>
                          </a:rPr>
                          <m:t>20538</m:t>
                        </m:r>
                      </m:den>
                    </m:f>
                    <m:r>
                      <a:rPr lang="en-US" sz="2400" b="0" i="1" dirty="0" smtClean="0">
                        <a:latin typeface="Cambria Math" panose="02040503050406030204" pitchFamily="18" charset="0"/>
                      </a:rPr>
                      <m:t>=2.10</m:t>
                    </m:r>
                  </m:oMath>
                </a14:m>
                <a:endParaRPr lang="en-US" sz="2400" dirty="0"/>
              </a:p>
            </p:txBody>
          </p:sp>
        </mc:Choice>
        <mc:Fallback xmlns="">
          <p:sp>
            <p:nvSpPr>
              <p:cNvPr id="6" name="TextBox 5">
                <a:extLst>
                  <a:ext uri="{FF2B5EF4-FFF2-40B4-BE49-F238E27FC236}">
                    <a16:creationId xmlns:a16="http://schemas.microsoft.com/office/drawing/2014/main" id="{246643EE-CF7F-3443-8B9B-DD127F6878FA}"/>
                  </a:ext>
                </a:extLst>
              </p:cNvPr>
              <p:cNvSpPr txBox="1">
                <a:spLocks noRot="1" noChangeAspect="1" noMove="1" noResize="1" noEditPoints="1" noAdjustHandles="1" noChangeArrowheads="1" noChangeShapeType="1" noTextEdit="1"/>
              </p:cNvSpPr>
              <p:nvPr/>
            </p:nvSpPr>
            <p:spPr>
              <a:xfrm>
                <a:off x="1773035" y="4267200"/>
                <a:ext cx="5597928" cy="660502"/>
              </a:xfrm>
              <a:prstGeom prst="rect">
                <a:avLst/>
              </a:prstGeom>
              <a:blipFill>
                <a:blip r:embed="rId3"/>
                <a:stretch>
                  <a:fillRect l="-1357" t="-42308" b="-130769"/>
                </a:stretch>
              </a:blipFill>
            </p:spPr>
            <p:txBody>
              <a:bodyPr/>
              <a:lstStyle/>
              <a:p>
                <a:r>
                  <a:rPr lang="en-US">
                    <a:noFill/>
                  </a:rPr>
                  <a:t> </a:t>
                </a:r>
              </a:p>
            </p:txBody>
          </p:sp>
        </mc:Fallback>
      </mc:AlternateContent>
    </p:spTree>
    <p:extLst>
      <p:ext uri="{BB962C8B-B14F-4D97-AF65-F5344CB8AC3E}">
        <p14:creationId xmlns:p14="http://schemas.microsoft.com/office/powerpoint/2010/main" val="1972807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60A82-6DFA-BD43-B8A3-851028374236}"/>
              </a:ext>
            </a:extLst>
          </p:cNvPr>
          <p:cNvSpPr>
            <a:spLocks noGrp="1"/>
          </p:cNvSpPr>
          <p:nvPr>
            <p:ph type="title"/>
          </p:nvPr>
        </p:nvSpPr>
        <p:spPr>
          <a:xfrm>
            <a:off x="1048797" y="137432"/>
            <a:ext cx="7200900" cy="1485900"/>
          </a:xfrm>
        </p:spPr>
        <p:txBody>
          <a:bodyPr/>
          <a:lstStyle/>
          <a:p>
            <a:pPr algn="ctr"/>
            <a:r>
              <a:rPr lang="en-US" dirty="0"/>
              <a:t>Spirits</a:t>
            </a:r>
          </a:p>
        </p:txBody>
      </p:sp>
      <p:graphicFrame>
        <p:nvGraphicFramePr>
          <p:cNvPr id="5" name="Table 5">
            <a:extLst>
              <a:ext uri="{FF2B5EF4-FFF2-40B4-BE49-F238E27FC236}">
                <a16:creationId xmlns:a16="http://schemas.microsoft.com/office/drawing/2014/main" id="{19D7E7E6-B127-1F48-8D29-C590F6C2B851}"/>
              </a:ext>
            </a:extLst>
          </p:cNvPr>
          <p:cNvGraphicFramePr>
            <a:graphicFrameLocks noGrp="1"/>
          </p:cNvGraphicFramePr>
          <p:nvPr>
            <p:extLst>
              <p:ext uri="{D42A27DB-BD31-4B8C-83A1-F6EECF244321}">
                <p14:modId xmlns:p14="http://schemas.microsoft.com/office/powerpoint/2010/main" val="2074526071"/>
              </p:ext>
            </p:extLst>
          </p:nvPr>
        </p:nvGraphicFramePr>
        <p:xfrm>
          <a:off x="1257299" y="914400"/>
          <a:ext cx="6629400" cy="2514600"/>
        </p:xfrm>
        <a:graphic>
          <a:graphicData uri="http://schemas.openxmlformats.org/drawingml/2006/table">
            <a:tbl>
              <a:tblPr firstRow="1" firstCol="1" bandRow="1">
                <a:tableStyleId>{9DCAF9ED-07DC-4A11-8D7F-57B35C25682E}</a:tableStyleId>
              </a:tblPr>
              <a:tblGrid>
                <a:gridCol w="1104900">
                  <a:extLst>
                    <a:ext uri="{9D8B030D-6E8A-4147-A177-3AD203B41FA5}">
                      <a16:colId xmlns:a16="http://schemas.microsoft.com/office/drawing/2014/main" val="2691075599"/>
                    </a:ext>
                  </a:extLst>
                </a:gridCol>
                <a:gridCol w="1104900">
                  <a:extLst>
                    <a:ext uri="{9D8B030D-6E8A-4147-A177-3AD203B41FA5}">
                      <a16:colId xmlns:a16="http://schemas.microsoft.com/office/drawing/2014/main" val="3003917624"/>
                    </a:ext>
                  </a:extLst>
                </a:gridCol>
                <a:gridCol w="1104900">
                  <a:extLst>
                    <a:ext uri="{9D8B030D-6E8A-4147-A177-3AD203B41FA5}">
                      <a16:colId xmlns:a16="http://schemas.microsoft.com/office/drawing/2014/main" val="886545456"/>
                    </a:ext>
                  </a:extLst>
                </a:gridCol>
                <a:gridCol w="1104900">
                  <a:extLst>
                    <a:ext uri="{9D8B030D-6E8A-4147-A177-3AD203B41FA5}">
                      <a16:colId xmlns:a16="http://schemas.microsoft.com/office/drawing/2014/main" val="1345610231"/>
                    </a:ext>
                  </a:extLst>
                </a:gridCol>
                <a:gridCol w="1104900">
                  <a:extLst>
                    <a:ext uri="{9D8B030D-6E8A-4147-A177-3AD203B41FA5}">
                      <a16:colId xmlns:a16="http://schemas.microsoft.com/office/drawing/2014/main" val="218926270"/>
                    </a:ext>
                  </a:extLst>
                </a:gridCol>
                <a:gridCol w="1104900">
                  <a:extLst>
                    <a:ext uri="{9D8B030D-6E8A-4147-A177-3AD203B41FA5}">
                      <a16:colId xmlns:a16="http://schemas.microsoft.com/office/drawing/2014/main" val="1914816995"/>
                    </a:ext>
                  </a:extLst>
                </a:gridCol>
              </a:tblGrid>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bg1"/>
                          </a:solidFill>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chemeClr val="bg1"/>
                          </a:solidFill>
                        </a:rPr>
                        <a:t>Beer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Wine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Spirits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885350"/>
                  </a:ext>
                </a:extLst>
              </a:tr>
              <a:tr h="502920">
                <a:tc>
                  <a:txBody>
                    <a:bodyPr/>
                    <a:lstStyle/>
                    <a:p>
                      <a:r>
                        <a:rPr lang="en-US" dirty="0"/>
                        <a:t>2020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1258885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419357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547043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290483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3483737"/>
                  </a:ext>
                </a:extLst>
              </a:tr>
              <a:tr h="50292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b="1" dirty="0">
                        <a:solidFill>
                          <a:srgbClr val="7030A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6511358"/>
                  </a:ext>
                </a:extLst>
              </a:tr>
              <a:tr h="502920">
                <a:tc>
                  <a:txBody>
                    <a:bodyPr/>
                    <a:lstStyle/>
                    <a:p>
                      <a:r>
                        <a:rPr lang="en-US"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1251279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442376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503967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304936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6138057"/>
                  </a:ext>
                </a:extLst>
              </a:tr>
              <a:tr h="502920">
                <a:tc>
                  <a:txBody>
                    <a:bodyPr/>
                    <a:lstStyle/>
                    <a:p>
                      <a:r>
                        <a:rPr lang="en-US" dirty="0"/>
                        <a:t>(n=47)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r>
                        <a:rPr lang="en-US" dirty="0"/>
                        <a:t>Std. Dev</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230117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0" dirty="0">
                          <a:solidFill>
                            <a:schemeClr val="tx1"/>
                          </a:solidFill>
                        </a:rPr>
                        <a:t>69138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140800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a:solidFill>
                            <a:srgbClr val="7030A0"/>
                          </a:solidFill>
                        </a:rPr>
                        <a:t>66856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6312421"/>
                  </a:ext>
                </a:extLst>
              </a:tr>
            </a:tbl>
          </a:graphicData>
        </a:graphic>
      </p:graphicFrame>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748349D0-B252-9D40-82C9-4E91F21887E3}"/>
                  </a:ext>
                </a:extLst>
              </p:cNvPr>
              <p:cNvSpPr txBox="1"/>
              <p:nvPr/>
            </p:nvSpPr>
            <p:spPr>
              <a:xfrm>
                <a:off x="1048797" y="3482370"/>
                <a:ext cx="7962900" cy="3416320"/>
              </a:xfrm>
              <a:prstGeom prst="rect">
                <a:avLst/>
              </a:prstGeom>
              <a:noFill/>
            </p:spPr>
            <p:txBody>
              <a:bodyPr wrap="square" rtlCol="0">
                <a:spAutoFit/>
              </a:bodyPr>
              <a:lstStyle/>
              <a:p>
                <a:r>
                  <a:rPr lang="en-US" sz="2400" dirty="0"/>
                  <a:t>Critical value for Z: </a:t>
                </a:r>
                <a:r>
                  <a:rPr lang="en-US" sz="2400" dirty="0">
                    <a:solidFill>
                      <a:srgbClr val="7030A0"/>
                    </a:solidFill>
                  </a:rPr>
                  <a:t>Zcrit = </a:t>
                </a:r>
                <a14:m>
                  <m:oMath xmlns:m="http://schemas.openxmlformats.org/officeDocument/2006/math">
                    <m:r>
                      <a:rPr lang="en-US" sz="2400" i="1" smtClean="0">
                        <a:solidFill>
                          <a:srgbClr val="7030A0"/>
                        </a:solidFill>
                        <a:latin typeface="Cambria Math" panose="02040503050406030204" pitchFamily="18" charset="0"/>
                        <a:ea typeface="Cambria Math" panose="02040503050406030204" pitchFamily="18" charset="0"/>
                      </a:rPr>
                      <m:t>±</m:t>
                    </m:r>
                    <m:r>
                      <a:rPr lang="en-US" sz="2400" b="0" i="1" smtClean="0">
                        <a:solidFill>
                          <a:srgbClr val="7030A0"/>
                        </a:solidFill>
                        <a:latin typeface="Cambria Math" panose="02040503050406030204" pitchFamily="18" charset="0"/>
                        <a:ea typeface="Cambria Math" panose="02040503050406030204" pitchFamily="18" charset="0"/>
                      </a:rPr>
                      <m:t>1.96</m:t>
                    </m:r>
                  </m:oMath>
                </a14:m>
                <a:endParaRPr lang="en-US" sz="2400" dirty="0"/>
              </a:p>
              <a:p>
                <a:endParaRPr lang="en-US" sz="2400" dirty="0"/>
              </a:p>
              <a:p>
                <a:endParaRPr lang="en-US" sz="2400" dirty="0"/>
              </a:p>
              <a:p>
                <a:endParaRPr lang="en-US" sz="2400" dirty="0"/>
              </a:p>
              <a:p>
                <a:endParaRPr lang="en-US" sz="2400" dirty="0"/>
              </a:p>
              <a:p>
                <a:r>
                  <a:rPr lang="en-US" sz="2400" dirty="0"/>
                  <a:t>Decision regarding the null?</a:t>
                </a:r>
              </a:p>
              <a:p>
                <a:endParaRPr lang="en-US" sz="2400" dirty="0"/>
              </a:p>
              <a:p>
                <a:r>
                  <a:rPr lang="en-US" sz="2400" dirty="0"/>
                  <a:t>What does the decision tell us about spirits consumption during the COVIDs?</a:t>
                </a:r>
              </a:p>
            </p:txBody>
          </p:sp>
        </mc:Choice>
        <mc:Fallback xmlns="">
          <p:sp>
            <p:nvSpPr>
              <p:cNvPr id="8" name="TextBox 7">
                <a:extLst>
                  <a:ext uri="{FF2B5EF4-FFF2-40B4-BE49-F238E27FC236}">
                    <a16:creationId xmlns:a16="http://schemas.microsoft.com/office/drawing/2014/main" id="{748349D0-B252-9D40-82C9-4E91F21887E3}"/>
                  </a:ext>
                </a:extLst>
              </p:cNvPr>
              <p:cNvSpPr txBox="1">
                <a:spLocks noRot="1" noChangeAspect="1" noMove="1" noResize="1" noEditPoints="1" noAdjustHandles="1" noChangeArrowheads="1" noChangeShapeType="1" noTextEdit="1"/>
              </p:cNvSpPr>
              <p:nvPr/>
            </p:nvSpPr>
            <p:spPr>
              <a:xfrm>
                <a:off x="1048797" y="3482370"/>
                <a:ext cx="7962900" cy="3416320"/>
              </a:xfrm>
              <a:prstGeom prst="rect">
                <a:avLst/>
              </a:prstGeom>
              <a:blipFill>
                <a:blip r:embed="rId2"/>
                <a:stretch>
                  <a:fillRect l="-1274" t="-1481" b="-3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F1129AF6-C54A-CB43-A525-0F4FEBB1DF86}"/>
                  </a:ext>
                </a:extLst>
              </p:cNvPr>
              <p:cNvSpPr txBox="1"/>
              <p:nvPr/>
            </p:nvSpPr>
            <p:spPr>
              <a:xfrm>
                <a:off x="1773035" y="4267200"/>
                <a:ext cx="5597928" cy="660502"/>
              </a:xfrm>
              <a:prstGeom prst="rect">
                <a:avLst/>
              </a:prstGeom>
              <a:noFill/>
            </p:spPr>
            <p:txBody>
              <a:bodyPr wrap="square" lIns="0" tIns="0" rIns="0" bIns="0" rtlCol="0">
                <a:spAutoFit/>
              </a:bodyPr>
              <a:lstStyle/>
              <a:p>
                <a14:m>
                  <m:oMath xmlns:m="http://schemas.openxmlformats.org/officeDocument/2006/math">
                    <m:r>
                      <a:rPr lang="en-US" sz="2400" b="0" i="1" smtClean="0">
                        <a:latin typeface="Cambria Math" panose="02040503050406030204" pitchFamily="18" charset="0"/>
                      </a:rPr>
                      <m:t>𝑧</m:t>
                    </m:r>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𝑀</m:t>
                        </m:r>
                        <m:r>
                          <a:rPr lang="en-US" sz="2400" b="0" i="1" smtClean="0">
                            <a:latin typeface="Cambria Math" panose="02040503050406030204" pitchFamily="18" charset="0"/>
                          </a:rPr>
                          <m:t>−</m:t>
                        </m:r>
                        <m:r>
                          <a:rPr lang="en-US" sz="2400" b="0" i="1" smtClean="0">
                            <a:latin typeface="Cambria Math" panose="02040503050406030204" pitchFamily="18" charset="0"/>
                          </a:rPr>
                          <m:t>𝜇</m:t>
                        </m:r>
                      </m:num>
                      <m:den>
                        <m:f>
                          <m:fPr>
                            <m:type m:val="skw"/>
                            <m:ctrlPr>
                              <a:rPr lang="en-US" sz="2400" b="0" i="1" smtClean="0">
                                <a:latin typeface="Cambria Math" panose="02040503050406030204" pitchFamily="18" charset="0"/>
                              </a:rPr>
                            </m:ctrlPr>
                          </m:fPr>
                          <m:num>
                            <m:r>
                              <a:rPr lang="en-US" sz="2400" b="0" i="1" smtClean="0">
                                <a:latin typeface="Cambria Math" panose="02040503050406030204" pitchFamily="18" charset="0"/>
                              </a:rPr>
                              <m:t>𝜎</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𝑛</m:t>
                                </m:r>
                              </m:e>
                            </m:rad>
                          </m:den>
                        </m:f>
                      </m:den>
                    </m:f>
                    <m:r>
                      <a:rPr lang="en-US" sz="2400" b="0" i="1" smtClean="0">
                        <a:latin typeface="Cambria Math" panose="02040503050406030204" pitchFamily="18" charset="0"/>
                      </a:rPr>
                      <m:t>=</m:t>
                    </m:r>
                    <m:f>
                      <m:fPr>
                        <m:ctrlPr>
                          <a:rPr lang="en-US" sz="2400" i="1">
                            <a:latin typeface="Cambria Math" panose="02040503050406030204" pitchFamily="18" charset="0"/>
                          </a:rPr>
                        </m:ctrlPr>
                      </m:fPr>
                      <m:num>
                        <m:r>
                          <a:rPr lang="en-US" sz="2400" b="0" i="1" smtClean="0">
                            <a:latin typeface="Cambria Math" panose="02040503050406030204" pitchFamily="18" charset="0"/>
                          </a:rPr>
                          <m:t>290483</m:t>
                        </m:r>
                        <m:r>
                          <a:rPr lang="en-US" sz="2400" i="1">
                            <a:latin typeface="Cambria Math" panose="02040503050406030204" pitchFamily="18" charset="0"/>
                          </a:rPr>
                          <m:t>−</m:t>
                        </m:r>
                        <m:r>
                          <a:rPr lang="en-US" sz="2400" b="0" i="1" smtClean="0">
                            <a:latin typeface="Cambria Math" panose="02040503050406030204" pitchFamily="18" charset="0"/>
                          </a:rPr>
                          <m:t>304936</m:t>
                        </m:r>
                      </m:num>
                      <m:den>
                        <m:f>
                          <m:fPr>
                            <m:type m:val="skw"/>
                            <m:ctrlPr>
                              <a:rPr lang="en-US" sz="2400" i="1">
                                <a:latin typeface="Cambria Math" panose="02040503050406030204" pitchFamily="18" charset="0"/>
                              </a:rPr>
                            </m:ctrlPr>
                          </m:fPr>
                          <m:num>
                            <m:r>
                              <a:rPr lang="en-US" sz="2400" b="0" i="1" smtClean="0">
                                <a:latin typeface="Cambria Math" panose="02040503050406030204" pitchFamily="18" charset="0"/>
                              </a:rPr>
                              <m:t>66856</m:t>
                            </m:r>
                          </m:num>
                          <m:den>
                            <m:rad>
                              <m:radPr>
                                <m:degHide m:val="on"/>
                                <m:ctrlPr>
                                  <a:rPr lang="en-US" sz="2400" i="1">
                                    <a:latin typeface="Cambria Math" panose="02040503050406030204" pitchFamily="18" charset="0"/>
                                  </a:rPr>
                                </m:ctrlPr>
                              </m:radPr>
                              <m:deg/>
                              <m:e>
                                <m:r>
                                  <a:rPr lang="en-US" sz="2400" b="0" i="1" smtClean="0">
                                    <a:latin typeface="Cambria Math" panose="02040503050406030204" pitchFamily="18" charset="0"/>
                                  </a:rPr>
                                  <m:t>47</m:t>
                                </m:r>
                              </m:e>
                            </m:rad>
                          </m:den>
                        </m:f>
                      </m:den>
                    </m:f>
                  </m:oMath>
                </a14:m>
                <a:r>
                  <a:rPr lang="en-US" sz="2400" dirty="0"/>
                  <a:t> =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−14452</m:t>
                        </m:r>
                      </m:num>
                      <m:den>
                        <m:r>
                          <a:rPr lang="en-US" sz="2400" b="0" i="1" dirty="0" smtClean="0">
                            <a:latin typeface="Cambria Math" panose="02040503050406030204" pitchFamily="18" charset="0"/>
                          </a:rPr>
                          <m:t>9752</m:t>
                        </m:r>
                      </m:den>
                    </m:f>
                    <m:r>
                      <a:rPr lang="en-US" sz="2400" b="0" i="1" dirty="0" smtClean="0">
                        <a:latin typeface="Cambria Math" panose="02040503050406030204" pitchFamily="18" charset="0"/>
                      </a:rPr>
                      <m:t>=−1.48</m:t>
                    </m:r>
                  </m:oMath>
                </a14:m>
                <a:endParaRPr lang="en-US" sz="2400" dirty="0"/>
              </a:p>
            </p:txBody>
          </p:sp>
        </mc:Choice>
        <mc:Fallback xmlns="">
          <p:sp>
            <p:nvSpPr>
              <p:cNvPr id="6" name="TextBox 5">
                <a:extLst>
                  <a:ext uri="{FF2B5EF4-FFF2-40B4-BE49-F238E27FC236}">
                    <a16:creationId xmlns:a16="http://schemas.microsoft.com/office/drawing/2014/main" id="{F1129AF6-C54A-CB43-A525-0F4FEBB1DF86}"/>
                  </a:ext>
                </a:extLst>
              </p:cNvPr>
              <p:cNvSpPr txBox="1">
                <a:spLocks noRot="1" noChangeAspect="1" noMove="1" noResize="1" noEditPoints="1" noAdjustHandles="1" noChangeArrowheads="1" noChangeShapeType="1" noTextEdit="1"/>
              </p:cNvSpPr>
              <p:nvPr/>
            </p:nvSpPr>
            <p:spPr>
              <a:xfrm>
                <a:off x="1773035" y="4267200"/>
                <a:ext cx="5597928" cy="660502"/>
              </a:xfrm>
              <a:prstGeom prst="rect">
                <a:avLst/>
              </a:prstGeom>
              <a:blipFill>
                <a:blip r:embed="rId3"/>
                <a:stretch>
                  <a:fillRect l="-1357" t="-44231" b="-130769"/>
                </a:stretch>
              </a:blipFill>
            </p:spPr>
            <p:txBody>
              <a:bodyPr/>
              <a:lstStyle/>
              <a:p>
                <a:r>
                  <a:rPr lang="en-US">
                    <a:noFill/>
                  </a:rPr>
                  <a:t> </a:t>
                </a:r>
              </a:p>
            </p:txBody>
          </p:sp>
        </mc:Fallback>
      </mc:AlternateContent>
    </p:spTree>
    <p:extLst>
      <p:ext uri="{BB962C8B-B14F-4D97-AF65-F5344CB8AC3E}">
        <p14:creationId xmlns:p14="http://schemas.microsoft.com/office/powerpoint/2010/main" val="1192668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ctr"/>
            <a:r>
              <a:rPr lang="en-US" sz="4000" dirty="0"/>
              <a:t>What affects the hypothesis test?</a:t>
            </a:r>
          </a:p>
        </p:txBody>
      </p:sp>
      <p:sp>
        <p:nvSpPr>
          <p:cNvPr id="3" name="Content Placeholder 2"/>
          <p:cNvSpPr>
            <a:spLocks noGrp="1"/>
          </p:cNvSpPr>
          <p:nvPr>
            <p:ph idx="1"/>
          </p:nvPr>
        </p:nvSpPr>
        <p:spPr>
          <a:xfrm>
            <a:off x="457200" y="914400"/>
            <a:ext cx="8229600" cy="3810000"/>
          </a:xfrm>
        </p:spPr>
        <p:txBody>
          <a:bodyPr>
            <a:noAutofit/>
          </a:bodyPr>
          <a:lstStyle/>
          <a:p>
            <a:pPr marL="0" indent="0">
              <a:buNone/>
            </a:pPr>
            <a:r>
              <a:rPr lang="en-US" sz="2400" b="1" dirty="0"/>
              <a:t>1. </a:t>
            </a:r>
            <a:r>
              <a:rPr lang="en-US" sz="2400" b="1" dirty="0">
                <a:solidFill>
                  <a:srgbClr val="7030A0"/>
                </a:solidFill>
              </a:rPr>
              <a:t>Variability (SE): </a:t>
            </a:r>
            <a:r>
              <a:rPr lang="en-US" sz="2400" dirty="0"/>
              <a:t>smaller σ will make you more likely to reject the null</a:t>
            </a:r>
          </a:p>
          <a:p>
            <a:pPr marL="0" indent="0">
              <a:buNone/>
            </a:pPr>
            <a:endParaRPr lang="en-US" sz="2400" dirty="0"/>
          </a:p>
          <a:p>
            <a:pPr marL="0" indent="0">
              <a:buNone/>
            </a:pPr>
            <a:r>
              <a:rPr lang="en-US" sz="2400" dirty="0"/>
              <a:t>Example: We sample 100 Big Y light bulbs to determine if they last as long as the package claims: 1200 hours.  </a:t>
            </a:r>
            <a:endParaRPr lang="en-US" sz="2400" b="1" dirty="0"/>
          </a:p>
          <a:p>
            <a:pPr marL="0" indent="0">
              <a:buNone/>
            </a:pPr>
            <a:r>
              <a:rPr lang="en-US" sz="2400" dirty="0"/>
              <a:t>M 	= 	1170</a:t>
            </a:r>
            <a:endParaRPr lang="en-US" sz="2400" b="1" dirty="0"/>
          </a:p>
          <a:p>
            <a:pPr marL="0" indent="0">
              <a:buNone/>
            </a:pPr>
            <a:r>
              <a:rPr lang="en-US" sz="2400" dirty="0"/>
              <a:t>σ 	=  	 </a:t>
            </a:r>
            <a:r>
              <a:rPr lang="en-US" sz="2400" dirty="0">
                <a:solidFill>
                  <a:srgbClr val="FF0000"/>
                </a:solidFill>
              </a:rPr>
              <a:t>150 (instead of 180)</a:t>
            </a:r>
            <a:endParaRPr lang="en-US" sz="2400" b="1" dirty="0">
              <a:solidFill>
                <a:srgbClr val="FF0000"/>
              </a:solidFill>
            </a:endParaRPr>
          </a:p>
          <a:p>
            <a:pPr marL="0" indent="0">
              <a:buNone/>
            </a:pPr>
            <a:r>
              <a:rPr lang="en-US" sz="2400" dirty="0"/>
              <a:t>What is the probability that we get this sample from a population with a mean of 1200?</a:t>
            </a:r>
            <a:endParaRPr lang="en-US" sz="2400" b="1" dirty="0"/>
          </a:p>
          <a:p>
            <a:pPr marL="0" indent="0">
              <a:buNone/>
            </a:pPr>
            <a:endParaRPr lang="en-US" sz="20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nvGraphicFramePr>
        <p:xfrm>
          <a:off x="995342" y="4800600"/>
          <a:ext cx="6911267" cy="914400"/>
        </p:xfrm>
        <a:graphic>
          <a:graphicData uri="http://schemas.openxmlformats.org/presentationml/2006/ole">
            <mc:AlternateContent xmlns:mc="http://schemas.openxmlformats.org/markup-compatibility/2006">
              <mc:Choice xmlns:v="urn:schemas-microsoft-com:vml" Requires="v">
                <p:oleObj spid="_x0000_s2049" name="Equation" r:id="rId4" imgW="3098520" imgH="406080" progId="Equation.3">
                  <p:embed/>
                </p:oleObj>
              </mc:Choice>
              <mc:Fallback>
                <p:oleObj name="Equation" r:id="rId4" imgW="3098520" imgH="406080" progId="Equation.3">
                  <p:embed/>
                  <p:pic>
                    <p:nvPicPr>
                      <p:cNvPr id="5" name="Object 4"/>
                      <p:cNvPicPr>
                        <a:picLocks noChangeAspect="1" noChangeArrowheads="1"/>
                      </p:cNvPicPr>
                      <p:nvPr/>
                    </p:nvPicPr>
                    <p:blipFill>
                      <a:blip r:embed="rId5"/>
                      <a:srcRect/>
                      <a:stretch>
                        <a:fillRect/>
                      </a:stretch>
                    </p:blipFill>
                    <p:spPr bwMode="auto">
                      <a:xfrm>
                        <a:off x="995342" y="4800600"/>
                        <a:ext cx="6911267" cy="914400"/>
                      </a:xfrm>
                      <a:prstGeom prst="rect">
                        <a:avLst/>
                      </a:prstGeom>
                      <a:noFill/>
                    </p:spPr>
                  </p:pic>
                </p:oleObj>
              </mc:Fallback>
            </mc:AlternateContent>
          </a:graphicData>
        </a:graphic>
      </p:graphicFrame>
      <p:sp>
        <p:nvSpPr>
          <p:cNvPr id="6" name="Rectangle 5"/>
          <p:cNvSpPr/>
          <p:nvPr/>
        </p:nvSpPr>
        <p:spPr>
          <a:xfrm>
            <a:off x="564776" y="5791200"/>
            <a:ext cx="7772400" cy="830997"/>
          </a:xfrm>
          <a:prstGeom prst="rect">
            <a:avLst/>
          </a:prstGeom>
        </p:spPr>
        <p:txBody>
          <a:bodyPr wrap="square">
            <a:spAutoFit/>
          </a:bodyPr>
          <a:lstStyle/>
          <a:p>
            <a:r>
              <a:rPr lang="en-US" sz="2400" dirty="0"/>
              <a:t>If we set alpha at .05 then Z </a:t>
            </a:r>
            <a:r>
              <a:rPr lang="en-US" sz="2400" dirty="0" err="1"/>
              <a:t>crit</a:t>
            </a:r>
            <a:r>
              <a:rPr lang="en-US" sz="2400" dirty="0"/>
              <a:t> = </a:t>
            </a:r>
            <a:r>
              <a:rPr lang="en-US" sz="2400" dirty="0">
                <a:latin typeface="Calibri"/>
              </a:rPr>
              <a:t>± 1.96</a:t>
            </a:r>
            <a:r>
              <a:rPr lang="en-US" sz="2400" dirty="0"/>
              <a:t> </a:t>
            </a:r>
          </a:p>
          <a:p>
            <a:r>
              <a:rPr lang="en-US" sz="2400" dirty="0"/>
              <a:t>We </a:t>
            </a:r>
            <a:r>
              <a:rPr lang="en-US" sz="2400" b="1" dirty="0">
                <a:solidFill>
                  <a:srgbClr val="7030A0"/>
                </a:solidFill>
              </a:rPr>
              <a:t>will reject </a:t>
            </a:r>
            <a:r>
              <a:rPr lang="en-US" sz="2400" dirty="0"/>
              <a:t>the null</a:t>
            </a:r>
            <a:endParaRPr lang="en-US" sz="2400" b="1" dirty="0"/>
          </a:p>
        </p:txBody>
      </p:sp>
      <p:sp>
        <p:nvSpPr>
          <p:cNvPr id="7" name="TextBox 6">
            <a:extLst>
              <a:ext uri="{FF2B5EF4-FFF2-40B4-BE49-F238E27FC236}">
                <a16:creationId xmlns:a16="http://schemas.microsoft.com/office/drawing/2014/main" id="{20981BAF-D346-3E46-86D7-5F3F774550F8}"/>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272410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ctr"/>
            <a:r>
              <a:rPr lang="en-US" sz="4000" dirty="0"/>
              <a:t>What affects the hypothesis test?</a:t>
            </a:r>
          </a:p>
        </p:txBody>
      </p:sp>
      <p:sp>
        <p:nvSpPr>
          <p:cNvPr id="3" name="Content Placeholder 2"/>
          <p:cNvSpPr>
            <a:spLocks noGrp="1"/>
          </p:cNvSpPr>
          <p:nvPr>
            <p:ph idx="1"/>
          </p:nvPr>
        </p:nvSpPr>
        <p:spPr>
          <a:xfrm>
            <a:off x="457200" y="914400"/>
            <a:ext cx="8229600" cy="3810000"/>
          </a:xfrm>
        </p:spPr>
        <p:txBody>
          <a:bodyPr>
            <a:noAutofit/>
          </a:bodyPr>
          <a:lstStyle/>
          <a:p>
            <a:pPr marL="0" indent="0">
              <a:buNone/>
            </a:pPr>
            <a:r>
              <a:rPr lang="en-US" sz="2400" b="1" dirty="0"/>
              <a:t>2. </a:t>
            </a:r>
            <a:r>
              <a:rPr lang="en-US" sz="2400" b="1" dirty="0">
                <a:solidFill>
                  <a:srgbClr val="7030A0"/>
                </a:solidFill>
              </a:rPr>
              <a:t>Sample size</a:t>
            </a:r>
            <a:r>
              <a:rPr lang="en-US" sz="2400" dirty="0"/>
              <a:t>: the larger the sample size, the more likely we are to reject</a:t>
            </a:r>
            <a:endParaRPr lang="en-US" sz="1000" dirty="0"/>
          </a:p>
          <a:p>
            <a:pPr marL="0" indent="0">
              <a:buNone/>
            </a:pPr>
            <a:endParaRPr lang="en-US" sz="1000" dirty="0"/>
          </a:p>
          <a:p>
            <a:pPr marL="0" indent="0">
              <a:buNone/>
            </a:pPr>
            <a:r>
              <a:rPr lang="en-US" sz="2400" dirty="0"/>
              <a:t>Example: We sample </a:t>
            </a:r>
            <a:r>
              <a:rPr lang="en-US" sz="2400" dirty="0">
                <a:solidFill>
                  <a:srgbClr val="FF0000"/>
                </a:solidFill>
              </a:rPr>
              <a:t>225 (rather than 100)</a:t>
            </a:r>
            <a:r>
              <a:rPr lang="en-US" sz="2400" dirty="0"/>
              <a:t>  Big Y light bulbs to determine if they last as long as the package claims: 1200 hours.  </a:t>
            </a:r>
            <a:endParaRPr lang="en-US" sz="2400" b="1" dirty="0"/>
          </a:p>
          <a:p>
            <a:pPr marL="0" indent="0">
              <a:buNone/>
            </a:pPr>
            <a:r>
              <a:rPr lang="en-US" sz="2400" dirty="0"/>
              <a:t>M 	= 	1170 </a:t>
            </a:r>
          </a:p>
          <a:p>
            <a:pPr marL="0" indent="0">
              <a:buNone/>
            </a:pPr>
            <a:r>
              <a:rPr lang="en-US" sz="2400" dirty="0"/>
              <a:t>σ 	=  	 180  (back to original)</a:t>
            </a:r>
            <a:endParaRPr lang="en-US" sz="2400" b="1" dirty="0"/>
          </a:p>
          <a:p>
            <a:pPr marL="0" indent="0">
              <a:buNone/>
            </a:pPr>
            <a:r>
              <a:rPr lang="en-US" sz="2400" dirty="0"/>
              <a:t>What is the probability that we get this sample from a population with a mean of 1200?</a:t>
            </a:r>
            <a:endParaRPr lang="en-US" sz="2400" b="1" dirty="0"/>
          </a:p>
          <a:p>
            <a:pPr marL="0" indent="0">
              <a:buNone/>
            </a:pPr>
            <a:endParaRPr lang="en-US" sz="20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nvGraphicFramePr>
        <p:xfrm>
          <a:off x="2088356" y="5028184"/>
          <a:ext cx="6598444" cy="935827"/>
        </p:xfrm>
        <a:graphic>
          <a:graphicData uri="http://schemas.openxmlformats.org/presentationml/2006/ole">
            <mc:AlternateContent xmlns:mc="http://schemas.openxmlformats.org/markup-compatibility/2006">
              <mc:Choice xmlns:v="urn:schemas-microsoft-com:vml" Requires="v">
                <p:oleObj spid="_x0000_s3073" name="Equation" r:id="rId4" imgW="3251200" imgH="457200" progId="Equation.3">
                  <p:embed/>
                </p:oleObj>
              </mc:Choice>
              <mc:Fallback>
                <p:oleObj name="Equation" r:id="rId4" imgW="3251200" imgH="457200" progId="Equation.3">
                  <p:embed/>
                  <p:pic>
                    <p:nvPicPr>
                      <p:cNvPr id="5" name="Object 4"/>
                      <p:cNvPicPr>
                        <a:picLocks noChangeAspect="1" noChangeArrowheads="1"/>
                      </p:cNvPicPr>
                      <p:nvPr/>
                    </p:nvPicPr>
                    <p:blipFill>
                      <a:blip r:embed="rId5"/>
                      <a:srcRect/>
                      <a:stretch>
                        <a:fillRect/>
                      </a:stretch>
                    </p:blipFill>
                    <p:spPr bwMode="auto">
                      <a:xfrm>
                        <a:off x="2088356" y="5028184"/>
                        <a:ext cx="6598444" cy="935827"/>
                      </a:xfrm>
                      <a:prstGeom prst="rect">
                        <a:avLst/>
                      </a:prstGeom>
                      <a:noFill/>
                    </p:spPr>
                  </p:pic>
                </p:oleObj>
              </mc:Fallback>
            </mc:AlternateContent>
          </a:graphicData>
        </a:graphic>
      </p:graphicFrame>
      <p:sp>
        <p:nvSpPr>
          <p:cNvPr id="6" name="Rectangle 5"/>
          <p:cNvSpPr/>
          <p:nvPr/>
        </p:nvSpPr>
        <p:spPr>
          <a:xfrm>
            <a:off x="685799" y="5964011"/>
            <a:ext cx="7772400" cy="830997"/>
          </a:xfrm>
          <a:prstGeom prst="rect">
            <a:avLst/>
          </a:prstGeom>
        </p:spPr>
        <p:txBody>
          <a:bodyPr wrap="square">
            <a:spAutoFit/>
          </a:bodyPr>
          <a:lstStyle/>
          <a:p>
            <a:r>
              <a:rPr lang="en-US" sz="2400" dirty="0"/>
              <a:t>If we set alpha at .05 then Z </a:t>
            </a:r>
            <a:r>
              <a:rPr lang="en-US" sz="2400" dirty="0" err="1"/>
              <a:t>crit</a:t>
            </a:r>
            <a:r>
              <a:rPr lang="en-US" sz="2400" dirty="0"/>
              <a:t> = ± 1.96 </a:t>
            </a:r>
          </a:p>
          <a:p>
            <a:r>
              <a:rPr lang="en-US" sz="2400" dirty="0"/>
              <a:t>We </a:t>
            </a:r>
            <a:r>
              <a:rPr lang="en-US" sz="2400" b="1" dirty="0"/>
              <a:t>will reject </a:t>
            </a:r>
            <a:r>
              <a:rPr lang="en-US" sz="2400" dirty="0"/>
              <a:t>the null</a:t>
            </a:r>
            <a:endParaRPr lang="en-US" sz="2400" b="1" dirty="0"/>
          </a:p>
        </p:txBody>
      </p:sp>
      <p:sp>
        <p:nvSpPr>
          <p:cNvPr id="10" name="Rectangle 9"/>
          <p:cNvSpPr/>
          <p:nvPr/>
        </p:nvSpPr>
        <p:spPr>
          <a:xfrm>
            <a:off x="8001000" y="5202009"/>
            <a:ext cx="685800" cy="458217"/>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w="38100" cmpd="sng">
                <a:solidFill>
                  <a:schemeClr val="tx1"/>
                </a:solidFill>
              </a:ln>
              <a:solidFill>
                <a:srgbClr val="FF0000"/>
              </a:solidFill>
            </a:endParaRPr>
          </a:p>
        </p:txBody>
      </p:sp>
      <p:sp>
        <p:nvSpPr>
          <p:cNvPr id="8" name="TextBox 7">
            <a:extLst>
              <a:ext uri="{FF2B5EF4-FFF2-40B4-BE49-F238E27FC236}">
                <a16:creationId xmlns:a16="http://schemas.microsoft.com/office/drawing/2014/main" id="{5C565794-CF21-AD4C-A366-C621592A7769}"/>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1049633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What affects the hypothesis test?</a:t>
            </a:r>
          </a:p>
        </p:txBody>
      </p:sp>
      <p:sp>
        <p:nvSpPr>
          <p:cNvPr id="3" name="Content Placeholder 2"/>
          <p:cNvSpPr>
            <a:spLocks noGrp="1"/>
          </p:cNvSpPr>
          <p:nvPr>
            <p:ph idx="1"/>
          </p:nvPr>
        </p:nvSpPr>
        <p:spPr>
          <a:xfrm>
            <a:off x="457200" y="914400"/>
            <a:ext cx="8229600" cy="3810000"/>
          </a:xfrm>
        </p:spPr>
        <p:txBody>
          <a:bodyPr>
            <a:noAutofit/>
          </a:bodyPr>
          <a:lstStyle/>
          <a:p>
            <a:pPr marL="0" indent="0">
              <a:buNone/>
            </a:pPr>
            <a:r>
              <a:rPr lang="en-US" sz="2400" b="1" dirty="0"/>
              <a:t>3. </a:t>
            </a:r>
            <a:r>
              <a:rPr lang="en-US" sz="2400" b="1" dirty="0">
                <a:solidFill>
                  <a:srgbClr val="7030A0"/>
                </a:solidFill>
              </a:rPr>
              <a:t>Sample mean</a:t>
            </a:r>
            <a:r>
              <a:rPr lang="en-US" sz="2400" dirty="0"/>
              <a:t>: farther it is from the null mean, the more likely we are to reject</a:t>
            </a:r>
          </a:p>
          <a:p>
            <a:pPr marL="0" indent="0">
              <a:buNone/>
            </a:pPr>
            <a:endParaRPr lang="en-US" sz="1000" dirty="0"/>
          </a:p>
          <a:p>
            <a:pPr marL="0" indent="0">
              <a:buNone/>
            </a:pPr>
            <a:r>
              <a:rPr lang="en-US" sz="2400" dirty="0"/>
              <a:t>Example: We sample 100 (back to original)</a:t>
            </a:r>
            <a:r>
              <a:rPr lang="en-US" sz="2400" b="1" dirty="0"/>
              <a:t> </a:t>
            </a:r>
            <a:r>
              <a:rPr lang="en-US" sz="2400" dirty="0"/>
              <a:t>Big Y light bulbs to determine if they last as long as the package claims: 1200 hours.  </a:t>
            </a:r>
            <a:endParaRPr lang="en-US" sz="2400" b="1" dirty="0"/>
          </a:p>
          <a:p>
            <a:pPr marL="0" indent="0">
              <a:buNone/>
            </a:pPr>
            <a:r>
              <a:rPr lang="en-US" sz="2400" dirty="0"/>
              <a:t>M 	= 	</a:t>
            </a:r>
            <a:r>
              <a:rPr lang="en-US" sz="2400" dirty="0">
                <a:solidFill>
                  <a:srgbClr val="FF0000"/>
                </a:solidFill>
              </a:rPr>
              <a:t>1140 (rather than 1170)</a:t>
            </a:r>
            <a:endParaRPr lang="en-US" sz="2400" b="1" dirty="0">
              <a:solidFill>
                <a:srgbClr val="FF0000"/>
              </a:solidFill>
            </a:endParaRPr>
          </a:p>
          <a:p>
            <a:pPr marL="0" indent="0">
              <a:buNone/>
            </a:pPr>
            <a:r>
              <a:rPr lang="en-US" sz="2400" dirty="0"/>
              <a:t>σ 	=  	 180  (back to original)</a:t>
            </a:r>
            <a:endParaRPr lang="en-US" sz="2400" b="1" dirty="0"/>
          </a:p>
          <a:p>
            <a:pPr marL="0" indent="0">
              <a:buNone/>
            </a:pPr>
            <a:r>
              <a:rPr lang="en-US" sz="2400" dirty="0"/>
              <a:t>What is the probability that we get this sample from a population with a mean of 1200?</a:t>
            </a:r>
            <a:endParaRPr lang="en-US" sz="2400" b="1" dirty="0"/>
          </a:p>
          <a:p>
            <a:pPr marL="0" indent="0">
              <a:buNone/>
            </a:pPr>
            <a:endParaRPr lang="en-US" sz="2000"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nvGraphicFramePr>
        <p:xfrm>
          <a:off x="2409825" y="4904763"/>
          <a:ext cx="6734175" cy="842503"/>
        </p:xfrm>
        <a:graphic>
          <a:graphicData uri="http://schemas.openxmlformats.org/presentationml/2006/ole">
            <mc:AlternateContent xmlns:mc="http://schemas.openxmlformats.org/markup-compatibility/2006">
              <mc:Choice xmlns:v="urn:schemas-microsoft-com:vml" Requires="v">
                <p:oleObj spid="_x0000_s4097" name="Equation" r:id="rId4" imgW="3276360" imgH="406080" progId="Equation.3">
                  <p:embed/>
                </p:oleObj>
              </mc:Choice>
              <mc:Fallback>
                <p:oleObj name="Equation" r:id="rId4" imgW="3276360" imgH="406080" progId="Equation.3">
                  <p:embed/>
                  <p:pic>
                    <p:nvPicPr>
                      <p:cNvPr id="5" name="Object 4"/>
                      <p:cNvPicPr>
                        <a:picLocks noChangeAspect="1" noChangeArrowheads="1"/>
                      </p:cNvPicPr>
                      <p:nvPr/>
                    </p:nvPicPr>
                    <p:blipFill>
                      <a:blip r:embed="rId5"/>
                      <a:srcRect/>
                      <a:stretch>
                        <a:fillRect/>
                      </a:stretch>
                    </p:blipFill>
                    <p:spPr bwMode="auto">
                      <a:xfrm>
                        <a:off x="2409825" y="4904763"/>
                        <a:ext cx="6734175" cy="842503"/>
                      </a:xfrm>
                      <a:prstGeom prst="rect">
                        <a:avLst/>
                      </a:prstGeom>
                      <a:noFill/>
                    </p:spPr>
                  </p:pic>
                </p:oleObj>
              </mc:Fallback>
            </mc:AlternateContent>
          </a:graphicData>
        </a:graphic>
      </p:graphicFrame>
      <p:sp>
        <p:nvSpPr>
          <p:cNvPr id="6" name="Rectangle 5"/>
          <p:cNvSpPr/>
          <p:nvPr/>
        </p:nvSpPr>
        <p:spPr>
          <a:xfrm>
            <a:off x="564776" y="5823466"/>
            <a:ext cx="7772400" cy="830997"/>
          </a:xfrm>
          <a:prstGeom prst="rect">
            <a:avLst/>
          </a:prstGeom>
        </p:spPr>
        <p:txBody>
          <a:bodyPr wrap="square">
            <a:spAutoFit/>
          </a:bodyPr>
          <a:lstStyle/>
          <a:p>
            <a:r>
              <a:rPr lang="en-US" sz="2400" dirty="0"/>
              <a:t>If we set alpha at .05 then Z </a:t>
            </a:r>
            <a:r>
              <a:rPr lang="en-US" sz="2400" dirty="0" err="1"/>
              <a:t>crit</a:t>
            </a:r>
            <a:r>
              <a:rPr lang="en-US" sz="2400" dirty="0"/>
              <a:t> = ± 1.96 </a:t>
            </a:r>
          </a:p>
          <a:p>
            <a:r>
              <a:rPr lang="en-US" sz="2400" dirty="0"/>
              <a:t>We </a:t>
            </a:r>
            <a:r>
              <a:rPr lang="en-US" sz="2400" b="1" dirty="0"/>
              <a:t>will reject </a:t>
            </a:r>
            <a:r>
              <a:rPr lang="en-US" sz="2400" dirty="0"/>
              <a:t>the null</a:t>
            </a:r>
            <a:endParaRPr lang="en-US" sz="2400" b="1" dirty="0"/>
          </a:p>
        </p:txBody>
      </p:sp>
      <p:sp>
        <p:nvSpPr>
          <p:cNvPr id="8" name="Oval 7"/>
          <p:cNvSpPr/>
          <p:nvPr/>
        </p:nvSpPr>
        <p:spPr>
          <a:xfrm>
            <a:off x="5014912" y="4904763"/>
            <a:ext cx="762000" cy="609600"/>
          </a:xfrm>
          <a:prstGeom prst="ellipse">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7D3D7234-E02E-5F4B-83E1-CBF8DE333822}"/>
              </a:ext>
            </a:extLst>
          </p:cNvPr>
          <p:cNvSpPr txBox="1"/>
          <p:nvPr/>
        </p:nvSpPr>
        <p:spPr>
          <a:xfrm>
            <a:off x="914400" y="124812"/>
            <a:ext cx="6858000" cy="3046988"/>
          </a:xfrm>
          <a:prstGeom prst="rect">
            <a:avLst/>
          </a:prstGeom>
          <a:noFill/>
        </p:spPr>
        <p:txBody>
          <a:bodyPr wrap="square" rtlCol="0">
            <a:spAutoFit/>
          </a:bodyPr>
          <a:lstStyle/>
          <a:p>
            <a:r>
              <a:rPr lang="en-US" sz="9600" dirty="0">
                <a:solidFill>
                  <a:srgbClr val="CC0099"/>
                </a:solidFill>
                <a:highlight>
                  <a:srgbClr val="FFFF00"/>
                </a:highlight>
              </a:rPr>
              <a:t>Do in class???</a:t>
            </a:r>
          </a:p>
        </p:txBody>
      </p:sp>
    </p:spTree>
    <p:extLst>
      <p:ext uri="{BB962C8B-B14F-4D97-AF65-F5344CB8AC3E}">
        <p14:creationId xmlns:p14="http://schemas.microsoft.com/office/powerpoint/2010/main" val="427092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lgn="ctr"/>
            <a:r>
              <a:rPr lang="en-US" dirty="0"/>
              <a:t>The logic of hypothesis testing</a:t>
            </a:r>
          </a:p>
        </p:txBody>
      </p:sp>
      <p:sp>
        <p:nvSpPr>
          <p:cNvPr id="3" name="Content Placeholder 2"/>
          <p:cNvSpPr>
            <a:spLocks noGrp="1"/>
          </p:cNvSpPr>
          <p:nvPr>
            <p:ph idx="1"/>
          </p:nvPr>
        </p:nvSpPr>
        <p:spPr>
          <a:xfrm>
            <a:off x="685800" y="990600"/>
            <a:ext cx="8229600" cy="5135563"/>
          </a:xfrm>
        </p:spPr>
        <p:txBody>
          <a:bodyPr>
            <a:noAutofit/>
          </a:bodyPr>
          <a:lstStyle/>
          <a:p>
            <a:pPr marL="0" indent="0">
              <a:buNone/>
            </a:pPr>
            <a:r>
              <a:rPr lang="en-US" dirty="0"/>
              <a:t>Jake’s napkin dispensers</a:t>
            </a:r>
            <a:endParaRPr lang="en-US" b="1" dirty="0"/>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Ho: µ = 100</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Ha: µ ≠ 100</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endParaRPr lang="en-US" sz="1200" b="1" dirty="0">
              <a:latin typeface="Arial" panose="020B0604020202020204" pitchFamily="34" charset="0"/>
              <a:cs typeface="Arial" panose="020B0604020202020204" pitchFamily="34" charset="0"/>
            </a:endParaRPr>
          </a:p>
          <a:p>
            <a:pPr marL="0" indent="0">
              <a:buNone/>
            </a:pPr>
            <a:r>
              <a:rPr lang="en-US" dirty="0"/>
              <a:t>Collect a sample of data and compare it with the two hypotheses.  What would you conclude if his sample mean was:</a:t>
            </a:r>
            <a:endParaRPr lang="en-US" b="1" dirty="0"/>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99.8 pounds?</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97 pounds?</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95 pounds?</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r>
              <a:rPr lang="en-US" sz="2400" dirty="0">
                <a:latin typeface="Arial" panose="020B0604020202020204" pitchFamily="34" charset="0"/>
                <a:cs typeface="Arial" panose="020B0604020202020204" pitchFamily="34" charset="0"/>
              </a:rPr>
              <a:t>90 pounds?  </a:t>
            </a:r>
            <a:endParaRPr lang="en-US" sz="2400" b="1" dirty="0">
              <a:latin typeface="Arial" panose="020B0604020202020204" pitchFamily="34" charset="0"/>
              <a:cs typeface="Arial" panose="020B0604020202020204" pitchFamily="34" charset="0"/>
            </a:endParaRPr>
          </a:p>
          <a:p>
            <a:pPr lvl="1">
              <a:buClr>
                <a:srgbClr val="7030A0"/>
              </a:buClr>
              <a:buFont typeface="Wingdings" pitchFamily="2" charset="2"/>
              <a:buChar char="§"/>
            </a:pPr>
            <a:endParaRPr lang="en-US" sz="1200" b="1" dirty="0">
              <a:latin typeface="Arial" panose="020B0604020202020204" pitchFamily="34" charset="0"/>
              <a:cs typeface="Arial" panose="020B0604020202020204" pitchFamily="34" charset="0"/>
            </a:endParaRPr>
          </a:p>
          <a:p>
            <a:pPr marL="0" indent="0">
              <a:buNone/>
            </a:pPr>
            <a:r>
              <a:rPr lang="en-US" dirty="0"/>
              <a:t>At some point, the sample mean would be so far from 100, that we could not believe the null hypothesis was true.</a:t>
            </a:r>
            <a:endParaRPr lang="en-US" b="1" dirty="0"/>
          </a:p>
          <a:p>
            <a:pPr marL="0" indent="0">
              <a:buNone/>
            </a:pPr>
            <a:endParaRPr lang="en-US" dirty="0"/>
          </a:p>
        </p:txBody>
      </p:sp>
    </p:spTree>
    <p:extLst>
      <p:ext uri="{BB962C8B-B14F-4D97-AF65-F5344CB8AC3E}">
        <p14:creationId xmlns:p14="http://schemas.microsoft.com/office/powerpoint/2010/main" val="83196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25CE-4E75-8B44-B3BE-E93232302B4E}"/>
              </a:ext>
            </a:extLst>
          </p:cNvPr>
          <p:cNvSpPr>
            <a:spLocks noGrp="1"/>
          </p:cNvSpPr>
          <p:nvPr>
            <p:ph type="title"/>
          </p:nvPr>
        </p:nvSpPr>
        <p:spPr/>
        <p:txBody>
          <a:bodyPr/>
          <a:lstStyle/>
          <a:p>
            <a:r>
              <a:rPr lang="en-US" dirty="0"/>
              <a:t>HW#2: Question 3</a:t>
            </a:r>
          </a:p>
        </p:txBody>
      </p:sp>
      <p:sp>
        <p:nvSpPr>
          <p:cNvPr id="3" name="Content Placeholder 2">
            <a:extLst>
              <a:ext uri="{FF2B5EF4-FFF2-40B4-BE49-F238E27FC236}">
                <a16:creationId xmlns:a16="http://schemas.microsoft.com/office/drawing/2014/main" id="{4736CC4C-2238-914B-80E0-6500FAE764FC}"/>
              </a:ext>
            </a:extLst>
          </p:cNvPr>
          <p:cNvSpPr>
            <a:spLocks noGrp="1"/>
          </p:cNvSpPr>
          <p:nvPr>
            <p:ph idx="1"/>
          </p:nvPr>
        </p:nvSpPr>
        <p:spPr>
          <a:xfrm>
            <a:off x="971550" y="1752600"/>
            <a:ext cx="7200900" cy="4572000"/>
          </a:xfrm>
        </p:spPr>
        <p:txBody>
          <a:bodyPr>
            <a:normAutofit fontScale="92500" lnSpcReduction="10000"/>
          </a:bodyPr>
          <a:lstStyle/>
          <a:p>
            <a:pPr marL="0" indent="0">
              <a:buNone/>
            </a:pPr>
            <a:r>
              <a:rPr lang="en-US" sz="2600" dirty="0"/>
              <a:t>A researcher examines the relationship between delinquent behaviors and poor verbal abilities in teenagers. They administer a verbal IQ test to a sample of 81 incarcerated juvenile delinquents, you find that the sample mean verbal IQ is 103. The verbal IQ test is known to have a </a:t>
            </a:r>
            <a:r>
              <a:rPr lang="el-GR" sz="2600" i="1" dirty="0"/>
              <a:t>μ</a:t>
            </a:r>
            <a:r>
              <a:rPr lang="el-GR" sz="2600" dirty="0"/>
              <a:t>= 107 </a:t>
            </a:r>
            <a:r>
              <a:rPr lang="en-US" sz="2600" dirty="0"/>
              <a:t>and a </a:t>
            </a:r>
            <a:r>
              <a:rPr lang="el-GR" sz="2600" i="1" dirty="0"/>
              <a:t>σ = </a:t>
            </a:r>
            <a:r>
              <a:rPr lang="el-GR" sz="2600" dirty="0"/>
              <a:t>15 </a:t>
            </a:r>
            <a:r>
              <a:rPr lang="en-US" sz="2600" dirty="0"/>
              <a:t>in the general population of teenagers</a:t>
            </a:r>
            <a:r>
              <a:rPr lang="en-US" dirty="0"/>
              <a:t>.</a:t>
            </a:r>
          </a:p>
          <a:p>
            <a:pPr lvl="1"/>
            <a:r>
              <a:rPr lang="en-US" sz="2200" i="0" dirty="0">
                <a:solidFill>
                  <a:schemeClr val="bg1">
                    <a:lumMod val="85000"/>
                  </a:schemeClr>
                </a:solidFill>
              </a:rPr>
              <a:t>Assuming that the population mean and SD for juvenile delinquents is the same as that for the general population of teenagers, what is the probability of selecting a sample with a mean of 103 or lower?</a:t>
            </a:r>
          </a:p>
          <a:p>
            <a:pPr lvl="1"/>
            <a:r>
              <a:rPr lang="en-US" sz="2200" i="0" dirty="0">
                <a:solidFill>
                  <a:schemeClr val="bg1">
                    <a:lumMod val="85000"/>
                  </a:schemeClr>
                </a:solidFill>
              </a:rPr>
              <a:t>Do you think that juvenile delinquents have the same population mean and SD for verbal IQ as the general population of teenagers? Explain your answer.</a:t>
            </a:r>
          </a:p>
          <a:p>
            <a:endParaRPr lang="en-US" dirty="0"/>
          </a:p>
        </p:txBody>
      </p:sp>
    </p:spTree>
    <p:extLst>
      <p:ext uri="{BB962C8B-B14F-4D97-AF65-F5344CB8AC3E}">
        <p14:creationId xmlns:p14="http://schemas.microsoft.com/office/powerpoint/2010/main" val="245048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25CE-4E75-8B44-B3BE-E93232302B4E}"/>
              </a:ext>
            </a:extLst>
          </p:cNvPr>
          <p:cNvSpPr>
            <a:spLocks noGrp="1"/>
          </p:cNvSpPr>
          <p:nvPr>
            <p:ph type="title"/>
          </p:nvPr>
        </p:nvSpPr>
        <p:spPr/>
        <p:txBody>
          <a:bodyPr/>
          <a:lstStyle/>
          <a:p>
            <a:r>
              <a:rPr lang="en-US" dirty="0"/>
              <a:t>HW#2: Question 3</a:t>
            </a:r>
          </a:p>
        </p:txBody>
      </p:sp>
      <p:sp>
        <p:nvSpPr>
          <p:cNvPr id="3" name="Content Placeholder 2">
            <a:extLst>
              <a:ext uri="{FF2B5EF4-FFF2-40B4-BE49-F238E27FC236}">
                <a16:creationId xmlns:a16="http://schemas.microsoft.com/office/drawing/2014/main" id="{4736CC4C-2238-914B-80E0-6500FAE764FC}"/>
              </a:ext>
            </a:extLst>
          </p:cNvPr>
          <p:cNvSpPr>
            <a:spLocks noGrp="1"/>
          </p:cNvSpPr>
          <p:nvPr>
            <p:ph idx="1"/>
          </p:nvPr>
        </p:nvSpPr>
        <p:spPr>
          <a:xfrm>
            <a:off x="971550" y="1752600"/>
            <a:ext cx="7200900" cy="4572000"/>
          </a:xfrm>
        </p:spPr>
        <p:txBody>
          <a:bodyPr>
            <a:normAutofit fontScale="92500" lnSpcReduction="10000"/>
          </a:bodyPr>
          <a:lstStyle/>
          <a:p>
            <a:pPr marL="0" indent="0">
              <a:buNone/>
            </a:pPr>
            <a:r>
              <a:rPr lang="en-US" sz="2600" dirty="0">
                <a:solidFill>
                  <a:schemeClr val="bg1">
                    <a:lumMod val="85000"/>
                  </a:schemeClr>
                </a:solidFill>
              </a:rPr>
              <a:t>A researcher examines the relationship between delinquent behaviors and poor verbal abilities in teenagers. They administer a verbal IQ test to a sample of 81 incarcerated juvenile delinquents, you find that the sample mean verbal IQ is 103. The verbal IQ test is known to have a </a:t>
            </a:r>
            <a:r>
              <a:rPr lang="el-GR" sz="2600" i="1" dirty="0">
                <a:solidFill>
                  <a:schemeClr val="bg1">
                    <a:lumMod val="85000"/>
                  </a:schemeClr>
                </a:solidFill>
              </a:rPr>
              <a:t>μ</a:t>
            </a:r>
            <a:r>
              <a:rPr lang="el-GR" sz="2600" dirty="0">
                <a:solidFill>
                  <a:schemeClr val="bg1">
                    <a:lumMod val="85000"/>
                  </a:schemeClr>
                </a:solidFill>
              </a:rPr>
              <a:t>= 107 </a:t>
            </a:r>
            <a:r>
              <a:rPr lang="en-US" sz="2600" dirty="0">
                <a:solidFill>
                  <a:schemeClr val="bg1">
                    <a:lumMod val="85000"/>
                  </a:schemeClr>
                </a:solidFill>
              </a:rPr>
              <a:t>and a </a:t>
            </a:r>
            <a:r>
              <a:rPr lang="el-GR" sz="2600" i="1" dirty="0">
                <a:solidFill>
                  <a:schemeClr val="bg1">
                    <a:lumMod val="85000"/>
                  </a:schemeClr>
                </a:solidFill>
              </a:rPr>
              <a:t>σ = </a:t>
            </a:r>
            <a:r>
              <a:rPr lang="el-GR" sz="2600" dirty="0">
                <a:solidFill>
                  <a:schemeClr val="bg1">
                    <a:lumMod val="85000"/>
                  </a:schemeClr>
                </a:solidFill>
              </a:rPr>
              <a:t>15 </a:t>
            </a:r>
            <a:r>
              <a:rPr lang="en-US" sz="2600" dirty="0">
                <a:solidFill>
                  <a:schemeClr val="bg1">
                    <a:lumMod val="85000"/>
                  </a:schemeClr>
                </a:solidFill>
              </a:rPr>
              <a:t>in the general population of teenagers</a:t>
            </a:r>
            <a:r>
              <a:rPr lang="en-US" dirty="0">
                <a:solidFill>
                  <a:schemeClr val="bg1">
                    <a:lumMod val="85000"/>
                  </a:schemeClr>
                </a:solidFill>
              </a:rPr>
              <a:t>.</a:t>
            </a:r>
          </a:p>
          <a:p>
            <a:pPr lvl="1"/>
            <a:r>
              <a:rPr lang="en-US" sz="2200" i="0" dirty="0">
                <a:solidFill>
                  <a:schemeClr val="tx1"/>
                </a:solidFill>
              </a:rPr>
              <a:t>Assuming that the population mean and SD for juvenile delinquents is the same as that for the general population of teenagers, what is the probability of selecting a sample with a mean of 103 or lower?</a:t>
            </a:r>
          </a:p>
          <a:p>
            <a:pPr lvl="1"/>
            <a:r>
              <a:rPr lang="en-US" sz="2200" i="0" dirty="0">
                <a:solidFill>
                  <a:schemeClr val="bg1">
                    <a:lumMod val="85000"/>
                  </a:schemeClr>
                </a:solidFill>
              </a:rPr>
              <a:t>Do you think that juvenile delinquents have the same population mean and SD for verbal IQ as the general population of teenagers? Explain your answer.</a:t>
            </a:r>
          </a:p>
          <a:p>
            <a:endParaRPr lang="en-US" dirty="0"/>
          </a:p>
        </p:txBody>
      </p:sp>
    </p:spTree>
    <p:extLst>
      <p:ext uri="{BB962C8B-B14F-4D97-AF65-F5344CB8AC3E}">
        <p14:creationId xmlns:p14="http://schemas.microsoft.com/office/powerpoint/2010/main" val="5892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25CE-4E75-8B44-B3BE-E93232302B4E}"/>
              </a:ext>
            </a:extLst>
          </p:cNvPr>
          <p:cNvSpPr>
            <a:spLocks noGrp="1"/>
          </p:cNvSpPr>
          <p:nvPr>
            <p:ph type="title"/>
          </p:nvPr>
        </p:nvSpPr>
        <p:spPr/>
        <p:txBody>
          <a:bodyPr/>
          <a:lstStyle/>
          <a:p>
            <a:r>
              <a:rPr lang="en-US" dirty="0"/>
              <a:t>HW#2: Question 3</a:t>
            </a:r>
          </a:p>
        </p:txBody>
      </p:sp>
      <p:sp>
        <p:nvSpPr>
          <p:cNvPr id="3" name="Content Placeholder 2">
            <a:extLst>
              <a:ext uri="{FF2B5EF4-FFF2-40B4-BE49-F238E27FC236}">
                <a16:creationId xmlns:a16="http://schemas.microsoft.com/office/drawing/2014/main" id="{4736CC4C-2238-914B-80E0-6500FAE764FC}"/>
              </a:ext>
            </a:extLst>
          </p:cNvPr>
          <p:cNvSpPr>
            <a:spLocks noGrp="1"/>
          </p:cNvSpPr>
          <p:nvPr>
            <p:ph idx="1"/>
          </p:nvPr>
        </p:nvSpPr>
        <p:spPr>
          <a:xfrm>
            <a:off x="971550" y="1752600"/>
            <a:ext cx="7200900" cy="4572000"/>
          </a:xfrm>
        </p:spPr>
        <p:txBody>
          <a:bodyPr>
            <a:normAutofit fontScale="92500" lnSpcReduction="10000"/>
          </a:bodyPr>
          <a:lstStyle/>
          <a:p>
            <a:pPr marL="0" indent="0">
              <a:buNone/>
            </a:pPr>
            <a:r>
              <a:rPr lang="en-US" sz="2600" dirty="0">
                <a:solidFill>
                  <a:schemeClr val="bg1">
                    <a:lumMod val="85000"/>
                  </a:schemeClr>
                </a:solidFill>
              </a:rPr>
              <a:t>A researcher examines the relationship between delinquent behaviors and poor verbal abilities in teenagers. They administer a verbal IQ test to a sample of 81 incarcerated juvenile delinquents, you find that the sample mean verbal IQ is 103. The verbal IQ test is known to have a </a:t>
            </a:r>
            <a:r>
              <a:rPr lang="el-GR" sz="2600" i="1" dirty="0">
                <a:solidFill>
                  <a:schemeClr val="bg1">
                    <a:lumMod val="85000"/>
                  </a:schemeClr>
                </a:solidFill>
              </a:rPr>
              <a:t>μ</a:t>
            </a:r>
            <a:r>
              <a:rPr lang="el-GR" sz="2600" dirty="0">
                <a:solidFill>
                  <a:schemeClr val="bg1">
                    <a:lumMod val="85000"/>
                  </a:schemeClr>
                </a:solidFill>
              </a:rPr>
              <a:t>= 107 </a:t>
            </a:r>
            <a:r>
              <a:rPr lang="en-US" sz="2600" dirty="0">
                <a:solidFill>
                  <a:schemeClr val="bg1">
                    <a:lumMod val="85000"/>
                  </a:schemeClr>
                </a:solidFill>
              </a:rPr>
              <a:t>and a </a:t>
            </a:r>
            <a:r>
              <a:rPr lang="el-GR" sz="2600" i="1" dirty="0">
                <a:solidFill>
                  <a:schemeClr val="bg1">
                    <a:lumMod val="85000"/>
                  </a:schemeClr>
                </a:solidFill>
              </a:rPr>
              <a:t>σ = </a:t>
            </a:r>
            <a:r>
              <a:rPr lang="el-GR" sz="2600" dirty="0">
                <a:solidFill>
                  <a:schemeClr val="bg1">
                    <a:lumMod val="85000"/>
                  </a:schemeClr>
                </a:solidFill>
              </a:rPr>
              <a:t>15 </a:t>
            </a:r>
            <a:r>
              <a:rPr lang="en-US" sz="2600" dirty="0">
                <a:solidFill>
                  <a:schemeClr val="bg1">
                    <a:lumMod val="85000"/>
                  </a:schemeClr>
                </a:solidFill>
              </a:rPr>
              <a:t>in the general population of teenagers</a:t>
            </a:r>
            <a:r>
              <a:rPr lang="en-US" dirty="0">
                <a:solidFill>
                  <a:schemeClr val="bg1">
                    <a:lumMod val="85000"/>
                  </a:schemeClr>
                </a:solidFill>
              </a:rPr>
              <a:t>.</a:t>
            </a:r>
          </a:p>
          <a:p>
            <a:pPr lvl="1"/>
            <a:r>
              <a:rPr lang="en-US" sz="2200" i="0" dirty="0">
                <a:solidFill>
                  <a:schemeClr val="bg1">
                    <a:lumMod val="85000"/>
                  </a:schemeClr>
                </a:solidFill>
              </a:rPr>
              <a:t>Assuming that the population mean and SD for juvenile delinquents is the same as that for the general population of teenagers, what is the probability of selecting a sample with a mean of 103 or lower?</a:t>
            </a:r>
          </a:p>
          <a:p>
            <a:pPr lvl="1"/>
            <a:r>
              <a:rPr lang="en-US" sz="2200" i="0" dirty="0">
                <a:solidFill>
                  <a:schemeClr val="tx1"/>
                </a:solidFill>
              </a:rPr>
              <a:t>Do you think that juvenile delinquents have the same population mean and SD for verbal IQ as the general population of teenagers? Explain your answer.</a:t>
            </a:r>
          </a:p>
          <a:p>
            <a:endParaRPr lang="en-US" dirty="0"/>
          </a:p>
        </p:txBody>
      </p:sp>
    </p:spTree>
    <p:extLst>
      <p:ext uri="{BB962C8B-B14F-4D97-AF65-F5344CB8AC3E}">
        <p14:creationId xmlns:p14="http://schemas.microsoft.com/office/powerpoint/2010/main" val="56802509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{84BB561C-5307-BD44-A6CC-056102DDAB20}tf10001072</Template>
  <TotalTime>3970</TotalTime>
  <Words>1961</Words>
  <Application>Microsoft Macintosh PowerPoint</Application>
  <PresentationFormat>On-screen Show (4:3)</PresentationFormat>
  <Paragraphs>301</Paragraphs>
  <Slides>28</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6" baseType="lpstr">
      <vt:lpstr>Arial</vt:lpstr>
      <vt:lpstr>Calibri</vt:lpstr>
      <vt:lpstr>Cambria Math</vt:lpstr>
      <vt:lpstr>Franklin Gothic Book</vt:lpstr>
      <vt:lpstr>Times New Roman</vt:lpstr>
      <vt:lpstr>Wingdings</vt:lpstr>
      <vt:lpstr>Crop</vt:lpstr>
      <vt:lpstr>Equation</vt:lpstr>
      <vt:lpstr>Hypothesis Testing  </vt:lpstr>
      <vt:lpstr>Edison Light Bulbs:  What affects hypothesis testing? </vt:lpstr>
      <vt:lpstr>What affects the hypothesis test?</vt:lpstr>
      <vt:lpstr>What affects the hypothesis test?</vt:lpstr>
      <vt:lpstr>What affects the hypothesis test?</vt:lpstr>
      <vt:lpstr>The logic of hypothesis testing</vt:lpstr>
      <vt:lpstr>HW#2: Question 3</vt:lpstr>
      <vt:lpstr>HW#2: Question 3</vt:lpstr>
      <vt:lpstr>HW#2: Question 3</vt:lpstr>
      <vt:lpstr>Visually</vt:lpstr>
      <vt:lpstr>How do we do this?</vt:lpstr>
      <vt:lpstr>Examine Sampling Distribution  for the null hypothesis</vt:lpstr>
      <vt:lpstr>Assuming the Null Hypothesis is True</vt:lpstr>
      <vt:lpstr>PowerPoint Presentation</vt:lpstr>
      <vt:lpstr>We never “accept” the null…</vt:lpstr>
      <vt:lpstr>Hypothesis Testing Errors</vt:lpstr>
      <vt:lpstr>PowerPoint Presentation</vt:lpstr>
      <vt:lpstr>Why not make alpha as small as possible?  </vt:lpstr>
      <vt:lpstr>Why not make alpha as small as possible?  </vt:lpstr>
      <vt:lpstr>Why not make alpha as small as possible?  </vt:lpstr>
      <vt:lpstr>PowerPoint Presentation</vt:lpstr>
      <vt:lpstr>Identifying the null and alternative hypotheses</vt:lpstr>
      <vt:lpstr>Identifying the null and alternative hypotheses</vt:lpstr>
      <vt:lpstr>Conducting a hypothesis test</vt:lpstr>
      <vt:lpstr>Total</vt:lpstr>
      <vt:lpstr>Beer</vt:lpstr>
      <vt:lpstr>Wine</vt:lpstr>
      <vt:lpstr>Spirits</vt:lpstr>
    </vt:vector>
  </TitlesOfParts>
  <Company>Amherst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limit theorem</dc:title>
  <dc:creator>Julia McQuade</dc:creator>
  <cp:lastModifiedBy>Microsoft Office User</cp:lastModifiedBy>
  <cp:revision>260</cp:revision>
  <dcterms:created xsi:type="dcterms:W3CDTF">2013-01-21T21:31:48Z</dcterms:created>
  <dcterms:modified xsi:type="dcterms:W3CDTF">2022-01-27T02:06:40Z</dcterms:modified>
</cp:coreProperties>
</file>