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1" r:id="rId2"/>
    <p:sldId id="396" r:id="rId3"/>
    <p:sldId id="499" r:id="rId4"/>
    <p:sldId id="493" r:id="rId5"/>
    <p:sldId id="488" r:id="rId6"/>
    <p:sldId id="494" r:id="rId7"/>
    <p:sldId id="495" r:id="rId8"/>
    <p:sldId id="496" r:id="rId9"/>
    <p:sldId id="497" r:id="rId10"/>
    <p:sldId id="294" r:id="rId11"/>
    <p:sldId id="357" r:id="rId12"/>
    <p:sldId id="406" r:id="rId13"/>
    <p:sldId id="349" r:id="rId14"/>
    <p:sldId id="500" r:id="rId15"/>
    <p:sldId id="350" r:id="rId16"/>
    <p:sldId id="502" r:id="rId17"/>
    <p:sldId id="503" r:id="rId18"/>
    <p:sldId id="501" r:id="rId19"/>
    <p:sldId id="504" r:id="rId20"/>
    <p:sldId id="506" r:id="rId21"/>
    <p:sldId id="505" r:id="rId22"/>
    <p:sldId id="4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2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73278" autoAdjust="0"/>
  </p:normalViewPr>
  <p:slideViewPr>
    <p:cSldViewPr>
      <p:cViewPr varScale="1">
        <p:scale>
          <a:sx n="91" d="100"/>
          <a:sy n="91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ECE89-9D00-4137-8072-E1D82F3C02BF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9D31F-80B6-4771-AE3C-23CF7E570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8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F53-DA8F-4BA0-936B-534A82BB48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D31F-80B6-4771-AE3C-23CF7E570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D31F-80B6-4771-AE3C-23CF7E570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59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9D31F-80B6-4771-AE3C-23CF7E5700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2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9D31F-80B6-4771-AE3C-23CF7E5700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9D31F-80B6-4771-AE3C-23CF7E5700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6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7277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18537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8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6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1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457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2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074258CC-74D6-4505-9E05-3A760F4A5BCA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C4056F-3CA4-4627-9EDD-DC0101B752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301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819400"/>
            <a:ext cx="6270922" cy="2098226"/>
          </a:xfrm>
        </p:spPr>
        <p:txBody>
          <a:bodyPr/>
          <a:lstStyle/>
          <a:p>
            <a:r>
              <a:rPr lang="en-US" b="1" dirty="0"/>
              <a:t>Building on the logic of hypothesis testing: T-tests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16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Effect size- Cohen’s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rgbClr val="7030A0"/>
                </a:solidFill>
              </a:rPr>
              <a:t>Effect size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/>
              <a:t>– a statistical procedure for determining the magnitude of an experimental manipulation.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</a:t>
            </a:r>
            <a:r>
              <a:rPr lang="en-US" sz="2400" baseline="-25000" dirty="0" err="1"/>
              <a:t>m</a:t>
            </a:r>
            <a:r>
              <a:rPr lang="en-US" sz="2400" dirty="0"/>
              <a:t> =  the difference between the sample mean and the expected value of µ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233830"/>
              </p:ext>
            </p:extLst>
          </p:nvPr>
        </p:nvGraphicFramePr>
        <p:xfrm>
          <a:off x="863600" y="1895475"/>
          <a:ext cx="30607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040" imgH="406080" progId="Equation.3">
                  <p:embed/>
                </p:oleObj>
              </mc:Choice>
              <mc:Fallback>
                <p:oleObj name="Equation" r:id="rId3" imgW="1130040" imgH="4060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895475"/>
                        <a:ext cx="3060700" cy="1100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43150"/>
              </p:ext>
            </p:extLst>
          </p:nvPr>
        </p:nvGraphicFramePr>
        <p:xfrm>
          <a:off x="2543175" y="3879115"/>
          <a:ext cx="4057650" cy="1600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22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en-US" sz="2400" dirty="0">
                          <a:effectLst/>
                        </a:rPr>
                        <a:t>Cohen’s d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en-US" sz="2400" dirty="0">
                          <a:effectLst/>
                        </a:rPr>
                        <a:t>Evaluation</a:t>
                      </a:r>
                      <a:endParaRPr lang="en-US" sz="24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</a:rPr>
                        <a:t>0 &lt; d &lt; .2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en-US" sz="2400">
                          <a:solidFill>
                            <a:srgbClr val="7030A0"/>
                          </a:solidFill>
                          <a:effectLst/>
                        </a:rPr>
                        <a:t>Small</a:t>
                      </a:r>
                      <a:endParaRPr lang="en-US" sz="24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</a:rPr>
                        <a:t>.2 &lt; d &lt; .8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</a:rPr>
                        <a:t>Medium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</a:rPr>
                        <a:t>d &gt; .8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924050" algn="l"/>
                        </a:tabLst>
                      </a:pPr>
                      <a:r>
                        <a:rPr lang="en-US" sz="2400" dirty="0">
                          <a:solidFill>
                            <a:srgbClr val="7030A0"/>
                          </a:solidFill>
                          <a:effectLst/>
                        </a:rPr>
                        <a:t>Large</a:t>
                      </a:r>
                      <a:endParaRPr lang="en-US" sz="24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95300" y="5646003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Effect size for the ‘Big Lou’ question:</a:t>
            </a:r>
          </a:p>
          <a:p>
            <a:r>
              <a:rPr lang="en-US" sz="2400" dirty="0"/>
              <a:t>	mean difference: 3338 vs. 3500 = 162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968621"/>
              </p:ext>
            </p:extLst>
          </p:nvPr>
        </p:nvGraphicFramePr>
        <p:xfrm>
          <a:off x="6681258" y="5646003"/>
          <a:ext cx="22844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280" imgH="304560" progId="Equation.3">
                  <p:embed/>
                </p:oleObj>
              </mc:Choice>
              <mc:Fallback>
                <p:oleObj name="Equation" r:id="rId5" imgW="107928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258" y="5646003"/>
                        <a:ext cx="22844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106384"/>
              </p:ext>
            </p:extLst>
          </p:nvPr>
        </p:nvGraphicFramePr>
        <p:xfrm>
          <a:off x="4826000" y="1971675"/>
          <a:ext cx="30607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30040" imgH="406080" progId="Equation.3">
                  <p:embed/>
                </p:oleObj>
              </mc:Choice>
              <mc:Fallback>
                <p:oleObj name="Equation" r:id="rId7" imgW="1130040" imgH="406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971675"/>
                        <a:ext cx="3060700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39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4859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Statistical significance isn’t everything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E68DE9-EF9B-DD97-EBF9-41460A34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1295400"/>
            <a:ext cx="72009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PS#4 Q 3: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researcher examines the relationship between delinquent behaviors and poor verbal abilities in teenagers. They administer a verbal IQ test to a sample of 81 incarcerated juvenile delinquents, you find that the sample mean verbal IQ is 103. The verbal IQ test is known to have a </a:t>
            </a:r>
            <a:r>
              <a:rPr lang="el-G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107 and 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in the general population of teenagers.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46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A21E7-B326-DA4C-871C-E39BB5AE6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400" y="5257800"/>
            <a:ext cx="7429500" cy="13334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Same difference between the means, but a much smaller p-value when n is large.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68431E-8C94-4D49-A1E4-0FA98AC88E88}"/>
                  </a:ext>
                </a:extLst>
              </p:cNvPr>
              <p:cNvSpPr txBox="1"/>
              <p:nvPr/>
            </p:nvSpPr>
            <p:spPr>
              <a:xfrm>
                <a:off x="914400" y="2171700"/>
                <a:ext cx="7772400" cy="1000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107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−1.33;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 .20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68431E-8C94-4D49-A1E4-0FA98AC88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71700"/>
                <a:ext cx="7772400" cy="1000402"/>
              </a:xfrm>
              <a:prstGeom prst="rect">
                <a:avLst/>
              </a:prstGeom>
              <a:blipFill>
                <a:blip r:embed="rId2"/>
                <a:stretch>
                  <a:fillRect t="-35000" b="-10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7DBD3-6AA5-FA4A-909B-4FA651B4F4D9}"/>
                  </a:ext>
                </a:extLst>
              </p:cNvPr>
              <p:cNvSpPr txBox="1"/>
              <p:nvPr/>
            </p:nvSpPr>
            <p:spPr>
              <a:xfrm>
                <a:off x="1085850" y="3757197"/>
                <a:ext cx="7429500" cy="10004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107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−2.67;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 .01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57DBD3-6AA5-FA4A-909B-4FA651B4F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50" y="3757197"/>
                <a:ext cx="7429500" cy="1000402"/>
              </a:xfrm>
              <a:prstGeom prst="rect">
                <a:avLst/>
              </a:prstGeom>
              <a:blipFill>
                <a:blip r:embed="rId3"/>
                <a:stretch>
                  <a:fillRect l="-853" t="-35000" r="-1024" b="-10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FF977AA2-AE65-1323-5F33-ABDB764E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06" y="60804"/>
            <a:ext cx="8686800" cy="14859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Statistical significance isn’t everything</a:t>
            </a:r>
          </a:p>
        </p:txBody>
      </p:sp>
    </p:spTree>
    <p:extLst>
      <p:ext uri="{BB962C8B-B14F-4D97-AF65-F5344CB8AC3E}">
        <p14:creationId xmlns:p14="http://schemas.microsoft.com/office/powerpoint/2010/main" val="424146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Your turn – It’s the THING!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33" y="1040422"/>
            <a:ext cx="5102225" cy="581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Everyone pull out your phone….I’m serious.  Let’s pick a THING. It could be the number of photos, the number of people/entities we follow or the number of apps; number of songs on a randomly selected play list. Just something on your phone.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Conduct a one-tailed hypothesis test (</a:t>
            </a:r>
            <a:r>
              <a:rPr lang="el-GR" sz="2400" dirty="0"/>
              <a:t>α</a:t>
            </a:r>
            <a:r>
              <a:rPr lang="en-US" sz="2400" dirty="0"/>
              <a:t> = .01) to determine if your THING is significantly different from the THINGS of the other people in this room.</a:t>
            </a:r>
          </a:p>
        </p:txBody>
      </p:sp>
      <p:sp>
        <p:nvSpPr>
          <p:cNvPr id="4" name="AutoShape 2" descr="data:image/jpeg;base64,/9j/4AAQSkZJRgABAQAAAQABAAD/2wCEAAkGBwgHBhUTBwgUFhQXFBQZGBQXFxcXFRkWFhwfFhQZFBQZKCkgGBolHRQVITEtJSkwLi4uHB8zODMsNygtLisBCgoKBQUFDgUFDisZExkrKysrKysrKysrKysrKysrKysrKysrKysrKysrKysrKysrKysrKysrKysrKysrKysrK//AABEIAOIA3wMBIgACEQEDEQH/xAAbAAEBAAIDAQAAAAAAAAAAAAAABwQFAQMGAv/EAEYQAQABAgIDCQoLBwUAAAAAAAABAgMEEQUGsgcIEiExQVNzkRMXIjU2UWGSodIUFiZDRFZxdLHB0RUyQoGDouEjJDM0gv/EABQBAQAAAAAAAAAAAAAAAAAAAAD/xAAUEQEAAAAAAAAAAAAAAAAAAAAA/9oADAMBAAIRAxEAPwC4gAAAAAAAAAAAA68Reow+HqruclNM1T9kRnP4A7BqdVtYcDrRoenE6MmrudU1R4UZVRNM5TEw2wAAAAAAAAAAAAAAAAAAAAAAAADV60zMatYnLoLuzLaNXrRx6t4nPoLuzIPFbgFUzufxnzXrv4wpKbb3/PvfxnPz138YUkAAAAAAAAAAAAAAAAAAAAAAAABrNZ4z1cxGXQXdmWzazWaJnV3EZdBd2ZB4Xe+R8hP69z8lNTTe/RlqDHH8/d5vs5+dSwAAAAAAAAAAAAAAAAAAAAAAAAGu1jmKdX8Rn0N30/wy2LWaz+TmI6i7syDw299qmdQ8pnkv3MvYpiZb3yfkJPX3PyU0AAAAAAAAAAAAAAAAAAAAAAAABrNZ/JzEdRd2ZbNrtYoz0BiOpu82f8M8wPBb3umI1FmY579z8lOTHe9+Qk9fc/JTgHHPyOQAAAAAAAAAAAAAAAAAAAAAABr9YaJr0Dfinns3dmWwYml/FN7qrmzIJ1verlNWo9UUzxxfuZ/ziJ/NUEq3ulWept2ODlliKuPz+DTPGqoAAAAAAAAAAAAAAAAAAAAAAAADE0v4pvdVc2ZZbE0v4qu9Vc2ZBNN7pMzqddzy/wCzVs08qrJRvc5j4n3so+k1Z+nwKexVwAAAAAAAAAAAAAAAAAAAAAAAAGLpXj0Xd6q5syymLpXxXd6q5syCZb3Oc9T733mrYpVdKN7nl8T7uUfSatinkVcAAAAAAAAAAAAAAAAAAAAAAAABiaW8VXc+iubMstiaX8VXequbMgme9ypmNT72efHiasvUp5FXSre6cL4m3eFM5fCKsvVp5FVAAAAAAAAAAAAAAAAAAAAAAAAAYulPFl3Po69mWUxdKeLLvV17MgmW9zmZ1Pu5z9Jq2KVXSve61UzqZcimnjjEVZz5/BplVAAAAAAAAAAAAAAAAAAAAAAAAAGJpbP9lXcuiubMsti6Vy/Zd3PormzIJnvc+D8TruXL8Jqz9WnkVZJ97l5IXvvNWxSrAAAAAAAAAAAAAAAAAAAAAAAAADF0r4su8fzdezLKYmluLRV3qrmzIJlvcZ+SF7i+k1bFKsJNvcY+SN/7zOxRyqyAAAAAAAAAAAADieTicgAPL62apXtY8VRVTp/E4emimY4NirgxMzOedXn5MnkMXuPYuq5/tNdMZEZcfDqqqnP7YqjiBVxIJ3HNL82vGI7K/ffXec0p9d8T/f74K6JFG4/pmic7WvWIjkmOKv8Aejnnw3Hec0r9d8T/AH++CvCQd5zS+flxiOyv33xXuN6a4fga838vTFyZ7e6AsQjkbi+lZq/1ddr0/wDmvP0ctbsq3GdI1x4eumIn7eF74K9nHnY2k8qtG3Yifm69mUrp3FsVOfdNcMTPmyz9vhOyNxXOPD1sxfp4/wDIOze6Wqrep12a+ScTVl/KmmJ/BVeFHnSSxuIWcNb4OG1nxVNOefBpyiM/PlHO7I3Fqc/KvF9v+QVSb9mOW7T2wd2tZf8ALT2wlFW4dhJq8pMV7M31G4fg+DEVayYvtp9gKr3ez0tPbB3ez0tPbCUxuHYKM/lHi/Rx0+3zvrvHaOmnwtYcZ20/oCqfCLPTU9sHd7PTU9sJX3jtGfWDGdtH6Oe8do36wYz1qP0BU/hFmOW9T2w4nE4eOW/T60JZO4bo2f3tYMXl5s6PbxPmrcK0VVy6exfbR+npBVfhOH6en1oc04izVVlTepmfNExmlUbhWiYjx7i+2j9GXoncY0XozSlu/b01ipqt101REzTlM0znlMxGeXECn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hUTBwgUFhQXFBQZGBQXFxcXFRkWFhwfFhQZFBQZKCkgGBolHRQVITEtJSkwLi4uHB8zODMsNygtLisBCgoKBQUFDgUFDisZExkrKysrKysrKysrKysrKysrKysrKysrKysrKysrKysrKysrKysrKysrKysrKysrKysrK//AABEIAOIA3wMBIgACEQEDEQH/xAAbAAEBAAIDAQAAAAAAAAAAAAAABwQFAQMGAv/EAEYQAQABAgIDCQoLBwUAAAAAAAABAgMEEQUGsgcIEiExQVNzkRMXIjU2UWGSodIUFiZDRFZxdLHB0RUyQoGDouEjJDM0gv/EABQBAQAAAAAAAAAAAAAAAAAAAAD/xAAUEQEAAAAAAAAAAAAAAAAAAAAA/9oADAMBAAIRAxEAPwC4gAAAAAAAAAAAA68Reow+HqruclNM1T9kRnP4A7BqdVtYcDrRoenE6MmrudU1R4UZVRNM5TEw2wAAAAAAAAAAAAAAAAAAAAAAAADV60zMatYnLoLuzLaNXrRx6t4nPoLuzIPFbgFUzufxnzXrv4wpKbb3/PvfxnPz138YUkAAAAAAAAAAAAAAAAAAAAAAAABrNZ4z1cxGXQXdmWzazWaJnV3EZdBd2ZB4Xe+R8hP69z8lNTTe/RlqDHH8/d5vs5+dSwAAAAAAAAAAAAAAAAAAAAAAAAGu1jmKdX8Rn0N30/wy2LWaz+TmI6i7syDw299qmdQ8pnkv3MvYpiZb3yfkJPX3PyU0AAAAAAAAAAAAAAAAAAAAAAAABrNZ/JzEdRd2ZbNrtYoz0BiOpu82f8M8wPBb3umI1FmY579z8lOTHe9+Qk9fc/JTgHHPyOQAAAAAAAAAAAAAAAAAAAAAABr9YaJr0Dfinns3dmWwYml/FN7qrmzIJ1verlNWo9UUzxxfuZ/ziJ/NUEq3ulWept2ODlliKuPz+DTPGqoAAAAAAAAAAAAAAAAAAAAAAAADE0v4pvdVc2ZZbE0v4qu9Vc2ZBNN7pMzqddzy/wCzVs08qrJRvc5j4n3so+k1Z+nwKexVwAAAAAAAAAAAAAAAAAAAAAAAAGLpXj0Xd6q5syymLpXxXd6q5syCZb3Oc9T733mrYpVdKN7nl8T7uUfSatinkVcAAAAAAAAAAAAAAAAAAAAAAAABiaW8VXc+iubMstiaX8VXequbMgme9ypmNT72efHiasvUp5FXSre6cL4m3eFM5fCKsvVp5FVAAAAAAAAAAAAAAAAAAAAAAAAAYulPFl3Po69mWUxdKeLLvV17MgmW9zmZ1Pu5z9Jq2KVXSve61UzqZcimnjjEVZz5/BplVAAAAAAAAAAAAAAAAAAAAAAAAAGJpbP9lXcuiubMsti6Vy/Zd3PormzIJnvc+D8TruXL8Jqz9WnkVZJ97l5IXvvNWxSrAAAAAAAAAAAAAAAAAAAAAAAAADF0r4su8fzdezLKYmluLRV3qrmzIJlvcZ+SF7i+k1bFKsJNvcY+SN/7zOxRyqyAAAAAAAAAAAADieTicgAPL62apXtY8VRVTp/E4emimY4NirgxMzOedXn5MnkMXuPYuq5/tNdMZEZcfDqqqnP7YqjiBVxIJ3HNL82vGI7K/ffXec0p9d8T/f74K6JFG4/pmic7WvWIjkmOKv8Aejnnw3Hec0r9d8T/AH++CvCQd5zS+flxiOyv33xXuN6a4fga838vTFyZ7e6AsQjkbi+lZq/1ddr0/wDmvP0ctbsq3GdI1x4eumIn7eF74K9nHnY2k8qtG3Yifm69mUrp3FsVOfdNcMTPmyz9vhOyNxXOPD1sxfp4/wDIOze6Wqrep12a+ScTVl/KmmJ/BVeFHnSSxuIWcNb4OG1nxVNOefBpyiM/PlHO7I3Fqc/KvF9v+QVSb9mOW7T2wd2tZf8ALT2wlFW4dhJq8pMV7M31G4fg+DEVayYvtp9gKr3ez0tPbB3ez0tPbCUxuHYKM/lHi/Rx0+3zvrvHaOmnwtYcZ20/oCqfCLPTU9sHd7PTU9sJX3jtGfWDGdtH6Oe8do36wYz1qP0BU/hFmOW9T2w4nE4eOW/T60JZO4bo2f3tYMXl5s6PbxPmrcK0VVy6exfbR+npBVfhOH6en1oc04izVVlTepmfNExmlUbhWiYjx7i+2j9GXoncY0XozSlu/b01ipqt101REzTlM0znlMxGeXECn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hUTBwgUFhQXFBQZGBQXFxcXFRkWFhwfFhQZFBQZKCkgGBolHRQVITEtJSkwLi4uHB8zODMsNygtLisBCgoKBQUFDgUFDisZExkrKysrKysrKysrKysrKysrKysrKysrKysrKysrKysrKysrKysrKysrKysrKysrKysrK//AABEIAOIA3wMBIgACEQEDEQH/xAAbAAEBAAIDAQAAAAAAAAAAAAAABwQFAQMGAv/EAEYQAQABAgIDCQoLBwUAAAAAAAABAgMEEQUGsgcIEiExQVNzkRMXIjU2UWGSodIUFiZDRFZxdLHB0RUyQoGDouEjJDM0gv/EABQBAQAAAAAAAAAAAAAAAAAAAAD/xAAUEQEAAAAAAAAAAAAAAAAAAAAA/9oADAMBAAIRAxEAPwC4gAAAAAAAAAAAA68Reow+HqruclNM1T9kRnP4A7BqdVtYcDrRoenE6MmrudU1R4UZVRNM5TEw2wAAAAAAAAAAAAAAAAAAAAAAAADV60zMatYnLoLuzLaNXrRx6t4nPoLuzIPFbgFUzufxnzXrv4wpKbb3/PvfxnPz138YUkAAAAAAAAAAAAAAAAAAAAAAAABrNZ4z1cxGXQXdmWzazWaJnV3EZdBd2ZB4Xe+R8hP69z8lNTTe/RlqDHH8/d5vs5+dSwAAAAAAAAAAAAAAAAAAAAAAAAGu1jmKdX8Rn0N30/wy2LWaz+TmI6i7syDw299qmdQ8pnkv3MvYpiZb3yfkJPX3PyU0AAAAAAAAAAAAAAAAAAAAAAAABrNZ/JzEdRd2ZbNrtYoz0BiOpu82f8M8wPBb3umI1FmY579z8lOTHe9+Qk9fc/JTgHHPyOQAAAAAAAAAAAAAAAAAAAAAABr9YaJr0Dfinns3dmWwYml/FN7qrmzIJ1verlNWo9UUzxxfuZ/ziJ/NUEq3ulWept2ODlliKuPz+DTPGqoAAAAAAAAAAAAAAAAAAAAAAAADE0v4pvdVc2ZZbE0v4qu9Vc2ZBNN7pMzqddzy/wCzVs08qrJRvc5j4n3so+k1Z+nwKexVwAAAAAAAAAAAAAAAAAAAAAAAAGLpXj0Xd6q5syymLpXxXd6q5syCZb3Oc9T733mrYpVdKN7nl8T7uUfSatinkVcAAAAAAAAAAAAAAAAAAAAAAAABiaW8VXc+iubMstiaX8VXequbMgme9ypmNT72efHiasvUp5FXSre6cL4m3eFM5fCKsvVp5FVAAAAAAAAAAAAAAAAAAAAAAAAAYulPFl3Po69mWUxdKeLLvV17MgmW9zmZ1Pu5z9Jq2KVXSve61UzqZcimnjjEVZz5/BplVAAAAAAAAAAAAAAAAAAAAAAAAAGJpbP9lXcuiubMsti6Vy/Zd3PormzIJnvc+D8TruXL8Jqz9WnkVZJ97l5IXvvNWxSrAAAAAAAAAAAAAAAAAAAAAAAAADF0r4su8fzdezLKYmluLRV3qrmzIJlvcZ+SF7i+k1bFKsJNvcY+SN/7zOxRyqyAAAAAAAAAAAADieTicgAPL62apXtY8VRVTp/E4emimY4NirgxMzOedXn5MnkMXuPYuq5/tNdMZEZcfDqqqnP7YqjiBVxIJ3HNL82vGI7K/ffXec0p9d8T/f74K6JFG4/pmic7WvWIjkmOKv8Aejnnw3Hec0r9d8T/AH++CvCQd5zS+flxiOyv33xXuN6a4fga838vTFyZ7e6AsQjkbi+lZq/1ddr0/wDmvP0ctbsq3GdI1x4eumIn7eF74K9nHnY2k8qtG3Yifm69mUrp3FsVOfdNcMTPmyz9vhOyNxXOPD1sxfp4/wDIOze6Wqrep12a+ScTVl/KmmJ/BVeFHnSSxuIWcNb4OG1nxVNOefBpyiM/PlHO7I3Fqc/KvF9v+QVSb9mOW7T2wd2tZf8ALT2wlFW4dhJq8pMV7M31G4fg+DEVayYvtp9gKr3ez0tPbB3ez0tPbCUxuHYKM/lHi/Rx0+3zvrvHaOmnwtYcZ20/oCqfCLPTU9sHd7PTU9sJX3jtGfWDGdtH6Oe8do36wYz1qP0BU/hFmOW9T2w4nE4eOW/T60JZO4bo2f3tYMXl5s6PbxPmrcK0VVy6exfbR+npBVfhOH6en1oc04izVVlTepmfNExmlUbhWiYjx7i+2j9GXoncY0XozSlu/b01ipqt101REzTlM0znlMxGeXECn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Vintage Yellow Western Electric 500 Rotary Desk Phone - 5-71 | eBay">
            <a:extLst>
              <a:ext uri="{FF2B5EF4-FFF2-40B4-BE49-F238E27FC236}">
                <a16:creationId xmlns:a16="http://schemas.microsoft.com/office/drawing/2014/main" id="{F5F908F7-1B23-8D77-FF51-4C3AC3302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018149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mazon.com: Tosuny Vintage Retro Brick Cell Phone Mobile Phone, Four Card  Four Standby QuadBand 2G Retro Bluetooth New Classic Old Mobile Phone, 2G  GSM 850/900/1800/1900Mhz (Gold) : Cell Phones &amp; Accessories">
            <a:extLst>
              <a:ext uri="{FF2B5EF4-FFF2-40B4-BE49-F238E27FC236}">
                <a16:creationId xmlns:a16="http://schemas.microsoft.com/office/drawing/2014/main" id="{777CC903-5534-4CA7-4D3F-BD8F245F9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429000"/>
            <a:ext cx="32893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Your turn – It’s the THING!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33" y="1040422"/>
            <a:ext cx="5102225" cy="5817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Conduct a one-tailed hypothesis test (</a:t>
            </a:r>
            <a:r>
              <a:rPr lang="el-GR" sz="2400" dirty="0"/>
              <a:t>α</a:t>
            </a:r>
            <a:r>
              <a:rPr lang="en-US" sz="2400" dirty="0"/>
              <a:t> = .01) to determine if your THING is significantly different from the THINGS of the other people in this room.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this exercise, your value is µ, and the rest of the class data should be used to calculate M and the sd.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Enter your data on the google form and I’ll calculate M and the </a:t>
            </a:r>
            <a:r>
              <a:rPr lang="en-US" sz="2400" dirty="0" err="1"/>
              <a:t>sd</a:t>
            </a:r>
            <a:r>
              <a:rPr lang="en-US" sz="2400" dirty="0"/>
              <a:t> for you.  Because I’m a swell guy.</a:t>
            </a:r>
          </a:p>
        </p:txBody>
      </p:sp>
      <p:sp>
        <p:nvSpPr>
          <p:cNvPr id="4" name="AutoShape 2" descr="data:image/jpeg;base64,/9j/4AAQSkZJRgABAQAAAQABAAD/2wCEAAkGBwgHBhUTBwgUFhQXFBQZGBQXFxcXFRkWFhwfFhQZFBQZKCkgGBolHRQVITEtJSkwLi4uHB8zODMsNygtLisBCgoKBQUFDgUFDisZExkrKysrKysrKysrKysrKysrKysrKysrKysrKysrKysrKysrKysrKysrKysrKysrKysrK//AABEIAOIA3wMBIgACEQEDEQH/xAAbAAEBAAIDAQAAAAAAAAAAAAAABwQFAQMGAv/EAEYQAQABAgIDCQoLBwUAAAAAAAABAgMEEQUGsgcIEiExQVNzkRMXIjU2UWGSodIUFiZDRFZxdLHB0RUyQoGDouEjJDM0gv/EABQBAQAAAAAAAAAAAAAAAAAAAAD/xAAUEQEAAAAAAAAAAAAAAAAAAAAA/9oADAMBAAIRAxEAPwC4gAAAAAAAAAAAA68Reow+HqruclNM1T9kRnP4A7BqdVtYcDrRoenE6MmrudU1R4UZVRNM5TEw2wAAAAAAAAAAAAAAAAAAAAAAAADV60zMatYnLoLuzLaNXrRx6t4nPoLuzIPFbgFUzufxnzXrv4wpKbb3/PvfxnPz138YUkAAAAAAAAAAAAAAAAAAAAAAAABrNZ4z1cxGXQXdmWzazWaJnV3EZdBd2ZB4Xe+R8hP69z8lNTTe/RlqDHH8/d5vs5+dSwAAAAAAAAAAAAAAAAAAAAAAAAGu1jmKdX8Rn0N30/wy2LWaz+TmI6i7syDw299qmdQ8pnkv3MvYpiZb3yfkJPX3PyU0AAAAAAAAAAAAAAAAAAAAAAAABrNZ/JzEdRd2ZbNrtYoz0BiOpu82f8M8wPBb3umI1FmY579z8lOTHe9+Qk9fc/JTgHHPyOQAAAAAAAAAAAAAAAAAAAAAABr9YaJr0Dfinns3dmWwYml/FN7qrmzIJ1verlNWo9UUzxxfuZ/ziJ/NUEq3ulWept2ODlliKuPz+DTPGqoAAAAAAAAAAAAAAAAAAAAAAAADE0v4pvdVc2ZZbE0v4qu9Vc2ZBNN7pMzqddzy/wCzVs08qrJRvc5j4n3so+k1Z+nwKexVwAAAAAAAAAAAAAAAAAAAAAAAAGLpXj0Xd6q5syymLpXxXd6q5syCZb3Oc9T733mrYpVdKN7nl8T7uUfSatinkVcAAAAAAAAAAAAAAAAAAAAAAAABiaW8VXc+iubMstiaX8VXequbMgme9ypmNT72efHiasvUp5FXSre6cL4m3eFM5fCKsvVp5FVAAAAAAAAAAAAAAAAAAAAAAAAAYulPFl3Po69mWUxdKeLLvV17MgmW9zmZ1Pu5z9Jq2KVXSve61UzqZcimnjjEVZz5/BplVAAAAAAAAAAAAAAAAAAAAAAAAAGJpbP9lXcuiubMsti6Vy/Zd3PormzIJnvc+D8TruXL8Jqz9WnkVZJ97l5IXvvNWxSrAAAAAAAAAAAAAAAAAAAAAAAAADF0r4su8fzdezLKYmluLRV3qrmzIJlvcZ+SF7i+k1bFKsJNvcY+SN/7zOxRyqyAAAAAAAAAAAADieTicgAPL62apXtY8VRVTp/E4emimY4NirgxMzOedXn5MnkMXuPYuq5/tNdMZEZcfDqqqnP7YqjiBVxIJ3HNL82vGI7K/ffXec0p9d8T/f74K6JFG4/pmic7WvWIjkmOKv8Aejnnw3Hec0r9d8T/AH++CvCQd5zS+flxiOyv33xXuN6a4fga838vTFyZ7e6AsQjkbi+lZq/1ddr0/wDmvP0ctbsq3GdI1x4eumIn7eF74K9nHnY2k8qtG3Yifm69mUrp3FsVOfdNcMTPmyz9vhOyNxXOPD1sxfp4/wDIOze6Wqrep12a+ScTVl/KmmJ/BVeFHnSSxuIWcNb4OG1nxVNOefBpyiM/PlHO7I3Fqc/KvF9v+QVSb9mOW7T2wd2tZf8ALT2wlFW4dhJq8pMV7M31G4fg+DEVayYvtp9gKr3ez0tPbB3ez0tPbCUxuHYKM/lHi/Rx0+3zvrvHaOmnwtYcZ20/oCqfCLPTU9sHd7PTU9sJX3jtGfWDGdtH6Oe8do36wYz1qP0BU/hFmOW9T2w4nE4eOW/T60JZO4bo2f3tYMXl5s6PbxPmrcK0VVy6exfbR+npBVfhOH6en1oc04izVVlTepmfNExmlUbhWiYjx7i+2j9GXoncY0XozSlu/b01ipqt101REzTlM0znlMxGeXECn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hUTBwgUFhQXFBQZGBQXFxcXFRkWFhwfFhQZFBQZKCkgGBolHRQVITEtJSkwLi4uHB8zODMsNygtLisBCgoKBQUFDgUFDisZExkrKysrKysrKysrKysrKysrKysrKysrKysrKysrKysrKysrKysrKysrKysrKysrKysrK//AABEIAOIA3wMBIgACEQEDEQH/xAAbAAEBAAIDAQAAAAAAAAAAAAAABwQFAQMGAv/EAEYQAQABAgIDCQoLBwUAAAAAAAABAgMEEQUGsgcIEiExQVNzkRMXIjU2UWGSodIUFiZDRFZxdLHB0RUyQoGDouEjJDM0gv/EABQBAQAAAAAAAAAAAAAAAAAAAAD/xAAUEQEAAAAAAAAAAAAAAAAAAAAA/9oADAMBAAIRAxEAPwC4gAAAAAAAAAAAA68Reow+HqruclNM1T9kRnP4A7BqdVtYcDrRoenE6MmrudU1R4UZVRNM5TEw2wAAAAAAAAAAAAAAAAAAAAAAAADV60zMatYnLoLuzLaNXrRx6t4nPoLuzIPFbgFUzufxnzXrv4wpKbb3/PvfxnPz138YUkAAAAAAAAAAAAAAAAAAAAAAAABrNZ4z1cxGXQXdmWzazWaJnV3EZdBd2ZB4Xe+R8hP69z8lNTTe/RlqDHH8/d5vs5+dSwAAAAAAAAAAAAAAAAAAAAAAAAGu1jmKdX8Rn0N30/wy2LWaz+TmI6i7syDw299qmdQ8pnkv3MvYpiZb3yfkJPX3PyU0AAAAAAAAAAAAAAAAAAAAAAAABrNZ/JzEdRd2ZbNrtYoz0BiOpu82f8M8wPBb3umI1FmY579z8lOTHe9+Qk9fc/JTgHHPyOQAAAAAAAAAAAAAAAAAAAAAABr9YaJr0Dfinns3dmWwYml/FN7qrmzIJ1verlNWo9UUzxxfuZ/ziJ/NUEq3ulWept2ODlliKuPz+DTPGqoAAAAAAAAAAAAAAAAAAAAAAAADE0v4pvdVc2ZZbE0v4qu9Vc2ZBNN7pMzqddzy/wCzVs08qrJRvc5j4n3so+k1Z+nwKexVwAAAAAAAAAAAAAAAAAAAAAAAAGLpXj0Xd6q5syymLpXxXd6q5syCZb3Oc9T733mrYpVdKN7nl8T7uUfSatinkVcAAAAAAAAAAAAAAAAAAAAAAAABiaW8VXc+iubMstiaX8VXequbMgme9ypmNT72efHiasvUp5FXSre6cL4m3eFM5fCKsvVp5FVAAAAAAAAAAAAAAAAAAAAAAAAAYulPFl3Po69mWUxdKeLLvV17MgmW9zmZ1Pu5z9Jq2KVXSve61UzqZcimnjjEVZz5/BplVAAAAAAAAAAAAAAAAAAAAAAAAAGJpbP9lXcuiubMsti6Vy/Zd3PormzIJnvc+D8TruXL8Jqz9WnkVZJ97l5IXvvNWxSrAAAAAAAAAAAAAAAAAAAAAAAAADF0r4su8fzdezLKYmluLRV3qrmzIJlvcZ+SF7i+k1bFKsJNvcY+SN/7zOxRyqyAAAAAAAAAAAADieTicgAPL62apXtY8VRVTp/E4emimY4NirgxMzOedXn5MnkMXuPYuq5/tNdMZEZcfDqqqnP7YqjiBVxIJ3HNL82vGI7K/ffXec0p9d8T/f74K6JFG4/pmic7WvWIjkmOKv8Aejnnw3Hec0r9d8T/AH++CvCQd5zS+flxiOyv33xXuN6a4fga838vTFyZ7e6AsQjkbi+lZq/1ddr0/wDmvP0ctbsq3GdI1x4eumIn7eF74K9nHnY2k8qtG3Yifm69mUrp3FsVOfdNcMTPmyz9vhOyNxXOPD1sxfp4/wDIOze6Wqrep12a+ScTVl/KmmJ/BVeFHnSSxuIWcNb4OG1nxVNOefBpyiM/PlHO7I3Fqc/KvF9v+QVSb9mOW7T2wd2tZf8ALT2wlFW4dhJq8pMV7M31G4fg+DEVayYvtp9gKr3ez0tPbB3ez0tPbCUxuHYKM/lHi/Rx0+3zvrvHaOmnwtYcZ20/oCqfCLPTU9sHd7PTU9sJX3jtGfWDGdtH6Oe8do36wYz1qP0BU/hFmOW9T2w4nE4eOW/T60JZO4bo2f3tYMXl5s6PbxPmrcK0VVy6exfbR+npBVfhOH6en1oc04izVVlTepmfNExmlUbhWiYjx7i+2j9GXoncY0XozSlu/b01ipqt101REzTlM0znlMxGeXECn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wgHBhUTBwgUFhQXFBQZGBQXFxcXFRkWFhwfFhQZFBQZKCkgGBolHRQVITEtJSkwLi4uHB8zODMsNygtLisBCgoKBQUFDgUFDisZExkrKysrKysrKysrKysrKysrKysrKysrKysrKysrKysrKysrKysrKysrKysrKysrKysrK//AABEIAOIA3wMBIgACEQEDEQH/xAAbAAEBAAIDAQAAAAAAAAAAAAAABwQFAQMGAv/EAEYQAQABAgIDCQoLBwUAAAAAAAABAgMEEQUGsgcIEiExQVNzkRMXIjU2UWGSodIUFiZDRFZxdLHB0RUyQoGDouEjJDM0gv/EABQBAQAAAAAAAAAAAAAAAAAAAAD/xAAUEQEAAAAAAAAAAAAAAAAAAAAA/9oADAMBAAIRAxEAPwC4gAAAAAAAAAAAA68Reow+HqruclNM1T9kRnP4A7BqdVtYcDrRoenE6MmrudU1R4UZVRNM5TEw2wAAAAAAAAAAAAAAAAAAAAAAAADV60zMatYnLoLuzLaNXrRx6t4nPoLuzIPFbgFUzufxnzXrv4wpKbb3/PvfxnPz138YUkAAAAAAAAAAAAAAAAAAAAAAAABrNZ4z1cxGXQXdmWzazWaJnV3EZdBd2ZB4Xe+R8hP69z8lNTTe/RlqDHH8/d5vs5+dSwAAAAAAAAAAAAAAAAAAAAAAAAGu1jmKdX8Rn0N30/wy2LWaz+TmI6i7syDw299qmdQ8pnkv3MvYpiZb3yfkJPX3PyU0AAAAAAAAAAAAAAAAAAAAAAAABrNZ/JzEdRd2ZbNrtYoz0BiOpu82f8M8wPBb3umI1FmY579z8lOTHe9+Qk9fc/JTgHHPyOQAAAAAAAAAAAAAAAAAAAAAABr9YaJr0Dfinns3dmWwYml/FN7qrmzIJ1verlNWo9UUzxxfuZ/ziJ/NUEq3ulWept2ODlliKuPz+DTPGqoAAAAAAAAAAAAAAAAAAAAAAAADE0v4pvdVc2ZZbE0v4qu9Vc2ZBNN7pMzqddzy/wCzVs08qrJRvc5j4n3so+k1Z+nwKexVwAAAAAAAAAAAAAAAAAAAAAAAAGLpXj0Xd6q5syymLpXxXd6q5syCZb3Oc9T733mrYpVdKN7nl8T7uUfSatinkVcAAAAAAAAAAAAAAAAAAAAAAAABiaW8VXc+iubMstiaX8VXequbMgme9ypmNT72efHiasvUp5FXSre6cL4m3eFM5fCKsvVp5FVAAAAAAAAAAAAAAAAAAAAAAAAAYulPFl3Po69mWUxdKeLLvV17MgmW9zmZ1Pu5z9Jq2KVXSve61UzqZcimnjjEVZz5/BplVAAAAAAAAAAAAAAAAAAAAAAAAAGJpbP9lXcuiubMsti6Vy/Zd3PormzIJnvc+D8TruXL8Jqz9WnkVZJ97l5IXvvNWxSrAAAAAAAAAAAAAAAAAAAAAAAAADF0r4su8fzdezLKYmluLRV3qrmzIJlvcZ+SF7i+k1bFKsJNvcY+SN/7zOxRyqyAAAAAAAAAAAADieTicgAPL62apXtY8VRVTp/E4emimY4NirgxMzOedXn5MnkMXuPYuq5/tNdMZEZcfDqqqnP7YqjiBVxIJ3HNL82vGI7K/ffXec0p9d8T/f74K6JFG4/pmic7WvWIjkmOKv8Aejnnw3Hec0r9d8T/AH++CvCQd5zS+flxiOyv33xXuN6a4fga838vTFyZ7e6AsQjkbi+lZq/1ddr0/wDmvP0ctbsq3GdI1x4eumIn7eF74K9nHnY2k8qtG3Yifm69mUrp3FsVOfdNcMTPmyz9vhOyNxXOPD1sxfp4/wDIOze6Wqrep12a+ScTVl/KmmJ/BVeFHnSSxuIWcNb4OG1nxVNOefBpyiM/PlHO7I3Fqc/KvF9v+QVSb9mOW7T2wd2tZf8ALT2wlFW4dhJq8pMV7M31G4fg+DEVayYvtp9gKr3ez0tPbB3ez0tPbCUxuHYKM/lHi/Rx0+3zvrvHaOmnwtYcZ20/oCqfCLPTU9sHd7PTU9sJX3jtGfWDGdtH6Oe8do36wYz1qP0BU/hFmOW9T2w4nE4eOW/T60JZO4bo2f3tYMXl5s6PbxPmrcK0VVy6exfbR+npBVfhOH6en1oc04izVVlTepmfNExmlUbhWiYjx7i+2j9GXoncY0XozSlu/b01ipqt101REzTlM0znlMxGeXECnAAAAAAAAAAAAAAAAAAAAAAAAAAAAAAAAAAAAAAAAAAAAAAAAAAAAAAAAAA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Vintage Yellow Western Electric 500 Rotary Desk Phone - 5-71 | eBay">
            <a:extLst>
              <a:ext uri="{FF2B5EF4-FFF2-40B4-BE49-F238E27FC236}">
                <a16:creationId xmlns:a16="http://schemas.microsoft.com/office/drawing/2014/main" id="{7EF59854-E670-543A-D1B2-9A393F26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018149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mazon.com: Tosuny Vintage Retro Brick Cell Phone Mobile Phone, Four Card  Four Standby QuadBand 2G Retro Bluetooth New Classic Old Mobile Phone, 2G  GSM 850/900/1800/1900Mhz (Gold) : Cell Phones &amp; Accessories">
            <a:extLst>
              <a:ext uri="{FF2B5EF4-FFF2-40B4-BE49-F238E27FC236}">
                <a16:creationId xmlns:a16="http://schemas.microsoft.com/office/drawing/2014/main" id="{5119A552-EC57-1932-586D-7BDBE257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3429000"/>
            <a:ext cx="32893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It’s the THING!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Mean =.    ; s =.  ; n =  </a:t>
            </a:r>
          </a:p>
          <a:p>
            <a:pPr marL="0" indent="0">
              <a:buNone/>
            </a:pPr>
            <a:r>
              <a:rPr lang="en-US" sz="2400" b="1" i="1" dirty="0"/>
              <a:t>Step 1</a:t>
            </a:r>
            <a:r>
              <a:rPr lang="en-US" sz="2400" dirty="0"/>
              <a:t>: One-tailed test or two-tailed test?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Step 2</a:t>
            </a:r>
            <a:r>
              <a:rPr lang="en-US" sz="2400" dirty="0"/>
              <a:t>: Ho: </a:t>
            </a:r>
            <a:r>
              <a:rPr lang="en-US" sz="2400" dirty="0">
                <a:sym typeface="Symbol"/>
              </a:rPr>
              <a:t>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Step 3</a:t>
            </a:r>
            <a:r>
              <a:rPr lang="en-US" sz="2400" dirty="0"/>
              <a:t>: Ha: </a:t>
            </a:r>
            <a:r>
              <a:rPr lang="en-US" sz="2400" dirty="0">
                <a:sym typeface="Symbol"/>
              </a:rPr>
              <a:t></a:t>
            </a:r>
            <a:r>
              <a:rPr lang="en-US" sz="2400" dirty="0"/>
              <a:t>  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Step 4</a:t>
            </a:r>
            <a:r>
              <a:rPr lang="en-US" sz="2400" dirty="0"/>
              <a:t>: </a:t>
            </a:r>
            <a:r>
              <a:rPr lang="en-US" sz="2400" dirty="0">
                <a:sym typeface="Symbol"/>
              </a:rPr>
              <a:t></a:t>
            </a:r>
            <a:r>
              <a:rPr lang="en-US" sz="2400" dirty="0"/>
              <a:t> = .01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Step 5</a:t>
            </a:r>
            <a:r>
              <a:rPr lang="en-US" sz="2400" dirty="0"/>
              <a:t>: </a:t>
            </a:r>
            <a:r>
              <a:rPr lang="en-US" sz="2400" dirty="0" err="1"/>
              <a:t>t</a:t>
            </a:r>
            <a:r>
              <a:rPr lang="en-US" sz="2400" baseline="-25000" dirty="0" err="1"/>
              <a:t>crit</a:t>
            </a:r>
            <a:r>
              <a:rPr lang="en-US" sz="2400" baseline="-25000" dirty="0"/>
              <a:t> (α=.01, </a:t>
            </a:r>
            <a:r>
              <a:rPr lang="en-US" sz="2400" baseline="-25000" dirty="0" err="1"/>
              <a:t>df</a:t>
            </a:r>
            <a:r>
              <a:rPr lang="en-US" sz="2400" baseline="-25000" dirty="0"/>
              <a:t> = ; )</a:t>
            </a:r>
            <a:r>
              <a:rPr lang="en-US" sz="2400" dirty="0"/>
              <a:t> = </a:t>
            </a:r>
            <a:endParaRPr lang="en-US" sz="2400" b="1" dirty="0"/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Step 6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endParaRPr lang="en-US" sz="2400" b="1" i="1" dirty="0"/>
          </a:p>
          <a:p>
            <a:pPr marL="0" indent="0">
              <a:buNone/>
            </a:pPr>
            <a:r>
              <a:rPr lang="en-US" sz="2400" b="1" i="1" dirty="0"/>
              <a:t>Step 7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b="1" dirty="0"/>
              <a:t>Step 8: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9844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It’s the THING!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0762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see if TD is an outlier.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B15243-2426-6CE0-F5B0-443D3B2F881A}"/>
              </a:ext>
            </a:extLst>
          </p:cNvPr>
          <p:cNvSpPr txBox="1">
            <a:spLocks/>
          </p:cNvSpPr>
          <p:nvPr/>
        </p:nvSpPr>
        <p:spPr>
          <a:xfrm>
            <a:off x="487680" y="1983971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i="1" dirty="0">
                <a:solidFill>
                  <a:srgbClr val="E12EC9"/>
                </a:solidFill>
              </a:rPr>
              <a:t>Analyze</a:t>
            </a:r>
            <a:r>
              <a:rPr lang="en-US" sz="2600" dirty="0"/>
              <a:t> → </a:t>
            </a:r>
            <a:r>
              <a:rPr lang="en-US" sz="2600" b="1" i="1" dirty="0">
                <a:solidFill>
                  <a:srgbClr val="E12EC9"/>
                </a:solidFill>
              </a:rPr>
              <a:t>Compare Means</a:t>
            </a:r>
            <a:r>
              <a:rPr lang="en-US" sz="2600" dirty="0"/>
              <a:t> →</a:t>
            </a:r>
            <a:r>
              <a:rPr lang="en-US" sz="2600" b="1" i="1" dirty="0">
                <a:solidFill>
                  <a:srgbClr val="E12EC9"/>
                </a:solidFill>
              </a:rPr>
              <a:t>One Sample T-Test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B3AC2-D0D9-6983-55A0-2DF2906F8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6882" y="2669104"/>
            <a:ext cx="8343007" cy="31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1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9F43FF-A61E-E767-C117-CDE12D229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8549"/>
            <a:ext cx="7772400" cy="33060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It’s the THING!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0762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3523A3-55A5-5DB6-3F13-9C072CBFAA6D}"/>
              </a:ext>
            </a:extLst>
          </p:cNvPr>
          <p:cNvSpPr txBox="1">
            <a:spLocks/>
          </p:cNvSpPr>
          <p:nvPr/>
        </p:nvSpPr>
        <p:spPr>
          <a:xfrm>
            <a:off x="850194" y="4673087"/>
            <a:ext cx="8141406" cy="403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Select </a:t>
            </a:r>
            <a:r>
              <a:rPr lang="en-US" sz="2600" b="1" i="1" dirty="0" err="1">
                <a:solidFill>
                  <a:srgbClr val="E12EC9"/>
                </a:solidFill>
              </a:rPr>
              <a:t>TheThing</a:t>
            </a:r>
            <a:r>
              <a:rPr lang="en-US" sz="2600" dirty="0"/>
              <a:t> as the variable of interest from the box on the left.</a:t>
            </a:r>
          </a:p>
          <a:p>
            <a:r>
              <a:rPr lang="en-US" sz="2600" dirty="0"/>
              <a:t>Then click the arrow in the middle of the page to slide </a:t>
            </a:r>
            <a:r>
              <a:rPr lang="en-US" sz="2600" b="1" dirty="0" err="1">
                <a:solidFill>
                  <a:srgbClr val="E12EC9"/>
                </a:solidFill>
              </a:rPr>
              <a:t>TheThing</a:t>
            </a:r>
            <a:r>
              <a:rPr lang="en-US" sz="2600" dirty="0"/>
              <a:t> into the </a:t>
            </a:r>
            <a:r>
              <a:rPr lang="en-US" sz="2600" b="1" dirty="0">
                <a:solidFill>
                  <a:srgbClr val="E12EC9"/>
                </a:solidFill>
              </a:rPr>
              <a:t>Test Variables</a:t>
            </a:r>
            <a:r>
              <a:rPr lang="en-US" sz="2600" b="1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box.   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E2E307BA-BFBB-884B-6EC2-E32711000092}"/>
              </a:ext>
            </a:extLst>
          </p:cNvPr>
          <p:cNvSpPr/>
          <p:nvPr/>
        </p:nvSpPr>
        <p:spPr>
          <a:xfrm rot="19443124">
            <a:off x="1305038" y="1736774"/>
            <a:ext cx="240026" cy="1149121"/>
          </a:xfrm>
          <a:prstGeom prst="upArrow">
            <a:avLst/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75396102-999B-2FEB-0A74-DBE18B885083}"/>
              </a:ext>
            </a:extLst>
          </p:cNvPr>
          <p:cNvSpPr/>
          <p:nvPr/>
        </p:nvSpPr>
        <p:spPr>
          <a:xfrm>
            <a:off x="3429000" y="2595215"/>
            <a:ext cx="240026" cy="1149121"/>
          </a:xfrm>
          <a:prstGeom prst="upArrow">
            <a:avLst/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0263D8-6C29-FB7A-B31E-DB09440C1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8549"/>
            <a:ext cx="7772400" cy="32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It’s the THING!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0762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3523A3-55A5-5DB6-3F13-9C072CBFAA6D}"/>
              </a:ext>
            </a:extLst>
          </p:cNvPr>
          <p:cNvSpPr txBox="1">
            <a:spLocks/>
          </p:cNvSpPr>
          <p:nvPr/>
        </p:nvSpPr>
        <p:spPr>
          <a:xfrm>
            <a:off x="850194" y="4673087"/>
            <a:ext cx="8141406" cy="19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Set the value in the </a:t>
            </a:r>
            <a:r>
              <a:rPr lang="en-US" sz="2600" b="1" i="1" dirty="0">
                <a:solidFill>
                  <a:srgbClr val="E12EC9"/>
                </a:solidFill>
              </a:rPr>
              <a:t>Test Value</a:t>
            </a:r>
            <a:r>
              <a:rPr lang="en-US" sz="2600" dirty="0"/>
              <a:t> box equal to </a:t>
            </a:r>
            <a:r>
              <a:rPr lang="en-US" sz="2600" dirty="0" err="1">
                <a:solidFill>
                  <a:srgbClr val="E12EC9"/>
                </a:solidFill>
              </a:rPr>
              <a:t>YourValue</a:t>
            </a:r>
            <a:r>
              <a:rPr lang="en-US" sz="2600" dirty="0"/>
              <a:t> for </a:t>
            </a:r>
            <a:r>
              <a:rPr lang="en-US" sz="2600" dirty="0" err="1"/>
              <a:t>TheThing</a:t>
            </a:r>
            <a:r>
              <a:rPr lang="en-US" sz="2600" dirty="0"/>
              <a:t> (which is functioning as </a:t>
            </a:r>
            <a:r>
              <a:rPr lang="en-US" sz="2600" dirty="0">
                <a:solidFill>
                  <a:srgbClr val="E12EC9"/>
                </a:solidFill>
              </a:rPr>
              <a:t>µ</a:t>
            </a:r>
            <a:r>
              <a:rPr lang="en-US" sz="2600" dirty="0"/>
              <a:t> in this example). </a:t>
            </a:r>
          </a:p>
          <a:p>
            <a:r>
              <a:rPr lang="en-US" sz="2600" dirty="0"/>
              <a:t>Click </a:t>
            </a:r>
            <a:r>
              <a:rPr lang="en-US" sz="2600" dirty="0">
                <a:solidFill>
                  <a:srgbClr val="E12EC9"/>
                </a:solidFill>
              </a:rPr>
              <a:t>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E20D64-A8F9-6AF2-EBB2-55EB7C04F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38549"/>
            <a:ext cx="7772400" cy="3266660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CCAC3B76-7315-4BCE-C1E4-F4869686B2C7}"/>
              </a:ext>
            </a:extLst>
          </p:cNvPr>
          <p:cNvSpPr/>
          <p:nvPr/>
        </p:nvSpPr>
        <p:spPr>
          <a:xfrm>
            <a:off x="4724400" y="2550088"/>
            <a:ext cx="304800" cy="838200"/>
          </a:xfrm>
          <a:prstGeom prst="downArrow">
            <a:avLst/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F3EA08EA-CD8A-25A1-3DC1-E4D4C5FF08BA}"/>
              </a:ext>
            </a:extLst>
          </p:cNvPr>
          <p:cNvSpPr/>
          <p:nvPr/>
        </p:nvSpPr>
        <p:spPr>
          <a:xfrm>
            <a:off x="6324600" y="5638800"/>
            <a:ext cx="1447800" cy="94456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1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It’s the THING!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0762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3523A3-55A5-5DB6-3F13-9C072CBFAA6D}"/>
              </a:ext>
            </a:extLst>
          </p:cNvPr>
          <p:cNvSpPr txBox="1">
            <a:spLocks/>
          </p:cNvSpPr>
          <p:nvPr/>
        </p:nvSpPr>
        <p:spPr>
          <a:xfrm>
            <a:off x="850194" y="4673087"/>
            <a:ext cx="8141406" cy="19102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>
              <a:solidFill>
                <a:srgbClr val="E12EC9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E12EC9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E12EC9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E12EC9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E12EC9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E12EC9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E12EC9"/>
                </a:solidFill>
              </a:rPr>
              <a:t>					BTW: the heart was Abby’s suggestion</a:t>
            </a:r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F3EA08EA-CD8A-25A1-3DC1-E4D4C5FF08BA}"/>
              </a:ext>
            </a:extLst>
          </p:cNvPr>
          <p:cNvSpPr/>
          <p:nvPr/>
        </p:nvSpPr>
        <p:spPr>
          <a:xfrm>
            <a:off x="6324600" y="5638800"/>
            <a:ext cx="1447800" cy="944562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2FBAF0-7FA6-4D69-D012-332920900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132790"/>
              </p:ext>
            </p:extLst>
          </p:nvPr>
        </p:nvGraphicFramePr>
        <p:xfrm>
          <a:off x="1426723" y="1016238"/>
          <a:ext cx="6285910" cy="909022"/>
        </p:xfrm>
        <a:graphic>
          <a:graphicData uri="http://schemas.openxmlformats.org/drawingml/2006/table">
            <a:tbl>
              <a:tblPr/>
              <a:tblGrid>
                <a:gridCol w="791575">
                  <a:extLst>
                    <a:ext uri="{9D8B030D-6E8A-4147-A177-3AD203B41FA5}">
                      <a16:colId xmlns:a16="http://schemas.microsoft.com/office/drawing/2014/main" val="3500096149"/>
                    </a:ext>
                  </a:extLst>
                </a:gridCol>
                <a:gridCol w="1039193">
                  <a:extLst>
                    <a:ext uri="{9D8B030D-6E8A-4147-A177-3AD203B41FA5}">
                      <a16:colId xmlns:a16="http://schemas.microsoft.com/office/drawing/2014/main" val="283371137"/>
                    </a:ext>
                  </a:extLst>
                </a:gridCol>
                <a:gridCol w="1475576">
                  <a:extLst>
                    <a:ext uri="{9D8B030D-6E8A-4147-A177-3AD203B41FA5}">
                      <a16:colId xmlns:a16="http://schemas.microsoft.com/office/drawing/2014/main" val="2865209721"/>
                    </a:ext>
                  </a:extLst>
                </a:gridCol>
                <a:gridCol w="1489783">
                  <a:extLst>
                    <a:ext uri="{9D8B030D-6E8A-4147-A177-3AD203B41FA5}">
                      <a16:colId xmlns:a16="http://schemas.microsoft.com/office/drawing/2014/main" val="1410776899"/>
                    </a:ext>
                  </a:extLst>
                </a:gridCol>
                <a:gridCol w="1489783">
                  <a:extLst>
                    <a:ext uri="{9D8B030D-6E8A-4147-A177-3AD203B41FA5}">
                      <a16:colId xmlns:a16="http://schemas.microsoft.com/office/drawing/2014/main" val="2738981749"/>
                    </a:ext>
                  </a:extLst>
                </a:gridCol>
              </a:tblGrid>
              <a:tr h="454511">
                <a:tc>
                  <a:txBody>
                    <a:bodyPr/>
                    <a:lstStyle/>
                    <a:p>
                      <a:br>
                        <a:rPr lang="en-US">
                          <a:effectLst/>
                          <a:latin typeface="Times New Roman" panose="02020603050405020304" pitchFamily="18" charset="0"/>
                        </a:rPr>
                      </a:br>
                      <a:endParaRPr lang="en-US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25" marR="476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47625" marR="476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Mean</a:t>
                      </a:r>
                    </a:p>
                  </a:txBody>
                  <a:tcPr marL="47625" marR="4762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Std. Deviation</a:t>
                      </a:r>
                    </a:p>
                  </a:txBody>
                  <a:tcPr marL="47625" marR="4762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Std. Error Mean</a:t>
                      </a:r>
                    </a:p>
                  </a:txBody>
                  <a:tcPr marL="47625" marR="47625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5443"/>
                  </a:ext>
                </a:extLst>
              </a:tr>
              <a:tr h="454511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Moral</a:t>
                      </a:r>
                    </a:p>
                  </a:txBody>
                  <a:tcPr marL="47625" marR="4762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47625" marR="476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56.9120879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Arial" panose="020B0604020202020204" pitchFamily="34" charset="0"/>
                        </a:rPr>
                        <a:t>19.06409532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  <a:latin typeface="Arial" panose="020B0604020202020204" pitchFamily="34" charset="0"/>
                        </a:rPr>
                        <a:t>1.99846020</a:t>
                      </a:r>
                    </a:p>
                  </a:txBody>
                  <a:tcPr marL="47625" marR="4762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7087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25302B4-3CA0-09C3-A791-B8D7920E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" y="2577682"/>
            <a:ext cx="8503920" cy="176441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7F46B99-552B-5CED-93E6-3DB43583EDC4}"/>
              </a:ext>
            </a:extLst>
          </p:cNvPr>
          <p:cNvSpPr/>
          <p:nvPr/>
        </p:nvSpPr>
        <p:spPr>
          <a:xfrm>
            <a:off x="3231566" y="1016238"/>
            <a:ext cx="1470561" cy="932991"/>
          </a:xfrm>
          <a:prstGeom prst="frame">
            <a:avLst>
              <a:gd name="adj1" fmla="val 5395"/>
            </a:avLst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5C01269-06A4-B15C-A62D-D33326EAD399}"/>
              </a:ext>
            </a:extLst>
          </p:cNvPr>
          <p:cNvSpPr/>
          <p:nvPr/>
        </p:nvSpPr>
        <p:spPr>
          <a:xfrm>
            <a:off x="6242072" y="1004253"/>
            <a:ext cx="1470561" cy="932991"/>
          </a:xfrm>
          <a:prstGeom prst="frame">
            <a:avLst>
              <a:gd name="adj1" fmla="val 5395"/>
            </a:avLst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9E89A5D-14BC-C2E6-E743-906F5F212498}"/>
              </a:ext>
            </a:extLst>
          </p:cNvPr>
          <p:cNvSpPr/>
          <p:nvPr/>
        </p:nvSpPr>
        <p:spPr>
          <a:xfrm>
            <a:off x="1295400" y="3220420"/>
            <a:ext cx="950009" cy="1046550"/>
          </a:xfrm>
          <a:prstGeom prst="frame">
            <a:avLst>
              <a:gd name="adj1" fmla="val 5395"/>
            </a:avLst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9A6AE130-6EBB-66AD-145A-68A0D7535CB3}"/>
              </a:ext>
            </a:extLst>
          </p:cNvPr>
          <p:cNvSpPr/>
          <p:nvPr/>
        </p:nvSpPr>
        <p:spPr>
          <a:xfrm>
            <a:off x="2245409" y="3220420"/>
            <a:ext cx="986157" cy="1046550"/>
          </a:xfrm>
          <a:prstGeom prst="frame">
            <a:avLst>
              <a:gd name="adj1" fmla="val 5395"/>
            </a:avLst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99B4E5B7-B394-343F-A046-B31213B1BB5C}"/>
              </a:ext>
            </a:extLst>
          </p:cNvPr>
          <p:cNvSpPr/>
          <p:nvPr/>
        </p:nvSpPr>
        <p:spPr>
          <a:xfrm>
            <a:off x="3257594" y="3220420"/>
            <a:ext cx="1444533" cy="1046550"/>
          </a:xfrm>
          <a:prstGeom prst="frame">
            <a:avLst>
              <a:gd name="adj1" fmla="val 5395"/>
            </a:avLst>
          </a:prstGeom>
          <a:solidFill>
            <a:srgbClr val="E12EC9"/>
          </a:solidFill>
          <a:ln>
            <a:solidFill>
              <a:srgbClr val="E12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5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One-sample t-tests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86" y="2463112"/>
            <a:ext cx="8229600" cy="2489889"/>
          </a:xfrm>
        </p:spPr>
        <p:txBody>
          <a:bodyPr>
            <a:normAutofit/>
          </a:bodyPr>
          <a:lstStyle/>
          <a:p>
            <a:pPr marL="491826" indent="-491826">
              <a:buFont typeface="+mj-lt"/>
              <a:buAutoNum type="arabicPeriod"/>
            </a:pPr>
            <a:r>
              <a:rPr lang="en-US" sz="2400" dirty="0"/>
              <a:t>Questions about the video lectures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ED12C-D3C5-F34E-8C19-6128B385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5755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7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Pick a country…any country! In SPSS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0762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Choose a country and see if it is an outlier in terms of </a:t>
            </a:r>
            <a:r>
              <a:rPr lang="en-US" sz="2400"/>
              <a:t>happiness using SPSS.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B15243-2426-6CE0-F5B0-443D3B2F881A}"/>
              </a:ext>
            </a:extLst>
          </p:cNvPr>
          <p:cNvSpPr txBox="1">
            <a:spLocks/>
          </p:cNvSpPr>
          <p:nvPr/>
        </p:nvSpPr>
        <p:spPr>
          <a:xfrm>
            <a:off x="437269" y="3128276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i="1" dirty="0">
                <a:solidFill>
                  <a:srgbClr val="E12EC9"/>
                </a:solidFill>
              </a:rPr>
              <a:t>Analyze</a:t>
            </a:r>
            <a:r>
              <a:rPr lang="en-US" sz="2600" dirty="0"/>
              <a:t> → </a:t>
            </a:r>
            <a:r>
              <a:rPr lang="en-US" sz="2600" b="1" i="1" dirty="0">
                <a:solidFill>
                  <a:srgbClr val="E12EC9"/>
                </a:solidFill>
              </a:rPr>
              <a:t>Compare Means</a:t>
            </a:r>
            <a:r>
              <a:rPr lang="en-US" sz="2600" dirty="0"/>
              <a:t> →</a:t>
            </a:r>
            <a:r>
              <a:rPr lang="en-US" sz="2600" b="1" i="1" dirty="0">
                <a:solidFill>
                  <a:srgbClr val="E12EC9"/>
                </a:solidFill>
              </a:rPr>
              <a:t>One Sample T-Test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EB3AC2-D0D9-6983-55A0-2DF2906F85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8596" y="3701589"/>
            <a:ext cx="8343007" cy="31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9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Jaswal</a:t>
            </a:r>
            <a:r>
              <a:rPr lang="en-US" dirty="0"/>
              <a:t> </a:t>
            </a:r>
            <a:r>
              <a:rPr lang="en-US"/>
              <a:t>and Neely (2006)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20762"/>
            <a:ext cx="82296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3523A3-55A5-5DB6-3F13-9C072CBFAA6D}"/>
              </a:ext>
            </a:extLst>
          </p:cNvPr>
          <p:cNvSpPr txBox="1">
            <a:spLocks/>
          </p:cNvSpPr>
          <p:nvPr/>
        </p:nvSpPr>
        <p:spPr>
          <a:xfrm>
            <a:off x="762000" y="1219200"/>
            <a:ext cx="8141406" cy="191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000" dirty="0">
              <a:solidFill>
                <a:srgbClr val="E12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60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3B8CC-975E-8549-B011-E334EC451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581900" cy="1485900"/>
          </a:xfrm>
        </p:spPr>
        <p:txBody>
          <a:bodyPr/>
          <a:lstStyle/>
          <a:p>
            <a:r>
              <a:rPr lang="en-US" dirty="0"/>
              <a:t>Sleepy Time and The Darkness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CF89-511B-7247-8D63-FE5CB70B7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Did y’all get better sleep than me over break.  Go to the Google form and enter the number of nights that you got a decent night’s sleep over the Spring Break period.  Then, we will see whether y’all got a better sleep bonus than me over break.</a:t>
            </a:r>
          </a:p>
          <a:p>
            <a:pPr marL="0" indent="0">
              <a:buNone/>
            </a:pPr>
            <a:r>
              <a:rPr lang="en-US" sz="2400" dirty="0"/>
              <a:t>I was sick for the first part of break, and then I traveled across three time zones to visit with a group of friends who I have known since I was in 4</a:t>
            </a:r>
            <a:r>
              <a:rPr lang="en-US" sz="2400" baseline="30000" dirty="0"/>
              <a:t>th</a:t>
            </a:r>
            <a:r>
              <a:rPr lang="en-US" sz="2400" dirty="0"/>
              <a:t> grade.  So, none of those things add up to very good sleep.</a:t>
            </a:r>
          </a:p>
        </p:txBody>
      </p:sp>
    </p:spTree>
    <p:extLst>
      <p:ext uri="{BB962C8B-B14F-4D97-AF65-F5344CB8AC3E}">
        <p14:creationId xmlns:p14="http://schemas.microsoft.com/office/powerpoint/2010/main" val="42448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595E-204A-C58A-07D7-15F4AD4B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One-tailed vs. Two-Tailed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DD6EC-19D5-F8DC-A605-7EA541BB4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565519"/>
            <a:ext cx="72009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Last class, we looked at the abstracts of some </a:t>
            </a:r>
            <a:r>
              <a:rPr lang="en-US" sz="2400" dirty="0">
                <a:solidFill>
                  <a:srgbClr val="FF0000"/>
                </a:solidFill>
              </a:rPr>
              <a:t>Psychological Science</a:t>
            </a:r>
            <a:r>
              <a:rPr lang="en-US" sz="2400" dirty="0"/>
              <a:t> articles to determine what the null and alternative hypotheses might be.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Let’s revisit that question today to think through the difference between </a:t>
            </a:r>
            <a:r>
              <a:rPr lang="en-US" sz="2400" b="1" dirty="0">
                <a:solidFill>
                  <a:srgbClr val="0070C0"/>
                </a:solidFill>
              </a:rPr>
              <a:t>one-tailed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two-tailed</a:t>
            </a:r>
            <a:r>
              <a:rPr lang="en-US" sz="2400" dirty="0"/>
              <a:t> hypothesis tests.</a:t>
            </a:r>
          </a:p>
        </p:txBody>
      </p:sp>
      <p:pic>
        <p:nvPicPr>
          <p:cNvPr id="1026" name="Picture 2" descr="What are the tailed beast names? - Quora">
            <a:extLst>
              <a:ext uri="{FF2B5EF4-FFF2-40B4-BE49-F238E27FC236}">
                <a16:creationId xmlns:a16="http://schemas.microsoft.com/office/drawing/2014/main" id="{617D51F7-71F1-4687-A3EF-14F7FBA87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82" y="4673600"/>
            <a:ext cx="372110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FEED14-28AD-5570-1DBF-40BCA824E653}"/>
              </a:ext>
            </a:extLst>
          </p:cNvPr>
          <p:cNvSpPr txBox="1"/>
          <p:nvPr/>
        </p:nvSpPr>
        <p:spPr>
          <a:xfrm>
            <a:off x="1027528" y="3844002"/>
            <a:ext cx="4370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Please identify both types of hypotheses for your paper and  think about what which type of test would be preferred.</a:t>
            </a:r>
          </a:p>
        </p:txBody>
      </p:sp>
    </p:spTree>
    <p:extLst>
      <p:ext uri="{BB962C8B-B14F-4D97-AF65-F5344CB8AC3E}">
        <p14:creationId xmlns:p14="http://schemas.microsoft.com/office/powerpoint/2010/main" val="273155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9844-320F-9172-D33F-5B0AEE4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8334"/>
            <a:ext cx="7200900" cy="1485900"/>
          </a:xfrm>
        </p:spPr>
        <p:txBody>
          <a:bodyPr/>
          <a:lstStyle/>
          <a:p>
            <a:r>
              <a:rPr lang="en-US" dirty="0"/>
              <a:t>What are the null and alternative hypotheses?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80CE-CFA8-0F93-AC11-806321115F6E}"/>
              </a:ext>
            </a:extLst>
          </p:cNvPr>
          <p:cNvSpPr txBox="1"/>
          <p:nvPr/>
        </p:nvSpPr>
        <p:spPr>
          <a:xfrm>
            <a:off x="8001000" y="63686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Table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5B1A0-11B7-F171-FD7A-B6A391597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868632"/>
            <a:ext cx="7747000" cy="42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9844-320F-9172-D33F-5B0AEE4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8334"/>
            <a:ext cx="7200900" cy="1485900"/>
          </a:xfrm>
        </p:spPr>
        <p:txBody>
          <a:bodyPr/>
          <a:lstStyle/>
          <a:p>
            <a:r>
              <a:rPr lang="en-US" dirty="0"/>
              <a:t>What are the null and alternative hypotheses?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80CE-CFA8-0F93-AC11-806321115F6E}"/>
              </a:ext>
            </a:extLst>
          </p:cNvPr>
          <p:cNvSpPr txBox="1"/>
          <p:nvPr/>
        </p:nvSpPr>
        <p:spPr>
          <a:xfrm>
            <a:off x="8001000" y="63686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Table II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4776C1-15BF-007E-11C2-231D78EB6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7" y="1819219"/>
            <a:ext cx="7740650" cy="43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9844-320F-9172-D33F-5B0AEE4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8334"/>
            <a:ext cx="7200900" cy="1485900"/>
          </a:xfrm>
        </p:spPr>
        <p:txBody>
          <a:bodyPr/>
          <a:lstStyle/>
          <a:p>
            <a:r>
              <a:rPr lang="en-US" dirty="0"/>
              <a:t>What are the null and alternative hypotheses?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80CE-CFA8-0F93-AC11-806321115F6E}"/>
              </a:ext>
            </a:extLst>
          </p:cNvPr>
          <p:cNvSpPr txBox="1"/>
          <p:nvPr/>
        </p:nvSpPr>
        <p:spPr>
          <a:xfrm>
            <a:off x="8001000" y="63686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Table III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38E32-1538-99CB-E80C-395FF4ADD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2" y="2016631"/>
            <a:ext cx="7790815" cy="39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8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9844-320F-9172-D33F-5B0AEE4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8334"/>
            <a:ext cx="7200900" cy="1485900"/>
          </a:xfrm>
        </p:spPr>
        <p:txBody>
          <a:bodyPr/>
          <a:lstStyle/>
          <a:p>
            <a:r>
              <a:rPr lang="en-US" dirty="0"/>
              <a:t>What are the null and alternative hypotheses?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80CE-CFA8-0F93-AC11-806321115F6E}"/>
              </a:ext>
            </a:extLst>
          </p:cNvPr>
          <p:cNvSpPr txBox="1"/>
          <p:nvPr/>
        </p:nvSpPr>
        <p:spPr>
          <a:xfrm>
            <a:off x="8001000" y="63686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Table IV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3E748-09CF-76C1-B5AC-EFF288CBF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5" y="1933022"/>
            <a:ext cx="772241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5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9844-320F-9172-D33F-5B0AEE4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8334"/>
            <a:ext cx="7200900" cy="1485900"/>
          </a:xfrm>
        </p:spPr>
        <p:txBody>
          <a:bodyPr/>
          <a:lstStyle/>
          <a:p>
            <a:r>
              <a:rPr lang="en-US" dirty="0"/>
              <a:t>What are the null and alternative hypotheses?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80CE-CFA8-0F93-AC11-806321115F6E}"/>
              </a:ext>
            </a:extLst>
          </p:cNvPr>
          <p:cNvSpPr txBox="1"/>
          <p:nvPr/>
        </p:nvSpPr>
        <p:spPr>
          <a:xfrm>
            <a:off x="8001000" y="63686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Table 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E5D460-909B-4104-63D0-530F980C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" y="2082800"/>
            <a:ext cx="7919053" cy="3874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3B636-7BEB-8F2F-BDE9-2E657801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01750"/>
            <a:ext cx="72263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0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59844-320F-9172-D33F-5B0AEE42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08334"/>
            <a:ext cx="7200900" cy="1485900"/>
          </a:xfrm>
        </p:spPr>
        <p:txBody>
          <a:bodyPr/>
          <a:lstStyle/>
          <a:p>
            <a:r>
              <a:rPr lang="en-US" dirty="0"/>
              <a:t>What are the null and alternative hypotheses?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80CE-CFA8-0F93-AC11-806321115F6E}"/>
              </a:ext>
            </a:extLst>
          </p:cNvPr>
          <p:cNvSpPr txBox="1"/>
          <p:nvPr/>
        </p:nvSpPr>
        <p:spPr>
          <a:xfrm>
            <a:off x="8001000" y="63686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99"/>
                </a:solidFill>
              </a:rPr>
              <a:t>Table VI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848CA-89BA-D51F-FD78-D29F740F6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" y="1676878"/>
            <a:ext cx="7740650" cy="4609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491E3-F117-04FD-E5F5-525A47A68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1978"/>
            <a:ext cx="74168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620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{84BB561C-5307-BD44-A6CC-056102DDAB20}tf10001072</Template>
  <TotalTime>3990</TotalTime>
  <Words>862</Words>
  <Application>Microsoft Macintosh PowerPoint</Application>
  <PresentationFormat>On-screen Show (4:3)</PresentationFormat>
  <Paragraphs>106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Franklin Gothic Book</vt:lpstr>
      <vt:lpstr>Times New Roman</vt:lpstr>
      <vt:lpstr>Crop</vt:lpstr>
      <vt:lpstr>Equation</vt:lpstr>
      <vt:lpstr>Building on the logic of hypothesis testing: T-tests </vt:lpstr>
      <vt:lpstr>One-sample t-tests</vt:lpstr>
      <vt:lpstr>One-tailed vs. Two-Tailed tests</vt:lpstr>
      <vt:lpstr>What are the null and alternative hypotheses? </vt:lpstr>
      <vt:lpstr>What are the null and alternative hypotheses? </vt:lpstr>
      <vt:lpstr>What are the null and alternative hypotheses? </vt:lpstr>
      <vt:lpstr>What are the null and alternative hypotheses? </vt:lpstr>
      <vt:lpstr>What are the null and alternative hypotheses? </vt:lpstr>
      <vt:lpstr>What are the null and alternative hypotheses? </vt:lpstr>
      <vt:lpstr>Effect size- Cohen’s D</vt:lpstr>
      <vt:lpstr>Statistical significance isn’t everything</vt:lpstr>
      <vt:lpstr>Statistical significance isn’t everything</vt:lpstr>
      <vt:lpstr>Your turn – It’s the THING!</vt:lpstr>
      <vt:lpstr>Your turn – It’s the THING!</vt:lpstr>
      <vt:lpstr>It’s the THING!</vt:lpstr>
      <vt:lpstr>It’s the THING! In SPSS</vt:lpstr>
      <vt:lpstr>It’s the THING! In SPSS</vt:lpstr>
      <vt:lpstr>It’s the THING! In SPSS</vt:lpstr>
      <vt:lpstr>It’s the THING! In SPSS</vt:lpstr>
      <vt:lpstr>Pick a country…any country! In SPSS</vt:lpstr>
      <vt:lpstr>Jaswal and Neely (2006)</vt:lpstr>
      <vt:lpstr>Sleepy Time and The Darkness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Sample t-tests</dc:title>
  <dc:creator>Julia McQuade</dc:creator>
  <cp:lastModifiedBy>Microsoft Office User</cp:lastModifiedBy>
  <cp:revision>161</cp:revision>
  <dcterms:created xsi:type="dcterms:W3CDTF">2013-03-10T16:54:01Z</dcterms:created>
  <dcterms:modified xsi:type="dcterms:W3CDTF">2023-08-21T19:33:56Z</dcterms:modified>
</cp:coreProperties>
</file>