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32"/>
  </p:notesMasterIdLst>
  <p:sldIdLst>
    <p:sldId id="432" r:id="rId2"/>
    <p:sldId id="517" r:id="rId3"/>
    <p:sldId id="468" r:id="rId4"/>
    <p:sldId id="552" r:id="rId5"/>
    <p:sldId id="474" r:id="rId6"/>
    <p:sldId id="475" r:id="rId7"/>
    <p:sldId id="476" r:id="rId8"/>
    <p:sldId id="500" r:id="rId9"/>
    <p:sldId id="522" r:id="rId10"/>
    <p:sldId id="523" r:id="rId11"/>
    <p:sldId id="524" r:id="rId12"/>
    <p:sldId id="487" r:id="rId13"/>
    <p:sldId id="519" r:id="rId14"/>
    <p:sldId id="518" r:id="rId15"/>
    <p:sldId id="520" r:id="rId16"/>
    <p:sldId id="521" r:id="rId17"/>
    <p:sldId id="541" r:id="rId18"/>
    <p:sldId id="543" r:id="rId19"/>
    <p:sldId id="548" r:id="rId20"/>
    <p:sldId id="551" r:id="rId21"/>
    <p:sldId id="544" r:id="rId22"/>
    <p:sldId id="549" r:id="rId23"/>
    <p:sldId id="550" r:id="rId24"/>
    <p:sldId id="547" r:id="rId25"/>
    <p:sldId id="499" r:id="rId26"/>
    <p:sldId id="478" r:id="rId27"/>
    <p:sldId id="496" r:id="rId28"/>
    <p:sldId id="497" r:id="rId29"/>
    <p:sldId id="498" r:id="rId30"/>
    <p:sldId id="480"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2E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05" autoAdjust="0"/>
    <p:restoredTop sz="89945" autoAdjust="0"/>
  </p:normalViewPr>
  <p:slideViewPr>
    <p:cSldViewPr>
      <p:cViewPr varScale="1">
        <p:scale>
          <a:sx n="113" d="100"/>
          <a:sy n="113" d="100"/>
        </p:scale>
        <p:origin x="1608"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en-US" sz="1800"/>
              <a:t>Questions correct as a function of hypnosis</a:t>
            </a:r>
          </a:p>
        </c:rich>
      </c:tx>
      <c:layout>
        <c:manualLayout>
          <c:xMode val="edge"/>
          <c:yMode val="edge"/>
          <c:x val="0.194063810205542"/>
          <c:y val="2.1276595744680799E-2"/>
        </c:manualLayout>
      </c:layout>
      <c:overlay val="0"/>
      <c:spPr>
        <a:solidFill>
          <a:schemeClr val="bg1"/>
        </a:solidFill>
      </c:spPr>
    </c:title>
    <c:autoTitleDeleted val="0"/>
    <c:plotArea>
      <c:layout/>
      <c:lineChart>
        <c:grouping val="standard"/>
        <c:varyColors val="0"/>
        <c:ser>
          <c:idx val="0"/>
          <c:order val="0"/>
          <c:spPr>
            <a:ln w="63500">
              <a:solidFill>
                <a:srgbClr val="0070C0"/>
              </a:solidFill>
            </a:ln>
          </c:spPr>
          <c:marker>
            <c:symbol val="none"/>
          </c:marker>
          <c:cat>
            <c:strRef>
              <c:f>Sheet1!$A$1:$A$2</c:f>
              <c:strCache>
                <c:ptCount val="2"/>
                <c:pt idx="0">
                  <c:v>No Hypnosis</c:v>
                </c:pt>
                <c:pt idx="1">
                  <c:v>Hypnosis</c:v>
                </c:pt>
              </c:strCache>
            </c:strRef>
          </c:cat>
          <c:val>
            <c:numRef>
              <c:f>Sheet1!$B$1:$B$2</c:f>
              <c:numCache>
                <c:formatCode>General</c:formatCode>
                <c:ptCount val="2"/>
                <c:pt idx="0">
                  <c:v>20</c:v>
                </c:pt>
                <c:pt idx="1">
                  <c:v>23</c:v>
                </c:pt>
              </c:numCache>
            </c:numRef>
          </c:val>
          <c:smooth val="0"/>
          <c:extLst>
            <c:ext xmlns:c16="http://schemas.microsoft.com/office/drawing/2014/chart" uri="{C3380CC4-5D6E-409C-BE32-E72D297353CC}">
              <c16:uniqueId val="{00000000-0387-4321-85FD-F9016FE4283D}"/>
            </c:ext>
          </c:extLst>
        </c:ser>
        <c:dLbls>
          <c:showLegendKey val="0"/>
          <c:showVal val="0"/>
          <c:showCatName val="0"/>
          <c:showSerName val="0"/>
          <c:showPercent val="0"/>
          <c:showBubbleSize val="0"/>
        </c:dLbls>
        <c:smooth val="0"/>
        <c:axId val="-2136590472"/>
        <c:axId val="-2136587432"/>
      </c:lineChart>
      <c:catAx>
        <c:axId val="-2136590472"/>
        <c:scaling>
          <c:orientation val="minMax"/>
        </c:scaling>
        <c:delete val="0"/>
        <c:axPos val="b"/>
        <c:numFmt formatCode="General" sourceLinked="0"/>
        <c:majorTickMark val="out"/>
        <c:minorTickMark val="none"/>
        <c:tickLblPos val="nextTo"/>
        <c:txPr>
          <a:bodyPr/>
          <a:lstStyle/>
          <a:p>
            <a:pPr>
              <a:defRPr sz="1800"/>
            </a:pPr>
            <a:endParaRPr lang="en-US"/>
          </a:p>
        </c:txPr>
        <c:crossAx val="-2136587432"/>
        <c:crosses val="autoZero"/>
        <c:auto val="1"/>
        <c:lblAlgn val="ctr"/>
        <c:lblOffset val="100"/>
        <c:noMultiLvlLbl val="0"/>
      </c:catAx>
      <c:valAx>
        <c:axId val="-2136587432"/>
        <c:scaling>
          <c:orientation val="minMax"/>
          <c:max val="30"/>
          <c:min val="0"/>
        </c:scaling>
        <c:delete val="0"/>
        <c:axPos val="l"/>
        <c:majorGridlines>
          <c:spPr>
            <a:ln w="6350" cap="flat" cmpd="sng" algn="in">
              <a:solidFill>
                <a:schemeClr val="dk1"/>
              </a:solidFill>
              <a:prstDash val="solid"/>
            </a:ln>
            <a:effectLst/>
          </c:spPr>
        </c:majorGridlines>
        <c:title>
          <c:tx>
            <c:rich>
              <a:bodyPr rot="-5400000" vert="horz"/>
              <a:lstStyle/>
              <a:p>
                <a:pPr>
                  <a:defRPr sz="1800"/>
                </a:pPr>
                <a:r>
                  <a:rPr lang="en-US" sz="1800"/>
                  <a:t>questions correct</a:t>
                </a:r>
              </a:p>
            </c:rich>
          </c:tx>
          <c:overlay val="0"/>
        </c:title>
        <c:numFmt formatCode="General" sourceLinked="1"/>
        <c:majorTickMark val="out"/>
        <c:minorTickMark val="none"/>
        <c:tickLblPos val="nextTo"/>
        <c:txPr>
          <a:bodyPr/>
          <a:lstStyle/>
          <a:p>
            <a:pPr>
              <a:defRPr sz="1800"/>
            </a:pPr>
            <a:endParaRPr lang="en-US"/>
          </a:p>
        </c:txPr>
        <c:crossAx val="-2136590472"/>
        <c:crosses val="autoZero"/>
        <c:crossBetween val="between"/>
      </c:valAx>
      <c:spPr>
        <a:solidFill>
          <a:schemeClr val="bg1"/>
        </a:solidFill>
        <a:ln>
          <a:solidFill>
            <a:schemeClr val="tx1"/>
          </a:solidFill>
        </a:ln>
      </c:spPr>
    </c:plotArea>
    <c:plotVisOnly val="1"/>
    <c:dispBlanksAs val="gap"/>
    <c:showDLblsOverMax val="0"/>
  </c:chart>
  <c:spPr>
    <a:solidFill>
      <a:schemeClr val="bg1"/>
    </a:solidFill>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1ECE89-9D00-4137-8072-E1D82F3C02BF}" type="datetimeFigureOut">
              <a:rPr lang="en-US" smtClean="0"/>
              <a:t>10/11/23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D9D31F-80B6-4771-AE3C-23CF7E570026}" type="slidenum">
              <a:rPr lang="en-US" smtClean="0"/>
              <a:t>‹#›</a:t>
            </a:fld>
            <a:endParaRPr lang="en-US"/>
          </a:p>
        </p:txBody>
      </p:sp>
    </p:spTree>
    <p:extLst>
      <p:ext uri="{BB962C8B-B14F-4D97-AF65-F5344CB8AC3E}">
        <p14:creationId xmlns:p14="http://schemas.microsoft.com/office/powerpoint/2010/main" val="1291288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D9D31F-80B6-4771-AE3C-23CF7E570026}" type="slidenum">
              <a:rPr lang="en-US" smtClean="0"/>
              <a:t>8</a:t>
            </a:fld>
            <a:endParaRPr lang="en-US"/>
          </a:p>
        </p:txBody>
      </p:sp>
    </p:spTree>
    <p:extLst>
      <p:ext uri="{BB962C8B-B14F-4D97-AF65-F5344CB8AC3E}">
        <p14:creationId xmlns:p14="http://schemas.microsoft.com/office/powerpoint/2010/main" val="1839423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Sleep; spaced practice</a:t>
            </a:r>
          </a:p>
          <a:p>
            <a:r>
              <a:rPr lang="en-US" dirty="0"/>
              <a:t>2. French / Swahili vocabulary</a:t>
            </a:r>
          </a:p>
          <a:p>
            <a:r>
              <a:rPr lang="en-US" dirty="0"/>
              <a:t>3. Learning; learning phase, followed by practiced with feedback until first correct response to all 16 items; # correct in 1</a:t>
            </a:r>
            <a:r>
              <a:rPr lang="en-US" baseline="30000" dirty="0"/>
              <a:t>st</a:t>
            </a:r>
            <a:r>
              <a:rPr lang="en-US" dirty="0"/>
              <a:t> run was recorded</a:t>
            </a:r>
          </a:p>
          <a:p>
            <a:r>
              <a:rPr lang="en-US" dirty="0"/>
              <a:t>Re-learning; same as learning except all items were repeated (even correct); again # correct in 1</a:t>
            </a:r>
            <a:r>
              <a:rPr lang="en-US" baseline="30000" dirty="0"/>
              <a:t>st</a:t>
            </a:r>
            <a:r>
              <a:rPr lang="en-US" dirty="0"/>
              <a:t> run was recorded </a:t>
            </a:r>
          </a:p>
          <a:p>
            <a:r>
              <a:rPr lang="en-US" dirty="0"/>
              <a:t>Test: No feedback</a:t>
            </a:r>
          </a:p>
        </p:txBody>
      </p:sp>
      <p:sp>
        <p:nvSpPr>
          <p:cNvPr id="4" name="Slide Number Placeholder 3"/>
          <p:cNvSpPr>
            <a:spLocks noGrp="1"/>
          </p:cNvSpPr>
          <p:nvPr>
            <p:ph type="sldNum" sz="quarter" idx="5"/>
          </p:nvPr>
        </p:nvSpPr>
        <p:spPr/>
        <p:txBody>
          <a:bodyPr/>
          <a:lstStyle/>
          <a:p>
            <a:fld id="{9BD9D31F-80B6-4771-AE3C-23CF7E570026}" type="slidenum">
              <a:rPr lang="en-US" smtClean="0"/>
              <a:t>17</a:t>
            </a:fld>
            <a:endParaRPr lang="en-US"/>
          </a:p>
        </p:txBody>
      </p:sp>
    </p:spTree>
    <p:extLst>
      <p:ext uri="{BB962C8B-B14F-4D97-AF65-F5344CB8AC3E}">
        <p14:creationId xmlns:p14="http://schemas.microsoft.com/office/powerpoint/2010/main" val="5915136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Time saving during relearning and retention</a:t>
            </a:r>
          </a:p>
          <a:p>
            <a:r>
              <a:rPr lang="en-US" dirty="0"/>
              <a:t>One group slept in between the initial practice and the relearning(9pm and 9am)), the other group did not (9am and 9pm, a control group only learned one time and then just did a recall (so no relearning; but they slept! 9pm and 9am)- no relearning</a:t>
            </a:r>
          </a:p>
          <a:p>
            <a:r>
              <a:rPr lang="en-US" dirty="0"/>
              <a:t>IV was sleep and opportunity to relearn</a:t>
            </a:r>
          </a:p>
          <a:p>
            <a:r>
              <a:rPr lang="en-US" dirty="0"/>
              <a:t>DV: retention- operational def was number of trials took to relearn</a:t>
            </a:r>
          </a:p>
          <a:p>
            <a:endParaRPr lang="en-US" dirty="0"/>
          </a:p>
          <a:p>
            <a:r>
              <a:rPr lang="en-US" dirty="0"/>
              <a:t>Before they analyzed their primary variables, they did a bunch of preliminary analyses, comparing groups on sleep quality, sleepiness, memory ability- on these comparisons they found no significant difference between the groups- why were those important comparisons to make and why is it good there were no significant differences?</a:t>
            </a:r>
          </a:p>
        </p:txBody>
      </p:sp>
      <p:sp>
        <p:nvSpPr>
          <p:cNvPr id="4" name="Slide Number Placeholder 3"/>
          <p:cNvSpPr>
            <a:spLocks noGrp="1"/>
          </p:cNvSpPr>
          <p:nvPr>
            <p:ph type="sldNum" sz="quarter" idx="5"/>
          </p:nvPr>
        </p:nvSpPr>
        <p:spPr/>
        <p:txBody>
          <a:bodyPr/>
          <a:lstStyle/>
          <a:p>
            <a:fld id="{9BD9D31F-80B6-4771-AE3C-23CF7E570026}" type="slidenum">
              <a:rPr lang="en-US" smtClean="0"/>
              <a:t>18</a:t>
            </a:fld>
            <a:endParaRPr lang="en-US"/>
          </a:p>
        </p:txBody>
      </p:sp>
    </p:spTree>
    <p:extLst>
      <p:ext uri="{BB962C8B-B14F-4D97-AF65-F5344CB8AC3E}">
        <p14:creationId xmlns:p14="http://schemas.microsoft.com/office/powerpoint/2010/main" val="34304294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they analyzed their primary variables, they did a bunch of preliminary analyses, comparing groups on sleep quality, sleepiness, memory ability- on these comparisons they found no significant difference between the groups- why were those important comparisons to make and why is it good there were no significant differences?</a:t>
            </a:r>
          </a:p>
        </p:txBody>
      </p:sp>
      <p:sp>
        <p:nvSpPr>
          <p:cNvPr id="4" name="Slide Number Placeholder 3"/>
          <p:cNvSpPr>
            <a:spLocks noGrp="1"/>
          </p:cNvSpPr>
          <p:nvPr>
            <p:ph type="sldNum" sz="quarter" idx="5"/>
          </p:nvPr>
        </p:nvSpPr>
        <p:spPr/>
        <p:txBody>
          <a:bodyPr/>
          <a:lstStyle/>
          <a:p>
            <a:fld id="{9BD9D31F-80B6-4771-AE3C-23CF7E570026}" type="slidenum">
              <a:rPr lang="en-US" smtClean="0"/>
              <a:t>19</a:t>
            </a:fld>
            <a:endParaRPr lang="en-US"/>
          </a:p>
        </p:txBody>
      </p:sp>
    </p:spTree>
    <p:extLst>
      <p:ext uri="{BB962C8B-B14F-4D97-AF65-F5344CB8AC3E}">
        <p14:creationId xmlns:p14="http://schemas.microsoft.com/office/powerpoint/2010/main" val="18608416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D9D31F-80B6-4771-AE3C-23CF7E570026}" type="slidenum">
              <a:rPr lang="en-US" smtClean="0"/>
              <a:t>20</a:t>
            </a:fld>
            <a:endParaRPr lang="en-US"/>
          </a:p>
        </p:txBody>
      </p:sp>
    </p:spTree>
    <p:extLst>
      <p:ext uri="{BB962C8B-B14F-4D97-AF65-F5344CB8AC3E}">
        <p14:creationId xmlns:p14="http://schemas.microsoft.com/office/powerpoint/2010/main" val="32506037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D9D31F-80B6-4771-AE3C-23CF7E570026}" type="slidenum">
              <a:rPr lang="en-US" smtClean="0"/>
              <a:t>21</a:t>
            </a:fld>
            <a:endParaRPr lang="en-US"/>
          </a:p>
        </p:txBody>
      </p:sp>
    </p:spTree>
    <p:extLst>
      <p:ext uri="{BB962C8B-B14F-4D97-AF65-F5344CB8AC3E}">
        <p14:creationId xmlns:p14="http://schemas.microsoft.com/office/powerpoint/2010/main" val="4169216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D9D31F-80B6-4771-AE3C-23CF7E570026}" type="slidenum">
              <a:rPr lang="en-US" smtClean="0"/>
              <a:t>22</a:t>
            </a:fld>
            <a:endParaRPr lang="en-US"/>
          </a:p>
        </p:txBody>
      </p:sp>
    </p:spTree>
    <p:extLst>
      <p:ext uri="{BB962C8B-B14F-4D97-AF65-F5344CB8AC3E}">
        <p14:creationId xmlns:p14="http://schemas.microsoft.com/office/powerpoint/2010/main" val="20857320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D9D31F-80B6-4771-AE3C-23CF7E570026}" type="slidenum">
              <a:rPr lang="en-US" smtClean="0"/>
              <a:t>23</a:t>
            </a:fld>
            <a:endParaRPr lang="en-US"/>
          </a:p>
        </p:txBody>
      </p:sp>
    </p:spTree>
    <p:extLst>
      <p:ext uri="{BB962C8B-B14F-4D97-AF65-F5344CB8AC3E}">
        <p14:creationId xmlns:p14="http://schemas.microsoft.com/office/powerpoint/2010/main" val="1503140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D9D31F-80B6-4771-AE3C-23CF7E570026}" type="slidenum">
              <a:rPr lang="en-US" smtClean="0"/>
              <a:t>9</a:t>
            </a:fld>
            <a:endParaRPr lang="en-US"/>
          </a:p>
        </p:txBody>
      </p:sp>
    </p:spTree>
    <p:extLst>
      <p:ext uri="{BB962C8B-B14F-4D97-AF65-F5344CB8AC3E}">
        <p14:creationId xmlns:p14="http://schemas.microsoft.com/office/powerpoint/2010/main" val="3300937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D9D31F-80B6-4771-AE3C-23CF7E570026}" type="slidenum">
              <a:rPr lang="en-US" smtClean="0"/>
              <a:t>10</a:t>
            </a:fld>
            <a:endParaRPr lang="en-US"/>
          </a:p>
        </p:txBody>
      </p:sp>
    </p:spTree>
    <p:extLst>
      <p:ext uri="{BB962C8B-B14F-4D97-AF65-F5344CB8AC3E}">
        <p14:creationId xmlns:p14="http://schemas.microsoft.com/office/powerpoint/2010/main" val="2697586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D9D31F-80B6-4771-AE3C-23CF7E570026}" type="slidenum">
              <a:rPr lang="en-US" smtClean="0"/>
              <a:t>11</a:t>
            </a:fld>
            <a:endParaRPr lang="en-US"/>
          </a:p>
        </p:txBody>
      </p:sp>
    </p:spTree>
    <p:extLst>
      <p:ext uri="{BB962C8B-B14F-4D97-AF65-F5344CB8AC3E}">
        <p14:creationId xmlns:p14="http://schemas.microsoft.com/office/powerpoint/2010/main" val="1395626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D9D31F-80B6-4771-AE3C-23CF7E570026}" type="slidenum">
              <a:rPr lang="en-US" smtClean="0"/>
              <a:t>12</a:t>
            </a:fld>
            <a:endParaRPr lang="en-US"/>
          </a:p>
        </p:txBody>
      </p:sp>
    </p:spTree>
    <p:extLst>
      <p:ext uri="{BB962C8B-B14F-4D97-AF65-F5344CB8AC3E}">
        <p14:creationId xmlns:p14="http://schemas.microsoft.com/office/powerpoint/2010/main" val="4271018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D9D31F-80B6-4771-AE3C-23CF7E570026}" type="slidenum">
              <a:rPr lang="en-US" smtClean="0"/>
              <a:t>13</a:t>
            </a:fld>
            <a:endParaRPr lang="en-US"/>
          </a:p>
        </p:txBody>
      </p:sp>
    </p:spTree>
    <p:extLst>
      <p:ext uri="{BB962C8B-B14F-4D97-AF65-F5344CB8AC3E}">
        <p14:creationId xmlns:p14="http://schemas.microsoft.com/office/powerpoint/2010/main" val="2486617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D9D31F-80B6-4771-AE3C-23CF7E570026}" type="slidenum">
              <a:rPr lang="en-US" smtClean="0"/>
              <a:t>14</a:t>
            </a:fld>
            <a:endParaRPr lang="en-US"/>
          </a:p>
        </p:txBody>
      </p:sp>
    </p:spTree>
    <p:extLst>
      <p:ext uri="{BB962C8B-B14F-4D97-AF65-F5344CB8AC3E}">
        <p14:creationId xmlns:p14="http://schemas.microsoft.com/office/powerpoint/2010/main" val="3502334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D9D31F-80B6-4771-AE3C-23CF7E570026}" type="slidenum">
              <a:rPr lang="en-US" smtClean="0"/>
              <a:t>15</a:t>
            </a:fld>
            <a:endParaRPr lang="en-US"/>
          </a:p>
        </p:txBody>
      </p:sp>
    </p:spTree>
    <p:extLst>
      <p:ext uri="{BB962C8B-B14F-4D97-AF65-F5344CB8AC3E}">
        <p14:creationId xmlns:p14="http://schemas.microsoft.com/office/powerpoint/2010/main" val="11067429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D9D31F-80B6-4771-AE3C-23CF7E570026}" type="slidenum">
              <a:rPr lang="en-US" smtClean="0"/>
              <a:t>16</a:t>
            </a:fld>
            <a:endParaRPr lang="en-US"/>
          </a:p>
        </p:txBody>
      </p:sp>
    </p:spTree>
    <p:extLst>
      <p:ext uri="{BB962C8B-B14F-4D97-AF65-F5344CB8AC3E}">
        <p14:creationId xmlns:p14="http://schemas.microsoft.com/office/powerpoint/2010/main" val="4016357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fld id="{074258CC-74D6-4505-9E05-3A760F4A5BCA}" type="datetimeFigureOut">
              <a:rPr lang="en-US" smtClean="0"/>
              <a:t>10/11/23</a:t>
            </a:fld>
            <a:endParaRPr lang="en-US"/>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4DC4056F-3CA4-4627-9EDD-DC0101B75288}" type="slidenum">
              <a:rPr lang="en-US" smtClean="0"/>
              <a:t>‹#›</a:t>
            </a:fld>
            <a:endParaRPr lang="en-US"/>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336262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4258CC-74D6-4505-9E05-3A760F4A5BCA}" type="datetimeFigureOut">
              <a:rPr lang="en-US" smtClean="0"/>
              <a:t>10/11/23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C4056F-3CA4-4627-9EDD-DC0101B75288}" type="slidenum">
              <a:rPr lang="en-US" smtClean="0"/>
              <a:t>‹#›</a:t>
            </a:fld>
            <a:endParaRPr lang="en-US"/>
          </a:p>
        </p:txBody>
      </p:sp>
    </p:spTree>
    <p:extLst>
      <p:ext uri="{BB962C8B-B14F-4D97-AF65-F5344CB8AC3E}">
        <p14:creationId xmlns:p14="http://schemas.microsoft.com/office/powerpoint/2010/main" val="894600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4258CC-74D6-4505-9E05-3A760F4A5BCA}" type="datetimeFigureOut">
              <a:rPr lang="en-US" smtClean="0"/>
              <a:t>10/11/23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C4056F-3CA4-4627-9EDD-DC0101B75288}" type="slidenum">
              <a:rPr lang="en-US" smtClean="0"/>
              <a:t>‹#›</a:t>
            </a:fld>
            <a:endParaRPr lang="en-US"/>
          </a:p>
        </p:txBody>
      </p:sp>
    </p:spTree>
    <p:extLst>
      <p:ext uri="{BB962C8B-B14F-4D97-AF65-F5344CB8AC3E}">
        <p14:creationId xmlns:p14="http://schemas.microsoft.com/office/powerpoint/2010/main" val="2994209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4258CC-74D6-4505-9E05-3A760F4A5BCA}" type="datetimeFigureOut">
              <a:rPr lang="en-US" smtClean="0"/>
              <a:t>10/11/23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C4056F-3CA4-4627-9EDD-DC0101B75288}" type="slidenum">
              <a:rPr lang="en-US" smtClean="0"/>
              <a:t>‹#›</a:t>
            </a:fld>
            <a:endParaRPr lang="en-US"/>
          </a:p>
        </p:txBody>
      </p:sp>
    </p:spTree>
    <p:extLst>
      <p:ext uri="{BB962C8B-B14F-4D97-AF65-F5344CB8AC3E}">
        <p14:creationId xmlns:p14="http://schemas.microsoft.com/office/powerpoint/2010/main" val="4149230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fld id="{074258CC-74D6-4505-9E05-3A760F4A5BCA}" type="datetimeFigureOut">
              <a:rPr lang="en-US" smtClean="0"/>
              <a:t>10/11/23</a:t>
            </a:fld>
            <a:endParaRPr lang="en-US"/>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4DC4056F-3CA4-4627-9EDD-DC0101B75288}" type="slidenum">
              <a:rPr lang="en-US" smtClean="0"/>
              <a:t>‹#›</a:t>
            </a:fld>
            <a:endParaRPr lang="en-US"/>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0465971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74258CC-74D6-4505-9E05-3A760F4A5BCA}" type="datetimeFigureOut">
              <a:rPr lang="en-US" smtClean="0"/>
              <a:t>10/11/23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C4056F-3CA4-4627-9EDD-DC0101B75288}" type="slidenum">
              <a:rPr lang="en-US" smtClean="0"/>
              <a:t>‹#›</a:t>
            </a:fld>
            <a:endParaRPr lang="en-US"/>
          </a:p>
        </p:txBody>
      </p:sp>
    </p:spTree>
    <p:extLst>
      <p:ext uri="{BB962C8B-B14F-4D97-AF65-F5344CB8AC3E}">
        <p14:creationId xmlns:p14="http://schemas.microsoft.com/office/powerpoint/2010/main" val="2958282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74258CC-74D6-4505-9E05-3A760F4A5BCA}" type="datetimeFigureOut">
              <a:rPr lang="en-US" smtClean="0"/>
              <a:t>10/11/23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C4056F-3CA4-4627-9EDD-DC0101B75288}" type="slidenum">
              <a:rPr lang="en-US" smtClean="0"/>
              <a:t>‹#›</a:t>
            </a:fld>
            <a:endParaRPr lang="en-US"/>
          </a:p>
        </p:txBody>
      </p:sp>
    </p:spTree>
    <p:extLst>
      <p:ext uri="{BB962C8B-B14F-4D97-AF65-F5344CB8AC3E}">
        <p14:creationId xmlns:p14="http://schemas.microsoft.com/office/powerpoint/2010/main" val="1620158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74258CC-74D6-4505-9E05-3A760F4A5BCA}" type="datetimeFigureOut">
              <a:rPr lang="en-US" smtClean="0"/>
              <a:t>10/11/23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C4056F-3CA4-4627-9EDD-DC0101B75288}" type="slidenum">
              <a:rPr lang="en-US" smtClean="0"/>
              <a:t>‹#›</a:t>
            </a:fld>
            <a:endParaRPr lang="en-US"/>
          </a:p>
        </p:txBody>
      </p:sp>
    </p:spTree>
    <p:extLst>
      <p:ext uri="{BB962C8B-B14F-4D97-AF65-F5344CB8AC3E}">
        <p14:creationId xmlns:p14="http://schemas.microsoft.com/office/powerpoint/2010/main" val="1526297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4258CC-74D6-4505-9E05-3A760F4A5BCA}" type="datetimeFigureOut">
              <a:rPr lang="en-US" smtClean="0"/>
              <a:t>10/11/23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C4056F-3CA4-4627-9EDD-DC0101B75288}" type="slidenum">
              <a:rPr lang="en-US" smtClean="0"/>
              <a:t>‹#›</a:t>
            </a:fld>
            <a:endParaRPr lang="en-US"/>
          </a:p>
        </p:txBody>
      </p:sp>
    </p:spTree>
    <p:extLst>
      <p:ext uri="{BB962C8B-B14F-4D97-AF65-F5344CB8AC3E}">
        <p14:creationId xmlns:p14="http://schemas.microsoft.com/office/powerpoint/2010/main" val="3257965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074258CC-74D6-4505-9E05-3A760F4A5BCA}" type="datetimeFigureOut">
              <a:rPr lang="en-US" smtClean="0"/>
              <a:t>10/11/23</a:t>
            </a:fld>
            <a:endParaRPr lang="en-US"/>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4DC4056F-3CA4-4627-9EDD-DC0101B75288}" type="slidenum">
              <a:rPr lang="en-US" smtClean="0"/>
              <a:t>‹#›</a:t>
            </a:fld>
            <a:endParaRPr lang="en-US"/>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71810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074258CC-74D6-4505-9E05-3A760F4A5BCA}" type="datetimeFigureOut">
              <a:rPr lang="en-US" smtClean="0"/>
              <a:t>10/11/23</a:t>
            </a:fld>
            <a:endParaRPr lang="en-US"/>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4DC4056F-3CA4-4627-9EDD-DC0101B75288}" type="slidenum">
              <a:rPr lang="en-US" smtClean="0"/>
              <a:t>‹#›</a:t>
            </a:fld>
            <a:endParaRPr lang="en-US"/>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86051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fld id="{074258CC-74D6-4505-9E05-3A760F4A5BCA}" type="datetimeFigureOut">
              <a:rPr lang="en-US" smtClean="0"/>
              <a:t>10/11/23</a:t>
            </a:fld>
            <a:endParaRPr lang="en-US"/>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endParaRPr lang="en-US"/>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fld id="{4DC4056F-3CA4-4627-9EDD-DC0101B75288}" type="slidenum">
              <a:rPr lang="en-US" smtClean="0"/>
              <a:t>‹#›</a:t>
            </a:fld>
            <a:endParaRPr lang="en-US"/>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4788659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1368">
          <p15:clr>
            <a:srgbClr val="F26B43"/>
          </p15:clr>
        </p15:guide>
        <p15:guide id="1" pos="6912">
          <p15:clr>
            <a:srgbClr val="F26B43"/>
          </p15:clr>
        </p15:guide>
        <p15:guide id="2" pos="936">
          <p15:clr>
            <a:srgbClr val="F26B43"/>
          </p15:clr>
        </p15:guide>
        <p15:guide id="3" pos="864">
          <p15:clr>
            <a:srgbClr val="F26B43"/>
          </p15:clr>
        </p15:guide>
        <p15:guide id="4" orient="horz" pos="1440">
          <p15:clr>
            <a:srgbClr val="F26B43"/>
          </p15:clr>
        </p15:guide>
        <p15:guide id="5" orient="horz" pos="3696">
          <p15:clr>
            <a:srgbClr val="F26B43"/>
          </p15:clr>
        </p15:guide>
        <p15:guide id="6" orient="horz" pos="432">
          <p15:clr>
            <a:srgbClr val="F26B43"/>
          </p15:clr>
        </p15:guide>
        <p15:guide id="7" orient="horz" pos="1512">
          <p15:clr>
            <a:srgbClr val="F26B43"/>
          </p15:clr>
        </p15:guide>
        <p15:guide id="8" pos="5184">
          <p15:clr>
            <a:srgbClr val="F26B43"/>
          </p15:clr>
        </p15:guide>
        <p15:guide id="9" pos="702">
          <p15:clr>
            <a:srgbClr val="F26B43"/>
          </p15:clr>
        </p15:guide>
        <p15:guide id="10" pos="64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 Id="rId4" Type="http://schemas.openxmlformats.org/officeDocument/2006/relationships/image" Target="../media/image28.emf"/></Relationships>
</file>

<file path=ppt/slides/_rels/slide29.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Independent samples t-tests</a:t>
            </a:r>
          </a:p>
        </p:txBody>
      </p:sp>
    </p:spTree>
    <p:extLst>
      <p:ext uri="{BB962C8B-B14F-4D97-AF65-F5344CB8AC3E}">
        <p14:creationId xmlns:p14="http://schemas.microsoft.com/office/powerpoint/2010/main" val="378712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DFD37-BF4A-E944-BE2D-65B7883BD557}"/>
              </a:ext>
            </a:extLst>
          </p:cNvPr>
          <p:cNvSpPr>
            <a:spLocks noGrp="1"/>
          </p:cNvSpPr>
          <p:nvPr>
            <p:ph type="title"/>
          </p:nvPr>
        </p:nvSpPr>
        <p:spPr/>
        <p:txBody>
          <a:bodyPr/>
          <a:lstStyle/>
          <a:p>
            <a:r>
              <a:rPr lang="en-US" dirty="0"/>
              <a:t>Pizza….Pizza</a:t>
            </a:r>
          </a:p>
        </p:txBody>
      </p:sp>
      <p:sp>
        <p:nvSpPr>
          <p:cNvPr id="5" name="TextBox 4">
            <a:extLst>
              <a:ext uri="{FF2B5EF4-FFF2-40B4-BE49-F238E27FC236}">
                <a16:creationId xmlns:a16="http://schemas.microsoft.com/office/drawing/2014/main" id="{509D20B3-9843-B1B8-8818-615681D75823}"/>
              </a:ext>
            </a:extLst>
          </p:cNvPr>
          <p:cNvSpPr txBox="1"/>
          <p:nvPr/>
        </p:nvSpPr>
        <p:spPr>
          <a:xfrm>
            <a:off x="883356" y="1454150"/>
            <a:ext cx="8229600" cy="1569660"/>
          </a:xfrm>
          <a:prstGeom prst="rect">
            <a:avLst/>
          </a:prstGeom>
          <a:noFill/>
        </p:spPr>
        <p:txBody>
          <a:bodyPr wrap="square">
            <a:spAutoFit/>
          </a:bodyPr>
          <a:lstStyle/>
          <a:p>
            <a:pPr marL="457200" indent="-457200">
              <a:buFont typeface="+mj-lt"/>
              <a:buAutoNum type="arabicPeriod"/>
            </a:pPr>
            <a:r>
              <a:rPr lang="en-US" sz="2400" b="1" i="1" dirty="0"/>
              <a:t>Slide the DV into the</a:t>
            </a:r>
            <a:r>
              <a:rPr lang="en-US" sz="2400" b="1" i="1" dirty="0">
                <a:solidFill>
                  <a:srgbClr val="E12EC9"/>
                </a:solidFill>
              </a:rPr>
              <a:t> Test Variables </a:t>
            </a:r>
            <a:r>
              <a:rPr lang="en-US" sz="2400" b="1" i="1" dirty="0"/>
              <a:t>box.</a:t>
            </a:r>
          </a:p>
          <a:p>
            <a:pPr marL="457200" indent="-457200">
              <a:buFont typeface="+mj-lt"/>
              <a:buAutoNum type="arabicPeriod"/>
            </a:pPr>
            <a:r>
              <a:rPr lang="en-US" sz="2400" b="1" i="1" dirty="0"/>
              <a:t>Slide the IV into the</a:t>
            </a:r>
            <a:r>
              <a:rPr lang="en-US" sz="2400" b="1" i="1" dirty="0">
                <a:solidFill>
                  <a:srgbClr val="E12EC9"/>
                </a:solidFill>
              </a:rPr>
              <a:t> Group Variable </a:t>
            </a:r>
            <a:r>
              <a:rPr lang="en-US" sz="2400" b="1" i="1" dirty="0"/>
              <a:t>box.</a:t>
            </a:r>
          </a:p>
          <a:p>
            <a:pPr marL="457200" indent="-457200">
              <a:buFont typeface="+mj-lt"/>
              <a:buAutoNum type="arabicPeriod"/>
            </a:pPr>
            <a:r>
              <a:rPr lang="en-US" sz="2400" b="1" i="1" dirty="0"/>
              <a:t>Then click </a:t>
            </a:r>
            <a:r>
              <a:rPr lang="en-US" sz="2400" b="1" i="1" dirty="0">
                <a:solidFill>
                  <a:srgbClr val="E12EC9"/>
                </a:solidFill>
              </a:rPr>
              <a:t>Define Groups…</a:t>
            </a:r>
            <a:endParaRPr lang="en-US" sz="2400" b="1" i="1" dirty="0"/>
          </a:p>
          <a:p>
            <a:endParaRPr lang="en-US" sz="2400" dirty="0"/>
          </a:p>
        </p:txBody>
      </p:sp>
      <p:pic>
        <p:nvPicPr>
          <p:cNvPr id="9" name="Picture 8">
            <a:extLst>
              <a:ext uri="{FF2B5EF4-FFF2-40B4-BE49-F238E27FC236}">
                <a16:creationId xmlns:a16="http://schemas.microsoft.com/office/drawing/2014/main" id="{C33EB85E-8212-219C-AF35-F293590F09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950" y="2989492"/>
            <a:ext cx="7772400" cy="3868508"/>
          </a:xfrm>
          <a:prstGeom prst="rect">
            <a:avLst/>
          </a:prstGeom>
        </p:spPr>
      </p:pic>
    </p:spTree>
    <p:extLst>
      <p:ext uri="{BB962C8B-B14F-4D97-AF65-F5344CB8AC3E}">
        <p14:creationId xmlns:p14="http://schemas.microsoft.com/office/powerpoint/2010/main" val="3897919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DFD37-BF4A-E944-BE2D-65B7883BD557}"/>
              </a:ext>
            </a:extLst>
          </p:cNvPr>
          <p:cNvSpPr>
            <a:spLocks noGrp="1"/>
          </p:cNvSpPr>
          <p:nvPr>
            <p:ph type="title"/>
          </p:nvPr>
        </p:nvSpPr>
        <p:spPr/>
        <p:txBody>
          <a:bodyPr/>
          <a:lstStyle/>
          <a:p>
            <a:r>
              <a:rPr lang="en-US" dirty="0"/>
              <a:t>Pizza….Pizza</a:t>
            </a:r>
          </a:p>
        </p:txBody>
      </p:sp>
      <p:sp>
        <p:nvSpPr>
          <p:cNvPr id="5" name="TextBox 4">
            <a:extLst>
              <a:ext uri="{FF2B5EF4-FFF2-40B4-BE49-F238E27FC236}">
                <a16:creationId xmlns:a16="http://schemas.microsoft.com/office/drawing/2014/main" id="{509D20B3-9843-B1B8-8818-615681D75823}"/>
              </a:ext>
            </a:extLst>
          </p:cNvPr>
          <p:cNvSpPr txBox="1"/>
          <p:nvPr/>
        </p:nvSpPr>
        <p:spPr>
          <a:xfrm>
            <a:off x="883356" y="1454150"/>
            <a:ext cx="8229600" cy="2308324"/>
          </a:xfrm>
          <a:prstGeom prst="rect">
            <a:avLst/>
          </a:prstGeom>
          <a:noFill/>
        </p:spPr>
        <p:txBody>
          <a:bodyPr wrap="square">
            <a:spAutoFit/>
          </a:bodyPr>
          <a:lstStyle/>
          <a:p>
            <a:pPr marL="457200" indent="-457200">
              <a:buFont typeface="+mj-lt"/>
              <a:buAutoNum type="arabicPeriod" startAt="4"/>
            </a:pPr>
            <a:r>
              <a:rPr lang="en-US" sz="2400" b="1" i="1" dirty="0"/>
              <a:t>Enter the labels of your groups in the appropriate boxes.</a:t>
            </a:r>
          </a:p>
          <a:p>
            <a:pPr marL="914400" lvl="1" indent="-457200">
              <a:buFont typeface="Arial" panose="020B0604020202020204" pitchFamily="34" charset="0"/>
              <a:buChar char="•"/>
            </a:pPr>
            <a:r>
              <a:rPr lang="en-US" sz="2400" b="1" i="1" dirty="0"/>
              <a:t>Capitalization and punctuation matter</a:t>
            </a:r>
          </a:p>
          <a:p>
            <a:pPr marL="914400" lvl="1" indent="-457200">
              <a:buFont typeface="Arial" panose="020B0604020202020204" pitchFamily="34" charset="0"/>
              <a:buChar char="•"/>
            </a:pPr>
            <a:r>
              <a:rPr lang="en-US" sz="2400" b="1" i="1" dirty="0"/>
              <a:t>SPSS is not intelligent.</a:t>
            </a:r>
          </a:p>
          <a:p>
            <a:pPr marL="457200" indent="-457200">
              <a:buFont typeface="+mj-lt"/>
              <a:buAutoNum type="arabicPeriod" startAt="4"/>
            </a:pPr>
            <a:r>
              <a:rPr lang="en-US" sz="2400" b="1" i="1" dirty="0"/>
              <a:t>Click </a:t>
            </a:r>
            <a:r>
              <a:rPr lang="en-US" sz="2400" b="1" i="1" dirty="0">
                <a:solidFill>
                  <a:srgbClr val="E12EC9"/>
                </a:solidFill>
              </a:rPr>
              <a:t>Continue</a:t>
            </a:r>
            <a:r>
              <a:rPr lang="en-US" sz="2400" b="1" i="1" dirty="0"/>
              <a:t>.</a:t>
            </a:r>
          </a:p>
          <a:p>
            <a:pPr marL="457200" indent="-457200">
              <a:buFont typeface="+mj-lt"/>
              <a:buAutoNum type="arabicPeriod" startAt="4"/>
            </a:pPr>
            <a:r>
              <a:rPr lang="en-US" sz="2400" b="1" i="1" dirty="0"/>
              <a:t>Click </a:t>
            </a:r>
            <a:r>
              <a:rPr lang="en-US" sz="2400" b="1" i="1" dirty="0">
                <a:solidFill>
                  <a:srgbClr val="E12EC9"/>
                </a:solidFill>
              </a:rPr>
              <a:t>OK</a:t>
            </a:r>
            <a:r>
              <a:rPr lang="en-US" sz="2400" b="1" i="1" dirty="0"/>
              <a:t>.</a:t>
            </a:r>
          </a:p>
          <a:p>
            <a:endParaRPr lang="en-US" sz="2400" dirty="0"/>
          </a:p>
        </p:txBody>
      </p:sp>
      <p:pic>
        <p:nvPicPr>
          <p:cNvPr id="4" name="Picture 3">
            <a:extLst>
              <a:ext uri="{FF2B5EF4-FFF2-40B4-BE49-F238E27FC236}">
                <a16:creationId xmlns:a16="http://schemas.microsoft.com/office/drawing/2014/main" id="{531C4B20-079F-4606-5FE1-222765DA93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1100" y="3845480"/>
            <a:ext cx="4241800" cy="1803400"/>
          </a:xfrm>
          <a:prstGeom prst="rect">
            <a:avLst/>
          </a:prstGeom>
        </p:spPr>
      </p:pic>
    </p:spTree>
    <p:extLst>
      <p:ext uri="{BB962C8B-B14F-4D97-AF65-F5344CB8AC3E}">
        <p14:creationId xmlns:p14="http://schemas.microsoft.com/office/powerpoint/2010/main" val="1629521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50" y="152400"/>
            <a:ext cx="7200900" cy="1485900"/>
          </a:xfrm>
        </p:spPr>
        <p:txBody>
          <a:bodyPr>
            <a:normAutofit/>
          </a:bodyPr>
          <a:lstStyle/>
          <a:p>
            <a:pPr algn="ctr"/>
            <a:r>
              <a:rPr lang="en-US" sz="4000" dirty="0"/>
              <a:t>SPSS output – Pizza Delivery</a:t>
            </a:r>
          </a:p>
        </p:txBody>
      </p:sp>
      <p:sp>
        <p:nvSpPr>
          <p:cNvPr id="5" name="Rectangle 1"/>
          <p:cNvSpPr>
            <a:spLocks noChangeArrowheads="1"/>
          </p:cNvSpPr>
          <p:nvPr/>
        </p:nvSpPr>
        <p:spPr bwMode="auto">
          <a:xfrm>
            <a:off x="2395538" y="3354388"/>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9" name="Rectangle 1"/>
          <p:cNvSpPr>
            <a:spLocks noChangeArrowheads="1"/>
          </p:cNvSpPr>
          <p:nvPr/>
        </p:nvSpPr>
        <p:spPr bwMode="auto">
          <a:xfrm>
            <a:off x="457200" y="3252788"/>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1" name="Rectangle 2"/>
          <p:cNvSpPr>
            <a:spLocks noChangeArrowheads="1"/>
          </p:cNvSpPr>
          <p:nvPr/>
        </p:nvSpPr>
        <p:spPr bwMode="auto">
          <a:xfrm>
            <a:off x="457200" y="3252788"/>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pic>
        <p:nvPicPr>
          <p:cNvPr id="6" name="Picture 5">
            <a:extLst>
              <a:ext uri="{FF2B5EF4-FFF2-40B4-BE49-F238E27FC236}">
                <a16:creationId xmlns:a16="http://schemas.microsoft.com/office/drawing/2014/main" id="{14ED0052-B1F5-D344-95AA-730214DCA6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1066800"/>
            <a:ext cx="5842000" cy="1219200"/>
          </a:xfrm>
          <a:prstGeom prst="rect">
            <a:avLst/>
          </a:prstGeom>
        </p:spPr>
      </p:pic>
      <p:pic>
        <p:nvPicPr>
          <p:cNvPr id="8" name="Picture 7">
            <a:extLst>
              <a:ext uri="{FF2B5EF4-FFF2-40B4-BE49-F238E27FC236}">
                <a16:creationId xmlns:a16="http://schemas.microsoft.com/office/drawing/2014/main" id="{714E20E5-1E42-A941-9202-29F5FC119B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191" y="3515219"/>
            <a:ext cx="9144000" cy="1637176"/>
          </a:xfrm>
          <a:prstGeom prst="rect">
            <a:avLst/>
          </a:prstGeom>
        </p:spPr>
      </p:pic>
      <p:sp>
        <p:nvSpPr>
          <p:cNvPr id="12" name="Frame 11">
            <a:extLst>
              <a:ext uri="{FF2B5EF4-FFF2-40B4-BE49-F238E27FC236}">
                <a16:creationId xmlns:a16="http://schemas.microsoft.com/office/drawing/2014/main" id="{D5B135D3-A024-7047-8FB4-4703DE0FB63D}"/>
              </a:ext>
            </a:extLst>
          </p:cNvPr>
          <p:cNvSpPr/>
          <p:nvPr/>
        </p:nvSpPr>
        <p:spPr>
          <a:xfrm>
            <a:off x="4343400" y="1714500"/>
            <a:ext cx="3308350" cy="525165"/>
          </a:xfrm>
          <a:prstGeom prst="frame">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ame 12">
            <a:extLst>
              <a:ext uri="{FF2B5EF4-FFF2-40B4-BE49-F238E27FC236}">
                <a16:creationId xmlns:a16="http://schemas.microsoft.com/office/drawing/2014/main" id="{F0001B38-9039-3141-A471-93E768A72733}"/>
              </a:ext>
            </a:extLst>
          </p:cNvPr>
          <p:cNvSpPr/>
          <p:nvPr/>
        </p:nvSpPr>
        <p:spPr>
          <a:xfrm>
            <a:off x="3429000" y="4463869"/>
            <a:ext cx="3048000" cy="425814"/>
          </a:xfrm>
          <a:prstGeom prst="frame">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3190226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DFD37-BF4A-E944-BE2D-65B7883BD557}"/>
              </a:ext>
            </a:extLst>
          </p:cNvPr>
          <p:cNvSpPr>
            <a:spLocks noGrp="1"/>
          </p:cNvSpPr>
          <p:nvPr>
            <p:ph type="title"/>
          </p:nvPr>
        </p:nvSpPr>
        <p:spPr/>
        <p:txBody>
          <a:bodyPr/>
          <a:lstStyle/>
          <a:p>
            <a:r>
              <a:rPr lang="en-US" dirty="0"/>
              <a:t>Let’s practice Using SPSS</a:t>
            </a:r>
          </a:p>
        </p:txBody>
      </p:sp>
      <p:sp>
        <p:nvSpPr>
          <p:cNvPr id="3" name="Content Placeholder 2">
            <a:extLst>
              <a:ext uri="{FF2B5EF4-FFF2-40B4-BE49-F238E27FC236}">
                <a16:creationId xmlns:a16="http://schemas.microsoft.com/office/drawing/2014/main" id="{6CBF6461-5201-5149-A215-C90206E59E51}"/>
              </a:ext>
            </a:extLst>
          </p:cNvPr>
          <p:cNvSpPr>
            <a:spLocks noGrp="1"/>
          </p:cNvSpPr>
          <p:nvPr>
            <p:ph idx="1"/>
          </p:nvPr>
        </p:nvSpPr>
        <p:spPr>
          <a:xfrm>
            <a:off x="914400" y="1411816"/>
            <a:ext cx="7200900" cy="5141383"/>
          </a:xfrm>
        </p:spPr>
        <p:txBody>
          <a:bodyPr>
            <a:noAutofit/>
          </a:bodyPr>
          <a:lstStyle/>
          <a:p>
            <a:pPr marL="0" indent="0">
              <a:buNone/>
            </a:pPr>
            <a:r>
              <a:rPr lang="en-US" sz="3200" dirty="0"/>
              <a:t>old DATA FILE!!!!!	</a:t>
            </a:r>
            <a:r>
              <a:rPr lang="en-US" sz="3200" dirty="0" err="1">
                <a:solidFill>
                  <a:srgbClr val="7030A0"/>
                </a:solidFill>
              </a:rPr>
              <a:t>Ladder.sav</a:t>
            </a:r>
            <a:endParaRPr lang="en-US" sz="3200" dirty="0">
              <a:solidFill>
                <a:srgbClr val="7030A0"/>
              </a:solidFill>
            </a:endParaRPr>
          </a:p>
          <a:p>
            <a:pPr marL="0" indent="0">
              <a:buNone/>
            </a:pPr>
            <a:endParaRPr lang="en-US" sz="3200" dirty="0"/>
          </a:p>
          <a:p>
            <a:pPr marL="0" indent="0">
              <a:buNone/>
            </a:pPr>
            <a:r>
              <a:rPr lang="en-US" sz="3200" dirty="0"/>
              <a:t>Earlier in the semester, we did a demo in which I asked you to reflect on either</a:t>
            </a:r>
          </a:p>
          <a:p>
            <a:pPr lvl="1"/>
            <a:r>
              <a:rPr lang="en-US" sz="3200" dirty="0"/>
              <a:t>Humorous experiences</a:t>
            </a:r>
          </a:p>
          <a:p>
            <a:pPr lvl="1"/>
            <a:r>
              <a:rPr lang="en-US" sz="3200" dirty="0"/>
              <a:t>Gratitude</a:t>
            </a:r>
          </a:p>
          <a:p>
            <a:pPr lvl="1"/>
            <a:r>
              <a:rPr lang="en-US" sz="3200" dirty="0"/>
              <a:t>Daily routine (control)</a:t>
            </a:r>
          </a:p>
          <a:p>
            <a:pPr marL="0" indent="0">
              <a:buNone/>
            </a:pPr>
            <a:r>
              <a:rPr lang="en-US" sz="3200" dirty="0"/>
              <a:t>Then I asked you to rate your life satisfaction using the ladder scale.</a:t>
            </a:r>
          </a:p>
          <a:p>
            <a:pPr lvl="1"/>
            <a:endParaRPr lang="en-US" sz="3200" dirty="0"/>
          </a:p>
        </p:txBody>
      </p:sp>
      <p:pic>
        <p:nvPicPr>
          <p:cNvPr id="5" name="Picture 4">
            <a:extLst>
              <a:ext uri="{FF2B5EF4-FFF2-40B4-BE49-F238E27FC236}">
                <a16:creationId xmlns:a16="http://schemas.microsoft.com/office/drawing/2014/main" id="{305187AD-24B7-1FFE-E10F-FAFE42CB59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 y="4669368"/>
            <a:ext cx="7772400" cy="2131628"/>
          </a:xfrm>
          <a:prstGeom prst="rect">
            <a:avLst/>
          </a:prstGeom>
        </p:spPr>
      </p:pic>
    </p:spTree>
    <p:extLst>
      <p:ext uri="{BB962C8B-B14F-4D97-AF65-F5344CB8AC3E}">
        <p14:creationId xmlns:p14="http://schemas.microsoft.com/office/powerpoint/2010/main" val="2590996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DFD37-BF4A-E944-BE2D-65B7883BD557}"/>
              </a:ext>
            </a:extLst>
          </p:cNvPr>
          <p:cNvSpPr>
            <a:spLocks noGrp="1"/>
          </p:cNvSpPr>
          <p:nvPr>
            <p:ph type="title"/>
          </p:nvPr>
        </p:nvSpPr>
        <p:spPr/>
        <p:txBody>
          <a:bodyPr/>
          <a:lstStyle/>
          <a:p>
            <a:r>
              <a:rPr lang="en-US" dirty="0"/>
              <a:t>Let’s practice Using SPSS</a:t>
            </a:r>
          </a:p>
        </p:txBody>
      </p:sp>
      <p:sp>
        <p:nvSpPr>
          <p:cNvPr id="3" name="Content Placeholder 2">
            <a:extLst>
              <a:ext uri="{FF2B5EF4-FFF2-40B4-BE49-F238E27FC236}">
                <a16:creationId xmlns:a16="http://schemas.microsoft.com/office/drawing/2014/main" id="{6CBF6461-5201-5149-A215-C90206E59E51}"/>
              </a:ext>
            </a:extLst>
          </p:cNvPr>
          <p:cNvSpPr>
            <a:spLocks noGrp="1"/>
          </p:cNvSpPr>
          <p:nvPr>
            <p:ph idx="1"/>
          </p:nvPr>
        </p:nvSpPr>
        <p:spPr>
          <a:xfrm>
            <a:off x="914400" y="1411816"/>
            <a:ext cx="7200900" cy="5141383"/>
          </a:xfrm>
        </p:spPr>
        <p:txBody>
          <a:bodyPr>
            <a:noAutofit/>
          </a:bodyPr>
          <a:lstStyle/>
          <a:p>
            <a:pPr marL="0" indent="0">
              <a:buNone/>
            </a:pPr>
            <a:r>
              <a:rPr lang="en-US" sz="3200" dirty="0"/>
              <a:t>old DATA FILE!!!!!	</a:t>
            </a:r>
            <a:r>
              <a:rPr lang="en-US" sz="3200" dirty="0" err="1">
                <a:solidFill>
                  <a:srgbClr val="7030A0"/>
                </a:solidFill>
              </a:rPr>
              <a:t>Ladder.sav</a:t>
            </a:r>
            <a:endParaRPr lang="en-US" sz="3200" dirty="0">
              <a:solidFill>
                <a:srgbClr val="7030A0"/>
              </a:solidFill>
            </a:endParaRPr>
          </a:p>
          <a:p>
            <a:pPr marL="0" indent="0">
              <a:buNone/>
            </a:pPr>
            <a:endParaRPr lang="en-US" sz="3200" dirty="0"/>
          </a:p>
          <a:p>
            <a:pPr marL="0" indent="0">
              <a:buNone/>
            </a:pPr>
            <a:r>
              <a:rPr lang="en-US" sz="3200" dirty="0"/>
              <a:t>Earlier in the semester, we were fools.  All we could do </a:t>
            </a:r>
            <a:r>
              <a:rPr lang="en-US" sz="3200"/>
              <a:t>was calculate </a:t>
            </a:r>
            <a:r>
              <a:rPr lang="en-US" sz="3200" dirty="0"/>
              <a:t>MCTs and measures of variability.  We are so beyond that now.  </a:t>
            </a:r>
          </a:p>
        </p:txBody>
      </p:sp>
    </p:spTree>
    <p:extLst>
      <p:ext uri="{BB962C8B-B14F-4D97-AF65-F5344CB8AC3E}">
        <p14:creationId xmlns:p14="http://schemas.microsoft.com/office/powerpoint/2010/main" val="26860710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DFD37-BF4A-E944-BE2D-65B7883BD557}"/>
              </a:ext>
            </a:extLst>
          </p:cNvPr>
          <p:cNvSpPr>
            <a:spLocks noGrp="1"/>
          </p:cNvSpPr>
          <p:nvPr>
            <p:ph type="title"/>
          </p:nvPr>
        </p:nvSpPr>
        <p:spPr/>
        <p:txBody>
          <a:bodyPr/>
          <a:lstStyle/>
          <a:p>
            <a:r>
              <a:rPr lang="en-US" dirty="0"/>
              <a:t>Let’s practice Using SPSS</a:t>
            </a:r>
          </a:p>
        </p:txBody>
      </p:sp>
      <p:sp>
        <p:nvSpPr>
          <p:cNvPr id="3" name="Content Placeholder 2">
            <a:extLst>
              <a:ext uri="{FF2B5EF4-FFF2-40B4-BE49-F238E27FC236}">
                <a16:creationId xmlns:a16="http://schemas.microsoft.com/office/drawing/2014/main" id="{6CBF6461-5201-5149-A215-C90206E59E51}"/>
              </a:ext>
            </a:extLst>
          </p:cNvPr>
          <p:cNvSpPr>
            <a:spLocks noGrp="1"/>
          </p:cNvSpPr>
          <p:nvPr>
            <p:ph idx="1"/>
          </p:nvPr>
        </p:nvSpPr>
        <p:spPr>
          <a:xfrm>
            <a:off x="914400" y="1411816"/>
            <a:ext cx="7200900" cy="5141383"/>
          </a:xfrm>
        </p:spPr>
        <p:txBody>
          <a:bodyPr>
            <a:noAutofit/>
          </a:bodyPr>
          <a:lstStyle/>
          <a:p>
            <a:pPr marL="0" indent="0">
              <a:buNone/>
            </a:pPr>
            <a:r>
              <a:rPr lang="en-US" sz="3200" dirty="0"/>
              <a:t>old DATA FILE!!!!!	</a:t>
            </a:r>
            <a:r>
              <a:rPr lang="en-US" sz="3200" dirty="0" err="1">
                <a:solidFill>
                  <a:srgbClr val="7030A0"/>
                </a:solidFill>
              </a:rPr>
              <a:t>Ladder.sav</a:t>
            </a:r>
            <a:endParaRPr lang="en-US" sz="3200" dirty="0">
              <a:solidFill>
                <a:srgbClr val="7030A0"/>
              </a:solidFill>
            </a:endParaRPr>
          </a:p>
          <a:p>
            <a:pPr marL="0" indent="0">
              <a:buNone/>
            </a:pPr>
            <a:endParaRPr lang="en-US" sz="3200" dirty="0"/>
          </a:p>
          <a:p>
            <a:pPr marL="0" indent="0">
              <a:buNone/>
            </a:pPr>
            <a:r>
              <a:rPr lang="en-US" sz="3200" dirty="0"/>
              <a:t>Let’s conduct an independent samples t-test to see if there are differences between the control group (daily routine) and one of the experimental groups – either </a:t>
            </a:r>
            <a:r>
              <a:rPr lang="en-US" sz="3200" dirty="0">
                <a:solidFill>
                  <a:srgbClr val="E12EC9"/>
                </a:solidFill>
              </a:rPr>
              <a:t>Humor</a:t>
            </a:r>
            <a:r>
              <a:rPr lang="en-US" sz="3200" dirty="0"/>
              <a:t> or </a:t>
            </a:r>
            <a:r>
              <a:rPr lang="en-US" sz="3200" dirty="0">
                <a:solidFill>
                  <a:srgbClr val="0070C0"/>
                </a:solidFill>
              </a:rPr>
              <a:t>Gratitude</a:t>
            </a:r>
            <a:r>
              <a:rPr lang="en-US" sz="3200" dirty="0"/>
              <a:t>. </a:t>
            </a:r>
          </a:p>
          <a:p>
            <a:pPr lvl="1"/>
            <a:r>
              <a:rPr lang="en-US" sz="3200" dirty="0"/>
              <a:t>Randomly assign by table</a:t>
            </a:r>
          </a:p>
        </p:txBody>
      </p:sp>
    </p:spTree>
    <p:extLst>
      <p:ext uri="{BB962C8B-B14F-4D97-AF65-F5344CB8AC3E}">
        <p14:creationId xmlns:p14="http://schemas.microsoft.com/office/powerpoint/2010/main" val="1339512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DFD37-BF4A-E944-BE2D-65B7883BD557}"/>
              </a:ext>
            </a:extLst>
          </p:cNvPr>
          <p:cNvSpPr>
            <a:spLocks noGrp="1"/>
          </p:cNvSpPr>
          <p:nvPr>
            <p:ph type="title"/>
          </p:nvPr>
        </p:nvSpPr>
        <p:spPr/>
        <p:txBody>
          <a:bodyPr/>
          <a:lstStyle/>
          <a:p>
            <a:r>
              <a:rPr lang="en-US" dirty="0"/>
              <a:t>Let’s practice Using SPSS</a:t>
            </a:r>
          </a:p>
        </p:txBody>
      </p:sp>
      <p:sp>
        <p:nvSpPr>
          <p:cNvPr id="3" name="Content Placeholder 2">
            <a:extLst>
              <a:ext uri="{FF2B5EF4-FFF2-40B4-BE49-F238E27FC236}">
                <a16:creationId xmlns:a16="http://schemas.microsoft.com/office/drawing/2014/main" id="{6CBF6461-5201-5149-A215-C90206E59E51}"/>
              </a:ext>
            </a:extLst>
          </p:cNvPr>
          <p:cNvSpPr>
            <a:spLocks noGrp="1"/>
          </p:cNvSpPr>
          <p:nvPr>
            <p:ph idx="1"/>
          </p:nvPr>
        </p:nvSpPr>
        <p:spPr>
          <a:xfrm>
            <a:off x="914400" y="1411816"/>
            <a:ext cx="7200900" cy="5141383"/>
          </a:xfrm>
        </p:spPr>
        <p:txBody>
          <a:bodyPr>
            <a:noAutofit/>
          </a:bodyPr>
          <a:lstStyle/>
          <a:p>
            <a:pPr marL="0" indent="0">
              <a:buNone/>
            </a:pPr>
            <a:r>
              <a:rPr lang="en-US" sz="3200" dirty="0"/>
              <a:t>old DATA FILE!!!!!	</a:t>
            </a:r>
            <a:r>
              <a:rPr lang="en-US" sz="3200" dirty="0" err="1">
                <a:solidFill>
                  <a:srgbClr val="7030A0"/>
                </a:solidFill>
              </a:rPr>
              <a:t>Ladder.sav</a:t>
            </a:r>
            <a:endParaRPr lang="en-US" sz="3200" dirty="0">
              <a:solidFill>
                <a:srgbClr val="7030A0"/>
              </a:solidFill>
            </a:endParaRPr>
          </a:p>
          <a:p>
            <a:pPr marL="0" indent="0">
              <a:buNone/>
            </a:pPr>
            <a:endParaRPr lang="en-US" sz="3200" dirty="0"/>
          </a:p>
          <a:p>
            <a:pPr lvl="1"/>
            <a:r>
              <a:rPr lang="en-US" sz="3200" dirty="0"/>
              <a:t>What is the </a:t>
            </a:r>
            <a:r>
              <a:rPr lang="en-US" sz="3200" dirty="0">
                <a:solidFill>
                  <a:srgbClr val="7030A0"/>
                </a:solidFill>
              </a:rPr>
              <a:t>null hypothesis</a:t>
            </a:r>
            <a:r>
              <a:rPr lang="en-US" sz="3200" dirty="0"/>
              <a:t>?</a:t>
            </a:r>
          </a:p>
          <a:p>
            <a:pPr lvl="1"/>
            <a:r>
              <a:rPr lang="en-US" sz="3200" dirty="0"/>
              <a:t>What is the </a:t>
            </a:r>
            <a:r>
              <a:rPr lang="en-US" sz="3200" dirty="0">
                <a:solidFill>
                  <a:srgbClr val="7030A0"/>
                </a:solidFill>
              </a:rPr>
              <a:t>alternative hypothesis</a:t>
            </a:r>
            <a:r>
              <a:rPr lang="en-US" sz="3200" dirty="0"/>
              <a:t>?</a:t>
            </a:r>
          </a:p>
          <a:p>
            <a:pPr lvl="1"/>
            <a:r>
              <a:rPr lang="en-US" sz="3200" dirty="0"/>
              <a:t>Should we </a:t>
            </a:r>
            <a:r>
              <a:rPr lang="en-US" sz="3200" dirty="0">
                <a:solidFill>
                  <a:srgbClr val="FF0000"/>
                </a:solidFill>
              </a:rPr>
              <a:t>reject</a:t>
            </a:r>
            <a:r>
              <a:rPr lang="en-US" sz="3200" dirty="0"/>
              <a:t> or </a:t>
            </a:r>
            <a:r>
              <a:rPr lang="en-US" sz="3200" dirty="0">
                <a:solidFill>
                  <a:srgbClr val="7030A0"/>
                </a:solidFill>
              </a:rPr>
              <a:t>FTR</a:t>
            </a:r>
            <a:r>
              <a:rPr lang="en-US" sz="3200" dirty="0"/>
              <a:t> the null?</a:t>
            </a:r>
          </a:p>
          <a:p>
            <a:pPr lvl="1"/>
            <a:r>
              <a:rPr lang="en-US" sz="3200" dirty="0"/>
              <a:t>What is your interpretation?</a:t>
            </a:r>
          </a:p>
        </p:txBody>
      </p:sp>
    </p:spTree>
    <p:extLst>
      <p:ext uri="{BB962C8B-B14F-4D97-AF65-F5344CB8AC3E}">
        <p14:creationId xmlns:p14="http://schemas.microsoft.com/office/powerpoint/2010/main" val="18082271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C2CA82C-A3A8-4071-A9A8-885914F525F3}"/>
              </a:ext>
            </a:extLst>
          </p:cNvPr>
          <p:cNvPicPr>
            <a:picLocks noChangeAspect="1"/>
          </p:cNvPicPr>
          <p:nvPr/>
        </p:nvPicPr>
        <p:blipFill>
          <a:blip r:embed="rId3"/>
          <a:stretch>
            <a:fillRect/>
          </a:stretch>
        </p:blipFill>
        <p:spPr>
          <a:xfrm>
            <a:off x="533400" y="0"/>
            <a:ext cx="8610600" cy="3446826"/>
          </a:xfrm>
          <a:prstGeom prst="rect">
            <a:avLst/>
          </a:prstGeom>
        </p:spPr>
      </p:pic>
      <p:sp>
        <p:nvSpPr>
          <p:cNvPr id="4" name="TextBox 3">
            <a:extLst>
              <a:ext uri="{FF2B5EF4-FFF2-40B4-BE49-F238E27FC236}">
                <a16:creationId xmlns:a16="http://schemas.microsoft.com/office/drawing/2014/main" id="{D1D74AAB-9167-D07F-1961-E2785B32A4D5}"/>
              </a:ext>
            </a:extLst>
          </p:cNvPr>
          <p:cNvSpPr txBox="1"/>
          <p:nvPr/>
        </p:nvSpPr>
        <p:spPr>
          <a:xfrm>
            <a:off x="533400" y="3581400"/>
            <a:ext cx="7848600" cy="3200876"/>
          </a:xfrm>
          <a:prstGeom prst="rect">
            <a:avLst/>
          </a:prstGeom>
          <a:noFill/>
        </p:spPr>
        <p:txBody>
          <a:bodyPr wrap="square" rtlCol="0">
            <a:spAutoFit/>
          </a:bodyPr>
          <a:lstStyle/>
          <a:p>
            <a:pPr marL="514350" indent="-514350">
              <a:buFont typeface="+mj-lt"/>
              <a:buAutoNum type="arabicPeriod"/>
            </a:pPr>
            <a:r>
              <a:rPr lang="en-US" sz="2800" dirty="0">
                <a:solidFill>
                  <a:schemeClr val="accent6">
                    <a:lumMod val="75000"/>
                  </a:schemeClr>
                </a:solidFill>
              </a:rPr>
              <a:t>What two factors that enhance learning were the subject of this study?</a:t>
            </a:r>
          </a:p>
          <a:p>
            <a:pPr marL="514350" indent="-514350">
              <a:buFont typeface="+mj-lt"/>
              <a:buAutoNum type="arabicPeriod"/>
            </a:pPr>
            <a:r>
              <a:rPr lang="en-US" sz="2800" dirty="0">
                <a:solidFill>
                  <a:schemeClr val="accent6">
                    <a:lumMod val="75000"/>
                  </a:schemeClr>
                </a:solidFill>
              </a:rPr>
              <a:t>What were the subjects asked to learn?</a:t>
            </a:r>
          </a:p>
          <a:p>
            <a:pPr marL="514350" indent="-514350">
              <a:buFont typeface="+mj-lt"/>
              <a:buAutoNum type="arabicPeriod"/>
            </a:pPr>
            <a:r>
              <a:rPr lang="en-US" sz="2800" dirty="0">
                <a:solidFill>
                  <a:schemeClr val="accent6">
                    <a:lumMod val="75000"/>
                  </a:schemeClr>
                </a:solidFill>
              </a:rPr>
              <a:t>How many learning/test phases were there?</a:t>
            </a:r>
          </a:p>
          <a:p>
            <a:pPr marL="1428750" lvl="2" indent="-514350">
              <a:buFont typeface="Arial" panose="020B0604020202020204" pitchFamily="34" charset="0"/>
              <a:buChar char="•"/>
            </a:pPr>
            <a:r>
              <a:rPr lang="en-US" sz="2400" dirty="0">
                <a:solidFill>
                  <a:schemeClr val="accent6">
                    <a:lumMod val="75000"/>
                  </a:schemeClr>
                </a:solidFill>
              </a:rPr>
              <a:t>Learning</a:t>
            </a:r>
          </a:p>
          <a:p>
            <a:pPr marL="1428750" lvl="2" indent="-514350">
              <a:buFont typeface="Arial" panose="020B0604020202020204" pitchFamily="34" charset="0"/>
              <a:buChar char="•"/>
            </a:pPr>
            <a:r>
              <a:rPr lang="en-US" sz="2400" dirty="0">
                <a:solidFill>
                  <a:schemeClr val="accent6">
                    <a:lumMod val="75000"/>
                  </a:schemeClr>
                </a:solidFill>
              </a:rPr>
              <a:t>Re-learning</a:t>
            </a:r>
          </a:p>
          <a:p>
            <a:pPr marL="1428750" lvl="2" indent="-514350">
              <a:buFont typeface="Arial" panose="020B0604020202020204" pitchFamily="34" charset="0"/>
              <a:buChar char="•"/>
            </a:pPr>
            <a:r>
              <a:rPr lang="en-US" sz="2400" dirty="0">
                <a:solidFill>
                  <a:schemeClr val="accent6">
                    <a:lumMod val="75000"/>
                  </a:schemeClr>
                </a:solidFill>
              </a:rPr>
              <a:t>Test (1 day; 6 months)</a:t>
            </a:r>
          </a:p>
          <a:p>
            <a:pPr algn="ctr"/>
            <a:endParaRPr lang="en-US" dirty="0"/>
          </a:p>
        </p:txBody>
      </p:sp>
    </p:spTree>
    <p:extLst>
      <p:ext uri="{BB962C8B-B14F-4D97-AF65-F5344CB8AC3E}">
        <p14:creationId xmlns:p14="http://schemas.microsoft.com/office/powerpoint/2010/main" val="3202766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DC9E1B7-D577-D727-F2BB-CB6E83448E6C}"/>
              </a:ext>
            </a:extLst>
          </p:cNvPr>
          <p:cNvGraphicFramePr>
            <a:graphicFrameLocks noGrp="1"/>
          </p:cNvGraphicFramePr>
          <p:nvPr>
            <p:extLst>
              <p:ext uri="{D42A27DB-BD31-4B8C-83A1-F6EECF244321}">
                <p14:modId xmlns:p14="http://schemas.microsoft.com/office/powerpoint/2010/main" val="516597983"/>
              </p:ext>
            </p:extLst>
          </p:nvPr>
        </p:nvGraphicFramePr>
        <p:xfrm>
          <a:off x="639669" y="1530464"/>
          <a:ext cx="8077200" cy="5327536"/>
        </p:xfrm>
        <a:graphic>
          <a:graphicData uri="http://schemas.openxmlformats.org/drawingml/2006/table">
            <a:tbl>
              <a:tblPr firstRow="1" bandRow="1">
                <a:tableStyleId>{93296810-A885-4BE3-A3E7-6D5BEEA58F35}</a:tableStyleId>
              </a:tblPr>
              <a:tblGrid>
                <a:gridCol w="1615440">
                  <a:extLst>
                    <a:ext uri="{9D8B030D-6E8A-4147-A177-3AD203B41FA5}">
                      <a16:colId xmlns:a16="http://schemas.microsoft.com/office/drawing/2014/main" val="4061989457"/>
                    </a:ext>
                  </a:extLst>
                </a:gridCol>
                <a:gridCol w="1615440">
                  <a:extLst>
                    <a:ext uri="{9D8B030D-6E8A-4147-A177-3AD203B41FA5}">
                      <a16:colId xmlns:a16="http://schemas.microsoft.com/office/drawing/2014/main" val="2836450886"/>
                    </a:ext>
                  </a:extLst>
                </a:gridCol>
                <a:gridCol w="1615440">
                  <a:extLst>
                    <a:ext uri="{9D8B030D-6E8A-4147-A177-3AD203B41FA5}">
                      <a16:colId xmlns:a16="http://schemas.microsoft.com/office/drawing/2014/main" val="212990727"/>
                    </a:ext>
                  </a:extLst>
                </a:gridCol>
                <a:gridCol w="1615440">
                  <a:extLst>
                    <a:ext uri="{9D8B030D-6E8A-4147-A177-3AD203B41FA5}">
                      <a16:colId xmlns:a16="http://schemas.microsoft.com/office/drawing/2014/main" val="3146105720"/>
                    </a:ext>
                  </a:extLst>
                </a:gridCol>
                <a:gridCol w="1615440">
                  <a:extLst>
                    <a:ext uri="{9D8B030D-6E8A-4147-A177-3AD203B41FA5}">
                      <a16:colId xmlns:a16="http://schemas.microsoft.com/office/drawing/2014/main" val="517961864"/>
                    </a:ext>
                  </a:extLst>
                </a:gridCol>
              </a:tblGrid>
              <a:tr h="1331884">
                <a:tc>
                  <a:txBody>
                    <a:bodyPr/>
                    <a:lstStyle/>
                    <a:p>
                      <a:endParaRPr lang="en-US" sz="2800" dirty="0"/>
                    </a:p>
                  </a:txBody>
                  <a:tcPr/>
                </a:tc>
                <a:tc>
                  <a:txBody>
                    <a:bodyPr/>
                    <a:lstStyle/>
                    <a:p>
                      <a:endParaRPr lang="en-US" sz="2800" dirty="0"/>
                    </a:p>
                    <a:p>
                      <a:r>
                        <a:rPr lang="en-US" sz="2800" dirty="0"/>
                        <a:t>Learning</a:t>
                      </a:r>
                    </a:p>
                  </a:txBody>
                  <a:tcPr/>
                </a:tc>
                <a:tc>
                  <a:txBody>
                    <a:bodyPr/>
                    <a:lstStyle/>
                    <a:p>
                      <a:endParaRPr lang="en-US" sz="2800" dirty="0"/>
                    </a:p>
                    <a:p>
                      <a:pPr algn="ctr"/>
                      <a:r>
                        <a:rPr lang="en-US" sz="2800" dirty="0"/>
                        <a:t>Activity</a:t>
                      </a:r>
                    </a:p>
                  </a:txBody>
                  <a:tcPr/>
                </a:tc>
                <a:tc>
                  <a:txBody>
                    <a:bodyPr/>
                    <a:lstStyle/>
                    <a:p>
                      <a:pPr algn="ctr"/>
                      <a:endParaRPr lang="en-US" sz="2800" dirty="0"/>
                    </a:p>
                    <a:p>
                      <a:pPr algn="ctr"/>
                      <a:r>
                        <a:rPr lang="en-US" sz="2800" dirty="0" err="1"/>
                        <a:t>ReLearn</a:t>
                      </a:r>
                      <a:endParaRPr lang="en-US" sz="2800" dirty="0"/>
                    </a:p>
                  </a:txBody>
                  <a:tcPr/>
                </a:tc>
                <a:tc>
                  <a:txBody>
                    <a:bodyPr/>
                    <a:lstStyle/>
                    <a:p>
                      <a:pPr algn="ctr"/>
                      <a:endParaRPr lang="en-US" sz="2800" dirty="0"/>
                    </a:p>
                    <a:p>
                      <a:pPr algn="ctr"/>
                      <a:r>
                        <a:rPr lang="en-US" sz="2800" dirty="0"/>
                        <a:t>Test</a:t>
                      </a:r>
                    </a:p>
                  </a:txBody>
                  <a:tcPr/>
                </a:tc>
                <a:extLst>
                  <a:ext uri="{0D108BD9-81ED-4DB2-BD59-A6C34878D82A}">
                    <a16:rowId xmlns:a16="http://schemas.microsoft.com/office/drawing/2014/main" val="3844415790"/>
                  </a:ext>
                </a:extLst>
              </a:tr>
              <a:tr h="1331884">
                <a:tc>
                  <a:txBody>
                    <a:bodyPr/>
                    <a:lstStyle/>
                    <a:p>
                      <a:endParaRPr lang="en-US" sz="2800" dirty="0">
                        <a:solidFill>
                          <a:schemeClr val="accent3"/>
                        </a:solidFill>
                      </a:endParaRPr>
                    </a:p>
                    <a:p>
                      <a:r>
                        <a:rPr lang="en-US" sz="2800" dirty="0">
                          <a:solidFill>
                            <a:schemeClr val="accent3"/>
                          </a:solidFill>
                        </a:rPr>
                        <a:t>Wake</a:t>
                      </a:r>
                    </a:p>
                  </a:txBody>
                  <a:tcPr/>
                </a:tc>
                <a:tc>
                  <a:txBody>
                    <a:bodyPr/>
                    <a:lstStyle/>
                    <a:p>
                      <a:endParaRPr lang="en-US" sz="2800" dirty="0"/>
                    </a:p>
                  </a:txBody>
                  <a:tcPr/>
                </a:tc>
                <a:tc>
                  <a:txBody>
                    <a:bodyPr/>
                    <a:lstStyle/>
                    <a:p>
                      <a:endParaRPr lang="en-US" sz="2800" dirty="0"/>
                    </a:p>
                  </a:txBody>
                  <a:tcPr/>
                </a:tc>
                <a:tc>
                  <a:txBody>
                    <a:bodyPr/>
                    <a:lstStyle/>
                    <a:p>
                      <a:endParaRPr lang="en-US" sz="2800" dirty="0"/>
                    </a:p>
                  </a:txBody>
                  <a:tcPr/>
                </a:tc>
                <a:tc>
                  <a:txBody>
                    <a:bodyPr/>
                    <a:lstStyle/>
                    <a:p>
                      <a:pPr algn="ctr"/>
                      <a:r>
                        <a:rPr lang="en-US" sz="2800" dirty="0">
                          <a:solidFill>
                            <a:schemeClr val="accent3"/>
                          </a:solidFill>
                        </a:rPr>
                        <a:t>1 day</a:t>
                      </a:r>
                    </a:p>
                    <a:p>
                      <a:pPr algn="ctr"/>
                      <a:r>
                        <a:rPr lang="en-US" sz="2800" dirty="0">
                          <a:solidFill>
                            <a:schemeClr val="accent3"/>
                          </a:solidFill>
                        </a:rPr>
                        <a:t>6 months</a:t>
                      </a:r>
                    </a:p>
                  </a:txBody>
                  <a:tcPr/>
                </a:tc>
                <a:extLst>
                  <a:ext uri="{0D108BD9-81ED-4DB2-BD59-A6C34878D82A}">
                    <a16:rowId xmlns:a16="http://schemas.microsoft.com/office/drawing/2014/main" val="4174910350"/>
                  </a:ext>
                </a:extLst>
              </a:tr>
              <a:tr h="1331884">
                <a:tc>
                  <a:txBody>
                    <a:bodyPr/>
                    <a:lstStyle/>
                    <a:p>
                      <a:endParaRPr lang="en-US" sz="2800" dirty="0">
                        <a:solidFill>
                          <a:schemeClr val="accent3"/>
                        </a:solidFill>
                      </a:endParaRPr>
                    </a:p>
                    <a:p>
                      <a:r>
                        <a:rPr lang="en-US" sz="2800" dirty="0">
                          <a:solidFill>
                            <a:schemeClr val="accent3"/>
                          </a:solidFill>
                        </a:rPr>
                        <a:t>Sleep</a:t>
                      </a:r>
                    </a:p>
                  </a:txBody>
                  <a:tcPr/>
                </a:tc>
                <a:tc>
                  <a:txBody>
                    <a:bodyPr/>
                    <a:lstStyle/>
                    <a:p>
                      <a:endParaRPr lang="en-US" sz="2800"/>
                    </a:p>
                  </a:txBody>
                  <a:tcPr/>
                </a:tc>
                <a:tc>
                  <a:txBody>
                    <a:bodyPr/>
                    <a:lstStyle/>
                    <a:p>
                      <a:endParaRPr lang="en-US" sz="2800"/>
                    </a:p>
                  </a:txBody>
                  <a:tcPr/>
                </a:tc>
                <a:tc>
                  <a:txBody>
                    <a:bodyPr/>
                    <a:lstStyle/>
                    <a:p>
                      <a:endParaRPr lang="en-US" sz="2800" dirty="0"/>
                    </a:p>
                  </a:txBody>
                  <a:tcPr/>
                </a:tc>
                <a:tc>
                  <a:txBody>
                    <a:bodyPr/>
                    <a:lstStyle/>
                    <a:p>
                      <a:pPr algn="ctr"/>
                      <a:r>
                        <a:rPr lang="en-US" sz="2800" dirty="0">
                          <a:solidFill>
                            <a:schemeClr val="accent3"/>
                          </a:solidFill>
                        </a:rPr>
                        <a:t>1 day</a:t>
                      </a:r>
                    </a:p>
                    <a:p>
                      <a:pPr algn="ctr"/>
                      <a:r>
                        <a:rPr lang="en-US" sz="2800" dirty="0">
                          <a:solidFill>
                            <a:schemeClr val="accent3"/>
                          </a:solidFill>
                        </a:rPr>
                        <a:t>6 months</a:t>
                      </a:r>
                      <a:endParaRPr lang="en-US" sz="2800" dirty="0"/>
                    </a:p>
                  </a:txBody>
                  <a:tcPr/>
                </a:tc>
                <a:extLst>
                  <a:ext uri="{0D108BD9-81ED-4DB2-BD59-A6C34878D82A}">
                    <a16:rowId xmlns:a16="http://schemas.microsoft.com/office/drawing/2014/main" val="334395132"/>
                  </a:ext>
                </a:extLst>
              </a:tr>
              <a:tr h="1331884">
                <a:tc>
                  <a:txBody>
                    <a:bodyPr/>
                    <a:lstStyle/>
                    <a:p>
                      <a:endParaRPr lang="en-US" sz="2800" dirty="0">
                        <a:solidFill>
                          <a:schemeClr val="accent3"/>
                        </a:solidFill>
                      </a:endParaRPr>
                    </a:p>
                    <a:p>
                      <a:r>
                        <a:rPr lang="en-US" sz="2800" dirty="0">
                          <a:solidFill>
                            <a:schemeClr val="accent3"/>
                          </a:solidFill>
                        </a:rPr>
                        <a:t>Control</a:t>
                      </a:r>
                    </a:p>
                  </a:txBody>
                  <a:tcPr/>
                </a:tc>
                <a:tc>
                  <a:txBody>
                    <a:bodyPr/>
                    <a:lstStyle/>
                    <a:p>
                      <a:endParaRPr lang="en-US" sz="2800"/>
                    </a:p>
                  </a:txBody>
                  <a:tcPr/>
                </a:tc>
                <a:tc>
                  <a:txBody>
                    <a:bodyPr/>
                    <a:lstStyle/>
                    <a:p>
                      <a:endParaRPr lang="en-US" sz="2800"/>
                    </a:p>
                  </a:txBody>
                  <a:tcPr/>
                </a:tc>
                <a:tc>
                  <a:txBody>
                    <a:bodyPr/>
                    <a:lstStyle/>
                    <a:p>
                      <a:endParaRPr lang="en-US" sz="2800"/>
                    </a:p>
                  </a:txBody>
                  <a:tcPr/>
                </a:tc>
                <a:tc>
                  <a:txBody>
                    <a:bodyPr/>
                    <a:lstStyle/>
                    <a:p>
                      <a:endParaRPr lang="en-US" sz="2800" dirty="0"/>
                    </a:p>
                  </a:txBody>
                  <a:tcPr/>
                </a:tc>
                <a:extLst>
                  <a:ext uri="{0D108BD9-81ED-4DB2-BD59-A6C34878D82A}">
                    <a16:rowId xmlns:a16="http://schemas.microsoft.com/office/drawing/2014/main" val="1362546561"/>
                  </a:ext>
                </a:extLst>
              </a:tr>
            </a:tbl>
          </a:graphicData>
        </a:graphic>
      </p:graphicFrame>
      <p:sp>
        <p:nvSpPr>
          <p:cNvPr id="2" name="Title 1">
            <a:extLst>
              <a:ext uri="{FF2B5EF4-FFF2-40B4-BE49-F238E27FC236}">
                <a16:creationId xmlns:a16="http://schemas.microsoft.com/office/drawing/2014/main" id="{7A687893-381C-482A-9205-A2CE895A5562}"/>
              </a:ext>
            </a:extLst>
          </p:cNvPr>
          <p:cNvSpPr>
            <a:spLocks noGrp="1"/>
          </p:cNvSpPr>
          <p:nvPr>
            <p:ph type="title"/>
          </p:nvPr>
        </p:nvSpPr>
        <p:spPr>
          <a:xfrm>
            <a:off x="563469" y="-4039"/>
            <a:ext cx="8229600" cy="715962"/>
          </a:xfrm>
        </p:spPr>
        <p:txBody>
          <a:bodyPr>
            <a:normAutofit/>
          </a:bodyPr>
          <a:lstStyle/>
          <a:p>
            <a:pPr algn="ctr"/>
            <a:r>
              <a:rPr lang="en-US" sz="3600" dirty="0"/>
              <a:t>Mazza, et al. (2016)</a:t>
            </a:r>
          </a:p>
        </p:txBody>
      </p:sp>
      <p:sp>
        <p:nvSpPr>
          <p:cNvPr id="3" name="Content Placeholder 2">
            <a:extLst>
              <a:ext uri="{FF2B5EF4-FFF2-40B4-BE49-F238E27FC236}">
                <a16:creationId xmlns:a16="http://schemas.microsoft.com/office/drawing/2014/main" id="{D985D245-8383-487F-8F61-A62691345D86}"/>
              </a:ext>
            </a:extLst>
          </p:cNvPr>
          <p:cNvSpPr>
            <a:spLocks noGrp="1"/>
          </p:cNvSpPr>
          <p:nvPr>
            <p:ph idx="1"/>
          </p:nvPr>
        </p:nvSpPr>
        <p:spPr>
          <a:xfrm>
            <a:off x="639669" y="989936"/>
            <a:ext cx="8229600" cy="704595"/>
          </a:xfrm>
        </p:spPr>
        <p:txBody>
          <a:bodyPr>
            <a:normAutofit/>
          </a:bodyPr>
          <a:lstStyle/>
          <a:p>
            <a:pPr marL="0" indent="0">
              <a:buNone/>
            </a:pPr>
            <a:r>
              <a:rPr lang="en-US" sz="3000" dirty="0">
                <a:solidFill>
                  <a:schemeClr val="accent6">
                    <a:lumMod val="75000"/>
                  </a:schemeClr>
                </a:solidFill>
              </a:rPr>
              <a:t>What were the groups in the study?</a:t>
            </a:r>
          </a:p>
          <a:p>
            <a:pPr marL="0" indent="0">
              <a:buNone/>
            </a:pPr>
            <a:endParaRPr lang="en-US" dirty="0"/>
          </a:p>
        </p:txBody>
      </p:sp>
      <p:pic>
        <p:nvPicPr>
          <p:cNvPr id="6" name="Picture 5">
            <a:extLst>
              <a:ext uri="{FF2B5EF4-FFF2-40B4-BE49-F238E27FC236}">
                <a16:creationId xmlns:a16="http://schemas.microsoft.com/office/drawing/2014/main" id="{D9F4F575-9FDC-4D49-81A2-CAC8EC3A4626}"/>
              </a:ext>
            </a:extLst>
          </p:cNvPr>
          <p:cNvPicPr>
            <a:picLocks noChangeAspect="1"/>
          </p:cNvPicPr>
          <p:nvPr/>
        </p:nvPicPr>
        <p:blipFill rotWithShape="1">
          <a:blip r:embed="rId3"/>
          <a:srcRect l="52632"/>
          <a:stretch/>
        </p:blipFill>
        <p:spPr>
          <a:xfrm>
            <a:off x="6150435" y="3071085"/>
            <a:ext cx="653500" cy="1085850"/>
          </a:xfrm>
          <a:prstGeom prst="rect">
            <a:avLst/>
          </a:prstGeom>
        </p:spPr>
      </p:pic>
      <p:pic>
        <p:nvPicPr>
          <p:cNvPr id="8" name="Picture 7">
            <a:extLst>
              <a:ext uri="{FF2B5EF4-FFF2-40B4-BE49-F238E27FC236}">
                <a16:creationId xmlns:a16="http://schemas.microsoft.com/office/drawing/2014/main" id="{7519E222-B78C-4D48-AA78-3F666E8327A5}"/>
              </a:ext>
            </a:extLst>
          </p:cNvPr>
          <p:cNvPicPr>
            <a:picLocks noChangeAspect="1"/>
          </p:cNvPicPr>
          <p:nvPr/>
        </p:nvPicPr>
        <p:blipFill>
          <a:blip r:embed="rId4"/>
          <a:stretch>
            <a:fillRect/>
          </a:stretch>
        </p:blipFill>
        <p:spPr>
          <a:xfrm>
            <a:off x="4048490" y="4362564"/>
            <a:ext cx="1259558" cy="964972"/>
          </a:xfrm>
          <a:prstGeom prst="rect">
            <a:avLst/>
          </a:prstGeom>
        </p:spPr>
      </p:pic>
      <p:pic>
        <p:nvPicPr>
          <p:cNvPr id="9" name="Picture 8">
            <a:extLst>
              <a:ext uri="{FF2B5EF4-FFF2-40B4-BE49-F238E27FC236}">
                <a16:creationId xmlns:a16="http://schemas.microsoft.com/office/drawing/2014/main" id="{648765FA-62FA-49CF-9F77-837FC219BE67}"/>
              </a:ext>
            </a:extLst>
          </p:cNvPr>
          <p:cNvPicPr>
            <a:picLocks noChangeAspect="1"/>
          </p:cNvPicPr>
          <p:nvPr/>
        </p:nvPicPr>
        <p:blipFill rotWithShape="1">
          <a:blip r:embed="rId3"/>
          <a:srcRect l="-1" r="47369"/>
          <a:stretch/>
        </p:blipFill>
        <p:spPr>
          <a:xfrm>
            <a:off x="6114130" y="4362807"/>
            <a:ext cx="726113" cy="1085850"/>
          </a:xfrm>
          <a:prstGeom prst="rect">
            <a:avLst/>
          </a:prstGeom>
        </p:spPr>
      </p:pic>
      <p:pic>
        <p:nvPicPr>
          <p:cNvPr id="10" name="Picture 9">
            <a:extLst>
              <a:ext uri="{FF2B5EF4-FFF2-40B4-BE49-F238E27FC236}">
                <a16:creationId xmlns:a16="http://schemas.microsoft.com/office/drawing/2014/main" id="{00BCEEB2-F6BC-4696-BFF5-4DDA2E320B91}"/>
              </a:ext>
            </a:extLst>
          </p:cNvPr>
          <p:cNvPicPr>
            <a:picLocks noChangeAspect="1"/>
          </p:cNvPicPr>
          <p:nvPr/>
        </p:nvPicPr>
        <p:blipFill rotWithShape="1">
          <a:blip r:embed="rId3"/>
          <a:srcRect l="52632"/>
          <a:stretch/>
        </p:blipFill>
        <p:spPr>
          <a:xfrm>
            <a:off x="2802879" y="4315666"/>
            <a:ext cx="653500" cy="1085850"/>
          </a:xfrm>
          <a:prstGeom prst="rect">
            <a:avLst/>
          </a:prstGeom>
        </p:spPr>
      </p:pic>
      <p:pic>
        <p:nvPicPr>
          <p:cNvPr id="15" name="Picture 14">
            <a:extLst>
              <a:ext uri="{FF2B5EF4-FFF2-40B4-BE49-F238E27FC236}">
                <a16:creationId xmlns:a16="http://schemas.microsoft.com/office/drawing/2014/main" id="{C48884C0-9B4C-4CDE-B5A1-53DE64471654}"/>
              </a:ext>
            </a:extLst>
          </p:cNvPr>
          <p:cNvPicPr>
            <a:picLocks noChangeAspect="1"/>
          </p:cNvPicPr>
          <p:nvPr/>
        </p:nvPicPr>
        <p:blipFill>
          <a:blip r:embed="rId4"/>
          <a:stretch>
            <a:fillRect/>
          </a:stretch>
        </p:blipFill>
        <p:spPr>
          <a:xfrm>
            <a:off x="4048490" y="5676221"/>
            <a:ext cx="1259558" cy="964972"/>
          </a:xfrm>
          <a:prstGeom prst="rect">
            <a:avLst/>
          </a:prstGeom>
        </p:spPr>
      </p:pic>
      <p:pic>
        <p:nvPicPr>
          <p:cNvPr id="16" name="Picture 15">
            <a:extLst>
              <a:ext uri="{FF2B5EF4-FFF2-40B4-BE49-F238E27FC236}">
                <a16:creationId xmlns:a16="http://schemas.microsoft.com/office/drawing/2014/main" id="{77DFB0BB-756D-44FA-A0FD-C9E9700DAF3B}"/>
              </a:ext>
            </a:extLst>
          </p:cNvPr>
          <p:cNvPicPr>
            <a:picLocks noChangeAspect="1"/>
          </p:cNvPicPr>
          <p:nvPr/>
        </p:nvPicPr>
        <p:blipFill rotWithShape="1">
          <a:blip r:embed="rId3"/>
          <a:srcRect l="-1" r="47369"/>
          <a:stretch/>
        </p:blipFill>
        <p:spPr>
          <a:xfrm>
            <a:off x="7543800" y="5638683"/>
            <a:ext cx="726113" cy="1085850"/>
          </a:xfrm>
          <a:prstGeom prst="rect">
            <a:avLst/>
          </a:prstGeom>
        </p:spPr>
      </p:pic>
      <p:pic>
        <p:nvPicPr>
          <p:cNvPr id="17" name="Picture 16">
            <a:extLst>
              <a:ext uri="{FF2B5EF4-FFF2-40B4-BE49-F238E27FC236}">
                <a16:creationId xmlns:a16="http://schemas.microsoft.com/office/drawing/2014/main" id="{839218B8-3839-4511-8392-E0B0F73BFFE7}"/>
              </a:ext>
            </a:extLst>
          </p:cNvPr>
          <p:cNvPicPr>
            <a:picLocks noChangeAspect="1"/>
          </p:cNvPicPr>
          <p:nvPr/>
        </p:nvPicPr>
        <p:blipFill rotWithShape="1">
          <a:blip r:embed="rId3"/>
          <a:srcRect l="52632"/>
          <a:stretch/>
        </p:blipFill>
        <p:spPr>
          <a:xfrm>
            <a:off x="2776322" y="5638683"/>
            <a:ext cx="653500" cy="1085850"/>
          </a:xfrm>
          <a:prstGeom prst="rect">
            <a:avLst/>
          </a:prstGeom>
        </p:spPr>
      </p:pic>
      <p:pic>
        <p:nvPicPr>
          <p:cNvPr id="7" name="Picture 6">
            <a:extLst>
              <a:ext uri="{FF2B5EF4-FFF2-40B4-BE49-F238E27FC236}">
                <a16:creationId xmlns:a16="http://schemas.microsoft.com/office/drawing/2014/main" id="{39EA08D4-7FCB-7104-B832-0D9C69D39CCE}"/>
              </a:ext>
            </a:extLst>
          </p:cNvPr>
          <p:cNvPicPr>
            <a:picLocks noChangeAspect="1"/>
          </p:cNvPicPr>
          <p:nvPr/>
        </p:nvPicPr>
        <p:blipFill rotWithShape="1">
          <a:blip r:embed="rId3"/>
          <a:srcRect l="-1" r="47369"/>
          <a:stretch/>
        </p:blipFill>
        <p:spPr>
          <a:xfrm>
            <a:off x="2776322" y="2992649"/>
            <a:ext cx="726113" cy="1085850"/>
          </a:xfrm>
          <a:prstGeom prst="rect">
            <a:avLst/>
          </a:prstGeom>
        </p:spPr>
      </p:pic>
    </p:spTree>
    <p:extLst>
      <p:ext uri="{BB962C8B-B14F-4D97-AF65-F5344CB8AC3E}">
        <p14:creationId xmlns:p14="http://schemas.microsoft.com/office/powerpoint/2010/main" val="2270560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DC9E1B7-D577-D727-F2BB-CB6E83448E6C}"/>
              </a:ext>
            </a:extLst>
          </p:cNvPr>
          <p:cNvGraphicFramePr>
            <a:graphicFrameLocks noGrp="1"/>
          </p:cNvGraphicFramePr>
          <p:nvPr/>
        </p:nvGraphicFramePr>
        <p:xfrm>
          <a:off x="639669" y="1530464"/>
          <a:ext cx="8077200" cy="5327536"/>
        </p:xfrm>
        <a:graphic>
          <a:graphicData uri="http://schemas.openxmlformats.org/drawingml/2006/table">
            <a:tbl>
              <a:tblPr firstRow="1" bandRow="1">
                <a:tableStyleId>{93296810-A885-4BE3-A3E7-6D5BEEA58F35}</a:tableStyleId>
              </a:tblPr>
              <a:tblGrid>
                <a:gridCol w="1615440">
                  <a:extLst>
                    <a:ext uri="{9D8B030D-6E8A-4147-A177-3AD203B41FA5}">
                      <a16:colId xmlns:a16="http://schemas.microsoft.com/office/drawing/2014/main" val="4061989457"/>
                    </a:ext>
                  </a:extLst>
                </a:gridCol>
                <a:gridCol w="1615440">
                  <a:extLst>
                    <a:ext uri="{9D8B030D-6E8A-4147-A177-3AD203B41FA5}">
                      <a16:colId xmlns:a16="http://schemas.microsoft.com/office/drawing/2014/main" val="2836450886"/>
                    </a:ext>
                  </a:extLst>
                </a:gridCol>
                <a:gridCol w="1615440">
                  <a:extLst>
                    <a:ext uri="{9D8B030D-6E8A-4147-A177-3AD203B41FA5}">
                      <a16:colId xmlns:a16="http://schemas.microsoft.com/office/drawing/2014/main" val="212990727"/>
                    </a:ext>
                  </a:extLst>
                </a:gridCol>
                <a:gridCol w="1615440">
                  <a:extLst>
                    <a:ext uri="{9D8B030D-6E8A-4147-A177-3AD203B41FA5}">
                      <a16:colId xmlns:a16="http://schemas.microsoft.com/office/drawing/2014/main" val="3146105720"/>
                    </a:ext>
                  </a:extLst>
                </a:gridCol>
                <a:gridCol w="1615440">
                  <a:extLst>
                    <a:ext uri="{9D8B030D-6E8A-4147-A177-3AD203B41FA5}">
                      <a16:colId xmlns:a16="http://schemas.microsoft.com/office/drawing/2014/main" val="517961864"/>
                    </a:ext>
                  </a:extLst>
                </a:gridCol>
              </a:tblGrid>
              <a:tr h="1331884">
                <a:tc>
                  <a:txBody>
                    <a:bodyPr/>
                    <a:lstStyle/>
                    <a:p>
                      <a:endParaRPr lang="en-US" sz="2800" dirty="0"/>
                    </a:p>
                  </a:txBody>
                  <a:tcPr/>
                </a:tc>
                <a:tc>
                  <a:txBody>
                    <a:bodyPr/>
                    <a:lstStyle/>
                    <a:p>
                      <a:endParaRPr lang="en-US" sz="2800" dirty="0"/>
                    </a:p>
                    <a:p>
                      <a:r>
                        <a:rPr lang="en-US" sz="2800" dirty="0"/>
                        <a:t>Learning</a:t>
                      </a:r>
                    </a:p>
                  </a:txBody>
                  <a:tcPr/>
                </a:tc>
                <a:tc>
                  <a:txBody>
                    <a:bodyPr/>
                    <a:lstStyle/>
                    <a:p>
                      <a:endParaRPr lang="en-US" sz="2800" dirty="0"/>
                    </a:p>
                    <a:p>
                      <a:pPr algn="ctr"/>
                      <a:r>
                        <a:rPr lang="en-US" sz="2800" dirty="0"/>
                        <a:t>Activity</a:t>
                      </a:r>
                    </a:p>
                  </a:txBody>
                  <a:tcPr/>
                </a:tc>
                <a:tc>
                  <a:txBody>
                    <a:bodyPr/>
                    <a:lstStyle/>
                    <a:p>
                      <a:pPr algn="ctr"/>
                      <a:endParaRPr lang="en-US" sz="2800" dirty="0"/>
                    </a:p>
                    <a:p>
                      <a:pPr algn="ctr"/>
                      <a:r>
                        <a:rPr lang="en-US" sz="2800" dirty="0" err="1"/>
                        <a:t>ReLearn</a:t>
                      </a:r>
                      <a:endParaRPr lang="en-US" sz="2800" dirty="0"/>
                    </a:p>
                  </a:txBody>
                  <a:tcPr/>
                </a:tc>
                <a:tc>
                  <a:txBody>
                    <a:bodyPr/>
                    <a:lstStyle/>
                    <a:p>
                      <a:pPr algn="ctr"/>
                      <a:endParaRPr lang="en-US" sz="2800" dirty="0"/>
                    </a:p>
                    <a:p>
                      <a:pPr algn="ctr"/>
                      <a:r>
                        <a:rPr lang="en-US" sz="2800" dirty="0"/>
                        <a:t>Test</a:t>
                      </a:r>
                    </a:p>
                  </a:txBody>
                  <a:tcPr/>
                </a:tc>
                <a:extLst>
                  <a:ext uri="{0D108BD9-81ED-4DB2-BD59-A6C34878D82A}">
                    <a16:rowId xmlns:a16="http://schemas.microsoft.com/office/drawing/2014/main" val="3844415790"/>
                  </a:ext>
                </a:extLst>
              </a:tr>
              <a:tr h="1331884">
                <a:tc>
                  <a:txBody>
                    <a:bodyPr/>
                    <a:lstStyle/>
                    <a:p>
                      <a:endParaRPr lang="en-US" sz="2800" dirty="0">
                        <a:solidFill>
                          <a:schemeClr val="accent3"/>
                        </a:solidFill>
                      </a:endParaRPr>
                    </a:p>
                    <a:p>
                      <a:r>
                        <a:rPr lang="en-US" sz="2800" dirty="0">
                          <a:solidFill>
                            <a:schemeClr val="accent3"/>
                          </a:solidFill>
                        </a:rPr>
                        <a:t>Wake</a:t>
                      </a:r>
                    </a:p>
                  </a:txBody>
                  <a:tcPr/>
                </a:tc>
                <a:tc>
                  <a:txBody>
                    <a:bodyPr/>
                    <a:lstStyle/>
                    <a:p>
                      <a:endParaRPr lang="en-US" sz="2800" dirty="0"/>
                    </a:p>
                  </a:txBody>
                  <a:tcPr/>
                </a:tc>
                <a:tc>
                  <a:txBody>
                    <a:bodyPr/>
                    <a:lstStyle/>
                    <a:p>
                      <a:endParaRPr lang="en-US" sz="2800" dirty="0"/>
                    </a:p>
                  </a:txBody>
                  <a:tcPr/>
                </a:tc>
                <a:tc>
                  <a:txBody>
                    <a:bodyPr/>
                    <a:lstStyle/>
                    <a:p>
                      <a:endParaRPr lang="en-US" sz="2800" dirty="0"/>
                    </a:p>
                  </a:txBody>
                  <a:tcPr/>
                </a:tc>
                <a:tc>
                  <a:txBody>
                    <a:bodyPr/>
                    <a:lstStyle/>
                    <a:p>
                      <a:pPr algn="ctr"/>
                      <a:r>
                        <a:rPr lang="en-US" sz="2800" dirty="0">
                          <a:solidFill>
                            <a:schemeClr val="accent3"/>
                          </a:solidFill>
                        </a:rPr>
                        <a:t>1 day</a:t>
                      </a:r>
                    </a:p>
                    <a:p>
                      <a:pPr algn="ctr"/>
                      <a:r>
                        <a:rPr lang="en-US" sz="2800" dirty="0">
                          <a:solidFill>
                            <a:schemeClr val="accent3"/>
                          </a:solidFill>
                        </a:rPr>
                        <a:t>6 months</a:t>
                      </a:r>
                    </a:p>
                  </a:txBody>
                  <a:tcPr/>
                </a:tc>
                <a:extLst>
                  <a:ext uri="{0D108BD9-81ED-4DB2-BD59-A6C34878D82A}">
                    <a16:rowId xmlns:a16="http://schemas.microsoft.com/office/drawing/2014/main" val="4174910350"/>
                  </a:ext>
                </a:extLst>
              </a:tr>
              <a:tr h="1331884">
                <a:tc>
                  <a:txBody>
                    <a:bodyPr/>
                    <a:lstStyle/>
                    <a:p>
                      <a:endParaRPr lang="en-US" sz="2800" dirty="0">
                        <a:solidFill>
                          <a:schemeClr val="accent3"/>
                        </a:solidFill>
                      </a:endParaRPr>
                    </a:p>
                    <a:p>
                      <a:r>
                        <a:rPr lang="en-US" sz="2800" dirty="0">
                          <a:solidFill>
                            <a:schemeClr val="accent3"/>
                          </a:solidFill>
                        </a:rPr>
                        <a:t>Sleep</a:t>
                      </a:r>
                    </a:p>
                  </a:txBody>
                  <a:tcPr/>
                </a:tc>
                <a:tc>
                  <a:txBody>
                    <a:bodyPr/>
                    <a:lstStyle/>
                    <a:p>
                      <a:endParaRPr lang="en-US" sz="2800"/>
                    </a:p>
                  </a:txBody>
                  <a:tcPr/>
                </a:tc>
                <a:tc>
                  <a:txBody>
                    <a:bodyPr/>
                    <a:lstStyle/>
                    <a:p>
                      <a:endParaRPr lang="en-US" sz="2800"/>
                    </a:p>
                  </a:txBody>
                  <a:tcPr/>
                </a:tc>
                <a:tc>
                  <a:txBody>
                    <a:bodyPr/>
                    <a:lstStyle/>
                    <a:p>
                      <a:endParaRPr lang="en-US" sz="2800" dirty="0"/>
                    </a:p>
                  </a:txBody>
                  <a:tcPr/>
                </a:tc>
                <a:tc>
                  <a:txBody>
                    <a:bodyPr/>
                    <a:lstStyle/>
                    <a:p>
                      <a:pPr algn="ctr"/>
                      <a:r>
                        <a:rPr lang="en-US" sz="2800" dirty="0">
                          <a:solidFill>
                            <a:schemeClr val="accent3"/>
                          </a:solidFill>
                        </a:rPr>
                        <a:t>1 day</a:t>
                      </a:r>
                    </a:p>
                    <a:p>
                      <a:pPr algn="ctr"/>
                      <a:r>
                        <a:rPr lang="en-US" sz="2800" dirty="0">
                          <a:solidFill>
                            <a:schemeClr val="accent3"/>
                          </a:solidFill>
                        </a:rPr>
                        <a:t>6 months</a:t>
                      </a:r>
                      <a:endParaRPr lang="en-US" sz="2800" dirty="0"/>
                    </a:p>
                  </a:txBody>
                  <a:tcPr/>
                </a:tc>
                <a:extLst>
                  <a:ext uri="{0D108BD9-81ED-4DB2-BD59-A6C34878D82A}">
                    <a16:rowId xmlns:a16="http://schemas.microsoft.com/office/drawing/2014/main" val="334395132"/>
                  </a:ext>
                </a:extLst>
              </a:tr>
              <a:tr h="1331884">
                <a:tc>
                  <a:txBody>
                    <a:bodyPr/>
                    <a:lstStyle/>
                    <a:p>
                      <a:endParaRPr lang="en-US" sz="2800" dirty="0">
                        <a:solidFill>
                          <a:schemeClr val="accent3"/>
                        </a:solidFill>
                      </a:endParaRPr>
                    </a:p>
                    <a:p>
                      <a:r>
                        <a:rPr lang="en-US" sz="2800" dirty="0">
                          <a:solidFill>
                            <a:schemeClr val="accent3"/>
                          </a:solidFill>
                        </a:rPr>
                        <a:t>Control</a:t>
                      </a:r>
                    </a:p>
                  </a:txBody>
                  <a:tcPr/>
                </a:tc>
                <a:tc>
                  <a:txBody>
                    <a:bodyPr/>
                    <a:lstStyle/>
                    <a:p>
                      <a:endParaRPr lang="en-US" sz="2800"/>
                    </a:p>
                  </a:txBody>
                  <a:tcPr/>
                </a:tc>
                <a:tc>
                  <a:txBody>
                    <a:bodyPr/>
                    <a:lstStyle/>
                    <a:p>
                      <a:endParaRPr lang="en-US" sz="2800"/>
                    </a:p>
                  </a:txBody>
                  <a:tcPr/>
                </a:tc>
                <a:tc>
                  <a:txBody>
                    <a:bodyPr/>
                    <a:lstStyle/>
                    <a:p>
                      <a:endParaRPr lang="en-US" sz="2800"/>
                    </a:p>
                  </a:txBody>
                  <a:tcPr/>
                </a:tc>
                <a:tc>
                  <a:txBody>
                    <a:bodyPr/>
                    <a:lstStyle/>
                    <a:p>
                      <a:endParaRPr lang="en-US" sz="2800" dirty="0"/>
                    </a:p>
                  </a:txBody>
                  <a:tcPr/>
                </a:tc>
                <a:extLst>
                  <a:ext uri="{0D108BD9-81ED-4DB2-BD59-A6C34878D82A}">
                    <a16:rowId xmlns:a16="http://schemas.microsoft.com/office/drawing/2014/main" val="1362546561"/>
                  </a:ext>
                </a:extLst>
              </a:tr>
            </a:tbl>
          </a:graphicData>
        </a:graphic>
      </p:graphicFrame>
      <p:sp>
        <p:nvSpPr>
          <p:cNvPr id="2" name="Title 1">
            <a:extLst>
              <a:ext uri="{FF2B5EF4-FFF2-40B4-BE49-F238E27FC236}">
                <a16:creationId xmlns:a16="http://schemas.microsoft.com/office/drawing/2014/main" id="{7A687893-381C-482A-9205-A2CE895A5562}"/>
              </a:ext>
            </a:extLst>
          </p:cNvPr>
          <p:cNvSpPr>
            <a:spLocks noGrp="1"/>
          </p:cNvSpPr>
          <p:nvPr>
            <p:ph type="title"/>
          </p:nvPr>
        </p:nvSpPr>
        <p:spPr>
          <a:xfrm>
            <a:off x="563469" y="16812"/>
            <a:ext cx="8229600" cy="715962"/>
          </a:xfrm>
        </p:spPr>
        <p:txBody>
          <a:bodyPr>
            <a:normAutofit/>
          </a:bodyPr>
          <a:lstStyle/>
          <a:p>
            <a:pPr algn="ctr"/>
            <a:r>
              <a:rPr lang="en-US" sz="3600" dirty="0"/>
              <a:t>Mazza, et al. (2016)</a:t>
            </a:r>
          </a:p>
        </p:txBody>
      </p:sp>
      <p:sp>
        <p:nvSpPr>
          <p:cNvPr id="3" name="Content Placeholder 2">
            <a:extLst>
              <a:ext uri="{FF2B5EF4-FFF2-40B4-BE49-F238E27FC236}">
                <a16:creationId xmlns:a16="http://schemas.microsoft.com/office/drawing/2014/main" id="{D985D245-8383-487F-8F61-A62691345D86}"/>
              </a:ext>
            </a:extLst>
          </p:cNvPr>
          <p:cNvSpPr>
            <a:spLocks noGrp="1"/>
          </p:cNvSpPr>
          <p:nvPr>
            <p:ph idx="1"/>
          </p:nvPr>
        </p:nvSpPr>
        <p:spPr>
          <a:xfrm>
            <a:off x="642491" y="973428"/>
            <a:ext cx="8229600" cy="704595"/>
          </a:xfrm>
        </p:spPr>
        <p:txBody>
          <a:bodyPr>
            <a:normAutofit/>
          </a:bodyPr>
          <a:lstStyle/>
          <a:p>
            <a:pPr marL="0" indent="0">
              <a:buNone/>
            </a:pPr>
            <a:r>
              <a:rPr lang="en-US" sz="3000" dirty="0">
                <a:solidFill>
                  <a:schemeClr val="accent6">
                    <a:lumMod val="75000"/>
                  </a:schemeClr>
                </a:solidFill>
              </a:rPr>
              <a:t>Group differences in sleep quality, memory (etc.)?</a:t>
            </a:r>
          </a:p>
          <a:p>
            <a:pPr marL="0" indent="0">
              <a:buNone/>
            </a:pPr>
            <a:endParaRPr lang="en-US" dirty="0"/>
          </a:p>
        </p:txBody>
      </p:sp>
      <p:pic>
        <p:nvPicPr>
          <p:cNvPr id="6" name="Picture 5">
            <a:extLst>
              <a:ext uri="{FF2B5EF4-FFF2-40B4-BE49-F238E27FC236}">
                <a16:creationId xmlns:a16="http://schemas.microsoft.com/office/drawing/2014/main" id="{D9F4F575-9FDC-4D49-81A2-CAC8EC3A4626}"/>
              </a:ext>
            </a:extLst>
          </p:cNvPr>
          <p:cNvPicPr>
            <a:picLocks noChangeAspect="1"/>
          </p:cNvPicPr>
          <p:nvPr/>
        </p:nvPicPr>
        <p:blipFill rotWithShape="1">
          <a:blip r:embed="rId3"/>
          <a:srcRect l="52632"/>
          <a:stretch/>
        </p:blipFill>
        <p:spPr>
          <a:xfrm>
            <a:off x="6150435" y="3071085"/>
            <a:ext cx="653500" cy="1085850"/>
          </a:xfrm>
          <a:prstGeom prst="rect">
            <a:avLst/>
          </a:prstGeom>
        </p:spPr>
      </p:pic>
      <p:pic>
        <p:nvPicPr>
          <p:cNvPr id="8" name="Picture 7">
            <a:extLst>
              <a:ext uri="{FF2B5EF4-FFF2-40B4-BE49-F238E27FC236}">
                <a16:creationId xmlns:a16="http://schemas.microsoft.com/office/drawing/2014/main" id="{7519E222-B78C-4D48-AA78-3F666E8327A5}"/>
              </a:ext>
            </a:extLst>
          </p:cNvPr>
          <p:cNvPicPr>
            <a:picLocks noChangeAspect="1"/>
          </p:cNvPicPr>
          <p:nvPr/>
        </p:nvPicPr>
        <p:blipFill>
          <a:blip r:embed="rId4"/>
          <a:stretch>
            <a:fillRect/>
          </a:stretch>
        </p:blipFill>
        <p:spPr>
          <a:xfrm>
            <a:off x="4048490" y="4362564"/>
            <a:ext cx="1259558" cy="964972"/>
          </a:xfrm>
          <a:prstGeom prst="rect">
            <a:avLst/>
          </a:prstGeom>
        </p:spPr>
      </p:pic>
      <p:pic>
        <p:nvPicPr>
          <p:cNvPr id="9" name="Picture 8">
            <a:extLst>
              <a:ext uri="{FF2B5EF4-FFF2-40B4-BE49-F238E27FC236}">
                <a16:creationId xmlns:a16="http://schemas.microsoft.com/office/drawing/2014/main" id="{648765FA-62FA-49CF-9F77-837FC219BE67}"/>
              </a:ext>
            </a:extLst>
          </p:cNvPr>
          <p:cNvPicPr>
            <a:picLocks noChangeAspect="1"/>
          </p:cNvPicPr>
          <p:nvPr/>
        </p:nvPicPr>
        <p:blipFill rotWithShape="1">
          <a:blip r:embed="rId3"/>
          <a:srcRect l="-1" r="47369"/>
          <a:stretch/>
        </p:blipFill>
        <p:spPr>
          <a:xfrm>
            <a:off x="6114130" y="4362807"/>
            <a:ext cx="726113" cy="1085850"/>
          </a:xfrm>
          <a:prstGeom prst="rect">
            <a:avLst/>
          </a:prstGeom>
        </p:spPr>
      </p:pic>
      <p:pic>
        <p:nvPicPr>
          <p:cNvPr id="10" name="Picture 9">
            <a:extLst>
              <a:ext uri="{FF2B5EF4-FFF2-40B4-BE49-F238E27FC236}">
                <a16:creationId xmlns:a16="http://schemas.microsoft.com/office/drawing/2014/main" id="{00BCEEB2-F6BC-4696-BFF5-4DDA2E320B91}"/>
              </a:ext>
            </a:extLst>
          </p:cNvPr>
          <p:cNvPicPr>
            <a:picLocks noChangeAspect="1"/>
          </p:cNvPicPr>
          <p:nvPr/>
        </p:nvPicPr>
        <p:blipFill rotWithShape="1">
          <a:blip r:embed="rId3"/>
          <a:srcRect l="52632"/>
          <a:stretch/>
        </p:blipFill>
        <p:spPr>
          <a:xfrm>
            <a:off x="2802879" y="4315666"/>
            <a:ext cx="653500" cy="1085850"/>
          </a:xfrm>
          <a:prstGeom prst="rect">
            <a:avLst/>
          </a:prstGeom>
        </p:spPr>
      </p:pic>
      <p:pic>
        <p:nvPicPr>
          <p:cNvPr id="15" name="Picture 14">
            <a:extLst>
              <a:ext uri="{FF2B5EF4-FFF2-40B4-BE49-F238E27FC236}">
                <a16:creationId xmlns:a16="http://schemas.microsoft.com/office/drawing/2014/main" id="{C48884C0-9B4C-4CDE-B5A1-53DE64471654}"/>
              </a:ext>
            </a:extLst>
          </p:cNvPr>
          <p:cNvPicPr>
            <a:picLocks noChangeAspect="1"/>
          </p:cNvPicPr>
          <p:nvPr/>
        </p:nvPicPr>
        <p:blipFill>
          <a:blip r:embed="rId4"/>
          <a:stretch>
            <a:fillRect/>
          </a:stretch>
        </p:blipFill>
        <p:spPr>
          <a:xfrm>
            <a:off x="4048490" y="5676221"/>
            <a:ext cx="1259558" cy="964972"/>
          </a:xfrm>
          <a:prstGeom prst="rect">
            <a:avLst/>
          </a:prstGeom>
        </p:spPr>
      </p:pic>
      <p:pic>
        <p:nvPicPr>
          <p:cNvPr id="16" name="Picture 15">
            <a:extLst>
              <a:ext uri="{FF2B5EF4-FFF2-40B4-BE49-F238E27FC236}">
                <a16:creationId xmlns:a16="http://schemas.microsoft.com/office/drawing/2014/main" id="{77DFB0BB-756D-44FA-A0FD-C9E9700DAF3B}"/>
              </a:ext>
            </a:extLst>
          </p:cNvPr>
          <p:cNvPicPr>
            <a:picLocks noChangeAspect="1"/>
          </p:cNvPicPr>
          <p:nvPr/>
        </p:nvPicPr>
        <p:blipFill rotWithShape="1">
          <a:blip r:embed="rId3"/>
          <a:srcRect l="-1" r="47369"/>
          <a:stretch/>
        </p:blipFill>
        <p:spPr>
          <a:xfrm>
            <a:off x="7543800" y="5638683"/>
            <a:ext cx="726113" cy="1085850"/>
          </a:xfrm>
          <a:prstGeom prst="rect">
            <a:avLst/>
          </a:prstGeom>
        </p:spPr>
      </p:pic>
      <p:pic>
        <p:nvPicPr>
          <p:cNvPr id="17" name="Picture 16">
            <a:extLst>
              <a:ext uri="{FF2B5EF4-FFF2-40B4-BE49-F238E27FC236}">
                <a16:creationId xmlns:a16="http://schemas.microsoft.com/office/drawing/2014/main" id="{839218B8-3839-4511-8392-E0B0F73BFFE7}"/>
              </a:ext>
            </a:extLst>
          </p:cNvPr>
          <p:cNvPicPr>
            <a:picLocks noChangeAspect="1"/>
          </p:cNvPicPr>
          <p:nvPr/>
        </p:nvPicPr>
        <p:blipFill rotWithShape="1">
          <a:blip r:embed="rId3"/>
          <a:srcRect l="52632"/>
          <a:stretch/>
        </p:blipFill>
        <p:spPr>
          <a:xfrm>
            <a:off x="2776322" y="5638683"/>
            <a:ext cx="653500" cy="1085850"/>
          </a:xfrm>
          <a:prstGeom prst="rect">
            <a:avLst/>
          </a:prstGeom>
        </p:spPr>
      </p:pic>
      <p:pic>
        <p:nvPicPr>
          <p:cNvPr id="7" name="Picture 6">
            <a:extLst>
              <a:ext uri="{FF2B5EF4-FFF2-40B4-BE49-F238E27FC236}">
                <a16:creationId xmlns:a16="http://schemas.microsoft.com/office/drawing/2014/main" id="{39EA08D4-7FCB-7104-B832-0D9C69D39CCE}"/>
              </a:ext>
            </a:extLst>
          </p:cNvPr>
          <p:cNvPicPr>
            <a:picLocks noChangeAspect="1"/>
          </p:cNvPicPr>
          <p:nvPr/>
        </p:nvPicPr>
        <p:blipFill rotWithShape="1">
          <a:blip r:embed="rId3"/>
          <a:srcRect l="-1" r="47369"/>
          <a:stretch/>
        </p:blipFill>
        <p:spPr>
          <a:xfrm>
            <a:off x="2776322" y="2992649"/>
            <a:ext cx="726113" cy="1085850"/>
          </a:xfrm>
          <a:prstGeom prst="rect">
            <a:avLst/>
          </a:prstGeom>
        </p:spPr>
      </p:pic>
    </p:spTree>
    <p:extLst>
      <p:ext uri="{BB962C8B-B14F-4D97-AF65-F5344CB8AC3E}">
        <p14:creationId xmlns:p14="http://schemas.microsoft.com/office/powerpoint/2010/main" val="1952064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7FF0C-66BA-856C-54D2-243D45D5A79E}"/>
              </a:ext>
            </a:extLst>
          </p:cNvPr>
          <p:cNvSpPr>
            <a:spLocks noGrp="1"/>
          </p:cNvSpPr>
          <p:nvPr>
            <p:ph type="title"/>
          </p:nvPr>
        </p:nvSpPr>
        <p:spPr>
          <a:xfrm>
            <a:off x="971550" y="304800"/>
            <a:ext cx="7200900" cy="1485900"/>
          </a:xfrm>
        </p:spPr>
        <p:txBody>
          <a:bodyPr/>
          <a:lstStyle/>
          <a:p>
            <a:pPr algn="ctr"/>
            <a:r>
              <a:rPr lang="en-US" dirty="0"/>
              <a:t>Questions???</a:t>
            </a:r>
          </a:p>
        </p:txBody>
      </p:sp>
      <p:pic>
        <p:nvPicPr>
          <p:cNvPr id="131074" name="Picture 2" descr="How To Ask Questions Effectively. When we have a question, our first… | by  Soundarya Balasubramani | Agile Insider | Medium">
            <a:extLst>
              <a:ext uri="{FF2B5EF4-FFF2-40B4-BE49-F238E27FC236}">
                <a16:creationId xmlns:a16="http://schemas.microsoft.com/office/drawing/2014/main" id="{91DBA8C9-1AEF-DE0A-D0F3-DE047E5D23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57338"/>
            <a:ext cx="9144000" cy="4538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77747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3A7CFD5-7473-4EE9-9517-9ED6DB8E8124}"/>
              </a:ext>
            </a:extLst>
          </p:cNvPr>
          <p:cNvPicPr>
            <a:picLocks noChangeAspect="1"/>
          </p:cNvPicPr>
          <p:nvPr/>
        </p:nvPicPr>
        <p:blipFill>
          <a:blip r:embed="rId3"/>
          <a:stretch>
            <a:fillRect/>
          </a:stretch>
        </p:blipFill>
        <p:spPr>
          <a:xfrm>
            <a:off x="762000" y="732774"/>
            <a:ext cx="8153400" cy="6026782"/>
          </a:xfrm>
          <a:prstGeom prst="rect">
            <a:avLst/>
          </a:prstGeom>
        </p:spPr>
      </p:pic>
      <p:sp>
        <p:nvSpPr>
          <p:cNvPr id="6" name="TextBox 5">
            <a:extLst>
              <a:ext uri="{FF2B5EF4-FFF2-40B4-BE49-F238E27FC236}">
                <a16:creationId xmlns:a16="http://schemas.microsoft.com/office/drawing/2014/main" id="{3AC7F7E4-CAD7-4EBD-825D-4B3720F4D90C}"/>
              </a:ext>
            </a:extLst>
          </p:cNvPr>
          <p:cNvSpPr txBox="1"/>
          <p:nvPr/>
        </p:nvSpPr>
        <p:spPr>
          <a:xfrm>
            <a:off x="3429000" y="1432003"/>
            <a:ext cx="1371600" cy="923330"/>
          </a:xfrm>
          <a:prstGeom prst="rect">
            <a:avLst/>
          </a:prstGeom>
          <a:noFill/>
          <a:ln>
            <a:solidFill>
              <a:schemeClr val="tx1"/>
            </a:solidFill>
          </a:ln>
        </p:spPr>
        <p:txBody>
          <a:bodyPr wrap="square" rtlCol="0">
            <a:spAutoFit/>
          </a:bodyPr>
          <a:lstStyle/>
          <a:p>
            <a:r>
              <a:rPr lang="en-US" dirty="0"/>
              <a:t>* symbol for significant difference</a:t>
            </a:r>
          </a:p>
        </p:txBody>
      </p:sp>
      <p:cxnSp>
        <p:nvCxnSpPr>
          <p:cNvPr id="8" name="Straight Arrow Connector 7">
            <a:extLst>
              <a:ext uri="{FF2B5EF4-FFF2-40B4-BE49-F238E27FC236}">
                <a16:creationId xmlns:a16="http://schemas.microsoft.com/office/drawing/2014/main" id="{BE2A9D72-DF93-4C57-92FC-0C9BDFE62993}"/>
              </a:ext>
            </a:extLst>
          </p:cNvPr>
          <p:cNvCxnSpPr/>
          <p:nvPr/>
        </p:nvCxnSpPr>
        <p:spPr>
          <a:xfrm>
            <a:off x="3886200" y="2346403"/>
            <a:ext cx="228600" cy="3048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579B5D1-8ED9-EBCB-54EA-C53907752E74}"/>
              </a:ext>
            </a:extLst>
          </p:cNvPr>
          <p:cNvSpPr>
            <a:spLocks noGrp="1"/>
          </p:cNvSpPr>
          <p:nvPr>
            <p:ph type="title"/>
          </p:nvPr>
        </p:nvSpPr>
        <p:spPr>
          <a:xfrm>
            <a:off x="563469" y="16812"/>
            <a:ext cx="8229600" cy="715962"/>
          </a:xfrm>
        </p:spPr>
        <p:txBody>
          <a:bodyPr>
            <a:normAutofit/>
          </a:bodyPr>
          <a:lstStyle/>
          <a:p>
            <a:pPr algn="ctr"/>
            <a:r>
              <a:rPr lang="en-US" sz="3600" dirty="0"/>
              <a:t>Mazza, et al. (2016)</a:t>
            </a:r>
          </a:p>
        </p:txBody>
      </p:sp>
    </p:spTree>
    <p:extLst>
      <p:ext uri="{BB962C8B-B14F-4D97-AF65-F5344CB8AC3E}">
        <p14:creationId xmlns:p14="http://schemas.microsoft.com/office/powerpoint/2010/main" val="7664786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C75344-253B-C272-30BC-24498243A7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138888"/>
            <a:ext cx="2628900" cy="5702300"/>
          </a:xfrm>
          <a:prstGeom prst="rect">
            <a:avLst/>
          </a:prstGeom>
        </p:spPr>
      </p:pic>
      <p:sp>
        <p:nvSpPr>
          <p:cNvPr id="4" name="Title 1">
            <a:extLst>
              <a:ext uri="{FF2B5EF4-FFF2-40B4-BE49-F238E27FC236}">
                <a16:creationId xmlns:a16="http://schemas.microsoft.com/office/drawing/2014/main" id="{7344041D-E2B9-2D63-7E7D-0AE332CC6286}"/>
              </a:ext>
            </a:extLst>
          </p:cNvPr>
          <p:cNvSpPr>
            <a:spLocks noGrp="1"/>
          </p:cNvSpPr>
          <p:nvPr>
            <p:ph type="title"/>
          </p:nvPr>
        </p:nvSpPr>
        <p:spPr>
          <a:xfrm>
            <a:off x="563469" y="16812"/>
            <a:ext cx="8229600" cy="715962"/>
          </a:xfrm>
        </p:spPr>
        <p:txBody>
          <a:bodyPr>
            <a:normAutofit/>
          </a:bodyPr>
          <a:lstStyle/>
          <a:p>
            <a:pPr algn="ctr"/>
            <a:r>
              <a:rPr lang="en-US" sz="3600" dirty="0"/>
              <a:t>Mazza, et al. (2016)</a:t>
            </a:r>
          </a:p>
        </p:txBody>
      </p:sp>
      <p:pic>
        <p:nvPicPr>
          <p:cNvPr id="9" name="Picture 8">
            <a:extLst>
              <a:ext uri="{FF2B5EF4-FFF2-40B4-BE49-F238E27FC236}">
                <a16:creationId xmlns:a16="http://schemas.microsoft.com/office/drawing/2014/main" id="{8453CAE6-9BB4-E465-4F64-57177ED5AB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3300" y="1138888"/>
            <a:ext cx="5600700" cy="768028"/>
          </a:xfrm>
          <a:prstGeom prst="rect">
            <a:avLst/>
          </a:prstGeom>
        </p:spPr>
      </p:pic>
      <p:pic>
        <p:nvPicPr>
          <p:cNvPr id="13" name="Picture 12">
            <a:extLst>
              <a:ext uri="{FF2B5EF4-FFF2-40B4-BE49-F238E27FC236}">
                <a16:creationId xmlns:a16="http://schemas.microsoft.com/office/drawing/2014/main" id="{415E5D29-53E4-5B70-E62A-AA85BA497B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4589" y="4927600"/>
            <a:ext cx="5589411" cy="1930400"/>
          </a:xfrm>
          <a:prstGeom prst="rect">
            <a:avLst/>
          </a:prstGeom>
        </p:spPr>
      </p:pic>
      <p:pic>
        <p:nvPicPr>
          <p:cNvPr id="15" name="Picture 14">
            <a:extLst>
              <a:ext uri="{FF2B5EF4-FFF2-40B4-BE49-F238E27FC236}">
                <a16:creationId xmlns:a16="http://schemas.microsoft.com/office/drawing/2014/main" id="{84521916-20D0-7482-AEAC-3547C52300F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43300" y="1909486"/>
            <a:ext cx="5600700" cy="1003300"/>
          </a:xfrm>
          <a:prstGeom prst="rect">
            <a:avLst/>
          </a:prstGeom>
        </p:spPr>
      </p:pic>
      <p:pic>
        <p:nvPicPr>
          <p:cNvPr id="17" name="Picture 16">
            <a:extLst>
              <a:ext uri="{FF2B5EF4-FFF2-40B4-BE49-F238E27FC236}">
                <a16:creationId xmlns:a16="http://schemas.microsoft.com/office/drawing/2014/main" id="{4A87C9FB-6E38-7C5E-DFD4-03F5528C3DC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48400" y="2493588"/>
            <a:ext cx="2895600" cy="508000"/>
          </a:xfrm>
          <a:prstGeom prst="rect">
            <a:avLst/>
          </a:prstGeom>
        </p:spPr>
      </p:pic>
      <p:pic>
        <p:nvPicPr>
          <p:cNvPr id="18" name="Picture 17">
            <a:extLst>
              <a:ext uri="{FF2B5EF4-FFF2-40B4-BE49-F238E27FC236}">
                <a16:creationId xmlns:a16="http://schemas.microsoft.com/office/drawing/2014/main" id="{6C593410-5D13-710A-385C-E9089D848B8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54589" y="4762402"/>
            <a:ext cx="2693811" cy="508000"/>
          </a:xfrm>
          <a:prstGeom prst="rect">
            <a:avLst/>
          </a:prstGeom>
        </p:spPr>
      </p:pic>
      <p:sp>
        <p:nvSpPr>
          <p:cNvPr id="19" name="Rectangle 18">
            <a:extLst>
              <a:ext uri="{FF2B5EF4-FFF2-40B4-BE49-F238E27FC236}">
                <a16:creationId xmlns:a16="http://schemas.microsoft.com/office/drawing/2014/main" id="{14C054F5-3522-C460-15D9-6FBD7EB14D25}"/>
              </a:ext>
            </a:extLst>
          </p:cNvPr>
          <p:cNvSpPr/>
          <p:nvPr/>
        </p:nvSpPr>
        <p:spPr>
          <a:xfrm>
            <a:off x="5867400" y="5867400"/>
            <a:ext cx="990600" cy="381000"/>
          </a:xfrm>
          <a:prstGeom prst="rect">
            <a:avLst/>
          </a:prstGeom>
          <a:solidFill>
            <a:schemeClr val="accent6">
              <a:lumMod val="40000"/>
              <a:lumOff val="60000"/>
              <a:alpha val="40000"/>
            </a:schemeClr>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C21DA78-DAA7-572A-2B12-213FC61228EC}"/>
              </a:ext>
            </a:extLst>
          </p:cNvPr>
          <p:cNvSpPr/>
          <p:nvPr/>
        </p:nvSpPr>
        <p:spPr>
          <a:xfrm>
            <a:off x="4829528" y="6172200"/>
            <a:ext cx="990600" cy="381000"/>
          </a:xfrm>
          <a:prstGeom prst="rect">
            <a:avLst/>
          </a:prstGeom>
          <a:solidFill>
            <a:schemeClr val="accent6">
              <a:lumMod val="40000"/>
              <a:lumOff val="60000"/>
              <a:alpha val="40000"/>
            </a:schemeClr>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641BB62-3274-74ED-66A0-5D3DD85E3378}"/>
              </a:ext>
            </a:extLst>
          </p:cNvPr>
          <p:cNvSpPr/>
          <p:nvPr/>
        </p:nvSpPr>
        <p:spPr>
          <a:xfrm>
            <a:off x="7848600" y="6208889"/>
            <a:ext cx="1295400" cy="381000"/>
          </a:xfrm>
          <a:prstGeom prst="rect">
            <a:avLst/>
          </a:prstGeom>
          <a:solidFill>
            <a:schemeClr val="accent6">
              <a:lumMod val="40000"/>
              <a:lumOff val="60000"/>
              <a:alpha val="40000"/>
            </a:schemeClr>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9AE5623-5727-AFC4-007F-021F3652A23C}"/>
              </a:ext>
            </a:extLst>
          </p:cNvPr>
          <p:cNvSpPr/>
          <p:nvPr/>
        </p:nvSpPr>
        <p:spPr>
          <a:xfrm>
            <a:off x="3565878" y="6509456"/>
            <a:ext cx="1006122" cy="381000"/>
          </a:xfrm>
          <a:prstGeom prst="rect">
            <a:avLst/>
          </a:prstGeom>
          <a:solidFill>
            <a:schemeClr val="accent6">
              <a:lumMod val="40000"/>
              <a:lumOff val="60000"/>
              <a:alpha val="40000"/>
            </a:schemeClr>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1611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549F8DD-B049-670A-0BA5-4923ACC498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552450"/>
            <a:ext cx="5295900" cy="5753100"/>
          </a:xfrm>
          <a:prstGeom prst="rect">
            <a:avLst/>
          </a:prstGeom>
        </p:spPr>
      </p:pic>
      <p:pic>
        <p:nvPicPr>
          <p:cNvPr id="11" name="Picture 10">
            <a:extLst>
              <a:ext uri="{FF2B5EF4-FFF2-40B4-BE49-F238E27FC236}">
                <a16:creationId xmlns:a16="http://schemas.microsoft.com/office/drawing/2014/main" id="{BD7D4132-950D-6C70-F14C-40397C5DE7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558094"/>
            <a:ext cx="2600716" cy="5753100"/>
          </a:xfrm>
          <a:prstGeom prst="rect">
            <a:avLst/>
          </a:prstGeom>
        </p:spPr>
      </p:pic>
      <p:pic>
        <p:nvPicPr>
          <p:cNvPr id="13" name="Picture 12">
            <a:extLst>
              <a:ext uri="{FF2B5EF4-FFF2-40B4-BE49-F238E27FC236}">
                <a16:creationId xmlns:a16="http://schemas.microsoft.com/office/drawing/2014/main" id="{2356E437-921E-70FB-2CCD-442E5BA8A8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24716" y="546806"/>
            <a:ext cx="2044700" cy="5764388"/>
          </a:xfrm>
          <a:prstGeom prst="rect">
            <a:avLst/>
          </a:prstGeom>
        </p:spPr>
      </p:pic>
      <p:pic>
        <p:nvPicPr>
          <p:cNvPr id="15" name="Picture 14">
            <a:extLst>
              <a:ext uri="{FF2B5EF4-FFF2-40B4-BE49-F238E27FC236}">
                <a16:creationId xmlns:a16="http://schemas.microsoft.com/office/drawing/2014/main" id="{E992E87A-0109-A9D7-0B70-966C646651C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24716" y="2133600"/>
            <a:ext cx="5019284" cy="1447800"/>
          </a:xfrm>
          <a:prstGeom prst="rect">
            <a:avLst/>
          </a:prstGeom>
        </p:spPr>
      </p:pic>
      <p:sp>
        <p:nvSpPr>
          <p:cNvPr id="17" name="Title 1">
            <a:extLst>
              <a:ext uri="{FF2B5EF4-FFF2-40B4-BE49-F238E27FC236}">
                <a16:creationId xmlns:a16="http://schemas.microsoft.com/office/drawing/2014/main" id="{18225747-9C14-6D9F-C6DE-A9CCA2B749A9}"/>
              </a:ext>
            </a:extLst>
          </p:cNvPr>
          <p:cNvSpPr>
            <a:spLocks noGrp="1"/>
          </p:cNvSpPr>
          <p:nvPr>
            <p:ph type="title"/>
          </p:nvPr>
        </p:nvSpPr>
        <p:spPr>
          <a:xfrm>
            <a:off x="563469" y="16812"/>
            <a:ext cx="8229600" cy="715962"/>
          </a:xfrm>
        </p:spPr>
        <p:txBody>
          <a:bodyPr>
            <a:normAutofit/>
          </a:bodyPr>
          <a:lstStyle/>
          <a:p>
            <a:pPr algn="ctr"/>
            <a:r>
              <a:rPr lang="en-US" sz="3600" dirty="0"/>
              <a:t>Mazza, et al. (2016)</a:t>
            </a:r>
          </a:p>
        </p:txBody>
      </p:sp>
      <p:sp>
        <p:nvSpPr>
          <p:cNvPr id="18" name="Rectangle 17">
            <a:extLst>
              <a:ext uri="{FF2B5EF4-FFF2-40B4-BE49-F238E27FC236}">
                <a16:creationId xmlns:a16="http://schemas.microsoft.com/office/drawing/2014/main" id="{F8DFE522-7CEF-59FA-060A-5F1754704D3A}"/>
              </a:ext>
            </a:extLst>
          </p:cNvPr>
          <p:cNvSpPr/>
          <p:nvPr/>
        </p:nvSpPr>
        <p:spPr>
          <a:xfrm>
            <a:off x="4651766" y="2667000"/>
            <a:ext cx="834634" cy="381000"/>
          </a:xfrm>
          <a:prstGeom prst="rect">
            <a:avLst/>
          </a:prstGeom>
          <a:solidFill>
            <a:schemeClr val="accent6">
              <a:lumMod val="40000"/>
              <a:lumOff val="60000"/>
              <a:alpha val="40000"/>
            </a:schemeClr>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61F4571-32E1-EA00-72A7-E524C07B0595}"/>
              </a:ext>
            </a:extLst>
          </p:cNvPr>
          <p:cNvSpPr/>
          <p:nvPr/>
        </p:nvSpPr>
        <p:spPr>
          <a:xfrm>
            <a:off x="6306492" y="2947662"/>
            <a:ext cx="834634" cy="258382"/>
          </a:xfrm>
          <a:prstGeom prst="rect">
            <a:avLst/>
          </a:prstGeom>
          <a:solidFill>
            <a:schemeClr val="accent6">
              <a:lumMod val="40000"/>
              <a:lumOff val="60000"/>
              <a:alpha val="40000"/>
            </a:schemeClr>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17FF73C-4558-BC67-D3D5-32FE16BAA848}"/>
              </a:ext>
            </a:extLst>
          </p:cNvPr>
          <p:cNvSpPr/>
          <p:nvPr/>
        </p:nvSpPr>
        <p:spPr>
          <a:xfrm>
            <a:off x="4171499" y="3328662"/>
            <a:ext cx="3514463" cy="258382"/>
          </a:xfrm>
          <a:prstGeom prst="rect">
            <a:avLst/>
          </a:prstGeom>
          <a:solidFill>
            <a:schemeClr val="accent6">
              <a:lumMod val="40000"/>
              <a:lumOff val="60000"/>
              <a:alpha val="40000"/>
            </a:schemeClr>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7958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3A7CFD5-7473-4EE9-9517-9ED6DB8E8124}"/>
              </a:ext>
            </a:extLst>
          </p:cNvPr>
          <p:cNvPicPr>
            <a:picLocks noChangeAspect="1"/>
          </p:cNvPicPr>
          <p:nvPr/>
        </p:nvPicPr>
        <p:blipFill>
          <a:blip r:embed="rId3"/>
          <a:stretch>
            <a:fillRect/>
          </a:stretch>
        </p:blipFill>
        <p:spPr>
          <a:xfrm>
            <a:off x="533400" y="443771"/>
            <a:ext cx="8153400" cy="6026782"/>
          </a:xfrm>
          <a:prstGeom prst="rect">
            <a:avLst/>
          </a:prstGeom>
        </p:spPr>
      </p:pic>
      <p:pic>
        <p:nvPicPr>
          <p:cNvPr id="11" name="Picture 10">
            <a:extLst>
              <a:ext uri="{FF2B5EF4-FFF2-40B4-BE49-F238E27FC236}">
                <a16:creationId xmlns:a16="http://schemas.microsoft.com/office/drawing/2014/main" id="{3AFDF107-6AA2-386A-FCDC-CE477D783B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0200" y="387447"/>
            <a:ext cx="3962400" cy="6105684"/>
          </a:xfrm>
          <a:prstGeom prst="rect">
            <a:avLst/>
          </a:prstGeom>
        </p:spPr>
      </p:pic>
      <p:pic>
        <p:nvPicPr>
          <p:cNvPr id="12" name="Picture 11">
            <a:extLst>
              <a:ext uri="{FF2B5EF4-FFF2-40B4-BE49-F238E27FC236}">
                <a16:creationId xmlns:a16="http://schemas.microsoft.com/office/drawing/2014/main" id="{39F6DE1A-AB8B-BE91-67BB-40EF9DD679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152400"/>
            <a:ext cx="8458200" cy="990600"/>
          </a:xfrm>
          <a:prstGeom prst="rect">
            <a:avLst/>
          </a:prstGeom>
        </p:spPr>
      </p:pic>
      <p:sp>
        <p:nvSpPr>
          <p:cNvPr id="13" name="Title 1">
            <a:extLst>
              <a:ext uri="{FF2B5EF4-FFF2-40B4-BE49-F238E27FC236}">
                <a16:creationId xmlns:a16="http://schemas.microsoft.com/office/drawing/2014/main" id="{355140B2-3267-7052-FE3D-5013F5B9F194}"/>
              </a:ext>
            </a:extLst>
          </p:cNvPr>
          <p:cNvSpPr>
            <a:spLocks noGrp="1"/>
          </p:cNvSpPr>
          <p:nvPr>
            <p:ph type="title"/>
          </p:nvPr>
        </p:nvSpPr>
        <p:spPr>
          <a:xfrm>
            <a:off x="563469" y="16812"/>
            <a:ext cx="8229600" cy="715962"/>
          </a:xfrm>
        </p:spPr>
        <p:txBody>
          <a:bodyPr>
            <a:normAutofit/>
          </a:bodyPr>
          <a:lstStyle/>
          <a:p>
            <a:pPr algn="ctr"/>
            <a:r>
              <a:rPr lang="en-US" sz="3600" dirty="0"/>
              <a:t>Mazza, et al. (2016)</a:t>
            </a:r>
          </a:p>
        </p:txBody>
      </p:sp>
      <p:pic>
        <p:nvPicPr>
          <p:cNvPr id="15" name="Picture 14">
            <a:extLst>
              <a:ext uri="{FF2B5EF4-FFF2-40B4-BE49-F238E27FC236}">
                <a16:creationId xmlns:a16="http://schemas.microsoft.com/office/drawing/2014/main" id="{1FF90D38-DF85-ADE0-4673-6DE0E201B8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49400" y="1143000"/>
            <a:ext cx="4013200" cy="2082800"/>
          </a:xfrm>
          <a:prstGeom prst="rect">
            <a:avLst/>
          </a:prstGeom>
        </p:spPr>
      </p:pic>
      <p:pic>
        <p:nvPicPr>
          <p:cNvPr id="17" name="Picture 16">
            <a:extLst>
              <a:ext uri="{FF2B5EF4-FFF2-40B4-BE49-F238E27FC236}">
                <a16:creationId xmlns:a16="http://schemas.microsoft.com/office/drawing/2014/main" id="{E69C4FA6-901A-C0A8-C92D-54BCDF71702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71978" y="4970542"/>
            <a:ext cx="4013200" cy="1511300"/>
          </a:xfrm>
          <a:prstGeom prst="rect">
            <a:avLst/>
          </a:prstGeom>
        </p:spPr>
      </p:pic>
      <p:sp>
        <p:nvSpPr>
          <p:cNvPr id="18" name="Rectangle 17">
            <a:extLst>
              <a:ext uri="{FF2B5EF4-FFF2-40B4-BE49-F238E27FC236}">
                <a16:creationId xmlns:a16="http://schemas.microsoft.com/office/drawing/2014/main" id="{66863A88-936C-B330-E79E-BE224F24983A}"/>
              </a:ext>
            </a:extLst>
          </p:cNvPr>
          <p:cNvSpPr/>
          <p:nvPr/>
        </p:nvSpPr>
        <p:spPr>
          <a:xfrm>
            <a:off x="2209800" y="5257800"/>
            <a:ext cx="381000" cy="304800"/>
          </a:xfrm>
          <a:prstGeom prst="rect">
            <a:avLst/>
          </a:prstGeom>
          <a:solidFill>
            <a:schemeClr val="accent6">
              <a:lumMod val="40000"/>
              <a:lumOff val="60000"/>
              <a:alpha val="40000"/>
            </a:schemeClr>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1DC8012-C48E-73B5-39AC-1C7B2170C9B2}"/>
              </a:ext>
            </a:extLst>
          </p:cNvPr>
          <p:cNvSpPr/>
          <p:nvPr/>
        </p:nvSpPr>
        <p:spPr>
          <a:xfrm>
            <a:off x="4114800" y="5562600"/>
            <a:ext cx="381000" cy="304800"/>
          </a:xfrm>
          <a:prstGeom prst="rect">
            <a:avLst/>
          </a:prstGeom>
          <a:solidFill>
            <a:schemeClr val="accent6">
              <a:lumMod val="40000"/>
              <a:lumOff val="60000"/>
              <a:alpha val="40000"/>
            </a:schemeClr>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C6CCA96-D0BB-75C3-C776-F300B829A914}"/>
              </a:ext>
            </a:extLst>
          </p:cNvPr>
          <p:cNvSpPr/>
          <p:nvPr/>
        </p:nvSpPr>
        <p:spPr>
          <a:xfrm>
            <a:off x="3627530" y="5836356"/>
            <a:ext cx="1935069" cy="266091"/>
          </a:xfrm>
          <a:prstGeom prst="rect">
            <a:avLst/>
          </a:prstGeom>
          <a:solidFill>
            <a:schemeClr val="accent6">
              <a:lumMod val="40000"/>
              <a:lumOff val="60000"/>
              <a:alpha val="40000"/>
            </a:schemeClr>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B16957B-D6B9-3C0F-6FD1-F0AF386C19F1}"/>
              </a:ext>
            </a:extLst>
          </p:cNvPr>
          <p:cNvSpPr/>
          <p:nvPr/>
        </p:nvSpPr>
        <p:spPr>
          <a:xfrm>
            <a:off x="1600199" y="6082691"/>
            <a:ext cx="381000" cy="304800"/>
          </a:xfrm>
          <a:prstGeom prst="rect">
            <a:avLst/>
          </a:prstGeom>
          <a:solidFill>
            <a:schemeClr val="accent6">
              <a:lumMod val="40000"/>
              <a:lumOff val="60000"/>
              <a:alpha val="40000"/>
            </a:schemeClr>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0065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72F729-5E49-417B-A5EB-90503B6F1D27}"/>
              </a:ext>
            </a:extLst>
          </p:cNvPr>
          <p:cNvSpPr>
            <a:spLocks noGrp="1"/>
          </p:cNvSpPr>
          <p:nvPr>
            <p:ph idx="1"/>
          </p:nvPr>
        </p:nvSpPr>
        <p:spPr>
          <a:xfrm>
            <a:off x="971550" y="1219200"/>
            <a:ext cx="7200900" cy="3581400"/>
          </a:xfrm>
        </p:spPr>
        <p:txBody>
          <a:bodyPr>
            <a:normAutofit/>
          </a:bodyPr>
          <a:lstStyle/>
          <a:p>
            <a:pPr marL="0" indent="0">
              <a:buNone/>
            </a:pPr>
            <a:r>
              <a:rPr lang="en-US" sz="3600" dirty="0">
                <a:solidFill>
                  <a:schemeClr val="accent6">
                    <a:lumMod val="75000"/>
                  </a:schemeClr>
                </a:solidFill>
              </a:rPr>
              <a:t>What do results suggest you should do as you approach studying for our next exam?</a:t>
            </a:r>
          </a:p>
        </p:txBody>
      </p:sp>
      <p:sp>
        <p:nvSpPr>
          <p:cNvPr id="6" name="Title 1">
            <a:extLst>
              <a:ext uri="{FF2B5EF4-FFF2-40B4-BE49-F238E27FC236}">
                <a16:creationId xmlns:a16="http://schemas.microsoft.com/office/drawing/2014/main" id="{970E24C5-9630-98BB-D75A-43679A6039F8}"/>
              </a:ext>
            </a:extLst>
          </p:cNvPr>
          <p:cNvSpPr>
            <a:spLocks noGrp="1"/>
          </p:cNvSpPr>
          <p:nvPr>
            <p:ph type="title"/>
          </p:nvPr>
        </p:nvSpPr>
        <p:spPr>
          <a:xfrm>
            <a:off x="563469" y="16812"/>
            <a:ext cx="8229600" cy="715962"/>
          </a:xfrm>
        </p:spPr>
        <p:txBody>
          <a:bodyPr>
            <a:normAutofit/>
          </a:bodyPr>
          <a:lstStyle/>
          <a:p>
            <a:pPr algn="ctr"/>
            <a:r>
              <a:rPr lang="en-US" sz="3600" dirty="0"/>
              <a:t>Mazza, et al. (2016)</a:t>
            </a:r>
          </a:p>
        </p:txBody>
      </p:sp>
    </p:spTree>
    <p:extLst>
      <p:ext uri="{BB962C8B-B14F-4D97-AF65-F5344CB8AC3E}">
        <p14:creationId xmlns:p14="http://schemas.microsoft.com/office/powerpoint/2010/main" val="35200757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56716-6C80-504D-85B9-F6F6E3F9E69B}"/>
              </a:ext>
            </a:extLst>
          </p:cNvPr>
          <p:cNvSpPr>
            <a:spLocks noGrp="1"/>
          </p:cNvSpPr>
          <p:nvPr>
            <p:ph type="title"/>
          </p:nvPr>
        </p:nvSpPr>
        <p:spPr>
          <a:xfrm>
            <a:off x="971550" y="0"/>
            <a:ext cx="7200900" cy="1485900"/>
          </a:xfrm>
        </p:spPr>
        <p:txBody>
          <a:bodyPr/>
          <a:lstStyle/>
          <a:p>
            <a:r>
              <a:rPr lang="en-US" dirty="0"/>
              <a:t>Watching Sherlock</a:t>
            </a:r>
          </a:p>
        </p:txBody>
      </p:sp>
      <p:graphicFrame>
        <p:nvGraphicFramePr>
          <p:cNvPr id="4" name="Content Placeholder 3">
            <a:extLst>
              <a:ext uri="{FF2B5EF4-FFF2-40B4-BE49-F238E27FC236}">
                <a16:creationId xmlns:a16="http://schemas.microsoft.com/office/drawing/2014/main" id="{9BC80559-9880-A145-B602-FAFEF22EE672}"/>
              </a:ext>
            </a:extLst>
          </p:cNvPr>
          <p:cNvGraphicFramePr>
            <a:graphicFrameLocks noGrp="1"/>
          </p:cNvGraphicFramePr>
          <p:nvPr>
            <p:ph idx="1"/>
          </p:nvPr>
        </p:nvGraphicFramePr>
        <p:xfrm>
          <a:off x="925689" y="3154680"/>
          <a:ext cx="6985000" cy="548640"/>
        </p:xfrm>
        <a:graphic>
          <a:graphicData uri="http://schemas.openxmlformats.org/drawingml/2006/table">
            <a:tbl>
              <a:tblPr>
                <a:tableStyleId>{5C22544A-7EE6-4342-B048-85BDC9FD1C3A}</a:tableStyleId>
              </a:tblPr>
              <a:tblGrid>
                <a:gridCol w="906780">
                  <a:extLst>
                    <a:ext uri="{9D8B030D-6E8A-4147-A177-3AD203B41FA5}">
                      <a16:colId xmlns:a16="http://schemas.microsoft.com/office/drawing/2014/main" val="3544928234"/>
                    </a:ext>
                  </a:extLst>
                </a:gridCol>
                <a:gridCol w="476885">
                  <a:extLst>
                    <a:ext uri="{9D8B030D-6E8A-4147-A177-3AD203B41FA5}">
                      <a16:colId xmlns:a16="http://schemas.microsoft.com/office/drawing/2014/main" val="951647852"/>
                    </a:ext>
                  </a:extLst>
                </a:gridCol>
                <a:gridCol w="515620">
                  <a:extLst>
                    <a:ext uri="{9D8B030D-6E8A-4147-A177-3AD203B41FA5}">
                      <a16:colId xmlns:a16="http://schemas.microsoft.com/office/drawing/2014/main" val="568760399"/>
                    </a:ext>
                  </a:extLst>
                </a:gridCol>
                <a:gridCol w="515620">
                  <a:extLst>
                    <a:ext uri="{9D8B030D-6E8A-4147-A177-3AD203B41FA5}">
                      <a16:colId xmlns:a16="http://schemas.microsoft.com/office/drawing/2014/main" val="3158332435"/>
                    </a:ext>
                  </a:extLst>
                </a:gridCol>
                <a:gridCol w="515620">
                  <a:extLst>
                    <a:ext uri="{9D8B030D-6E8A-4147-A177-3AD203B41FA5}">
                      <a16:colId xmlns:a16="http://schemas.microsoft.com/office/drawing/2014/main" val="2239789344"/>
                    </a:ext>
                  </a:extLst>
                </a:gridCol>
                <a:gridCol w="515620">
                  <a:extLst>
                    <a:ext uri="{9D8B030D-6E8A-4147-A177-3AD203B41FA5}">
                      <a16:colId xmlns:a16="http://schemas.microsoft.com/office/drawing/2014/main" val="1000218449"/>
                    </a:ext>
                  </a:extLst>
                </a:gridCol>
                <a:gridCol w="514985">
                  <a:extLst>
                    <a:ext uri="{9D8B030D-6E8A-4147-A177-3AD203B41FA5}">
                      <a16:colId xmlns:a16="http://schemas.microsoft.com/office/drawing/2014/main" val="3064915728"/>
                    </a:ext>
                  </a:extLst>
                </a:gridCol>
                <a:gridCol w="515620">
                  <a:extLst>
                    <a:ext uri="{9D8B030D-6E8A-4147-A177-3AD203B41FA5}">
                      <a16:colId xmlns:a16="http://schemas.microsoft.com/office/drawing/2014/main" val="3446808233"/>
                    </a:ext>
                  </a:extLst>
                </a:gridCol>
                <a:gridCol w="515620">
                  <a:extLst>
                    <a:ext uri="{9D8B030D-6E8A-4147-A177-3AD203B41FA5}">
                      <a16:colId xmlns:a16="http://schemas.microsoft.com/office/drawing/2014/main" val="1811437532"/>
                    </a:ext>
                  </a:extLst>
                </a:gridCol>
                <a:gridCol w="515620">
                  <a:extLst>
                    <a:ext uri="{9D8B030D-6E8A-4147-A177-3AD203B41FA5}">
                      <a16:colId xmlns:a16="http://schemas.microsoft.com/office/drawing/2014/main" val="3760646394"/>
                    </a:ext>
                  </a:extLst>
                </a:gridCol>
                <a:gridCol w="515620">
                  <a:extLst>
                    <a:ext uri="{9D8B030D-6E8A-4147-A177-3AD203B41FA5}">
                      <a16:colId xmlns:a16="http://schemas.microsoft.com/office/drawing/2014/main" val="2397400554"/>
                    </a:ext>
                  </a:extLst>
                </a:gridCol>
                <a:gridCol w="961390">
                  <a:extLst>
                    <a:ext uri="{9D8B030D-6E8A-4147-A177-3AD203B41FA5}">
                      <a16:colId xmlns:a16="http://schemas.microsoft.com/office/drawing/2014/main" val="2315616478"/>
                    </a:ext>
                  </a:extLst>
                </a:gridCol>
              </a:tblGrid>
              <a:tr h="0">
                <a:tc>
                  <a:txBody>
                    <a:bodyPr/>
                    <a:lstStyle/>
                    <a:p>
                      <a:pPr marL="0" marR="0">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tc gridSpan="9">
                  <a:txBody>
                    <a:bodyPr/>
                    <a:lstStyle/>
                    <a:p>
                      <a:pPr marL="0" marR="0" algn="ctr">
                        <a:spcBef>
                          <a:spcPts val="0"/>
                        </a:spcBef>
                        <a:spcAft>
                          <a:spcPts val="0"/>
                        </a:spcAft>
                      </a:pPr>
                      <a:r>
                        <a:rPr lang="en-US" sz="1200" dirty="0">
                          <a:effectLst/>
                        </a:rPr>
                        <a:t>Raw Data</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r>
                        <a:rPr lang="en-US" sz="1200">
                          <a:effectLst/>
                        </a:rPr>
                        <a:t>Mean</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Variance</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711046552"/>
                  </a:ext>
                </a:extLst>
              </a:tr>
              <a:tr h="0">
                <a:tc>
                  <a:txBody>
                    <a:bodyPr/>
                    <a:lstStyle/>
                    <a:p>
                      <a:pPr marL="0" marR="0">
                        <a:spcBef>
                          <a:spcPts val="0"/>
                        </a:spcBef>
                        <a:spcAft>
                          <a:spcPts val="0"/>
                        </a:spcAft>
                      </a:pPr>
                      <a:r>
                        <a:rPr lang="en-US" sz="1200">
                          <a:effectLst/>
                        </a:rPr>
                        <a:t>Haters</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8</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9</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5</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9</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10</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10</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9</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12</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9</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dirty="0">
                          <a:effectLst/>
                        </a:rPr>
                        <a:t>4</a:t>
                      </a:r>
                      <a:endParaRPr lang="en-US"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502829224"/>
                  </a:ext>
                </a:extLst>
              </a:tr>
              <a:tr h="0">
                <a:tc>
                  <a:txBody>
                    <a:bodyPr/>
                    <a:lstStyle/>
                    <a:p>
                      <a:pPr marL="0" marR="0">
                        <a:spcBef>
                          <a:spcPts val="0"/>
                        </a:spcBef>
                        <a:spcAft>
                          <a:spcPts val="0"/>
                        </a:spcAft>
                      </a:pPr>
                      <a:r>
                        <a:rPr lang="en-US" sz="1200">
                          <a:effectLst/>
                        </a:rPr>
                        <a:t>Fans</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9</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11</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14</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13</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10</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14</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17</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16</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13</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13</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dirty="0">
                          <a:effectLst/>
                        </a:rPr>
                        <a:t>7</a:t>
                      </a:r>
                      <a:endParaRPr lang="en-US"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818204909"/>
                  </a:ext>
                </a:extLst>
              </a:tr>
            </a:tbl>
          </a:graphicData>
        </a:graphic>
      </p:graphicFrame>
      <p:sp>
        <p:nvSpPr>
          <p:cNvPr id="5" name="Rectangle 1">
            <a:extLst>
              <a:ext uri="{FF2B5EF4-FFF2-40B4-BE49-F238E27FC236}">
                <a16:creationId xmlns:a16="http://schemas.microsoft.com/office/drawing/2014/main" id="{8378BA31-20F5-934E-8ECC-72F227E66590}"/>
              </a:ext>
            </a:extLst>
          </p:cNvPr>
          <p:cNvSpPr>
            <a:spLocks noChangeArrowheads="1"/>
          </p:cNvSpPr>
          <p:nvPr/>
        </p:nvSpPr>
        <p:spPr bwMode="auto">
          <a:xfrm>
            <a:off x="925689" y="757536"/>
            <a:ext cx="6985000"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2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Tammy believes that watching Sherlock makes life worth living. I like the show, but I’m not sure I would go that far.  We approach this disagreement the same way we approach all forms of marital discord: we collect some data. We asked a group of Sherlock Fans and a group of Sherlock haters to write their life satisfaction on a scale from 1-20, with higher scores indicating greater happiness. The data appear below.  </a:t>
            </a:r>
            <a:endParaRPr kumimoji="0" lang="en-US" altLang="en-US" sz="2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sz="2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tabLst/>
            </a:pPr>
            <a:endParaRPr lang="en-US" altLang="en-US" sz="2000" dirty="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tabLst/>
            </a:pPr>
            <a:endParaRPr lang="en-US" altLang="en-US" sz="2000" dirty="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2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Conduct a two-tailed hypothesis test with </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sym typeface="Symbol" pitchFamily="2" charset="2"/>
              </a:rPr>
              <a:t></a:t>
            </a:r>
            <a:r>
              <a:rPr kumimoji="0" lang="en-US" altLang="en-US" sz="2000" b="0" i="0" u="none" strike="noStrike" cap="none" normalizeH="0" baseline="0" dirty="0">
                <a:ln>
                  <a:noFill/>
                </a:ln>
                <a:solidFill>
                  <a:schemeClr val="tx1"/>
                </a:solidFill>
                <a:effectLst/>
                <a:ea typeface="Times New Roman" panose="02020603050405020304" pitchFamily="18" charset="0"/>
              </a:rPr>
              <a:t> = .01 to determine whether these data provide enough evidence to conclude that being a Sherlock fan influences life satisfaction.</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sym typeface="Symbol" pitchFamily="2" charset="2"/>
              </a:rPr>
              <a:t>  Your answer should include a statement of the null and alternative hypotheses, the critical value for your test statistic, the observed value of your test statistic, your decision regarding the null, an interpretation of the results, and a correct report of your test </a:t>
            </a:r>
            <a:r>
              <a:rPr kumimoji="0" lang="en-US" altLang="en-US" sz="20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sym typeface="Symbol" pitchFamily="2" charset="2"/>
              </a:rPr>
              <a:t>statistic.</a:t>
            </a:r>
            <a:endPar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sym typeface="Symbol" pitchFamily="2" charset="2"/>
            </a:endParaRPr>
          </a:p>
        </p:txBody>
      </p:sp>
    </p:spTree>
    <p:extLst>
      <p:ext uri="{BB962C8B-B14F-4D97-AF65-F5344CB8AC3E}">
        <p14:creationId xmlns:p14="http://schemas.microsoft.com/office/powerpoint/2010/main" val="13611430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6430" y="1828800"/>
            <a:ext cx="8229600" cy="4876800"/>
          </a:xfrm>
        </p:spPr>
        <p:txBody>
          <a:bodyPr>
            <a:noAutofit/>
          </a:bodyPr>
          <a:lstStyle/>
          <a:p>
            <a:pPr marL="0" indent="0">
              <a:buNone/>
            </a:pPr>
            <a:r>
              <a:rPr lang="en-US" sz="2400" dirty="0"/>
              <a:t>Participants were randomly assigned to sit in a room with a citrus cleaner scent (clean scent) or in a room with no scent (control). Participants were then provided with a biscuit to eat. Number of times the participant removed crumbs from table was coded to measure cleaning behavior, alpha was set to .05.</a:t>
            </a:r>
          </a:p>
        </p:txBody>
      </p:sp>
      <p:pic>
        <p:nvPicPr>
          <p:cNvPr id="5" name="Picture 4"/>
          <p:cNvPicPr>
            <a:picLocks noChangeAspect="1"/>
          </p:cNvPicPr>
          <p:nvPr/>
        </p:nvPicPr>
        <p:blipFill>
          <a:blip r:embed="rId2"/>
          <a:stretch>
            <a:fillRect/>
          </a:stretch>
        </p:blipFill>
        <p:spPr>
          <a:xfrm>
            <a:off x="566430" y="8467"/>
            <a:ext cx="8486163" cy="1600200"/>
          </a:xfrm>
          <a:prstGeom prst="rect">
            <a:avLst/>
          </a:prstGeom>
        </p:spPr>
      </p:pic>
    </p:spTree>
    <p:extLst>
      <p:ext uri="{BB962C8B-B14F-4D97-AF65-F5344CB8AC3E}">
        <p14:creationId xmlns:p14="http://schemas.microsoft.com/office/powerpoint/2010/main" val="27680854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6430" y="1828800"/>
            <a:ext cx="8229600" cy="4876800"/>
          </a:xfrm>
        </p:spPr>
        <p:txBody>
          <a:bodyPr>
            <a:noAutofit/>
          </a:bodyPr>
          <a:lstStyle/>
          <a:p>
            <a:pPr marL="0" indent="0">
              <a:buNone/>
            </a:pPr>
            <a:r>
              <a:rPr lang="en-US" sz="2400" dirty="0"/>
              <a:t>Results: </a:t>
            </a:r>
          </a:p>
          <a:p>
            <a:pPr marL="0" indent="0">
              <a:buNone/>
            </a:pPr>
            <a:r>
              <a:rPr lang="en-US" sz="2400" dirty="0"/>
              <a:t>Clean Scent: M = 3.54 times		Control: M = 1.09 times</a:t>
            </a:r>
          </a:p>
          <a:p>
            <a:pPr marL="0" indent="0">
              <a:buNone/>
            </a:pPr>
            <a:r>
              <a:rPr lang="en-US" sz="2400" dirty="0"/>
              <a:t>t (20) = 2.37, </a:t>
            </a:r>
            <a:r>
              <a:rPr lang="en-US" sz="2400" i="1" dirty="0"/>
              <a:t>p</a:t>
            </a:r>
            <a:r>
              <a:rPr lang="en-US" sz="2400" dirty="0"/>
              <a:t> = .02</a:t>
            </a:r>
          </a:p>
          <a:p>
            <a:pPr marL="0" indent="0">
              <a:buNone/>
            </a:pPr>
            <a:r>
              <a:rPr lang="en-US" sz="2400" dirty="0"/>
              <a:t>Answer the following:</a:t>
            </a:r>
          </a:p>
          <a:p>
            <a:pPr lvl="1">
              <a:buFont typeface="Wingdings" pitchFamily="2" charset="2"/>
              <a:buChar char="§"/>
            </a:pPr>
            <a:r>
              <a:rPr lang="en-US" sz="2400" i="0" dirty="0"/>
              <a:t>What were the IV and DV?</a:t>
            </a:r>
          </a:p>
          <a:p>
            <a:pPr lvl="1">
              <a:buFont typeface="Wingdings" pitchFamily="2" charset="2"/>
              <a:buChar char="§"/>
            </a:pPr>
            <a:r>
              <a:rPr lang="en-US" sz="2400" i="0" dirty="0"/>
              <a:t>Provide an interpretation of the results</a:t>
            </a:r>
          </a:p>
          <a:p>
            <a:pPr lvl="1">
              <a:buFont typeface="Wingdings" pitchFamily="2" charset="2"/>
              <a:buChar char="§"/>
            </a:pPr>
            <a:r>
              <a:rPr lang="en-US" sz="2400" i="0" dirty="0"/>
              <a:t>Assuming equal sample sizes, how many subjects were in each group? (OK if you get stuck on this one)</a:t>
            </a:r>
          </a:p>
          <a:p>
            <a:pPr marL="0" indent="0">
              <a:buNone/>
            </a:pPr>
            <a:endParaRPr lang="en-US" sz="2400" dirty="0"/>
          </a:p>
        </p:txBody>
      </p:sp>
      <p:pic>
        <p:nvPicPr>
          <p:cNvPr id="5" name="Picture 4"/>
          <p:cNvPicPr>
            <a:picLocks noChangeAspect="1"/>
          </p:cNvPicPr>
          <p:nvPr/>
        </p:nvPicPr>
        <p:blipFill>
          <a:blip r:embed="rId2"/>
          <a:stretch>
            <a:fillRect/>
          </a:stretch>
        </p:blipFill>
        <p:spPr>
          <a:xfrm>
            <a:off x="566430" y="8467"/>
            <a:ext cx="8486163" cy="1600200"/>
          </a:xfrm>
          <a:prstGeom prst="rect">
            <a:avLst/>
          </a:prstGeom>
        </p:spPr>
      </p:pic>
    </p:spTree>
    <p:extLst>
      <p:ext uri="{BB962C8B-B14F-4D97-AF65-F5344CB8AC3E}">
        <p14:creationId xmlns:p14="http://schemas.microsoft.com/office/powerpoint/2010/main" val="22191140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66430" y="8467"/>
            <a:ext cx="8486163" cy="1600200"/>
          </a:xfrm>
          <a:prstGeom prst="rect">
            <a:avLst/>
          </a:prstGeom>
        </p:spPr>
      </p:pic>
      <p:pic>
        <p:nvPicPr>
          <p:cNvPr id="6" name="Picture 5">
            <a:extLst>
              <a:ext uri="{FF2B5EF4-FFF2-40B4-BE49-F238E27FC236}">
                <a16:creationId xmlns:a16="http://schemas.microsoft.com/office/drawing/2014/main" id="{8C8DFAB8-1C55-C441-9A60-DF1FCAAD91DB}"/>
              </a:ext>
            </a:extLst>
          </p:cNvPr>
          <p:cNvPicPr>
            <a:picLocks noChangeAspect="1"/>
          </p:cNvPicPr>
          <p:nvPr/>
        </p:nvPicPr>
        <p:blipFill>
          <a:blip r:embed="rId3"/>
          <a:stretch>
            <a:fillRect/>
          </a:stretch>
        </p:blipFill>
        <p:spPr>
          <a:xfrm>
            <a:off x="914400" y="2175614"/>
            <a:ext cx="7385241" cy="1744772"/>
          </a:xfrm>
          <a:prstGeom prst="rect">
            <a:avLst/>
          </a:prstGeom>
        </p:spPr>
      </p:pic>
      <p:pic>
        <p:nvPicPr>
          <p:cNvPr id="7" name="Picture 6">
            <a:extLst>
              <a:ext uri="{FF2B5EF4-FFF2-40B4-BE49-F238E27FC236}">
                <a16:creationId xmlns:a16="http://schemas.microsoft.com/office/drawing/2014/main" id="{5A453090-0D49-3345-B3B1-C49A26180423}"/>
              </a:ext>
            </a:extLst>
          </p:cNvPr>
          <p:cNvPicPr>
            <a:picLocks noChangeAspect="1"/>
          </p:cNvPicPr>
          <p:nvPr/>
        </p:nvPicPr>
        <p:blipFill>
          <a:blip r:embed="rId4"/>
          <a:stretch>
            <a:fillRect/>
          </a:stretch>
        </p:blipFill>
        <p:spPr>
          <a:xfrm>
            <a:off x="914400" y="4343400"/>
            <a:ext cx="7385241" cy="2244006"/>
          </a:xfrm>
          <a:prstGeom prst="rect">
            <a:avLst/>
          </a:prstGeom>
        </p:spPr>
      </p:pic>
    </p:spTree>
    <p:extLst>
      <p:ext uri="{BB962C8B-B14F-4D97-AF65-F5344CB8AC3E}">
        <p14:creationId xmlns:p14="http://schemas.microsoft.com/office/powerpoint/2010/main" val="40444860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057400"/>
            <a:ext cx="8001000" cy="4495800"/>
          </a:xfrm>
        </p:spPr>
        <p:txBody>
          <a:bodyPr>
            <a:noAutofit/>
          </a:bodyPr>
          <a:lstStyle/>
          <a:p>
            <a:pPr marL="0" indent="0">
              <a:buNone/>
            </a:pPr>
            <a:r>
              <a:rPr lang="en-US" sz="2400" dirty="0"/>
              <a:t>Participants were children with and without a diagnosis of ADHD. Children and their teacher were both asked to rate the child’s social acceptance on a 1 to 4 scale, higher suggests more accepted by peers. </a:t>
            </a:r>
          </a:p>
          <a:p>
            <a:pPr marL="0" indent="0">
              <a:buNone/>
            </a:pPr>
            <a:endParaRPr lang="en-US" sz="2400" dirty="0"/>
          </a:p>
        </p:txBody>
      </p:sp>
      <p:pic>
        <p:nvPicPr>
          <p:cNvPr id="5" name="Picture 4"/>
          <p:cNvPicPr>
            <a:picLocks noChangeAspect="1"/>
          </p:cNvPicPr>
          <p:nvPr/>
        </p:nvPicPr>
        <p:blipFill>
          <a:blip r:embed="rId2"/>
          <a:stretch>
            <a:fillRect/>
          </a:stretch>
        </p:blipFill>
        <p:spPr>
          <a:xfrm>
            <a:off x="685800" y="25400"/>
            <a:ext cx="8229600" cy="1752601"/>
          </a:xfrm>
          <a:prstGeom prst="rect">
            <a:avLst/>
          </a:prstGeom>
        </p:spPr>
      </p:pic>
    </p:spTree>
    <p:extLst>
      <p:ext uri="{BB962C8B-B14F-4D97-AF65-F5344CB8AC3E}">
        <p14:creationId xmlns:p14="http://schemas.microsoft.com/office/powerpoint/2010/main" val="2501558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919"/>
            <a:ext cx="8229600" cy="639762"/>
          </a:xfrm>
        </p:spPr>
        <p:txBody>
          <a:bodyPr>
            <a:normAutofit fontScale="90000"/>
          </a:bodyPr>
          <a:lstStyle/>
          <a:p>
            <a:pPr algn="ctr"/>
            <a:r>
              <a:rPr lang="en-US" dirty="0"/>
              <a:t>Hypnosis and eye witness testimony</a:t>
            </a:r>
          </a:p>
        </p:txBody>
      </p:sp>
      <p:sp>
        <p:nvSpPr>
          <p:cNvPr id="3" name="Content Placeholder 2"/>
          <p:cNvSpPr>
            <a:spLocks noGrp="1"/>
          </p:cNvSpPr>
          <p:nvPr>
            <p:ph idx="1"/>
          </p:nvPr>
        </p:nvSpPr>
        <p:spPr>
          <a:xfrm>
            <a:off x="609600" y="990601"/>
            <a:ext cx="8229600" cy="2590799"/>
          </a:xfrm>
        </p:spPr>
        <p:txBody>
          <a:bodyPr>
            <a:normAutofit/>
          </a:bodyPr>
          <a:lstStyle/>
          <a:p>
            <a:pPr marL="0" indent="0">
              <a:buNone/>
            </a:pPr>
            <a:r>
              <a:rPr lang="en-US" sz="2400" dirty="0"/>
              <a:t>People who witness a crime may recall the details of the crime differently when under hypnosis. Participants are asked to watch a video of a robbery and half are randomly assigned to a hypnosis condition. These subjects are hypnotized and then asked 30 questions about the robbery. The other participants answer the same questions without being hypnotized. </a:t>
            </a:r>
            <a:r>
              <a:rPr lang="el-GR" sz="2400" dirty="0"/>
              <a:t>α</a:t>
            </a:r>
            <a:r>
              <a:rPr lang="en-US" sz="2400" dirty="0"/>
              <a:t> = .05</a:t>
            </a:r>
          </a:p>
        </p:txBody>
      </p:sp>
      <p:graphicFrame>
        <p:nvGraphicFramePr>
          <p:cNvPr id="4" name="Table 3"/>
          <p:cNvGraphicFramePr>
            <a:graphicFrameLocks noGrp="1"/>
          </p:cNvGraphicFramePr>
          <p:nvPr/>
        </p:nvGraphicFramePr>
        <p:xfrm>
          <a:off x="642730" y="3276600"/>
          <a:ext cx="8229600" cy="1828800"/>
        </p:xfrm>
        <a:graphic>
          <a:graphicData uri="http://schemas.openxmlformats.org/drawingml/2006/table">
            <a:tbl>
              <a:tblPr firstRow="1" bandRow="1">
                <a:tableStyleId>{3C2FFA5D-87B4-456A-9821-1D502468CF0F}</a:tableStyleId>
              </a:tblPr>
              <a:tblGrid>
                <a:gridCol w="4038600">
                  <a:extLst>
                    <a:ext uri="{9D8B030D-6E8A-4147-A177-3AD203B41FA5}">
                      <a16:colId xmlns:a16="http://schemas.microsoft.com/office/drawing/2014/main" val="20000"/>
                    </a:ext>
                  </a:extLst>
                </a:gridCol>
                <a:gridCol w="2089826">
                  <a:extLst>
                    <a:ext uri="{9D8B030D-6E8A-4147-A177-3AD203B41FA5}">
                      <a16:colId xmlns:a16="http://schemas.microsoft.com/office/drawing/2014/main" val="20001"/>
                    </a:ext>
                  </a:extLst>
                </a:gridCol>
                <a:gridCol w="2101174">
                  <a:extLst>
                    <a:ext uri="{9D8B030D-6E8A-4147-A177-3AD203B41FA5}">
                      <a16:colId xmlns:a16="http://schemas.microsoft.com/office/drawing/2014/main" val="20002"/>
                    </a:ext>
                  </a:extLst>
                </a:gridCol>
              </a:tblGrid>
              <a:tr h="370840">
                <a:tc>
                  <a:txBody>
                    <a:bodyPr/>
                    <a:lstStyle/>
                    <a:p>
                      <a:endParaRPr lang="en-US" sz="2400" dirty="0"/>
                    </a:p>
                  </a:txBody>
                  <a:tcPr/>
                </a:tc>
                <a:tc>
                  <a:txBody>
                    <a:bodyPr/>
                    <a:lstStyle/>
                    <a:p>
                      <a:pPr algn="ctr"/>
                      <a:r>
                        <a:rPr lang="en-US" sz="2400"/>
                        <a:t>Hypnosis</a:t>
                      </a:r>
                    </a:p>
                  </a:txBody>
                  <a:tcPr/>
                </a:tc>
                <a:tc>
                  <a:txBody>
                    <a:bodyPr/>
                    <a:lstStyle/>
                    <a:p>
                      <a:pPr algn="ctr"/>
                      <a:r>
                        <a:rPr lang="en-US" sz="2400"/>
                        <a:t>No Hypnosis</a:t>
                      </a:r>
                    </a:p>
                  </a:txBody>
                  <a:tcPr/>
                </a:tc>
                <a:extLst>
                  <a:ext uri="{0D108BD9-81ED-4DB2-BD59-A6C34878D82A}">
                    <a16:rowId xmlns:a16="http://schemas.microsoft.com/office/drawing/2014/main" val="10000"/>
                  </a:ext>
                </a:extLst>
              </a:tr>
              <a:tr h="370840">
                <a:tc>
                  <a:txBody>
                    <a:bodyPr/>
                    <a:lstStyle/>
                    <a:p>
                      <a:r>
                        <a:rPr lang="en-US" sz="2400" dirty="0"/>
                        <a:t>Mean </a:t>
                      </a:r>
                      <a:r>
                        <a:rPr lang="en-US" sz="2400" baseline="0" dirty="0"/>
                        <a:t>correct responses</a:t>
                      </a:r>
                      <a:endParaRPr lang="en-US" sz="2400" dirty="0"/>
                    </a:p>
                  </a:txBody>
                  <a:tcPr/>
                </a:tc>
                <a:tc>
                  <a:txBody>
                    <a:bodyPr/>
                    <a:lstStyle/>
                    <a:p>
                      <a:pPr algn="ctr"/>
                      <a:r>
                        <a:rPr lang="en-US" sz="2400" dirty="0"/>
                        <a:t>23</a:t>
                      </a:r>
                    </a:p>
                  </a:txBody>
                  <a:tcPr/>
                </a:tc>
                <a:tc>
                  <a:txBody>
                    <a:bodyPr/>
                    <a:lstStyle/>
                    <a:p>
                      <a:pPr algn="ctr"/>
                      <a:r>
                        <a:rPr lang="en-US" sz="2400"/>
                        <a:t>20</a:t>
                      </a:r>
                    </a:p>
                  </a:txBody>
                  <a:tcPr/>
                </a:tc>
                <a:extLst>
                  <a:ext uri="{0D108BD9-81ED-4DB2-BD59-A6C34878D82A}">
                    <a16:rowId xmlns:a16="http://schemas.microsoft.com/office/drawing/2014/main" val="10001"/>
                  </a:ext>
                </a:extLst>
              </a:tr>
              <a:tr h="370840">
                <a:tc>
                  <a:txBody>
                    <a:bodyPr/>
                    <a:lstStyle/>
                    <a:p>
                      <a:r>
                        <a:rPr lang="en-US" sz="2400"/>
                        <a:t>Number of participants</a:t>
                      </a:r>
                    </a:p>
                  </a:txBody>
                  <a:tcPr/>
                </a:tc>
                <a:tc>
                  <a:txBody>
                    <a:bodyPr/>
                    <a:lstStyle/>
                    <a:p>
                      <a:pPr algn="ctr"/>
                      <a:r>
                        <a:rPr lang="en-US" sz="2400"/>
                        <a:t>17</a:t>
                      </a:r>
                    </a:p>
                  </a:txBody>
                  <a:tcPr/>
                </a:tc>
                <a:tc>
                  <a:txBody>
                    <a:bodyPr/>
                    <a:lstStyle/>
                    <a:p>
                      <a:pPr algn="ctr"/>
                      <a:r>
                        <a:rPr lang="en-US" sz="2400"/>
                        <a:t>15</a:t>
                      </a:r>
                    </a:p>
                  </a:txBody>
                  <a:tcPr/>
                </a:tc>
                <a:extLst>
                  <a:ext uri="{0D108BD9-81ED-4DB2-BD59-A6C34878D82A}">
                    <a16:rowId xmlns:a16="http://schemas.microsoft.com/office/drawing/2014/main" val="10002"/>
                  </a:ext>
                </a:extLst>
              </a:tr>
              <a:tr h="370840">
                <a:tc>
                  <a:txBody>
                    <a:bodyPr/>
                    <a:lstStyle/>
                    <a:p>
                      <a:r>
                        <a:rPr lang="en-US" sz="2400"/>
                        <a:t>Estimated Variance</a:t>
                      </a:r>
                      <a:endParaRPr lang="en-US" sz="2400" b="1"/>
                    </a:p>
                  </a:txBody>
                  <a:tcPr/>
                </a:tc>
                <a:tc>
                  <a:txBody>
                    <a:bodyPr/>
                    <a:lstStyle/>
                    <a:p>
                      <a:pPr algn="ctr"/>
                      <a:r>
                        <a:rPr lang="en-US" sz="2400"/>
                        <a:t>9.0</a:t>
                      </a:r>
                    </a:p>
                  </a:txBody>
                  <a:tcPr/>
                </a:tc>
                <a:tc>
                  <a:txBody>
                    <a:bodyPr/>
                    <a:lstStyle/>
                    <a:p>
                      <a:pPr algn="ctr"/>
                      <a:r>
                        <a:rPr lang="en-US" sz="2400" dirty="0"/>
                        <a:t>7.5</a:t>
                      </a:r>
                    </a:p>
                  </a:txBody>
                  <a:tcPr/>
                </a:tc>
                <a:extLst>
                  <a:ext uri="{0D108BD9-81ED-4DB2-BD59-A6C34878D82A}">
                    <a16:rowId xmlns:a16="http://schemas.microsoft.com/office/drawing/2014/main" val="10003"/>
                  </a:ext>
                </a:extLst>
              </a:tr>
            </a:tbl>
          </a:graphicData>
        </a:graphic>
      </p:graphicFrame>
      <p:sp>
        <p:nvSpPr>
          <p:cNvPr id="5" name="Content Placeholder 2"/>
          <p:cNvSpPr txBox="1">
            <a:spLocks/>
          </p:cNvSpPr>
          <p:nvPr/>
        </p:nvSpPr>
        <p:spPr>
          <a:xfrm>
            <a:off x="609600" y="5341619"/>
            <a:ext cx="8229600" cy="12953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dirty="0"/>
              <a:t>1) Conduct a two samples t-test</a:t>
            </a:r>
          </a:p>
          <a:p>
            <a:pPr marL="0" indent="0">
              <a:buFont typeface="Arial" pitchFamily="34" charset="0"/>
              <a:buNone/>
            </a:pPr>
            <a:r>
              <a:rPr lang="en-US" sz="2400" dirty="0"/>
              <a:t>2) Calculate and interpret Cohen’s D</a:t>
            </a:r>
          </a:p>
          <a:p>
            <a:pPr marL="0" indent="0">
              <a:buFont typeface="Arial" pitchFamily="34" charset="0"/>
              <a:buNone/>
            </a:pPr>
            <a:r>
              <a:rPr lang="en-US" sz="2400" dirty="0"/>
              <a:t>3) Calculate and interpret the 95% CI (if you have time)</a:t>
            </a:r>
          </a:p>
        </p:txBody>
      </p:sp>
    </p:spTree>
    <p:extLst>
      <p:ext uri="{BB962C8B-B14F-4D97-AF65-F5344CB8AC3E}">
        <p14:creationId xmlns:p14="http://schemas.microsoft.com/office/powerpoint/2010/main" val="19813023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05000"/>
            <a:ext cx="8001000" cy="4495800"/>
          </a:xfrm>
        </p:spPr>
        <p:txBody>
          <a:bodyPr>
            <a:noAutofit/>
          </a:bodyPr>
          <a:lstStyle/>
          <a:p>
            <a:pPr marL="0" indent="0">
              <a:buNone/>
            </a:pPr>
            <a:r>
              <a:rPr lang="en-US" sz="2400" dirty="0"/>
              <a:t>Child’s perception of their social acceptance:</a:t>
            </a:r>
          </a:p>
          <a:p>
            <a:pPr marL="0" indent="0">
              <a:buNone/>
            </a:pPr>
            <a:r>
              <a:rPr lang="en-US" sz="2400" dirty="0"/>
              <a:t>ADHD: M = 2.75 (SD = .67)	Control: M = 2.88 (SD = .77)</a:t>
            </a:r>
          </a:p>
          <a:p>
            <a:pPr marL="0" indent="0">
              <a:buNone/>
            </a:pPr>
            <a:r>
              <a:rPr lang="en-US" sz="2400" dirty="0"/>
              <a:t>t(76) = .61, </a:t>
            </a:r>
            <a:r>
              <a:rPr lang="en-US" sz="2400" i="1" dirty="0"/>
              <a:t>p</a:t>
            </a:r>
            <a:r>
              <a:rPr lang="en-US" sz="2400" dirty="0"/>
              <a:t> &gt; .05, d = .18</a:t>
            </a:r>
          </a:p>
          <a:p>
            <a:pPr marL="0" indent="0">
              <a:buNone/>
            </a:pPr>
            <a:r>
              <a:rPr lang="en-US" sz="2400" dirty="0"/>
              <a:t>Results for teacher’s rating of the child’s social acceptance:</a:t>
            </a:r>
          </a:p>
          <a:p>
            <a:pPr marL="0" indent="0">
              <a:buNone/>
            </a:pPr>
            <a:r>
              <a:rPr lang="en-US" sz="2400" dirty="0"/>
              <a:t>ADHD: M = 2.12 (SD = .67)	Control: M =3.75 (SD = .35)</a:t>
            </a:r>
          </a:p>
          <a:p>
            <a:pPr marL="0" indent="0">
              <a:buNone/>
            </a:pPr>
            <a:r>
              <a:rPr lang="en-US" sz="2400" dirty="0"/>
              <a:t>t(76) = 12.01, </a:t>
            </a:r>
            <a:r>
              <a:rPr lang="en-US" sz="2400" i="1" dirty="0"/>
              <a:t>p</a:t>
            </a:r>
            <a:r>
              <a:rPr lang="en-US" sz="2400" dirty="0"/>
              <a:t> &lt; .05, d = 2.92</a:t>
            </a:r>
          </a:p>
          <a:p>
            <a:pPr marL="0" indent="0">
              <a:buNone/>
            </a:pPr>
            <a:r>
              <a:rPr lang="en-US" sz="2400" dirty="0"/>
              <a:t>Answer the following: </a:t>
            </a:r>
          </a:p>
          <a:p>
            <a:pPr lvl="1">
              <a:buFont typeface="Wingdings" pitchFamily="2" charset="2"/>
              <a:buChar char="§"/>
            </a:pPr>
            <a:r>
              <a:rPr lang="en-US" i="0" dirty="0"/>
              <a:t>What was the IV and  what were the two DVs?</a:t>
            </a:r>
          </a:p>
          <a:p>
            <a:pPr lvl="1">
              <a:buFont typeface="Wingdings" pitchFamily="2" charset="2"/>
              <a:buChar char="§"/>
            </a:pPr>
            <a:r>
              <a:rPr lang="en-US" i="0" dirty="0"/>
              <a:t>Interpret the results for child perception and teacher rating</a:t>
            </a:r>
          </a:p>
          <a:p>
            <a:pPr lvl="1">
              <a:buFont typeface="Wingdings" pitchFamily="2" charset="2"/>
              <a:buChar char="§"/>
            </a:pPr>
            <a:r>
              <a:rPr lang="en-US" i="0" dirty="0"/>
              <a:t>Interpret the magnitude of the group differences (HINT: think about effect size)</a:t>
            </a:r>
          </a:p>
        </p:txBody>
      </p:sp>
      <p:pic>
        <p:nvPicPr>
          <p:cNvPr id="5" name="Picture 4"/>
          <p:cNvPicPr>
            <a:picLocks noChangeAspect="1"/>
          </p:cNvPicPr>
          <p:nvPr/>
        </p:nvPicPr>
        <p:blipFill>
          <a:blip r:embed="rId2"/>
          <a:stretch>
            <a:fillRect/>
          </a:stretch>
        </p:blipFill>
        <p:spPr>
          <a:xfrm>
            <a:off x="685800" y="25400"/>
            <a:ext cx="8229600" cy="1752601"/>
          </a:xfrm>
          <a:prstGeom prst="rect">
            <a:avLst/>
          </a:prstGeom>
        </p:spPr>
      </p:pic>
    </p:spTree>
    <p:extLst>
      <p:ext uri="{BB962C8B-B14F-4D97-AF65-F5344CB8AC3E}">
        <p14:creationId xmlns:p14="http://schemas.microsoft.com/office/powerpoint/2010/main" val="3199218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Rectangle 5"/>
              <p:cNvSpPr/>
              <p:nvPr/>
            </p:nvSpPr>
            <p:spPr>
              <a:xfrm>
                <a:off x="632791" y="2133600"/>
                <a:ext cx="7924800" cy="4208973"/>
              </a:xfrm>
              <a:prstGeom prst="rect">
                <a:avLst/>
              </a:prstGeom>
            </p:spPr>
            <p:txBody>
              <a:bodyPr wrap="square">
                <a:spAutoFit/>
              </a:bodyPr>
              <a:lstStyle/>
              <a:p>
                <a:pPr>
                  <a:lnSpc>
                    <a:spcPct val="150000"/>
                  </a:lnSpc>
                </a:pPr>
                <a:r>
                  <a:rPr lang="en-US" sz="2400" b="1" i="1" dirty="0">
                    <a:solidFill>
                      <a:srgbClr val="7030A0"/>
                    </a:solidFill>
                  </a:rPr>
                  <a:t>Step 1</a:t>
                </a:r>
                <a:r>
                  <a:rPr lang="en-US" sz="2400" dirty="0">
                    <a:solidFill>
                      <a:srgbClr val="7030A0"/>
                    </a:solidFill>
                  </a:rPr>
                  <a:t>:</a:t>
                </a:r>
                <a:r>
                  <a:rPr lang="en-US" sz="2400" dirty="0"/>
                  <a:t> One- or two-tailed test?</a:t>
                </a:r>
              </a:p>
              <a:p>
                <a:pPr>
                  <a:lnSpc>
                    <a:spcPct val="150000"/>
                  </a:lnSpc>
                </a:pPr>
                <a:r>
                  <a:rPr lang="en-US" sz="2400" b="1" i="1" dirty="0">
                    <a:solidFill>
                      <a:srgbClr val="7030A0"/>
                    </a:solidFill>
                  </a:rPr>
                  <a:t>Step 2</a:t>
                </a:r>
                <a:r>
                  <a:rPr lang="en-US" sz="2400" dirty="0">
                    <a:solidFill>
                      <a:srgbClr val="7030A0"/>
                    </a:solidFill>
                  </a:rPr>
                  <a:t>:</a:t>
                </a:r>
                <a:r>
                  <a:rPr lang="en-US" sz="2400" dirty="0"/>
                  <a:t> Null hypothesis		</a:t>
                </a:r>
              </a:p>
              <a:p>
                <a:pPr>
                  <a:lnSpc>
                    <a:spcPct val="150000"/>
                  </a:lnSpc>
                </a:pPr>
                <a:r>
                  <a:rPr lang="en-US" sz="2400" b="1" i="1" dirty="0">
                    <a:solidFill>
                      <a:srgbClr val="7030A0"/>
                    </a:solidFill>
                  </a:rPr>
                  <a:t>Step 3</a:t>
                </a:r>
                <a:r>
                  <a:rPr lang="en-US" sz="2400" dirty="0">
                    <a:solidFill>
                      <a:srgbClr val="7030A0"/>
                    </a:solidFill>
                  </a:rPr>
                  <a:t>:</a:t>
                </a:r>
                <a:r>
                  <a:rPr lang="en-US" sz="2400" dirty="0"/>
                  <a:t> Alternative hypothesis</a:t>
                </a:r>
                <a:endParaRPr lang="en-US" sz="2400" b="1" dirty="0"/>
              </a:p>
              <a:p>
                <a:pPr>
                  <a:lnSpc>
                    <a:spcPct val="150000"/>
                  </a:lnSpc>
                </a:pPr>
                <a:r>
                  <a:rPr lang="en-US" sz="2400" b="1" i="1" dirty="0">
                    <a:solidFill>
                      <a:srgbClr val="7030A0"/>
                    </a:solidFill>
                  </a:rPr>
                  <a:t>Steps 4</a:t>
                </a:r>
                <a:r>
                  <a:rPr lang="en-US" sz="2400" dirty="0">
                    <a:solidFill>
                      <a:srgbClr val="7030A0"/>
                    </a:solidFill>
                  </a:rPr>
                  <a:t> and </a:t>
                </a:r>
                <a:r>
                  <a:rPr lang="en-US" sz="2400" b="1" i="1" dirty="0">
                    <a:solidFill>
                      <a:srgbClr val="7030A0"/>
                    </a:solidFill>
                  </a:rPr>
                  <a:t>5</a:t>
                </a:r>
                <a:r>
                  <a:rPr lang="en-US" sz="2400" dirty="0">
                    <a:solidFill>
                      <a:srgbClr val="7030A0"/>
                    </a:solidFill>
                  </a:rPr>
                  <a:t>: </a:t>
                </a:r>
                <a:r>
                  <a:rPr lang="en-US" sz="2400" dirty="0"/>
                  <a:t>α =	 </a:t>
                </a:r>
                <a:r>
                  <a:rPr lang="en-US" sz="2400" dirty="0" err="1"/>
                  <a:t>t</a:t>
                </a:r>
                <a:r>
                  <a:rPr lang="en-US" sz="2400" baseline="-25000" dirty="0" err="1"/>
                  <a:t>crit</a:t>
                </a:r>
                <a:r>
                  <a:rPr lang="en-US" sz="2400" dirty="0"/>
                  <a:t> =</a:t>
                </a:r>
              </a:p>
              <a:p>
                <a:pPr>
                  <a:lnSpc>
                    <a:spcPct val="150000"/>
                  </a:lnSpc>
                </a:pPr>
                <a:r>
                  <a:rPr lang="en-US" sz="2400" b="1" i="1" dirty="0">
                    <a:solidFill>
                      <a:srgbClr val="7030A0"/>
                    </a:solidFill>
                  </a:rPr>
                  <a:t>Step 6:</a:t>
                </a:r>
                <a:r>
                  <a:rPr lang="en-US" sz="2400" dirty="0"/>
                  <a:t> Calculate the observed value of t (Hint: </a:t>
                </a:r>
                <a14:m>
                  <m:oMath xmlns:m="http://schemas.openxmlformats.org/officeDocument/2006/math">
                    <m:sSubSup>
                      <m:sSubSupPr>
                        <m:ctrlPr>
                          <a:rPr lang="en-US" sz="2400" i="1" smtClean="0">
                            <a:latin typeface="Cambria Math" panose="02040503050406030204" pitchFamily="18" charset="0"/>
                          </a:rPr>
                        </m:ctrlPr>
                      </m:sSubSupPr>
                      <m:e>
                        <m:r>
                          <a:rPr lang="en-US" sz="2400" b="0" i="1" smtClean="0">
                            <a:latin typeface="Cambria Math" panose="02040503050406030204" pitchFamily="18" charset="0"/>
                          </a:rPr>
                          <m:t>𝑠</m:t>
                        </m:r>
                      </m:e>
                      <m:sub>
                        <m:r>
                          <a:rPr lang="en-US" sz="2400" b="0" i="1" smtClean="0">
                            <a:latin typeface="Cambria Math" panose="02040503050406030204" pitchFamily="18" charset="0"/>
                          </a:rPr>
                          <m:t>𝑝</m:t>
                        </m:r>
                      </m:sub>
                      <m:sup>
                        <m:r>
                          <a:rPr lang="en-US" sz="2400" b="0" i="1" smtClean="0">
                            <a:latin typeface="Cambria Math" panose="02040503050406030204" pitchFamily="18" charset="0"/>
                          </a:rPr>
                          <m:t>2</m:t>
                        </m:r>
                      </m:sup>
                    </m:sSubSup>
                  </m:oMath>
                </a14:m>
                <a:r>
                  <a:rPr lang="en-US" sz="2400" dirty="0"/>
                  <a:t>)</a:t>
                </a:r>
              </a:p>
              <a:p>
                <a:pPr>
                  <a:lnSpc>
                    <a:spcPct val="150000"/>
                  </a:lnSpc>
                </a:pPr>
                <a:r>
                  <a:rPr lang="en-US" sz="2400" b="1" i="1" dirty="0">
                    <a:solidFill>
                      <a:srgbClr val="7030A0"/>
                    </a:solidFill>
                  </a:rPr>
                  <a:t>Step 7: </a:t>
                </a:r>
                <a:r>
                  <a:rPr lang="en-US" sz="2400" dirty="0"/>
                  <a:t>Decision regarding the null</a:t>
                </a:r>
              </a:p>
              <a:p>
                <a:r>
                  <a:rPr lang="en-US" sz="2400" b="1" i="1" dirty="0">
                    <a:solidFill>
                      <a:srgbClr val="7030A0"/>
                    </a:solidFill>
                  </a:rPr>
                  <a:t>Step 8: </a:t>
                </a:r>
                <a:r>
                  <a:rPr lang="en-US" sz="2400" dirty="0"/>
                  <a:t>Interpret your decision regarding the null</a:t>
                </a:r>
              </a:p>
              <a:p>
                <a:r>
                  <a:rPr lang="en-US" sz="2400" dirty="0"/>
                  <a:t>	  (using proper notation).  </a:t>
                </a:r>
              </a:p>
            </p:txBody>
          </p:sp>
        </mc:Choice>
        <mc:Fallback xmlns="">
          <p:sp>
            <p:nvSpPr>
              <p:cNvPr id="6" name="Rectangle 5"/>
              <p:cNvSpPr>
                <a:spLocks noRot="1" noChangeAspect="1" noMove="1" noResize="1" noEditPoints="1" noAdjustHandles="1" noChangeArrowheads="1" noChangeShapeType="1" noTextEdit="1"/>
              </p:cNvSpPr>
              <p:nvPr/>
            </p:nvSpPr>
            <p:spPr>
              <a:xfrm>
                <a:off x="632791" y="2133600"/>
                <a:ext cx="7924800" cy="4208973"/>
              </a:xfrm>
              <a:prstGeom prst="rect">
                <a:avLst/>
              </a:prstGeom>
              <a:blipFill>
                <a:blip r:embed="rId2"/>
                <a:stretch>
                  <a:fillRect l="-1120" b="-2410"/>
                </a:stretch>
              </a:blipFill>
            </p:spPr>
            <p:txBody>
              <a:bodyPr/>
              <a:lstStyle/>
              <a:p>
                <a:r>
                  <a:rPr lang="en-US">
                    <a:noFill/>
                  </a:rPr>
                  <a:t> </a:t>
                </a:r>
              </a:p>
            </p:txBody>
          </p:sp>
        </mc:Fallback>
      </mc:AlternateContent>
      <p:graphicFrame>
        <p:nvGraphicFramePr>
          <p:cNvPr id="10" name="Table 9"/>
          <p:cNvGraphicFramePr>
            <a:graphicFrameLocks noGrp="1"/>
          </p:cNvGraphicFramePr>
          <p:nvPr/>
        </p:nvGraphicFramePr>
        <p:xfrm>
          <a:off x="609600" y="228600"/>
          <a:ext cx="8229600" cy="1584960"/>
        </p:xfrm>
        <a:graphic>
          <a:graphicData uri="http://schemas.openxmlformats.org/drawingml/2006/table">
            <a:tbl>
              <a:tblPr firstRow="1" bandRow="1">
                <a:tableStyleId>{3C2FFA5D-87B4-456A-9821-1D502468CF0F}</a:tableStyleId>
              </a:tblPr>
              <a:tblGrid>
                <a:gridCol w="4038600">
                  <a:extLst>
                    <a:ext uri="{9D8B030D-6E8A-4147-A177-3AD203B41FA5}">
                      <a16:colId xmlns:a16="http://schemas.microsoft.com/office/drawing/2014/main" val="20000"/>
                    </a:ext>
                  </a:extLst>
                </a:gridCol>
                <a:gridCol w="2089826">
                  <a:extLst>
                    <a:ext uri="{9D8B030D-6E8A-4147-A177-3AD203B41FA5}">
                      <a16:colId xmlns:a16="http://schemas.microsoft.com/office/drawing/2014/main" val="20001"/>
                    </a:ext>
                  </a:extLst>
                </a:gridCol>
                <a:gridCol w="2101174">
                  <a:extLst>
                    <a:ext uri="{9D8B030D-6E8A-4147-A177-3AD203B41FA5}">
                      <a16:colId xmlns:a16="http://schemas.microsoft.com/office/drawing/2014/main" val="20002"/>
                    </a:ext>
                  </a:extLst>
                </a:gridCol>
              </a:tblGrid>
              <a:tr h="370840">
                <a:tc>
                  <a:txBody>
                    <a:bodyPr/>
                    <a:lstStyle/>
                    <a:p>
                      <a:endParaRPr lang="en-US" sz="2000"/>
                    </a:p>
                  </a:txBody>
                  <a:tcPr/>
                </a:tc>
                <a:tc>
                  <a:txBody>
                    <a:bodyPr/>
                    <a:lstStyle/>
                    <a:p>
                      <a:pPr algn="ctr"/>
                      <a:r>
                        <a:rPr lang="en-US" sz="2000"/>
                        <a:t>Hypnosis</a:t>
                      </a:r>
                    </a:p>
                  </a:txBody>
                  <a:tcPr/>
                </a:tc>
                <a:tc>
                  <a:txBody>
                    <a:bodyPr/>
                    <a:lstStyle/>
                    <a:p>
                      <a:pPr algn="ctr"/>
                      <a:r>
                        <a:rPr lang="en-US" sz="2000"/>
                        <a:t>No Hypnosis</a:t>
                      </a:r>
                    </a:p>
                  </a:txBody>
                  <a:tcPr/>
                </a:tc>
                <a:extLst>
                  <a:ext uri="{0D108BD9-81ED-4DB2-BD59-A6C34878D82A}">
                    <a16:rowId xmlns:a16="http://schemas.microsoft.com/office/drawing/2014/main" val="10000"/>
                  </a:ext>
                </a:extLst>
              </a:tr>
              <a:tr h="370840">
                <a:tc>
                  <a:txBody>
                    <a:bodyPr/>
                    <a:lstStyle/>
                    <a:p>
                      <a:r>
                        <a:rPr lang="en-US" sz="2000" dirty="0"/>
                        <a:t>Mean number</a:t>
                      </a:r>
                      <a:r>
                        <a:rPr lang="en-US" sz="2000" baseline="0" dirty="0"/>
                        <a:t> of questions correct</a:t>
                      </a:r>
                      <a:endParaRPr lang="en-US" sz="2000" dirty="0"/>
                    </a:p>
                  </a:txBody>
                  <a:tcPr/>
                </a:tc>
                <a:tc>
                  <a:txBody>
                    <a:bodyPr/>
                    <a:lstStyle/>
                    <a:p>
                      <a:pPr algn="ctr"/>
                      <a:r>
                        <a:rPr lang="en-US" sz="2000"/>
                        <a:t>23</a:t>
                      </a:r>
                    </a:p>
                  </a:txBody>
                  <a:tcPr/>
                </a:tc>
                <a:tc>
                  <a:txBody>
                    <a:bodyPr/>
                    <a:lstStyle/>
                    <a:p>
                      <a:pPr algn="ctr"/>
                      <a:r>
                        <a:rPr lang="en-US" sz="2000"/>
                        <a:t>20</a:t>
                      </a:r>
                    </a:p>
                  </a:txBody>
                  <a:tcPr/>
                </a:tc>
                <a:extLst>
                  <a:ext uri="{0D108BD9-81ED-4DB2-BD59-A6C34878D82A}">
                    <a16:rowId xmlns:a16="http://schemas.microsoft.com/office/drawing/2014/main" val="10001"/>
                  </a:ext>
                </a:extLst>
              </a:tr>
              <a:tr h="370840">
                <a:tc>
                  <a:txBody>
                    <a:bodyPr/>
                    <a:lstStyle/>
                    <a:p>
                      <a:r>
                        <a:rPr lang="en-US" sz="2000"/>
                        <a:t>Number of participants</a:t>
                      </a:r>
                    </a:p>
                  </a:txBody>
                  <a:tcPr/>
                </a:tc>
                <a:tc>
                  <a:txBody>
                    <a:bodyPr/>
                    <a:lstStyle/>
                    <a:p>
                      <a:pPr algn="ctr"/>
                      <a:r>
                        <a:rPr lang="en-US" sz="2000"/>
                        <a:t>17</a:t>
                      </a:r>
                    </a:p>
                  </a:txBody>
                  <a:tcPr/>
                </a:tc>
                <a:tc>
                  <a:txBody>
                    <a:bodyPr/>
                    <a:lstStyle/>
                    <a:p>
                      <a:pPr algn="ctr"/>
                      <a:r>
                        <a:rPr lang="en-US" sz="2000"/>
                        <a:t>15</a:t>
                      </a:r>
                    </a:p>
                  </a:txBody>
                  <a:tcPr/>
                </a:tc>
                <a:extLst>
                  <a:ext uri="{0D108BD9-81ED-4DB2-BD59-A6C34878D82A}">
                    <a16:rowId xmlns:a16="http://schemas.microsoft.com/office/drawing/2014/main" val="10002"/>
                  </a:ext>
                </a:extLst>
              </a:tr>
              <a:tr h="370840">
                <a:tc>
                  <a:txBody>
                    <a:bodyPr/>
                    <a:lstStyle/>
                    <a:p>
                      <a:r>
                        <a:rPr lang="en-US" sz="2000"/>
                        <a:t>Estimated Variance</a:t>
                      </a:r>
                      <a:endParaRPr lang="en-US" sz="2000" b="1"/>
                    </a:p>
                  </a:txBody>
                  <a:tcPr/>
                </a:tc>
                <a:tc>
                  <a:txBody>
                    <a:bodyPr/>
                    <a:lstStyle/>
                    <a:p>
                      <a:pPr algn="ctr"/>
                      <a:r>
                        <a:rPr lang="en-US" sz="2000"/>
                        <a:t>9.0</a:t>
                      </a:r>
                    </a:p>
                  </a:txBody>
                  <a:tcPr/>
                </a:tc>
                <a:tc>
                  <a:txBody>
                    <a:bodyPr/>
                    <a:lstStyle/>
                    <a:p>
                      <a:pPr algn="ctr"/>
                      <a:r>
                        <a:rPr lang="en-US" sz="2000" dirty="0"/>
                        <a:t>7.5</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735025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458200" cy="1485900"/>
          </a:xfrm>
        </p:spPr>
        <p:txBody>
          <a:bodyPr>
            <a:normAutofit/>
          </a:bodyPr>
          <a:lstStyle/>
          <a:p>
            <a:pPr algn="ctr"/>
            <a:r>
              <a:rPr lang="en-US" sz="3600" dirty="0"/>
              <a:t>Reporting results of an independent t-test</a:t>
            </a:r>
          </a:p>
        </p:txBody>
      </p:sp>
      <p:sp>
        <p:nvSpPr>
          <p:cNvPr id="3" name="Content Placeholder 2"/>
          <p:cNvSpPr>
            <a:spLocks noGrp="1"/>
          </p:cNvSpPr>
          <p:nvPr>
            <p:ph idx="1"/>
          </p:nvPr>
        </p:nvSpPr>
        <p:spPr>
          <a:xfrm>
            <a:off x="723900" y="994741"/>
            <a:ext cx="8229600" cy="1828800"/>
          </a:xfrm>
        </p:spPr>
        <p:txBody>
          <a:bodyPr>
            <a:normAutofit/>
          </a:bodyPr>
          <a:lstStyle/>
          <a:p>
            <a:pPr marL="0" indent="0">
              <a:buNone/>
            </a:pPr>
            <a:r>
              <a:rPr lang="en-US" dirty="0"/>
              <a:t>Individuals under hypnosis answered significantly more questions correctly (M = 23.00, SD = 3.00) than those not under hypnosis (M = 20.00, SD = 2.74), t (30) = 2.93, p &lt; .05. The 95% confidence interval for the difference is 0.91 to 5.09. The Cohen’s D effect size is 1.04, suggesting a large effect. </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2219163965"/>
              </p:ext>
            </p:extLst>
          </p:nvPr>
        </p:nvGraphicFramePr>
        <p:xfrm>
          <a:off x="1828800" y="2667000"/>
          <a:ext cx="5867400" cy="3581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43698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534400" cy="1485900"/>
          </a:xfrm>
        </p:spPr>
        <p:txBody>
          <a:bodyPr>
            <a:normAutofit/>
          </a:bodyPr>
          <a:lstStyle/>
          <a:p>
            <a:pPr algn="ctr"/>
            <a:r>
              <a:rPr lang="en-US" sz="3600" dirty="0"/>
              <a:t>Reporting results of an independent t-test</a:t>
            </a:r>
          </a:p>
        </p:txBody>
      </p:sp>
      <p:sp>
        <p:nvSpPr>
          <p:cNvPr id="3" name="Content Placeholder 2"/>
          <p:cNvSpPr>
            <a:spLocks noGrp="1"/>
          </p:cNvSpPr>
          <p:nvPr>
            <p:ph idx="1"/>
          </p:nvPr>
        </p:nvSpPr>
        <p:spPr>
          <a:xfrm>
            <a:off x="762000" y="1066800"/>
            <a:ext cx="8229600" cy="1828800"/>
          </a:xfrm>
        </p:spPr>
        <p:txBody>
          <a:bodyPr>
            <a:noAutofit/>
          </a:bodyPr>
          <a:lstStyle/>
          <a:p>
            <a:pPr marL="0" indent="0">
              <a:buNone/>
            </a:pPr>
            <a:r>
              <a:rPr lang="en-US" sz="2400" dirty="0"/>
              <a:t>Individuals under hypnosis answered significantly more questions correctly (M = 23.00, SD = 3.00) than those not under hypnosis (M = 20.00, SD = 2.74), t (30) = 2.93, p &lt; .05. The 95% confidence interval for the difference is 0.91 to 5.09. The Cohen’s D effect size is 1.04, suggesting a large effect. </a:t>
            </a:r>
          </a:p>
        </p:txBody>
      </p:sp>
      <p:pic>
        <p:nvPicPr>
          <p:cNvPr id="81922" name="Picture 2"/>
          <p:cNvPicPr>
            <a:picLocks noChangeAspect="1" noChangeArrowheads="1"/>
          </p:cNvPicPr>
          <p:nvPr/>
        </p:nvPicPr>
        <p:blipFill>
          <a:blip r:embed="rId2">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2057400" y="3124200"/>
            <a:ext cx="4565650" cy="3200400"/>
          </a:xfrm>
          <a:prstGeom prst="rect">
            <a:avLst/>
          </a:prstGeom>
          <a:solidFill>
            <a:schemeClr val="bg1"/>
          </a:solidFill>
          <a:ln>
            <a:solidFill>
              <a:schemeClr val="tx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4938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http://mongarcia.files.wordpress.com/2012/01/untitl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143000"/>
            <a:ext cx="6096000" cy="45815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922601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DFD37-BF4A-E944-BE2D-65B7883BD557}"/>
              </a:ext>
            </a:extLst>
          </p:cNvPr>
          <p:cNvSpPr>
            <a:spLocks noGrp="1"/>
          </p:cNvSpPr>
          <p:nvPr>
            <p:ph type="title"/>
          </p:nvPr>
        </p:nvSpPr>
        <p:spPr/>
        <p:txBody>
          <a:bodyPr/>
          <a:lstStyle/>
          <a:p>
            <a:r>
              <a:rPr lang="en-US" dirty="0"/>
              <a:t>Let’s practice Using SPSS</a:t>
            </a:r>
          </a:p>
        </p:txBody>
      </p:sp>
      <p:sp>
        <p:nvSpPr>
          <p:cNvPr id="3" name="Content Placeholder 2">
            <a:extLst>
              <a:ext uri="{FF2B5EF4-FFF2-40B4-BE49-F238E27FC236}">
                <a16:creationId xmlns:a16="http://schemas.microsoft.com/office/drawing/2014/main" id="{6CBF6461-5201-5149-A215-C90206E59E51}"/>
              </a:ext>
            </a:extLst>
          </p:cNvPr>
          <p:cNvSpPr>
            <a:spLocks noGrp="1"/>
          </p:cNvSpPr>
          <p:nvPr>
            <p:ph idx="1"/>
          </p:nvPr>
        </p:nvSpPr>
        <p:spPr>
          <a:xfrm>
            <a:off x="914400" y="1411816"/>
            <a:ext cx="7200900" cy="5141383"/>
          </a:xfrm>
        </p:spPr>
        <p:txBody>
          <a:bodyPr>
            <a:noAutofit/>
          </a:bodyPr>
          <a:lstStyle/>
          <a:p>
            <a:pPr marL="0" indent="0">
              <a:buNone/>
            </a:pPr>
            <a:r>
              <a:rPr lang="en-US" sz="3200" dirty="0"/>
              <a:t>New DATA FILE!!!!!	</a:t>
            </a:r>
            <a:r>
              <a:rPr lang="en-US" sz="3200" dirty="0" err="1">
                <a:solidFill>
                  <a:srgbClr val="7030A0"/>
                </a:solidFill>
              </a:rPr>
              <a:t>PizzaPizza.sav</a:t>
            </a:r>
            <a:endParaRPr lang="en-US" sz="3200" dirty="0">
              <a:solidFill>
                <a:srgbClr val="7030A0"/>
              </a:solidFill>
            </a:endParaRPr>
          </a:p>
          <a:p>
            <a:pPr marL="0" indent="0">
              <a:buNone/>
            </a:pPr>
            <a:endParaRPr lang="en-US" sz="3200" dirty="0"/>
          </a:p>
          <a:p>
            <a:pPr marL="0" indent="0">
              <a:buNone/>
            </a:pPr>
            <a:r>
              <a:rPr lang="en-US" sz="3200" dirty="0"/>
              <a:t>Let’s use SPSS to see if our earlier calculations hold.</a:t>
            </a:r>
          </a:p>
          <a:p>
            <a:pPr marL="0" indent="0">
              <a:buNone/>
            </a:pPr>
            <a:r>
              <a:rPr lang="en-US" sz="3200" dirty="0"/>
              <a:t>Questions: </a:t>
            </a:r>
          </a:p>
          <a:p>
            <a:pPr lvl="1"/>
            <a:r>
              <a:rPr lang="en-US" sz="3200" dirty="0"/>
              <a:t>What is the </a:t>
            </a:r>
            <a:r>
              <a:rPr lang="en-US" sz="3200" dirty="0">
                <a:solidFill>
                  <a:srgbClr val="7030A0"/>
                </a:solidFill>
              </a:rPr>
              <a:t>null hypothesis</a:t>
            </a:r>
            <a:r>
              <a:rPr lang="en-US" sz="3200" dirty="0"/>
              <a:t>?</a:t>
            </a:r>
          </a:p>
          <a:p>
            <a:pPr lvl="1"/>
            <a:r>
              <a:rPr lang="en-US" sz="3200" dirty="0"/>
              <a:t>What is the </a:t>
            </a:r>
            <a:r>
              <a:rPr lang="en-US" sz="3200" dirty="0">
                <a:solidFill>
                  <a:srgbClr val="7030A0"/>
                </a:solidFill>
              </a:rPr>
              <a:t>alternative hypothesis</a:t>
            </a:r>
            <a:r>
              <a:rPr lang="en-US" sz="3200" dirty="0"/>
              <a:t>?</a:t>
            </a:r>
          </a:p>
          <a:p>
            <a:pPr lvl="1"/>
            <a:r>
              <a:rPr lang="en-US" sz="3200" dirty="0"/>
              <a:t>Should we </a:t>
            </a:r>
            <a:r>
              <a:rPr lang="en-US" sz="3200" dirty="0">
                <a:solidFill>
                  <a:srgbClr val="FF0000"/>
                </a:solidFill>
              </a:rPr>
              <a:t>reject</a:t>
            </a:r>
            <a:r>
              <a:rPr lang="en-US" sz="3200" dirty="0"/>
              <a:t> or </a:t>
            </a:r>
            <a:r>
              <a:rPr lang="en-US" sz="3200" dirty="0">
                <a:solidFill>
                  <a:srgbClr val="7030A0"/>
                </a:solidFill>
              </a:rPr>
              <a:t>FTR</a:t>
            </a:r>
            <a:r>
              <a:rPr lang="en-US" sz="3200" dirty="0"/>
              <a:t> the null?</a:t>
            </a:r>
          </a:p>
          <a:p>
            <a:pPr lvl="1"/>
            <a:r>
              <a:rPr lang="en-US" sz="3200" dirty="0"/>
              <a:t>What is your interpretation?</a:t>
            </a:r>
          </a:p>
        </p:txBody>
      </p:sp>
    </p:spTree>
    <p:extLst>
      <p:ext uri="{BB962C8B-B14F-4D97-AF65-F5344CB8AC3E}">
        <p14:creationId xmlns:p14="http://schemas.microsoft.com/office/powerpoint/2010/main" val="2438758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DFD37-BF4A-E944-BE2D-65B7883BD557}"/>
              </a:ext>
            </a:extLst>
          </p:cNvPr>
          <p:cNvSpPr>
            <a:spLocks noGrp="1"/>
          </p:cNvSpPr>
          <p:nvPr>
            <p:ph type="title"/>
          </p:nvPr>
        </p:nvSpPr>
        <p:spPr/>
        <p:txBody>
          <a:bodyPr/>
          <a:lstStyle/>
          <a:p>
            <a:r>
              <a:rPr lang="en-US" dirty="0"/>
              <a:t>Pizza…Pizza</a:t>
            </a:r>
          </a:p>
        </p:txBody>
      </p:sp>
      <p:sp>
        <p:nvSpPr>
          <p:cNvPr id="5" name="TextBox 4">
            <a:extLst>
              <a:ext uri="{FF2B5EF4-FFF2-40B4-BE49-F238E27FC236}">
                <a16:creationId xmlns:a16="http://schemas.microsoft.com/office/drawing/2014/main" id="{509D20B3-9843-B1B8-8818-615681D75823}"/>
              </a:ext>
            </a:extLst>
          </p:cNvPr>
          <p:cNvSpPr txBox="1"/>
          <p:nvPr/>
        </p:nvSpPr>
        <p:spPr>
          <a:xfrm>
            <a:off x="908756" y="1746724"/>
            <a:ext cx="8229600" cy="461665"/>
          </a:xfrm>
          <a:prstGeom prst="rect">
            <a:avLst/>
          </a:prstGeom>
          <a:noFill/>
        </p:spPr>
        <p:txBody>
          <a:bodyPr wrap="square">
            <a:spAutoFit/>
          </a:bodyPr>
          <a:lstStyle/>
          <a:p>
            <a:r>
              <a:rPr lang="en-US" sz="2400" b="1" i="1" dirty="0">
                <a:solidFill>
                  <a:srgbClr val="E12EC9"/>
                </a:solidFill>
              </a:rPr>
              <a:t>Analyze</a:t>
            </a:r>
            <a:r>
              <a:rPr lang="en-US" sz="2400" dirty="0"/>
              <a:t> → </a:t>
            </a:r>
            <a:r>
              <a:rPr lang="en-US" sz="2400" b="1" i="1" dirty="0">
                <a:solidFill>
                  <a:srgbClr val="E12EC9"/>
                </a:solidFill>
              </a:rPr>
              <a:t>Compare Means</a:t>
            </a:r>
            <a:r>
              <a:rPr lang="en-US" sz="2400" dirty="0"/>
              <a:t> →</a:t>
            </a:r>
            <a:r>
              <a:rPr lang="en-US" sz="2400" b="1" i="1" dirty="0">
                <a:solidFill>
                  <a:srgbClr val="E12EC9"/>
                </a:solidFill>
              </a:rPr>
              <a:t>Independent Samples T-Test</a:t>
            </a:r>
            <a:r>
              <a:rPr lang="en-US" sz="2400" dirty="0">
                <a:solidFill>
                  <a:schemeClr val="accent1"/>
                </a:solidFill>
              </a:rPr>
              <a:t> </a:t>
            </a:r>
            <a:endParaRPr lang="en-US" sz="2400" dirty="0"/>
          </a:p>
        </p:txBody>
      </p:sp>
      <p:pic>
        <p:nvPicPr>
          <p:cNvPr id="6" name="Picture 5">
            <a:extLst>
              <a:ext uri="{FF2B5EF4-FFF2-40B4-BE49-F238E27FC236}">
                <a16:creationId xmlns:a16="http://schemas.microsoft.com/office/drawing/2014/main" id="{955A6204-17B8-AD65-B152-B74F65AB37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0150" y="2438400"/>
            <a:ext cx="6858000" cy="3632200"/>
          </a:xfrm>
          <a:prstGeom prst="rect">
            <a:avLst/>
          </a:prstGeom>
        </p:spPr>
      </p:pic>
    </p:spTree>
    <p:extLst>
      <p:ext uri="{BB962C8B-B14F-4D97-AF65-F5344CB8AC3E}">
        <p14:creationId xmlns:p14="http://schemas.microsoft.com/office/powerpoint/2010/main" val="1624303107"/>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{84BB561C-5307-BD44-A6CC-056102DDAB20}tf10001072</Template>
  <TotalTime>7247</TotalTime>
  <Words>1591</Words>
  <Application>Microsoft Macintosh PowerPoint</Application>
  <PresentationFormat>On-screen Show (4:3)</PresentationFormat>
  <Paragraphs>225</Paragraphs>
  <Slides>30</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Cambria Math</vt:lpstr>
      <vt:lpstr>Franklin Gothic Book</vt:lpstr>
      <vt:lpstr>Times New Roman</vt:lpstr>
      <vt:lpstr>Wingdings</vt:lpstr>
      <vt:lpstr>Crop</vt:lpstr>
      <vt:lpstr>Independent samples t-tests</vt:lpstr>
      <vt:lpstr>Questions???</vt:lpstr>
      <vt:lpstr>Hypnosis and eye witness testimony</vt:lpstr>
      <vt:lpstr>PowerPoint Presentation</vt:lpstr>
      <vt:lpstr>Reporting results of an independent t-test</vt:lpstr>
      <vt:lpstr>Reporting results of an independent t-test</vt:lpstr>
      <vt:lpstr>PowerPoint Presentation</vt:lpstr>
      <vt:lpstr>Let’s practice Using SPSS</vt:lpstr>
      <vt:lpstr>Pizza…Pizza</vt:lpstr>
      <vt:lpstr>Pizza….Pizza</vt:lpstr>
      <vt:lpstr>Pizza….Pizza</vt:lpstr>
      <vt:lpstr>SPSS output – Pizza Delivery</vt:lpstr>
      <vt:lpstr>Let’s practice Using SPSS</vt:lpstr>
      <vt:lpstr>Let’s practice Using SPSS</vt:lpstr>
      <vt:lpstr>Let’s practice Using SPSS</vt:lpstr>
      <vt:lpstr>Let’s practice Using SPSS</vt:lpstr>
      <vt:lpstr>PowerPoint Presentation</vt:lpstr>
      <vt:lpstr>Mazza, et al. (2016)</vt:lpstr>
      <vt:lpstr>Mazza, et al. (2016)</vt:lpstr>
      <vt:lpstr>Mazza, et al. (2016)</vt:lpstr>
      <vt:lpstr>Mazza, et al. (2016)</vt:lpstr>
      <vt:lpstr>Mazza, et al. (2016)</vt:lpstr>
      <vt:lpstr>Mazza, et al. (2016)</vt:lpstr>
      <vt:lpstr>Mazza, et al. (2016)</vt:lpstr>
      <vt:lpstr>Watching Sherlock</vt:lpstr>
      <vt:lpstr>PowerPoint Presentation</vt:lpstr>
      <vt:lpstr>PowerPoint Presentation</vt:lpstr>
      <vt:lpstr>PowerPoint Presentation</vt:lpstr>
      <vt:lpstr>PowerPoint Presentation</vt:lpstr>
      <vt:lpstr>PowerPoint Presentation</vt:lpstr>
    </vt:vector>
  </TitlesOfParts>
  <Company>Amherst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One Sample t-tests</dc:title>
  <dc:creator>Julia McQuade</dc:creator>
  <cp:lastModifiedBy>Microsoft Office User</cp:lastModifiedBy>
  <cp:revision>256</cp:revision>
  <dcterms:created xsi:type="dcterms:W3CDTF">2013-03-10T16:54:01Z</dcterms:created>
  <dcterms:modified xsi:type="dcterms:W3CDTF">2023-10-11T16:06:44Z</dcterms:modified>
</cp:coreProperties>
</file>