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321" r:id="rId2"/>
    <p:sldId id="268" r:id="rId3"/>
    <p:sldId id="269" r:id="rId4"/>
    <p:sldId id="270" r:id="rId5"/>
    <p:sldId id="271" r:id="rId6"/>
    <p:sldId id="326" r:id="rId7"/>
    <p:sldId id="400" r:id="rId8"/>
    <p:sldId id="278" r:id="rId9"/>
    <p:sldId id="403" r:id="rId10"/>
    <p:sldId id="286" r:id="rId11"/>
    <p:sldId id="388" r:id="rId12"/>
    <p:sldId id="346" r:id="rId13"/>
    <p:sldId id="287" r:id="rId14"/>
    <p:sldId id="288" r:id="rId15"/>
    <p:sldId id="289" r:id="rId16"/>
    <p:sldId id="290" r:id="rId17"/>
    <p:sldId id="291" r:id="rId18"/>
    <p:sldId id="284" r:id="rId19"/>
    <p:sldId id="397" r:id="rId20"/>
    <p:sldId id="376" r:id="rId21"/>
    <p:sldId id="404" r:id="rId22"/>
    <p:sldId id="378" r:id="rId23"/>
    <p:sldId id="364" r:id="rId24"/>
    <p:sldId id="365" r:id="rId25"/>
    <p:sldId id="366" r:id="rId26"/>
    <p:sldId id="304" r:id="rId27"/>
    <p:sldId id="405" r:id="rId28"/>
    <p:sldId id="294" r:id="rId29"/>
    <p:sldId id="357" r:id="rId30"/>
    <p:sldId id="35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90"/>
    <p:restoredTop sz="73278" autoAdjust="0"/>
  </p:normalViewPr>
  <p:slideViewPr>
    <p:cSldViewPr>
      <p:cViewPr varScale="1">
        <p:scale>
          <a:sx n="91" d="100"/>
          <a:sy n="91" d="100"/>
        </p:scale>
        <p:origin x="173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ECE89-9D00-4137-8072-E1D82F3C02BF}" type="datetimeFigureOut">
              <a:rPr lang="en-US" smtClean="0"/>
              <a:t>1/26/22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9D31F-80B6-4771-AE3C-23CF7E570026}" type="slidenum">
              <a:rPr lang="en-US" smtClean="0"/>
              <a:t>‹#›</a:t>
            </a:fld>
            <a:endParaRPr lang="en-US"/>
          </a:p>
        </p:txBody>
      </p:sp>
    </p:spTree>
    <p:extLst>
      <p:ext uri="{BB962C8B-B14F-4D97-AF65-F5344CB8AC3E}">
        <p14:creationId xmlns:p14="http://schemas.microsoft.com/office/powerpoint/2010/main" val="129128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B0FD5-77B6-4742-AC1C-431EDD5ED166}" type="slidenum">
              <a:rPr lang="en-US" smtClean="0"/>
              <a:t>4</a:t>
            </a:fld>
            <a:endParaRPr lang="en-US" dirty="0"/>
          </a:p>
        </p:txBody>
      </p:sp>
    </p:spTree>
    <p:extLst>
      <p:ext uri="{BB962C8B-B14F-4D97-AF65-F5344CB8AC3E}">
        <p14:creationId xmlns:p14="http://schemas.microsoft.com/office/powerpoint/2010/main" val="4234511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D9D31F-80B6-4771-AE3C-23CF7E570026}" type="slidenum">
              <a:rPr lang="en-US" smtClean="0"/>
              <a:t>28</a:t>
            </a:fld>
            <a:endParaRPr lang="en-US"/>
          </a:p>
        </p:txBody>
      </p:sp>
    </p:spTree>
    <p:extLst>
      <p:ext uri="{BB962C8B-B14F-4D97-AF65-F5344CB8AC3E}">
        <p14:creationId xmlns:p14="http://schemas.microsoft.com/office/powerpoint/2010/main" val="2742190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D9D31F-80B6-4771-AE3C-23CF7E570026}" type="slidenum">
              <a:rPr lang="en-US" smtClean="0"/>
              <a:t>29</a:t>
            </a:fld>
            <a:endParaRPr lang="en-US"/>
          </a:p>
        </p:txBody>
      </p:sp>
    </p:spTree>
    <p:extLst>
      <p:ext uri="{BB962C8B-B14F-4D97-AF65-F5344CB8AC3E}">
        <p14:creationId xmlns:p14="http://schemas.microsoft.com/office/powerpoint/2010/main" val="462059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BD9D31F-80B6-4771-AE3C-23CF7E570026}" type="slidenum">
              <a:rPr lang="en-US" smtClean="0"/>
              <a:t>30</a:t>
            </a:fld>
            <a:endParaRPr lang="en-US"/>
          </a:p>
        </p:txBody>
      </p:sp>
    </p:spTree>
    <p:extLst>
      <p:ext uri="{BB962C8B-B14F-4D97-AF65-F5344CB8AC3E}">
        <p14:creationId xmlns:p14="http://schemas.microsoft.com/office/powerpoint/2010/main" val="2906031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074258CC-74D6-4505-9E05-3A760F4A5BCA}" type="datetimeFigureOut">
              <a:rPr lang="en-US" smtClean="0"/>
              <a:t>1/26/22</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4DC4056F-3CA4-4627-9EDD-DC0101B75288}"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7277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4258CC-74D6-4505-9E05-3A760F4A5BCA}"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380697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4258CC-74D6-4505-9E05-3A760F4A5BCA}"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219134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4258CC-74D6-4505-9E05-3A760F4A5BCA}"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29140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074258CC-74D6-4505-9E05-3A760F4A5BCA}" type="datetimeFigureOut">
              <a:rPr lang="en-US" smtClean="0"/>
              <a:t>1/26/22</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4DC4056F-3CA4-4627-9EDD-DC0101B75288}"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185374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4258CC-74D6-4505-9E05-3A760F4A5BCA}"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291428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4258CC-74D6-4505-9E05-3A760F4A5BCA}" type="datetimeFigureOut">
              <a:rPr lang="en-US" smtClean="0"/>
              <a:t>1/26/22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124596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4258CC-74D6-4505-9E05-3A760F4A5BCA}" type="datetimeFigureOut">
              <a:rPr lang="en-US" smtClean="0"/>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98361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258CC-74D6-4505-9E05-3A760F4A5BCA}" type="datetimeFigureOut">
              <a:rPr lang="en-US" smtClean="0"/>
              <a:t>1/26/22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195259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74258CC-74D6-4505-9E05-3A760F4A5BCA}" type="datetimeFigureOut">
              <a:rPr lang="en-US" smtClean="0"/>
              <a:t>1/26/22</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DC4056F-3CA4-4627-9EDD-DC0101B75288}"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457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74258CC-74D6-4505-9E05-3A760F4A5BCA}" type="datetimeFigureOut">
              <a:rPr lang="en-US" smtClean="0"/>
              <a:t>1/26/22</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DC4056F-3CA4-4627-9EDD-DC0101B75288}"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26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074258CC-74D6-4505-9E05-3A760F4A5BCA}" type="datetimeFigureOut">
              <a:rPr lang="en-US" smtClean="0"/>
              <a:t>1/26/22</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4DC4056F-3CA4-4627-9EDD-DC0101B75288}"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3010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1.wmf"/><Relationship Id="rId4" Type="http://schemas.openxmlformats.org/officeDocument/2006/relationships/oleObject" Target="../embeddings/oleObject3.bin"/><Relationship Id="rId9" Type="http://schemas.openxmlformats.org/officeDocument/2006/relationships/image" Target="../media/image13.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4.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4.wmf"/><Relationship Id="rId4" Type="http://schemas.openxmlformats.org/officeDocument/2006/relationships/oleObject" Target="../embeddings/oleObject6.bin"/><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819400"/>
            <a:ext cx="6270922" cy="2098226"/>
          </a:xfrm>
        </p:spPr>
        <p:txBody>
          <a:bodyPr/>
          <a:lstStyle/>
          <a:p>
            <a:r>
              <a:rPr lang="en-US" b="1" dirty="0"/>
              <a:t>Building on the logic of hypothesis testing: T-tests</a:t>
            </a:r>
            <a:r>
              <a:rPr lang="en-US" dirty="0"/>
              <a:t> </a:t>
            </a:r>
          </a:p>
        </p:txBody>
      </p:sp>
    </p:spTree>
    <p:extLst>
      <p:ext uri="{BB962C8B-B14F-4D97-AF65-F5344CB8AC3E}">
        <p14:creationId xmlns:p14="http://schemas.microsoft.com/office/powerpoint/2010/main" val="241116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Autofit/>
          </a:bodyPr>
          <a:lstStyle/>
          <a:p>
            <a:pPr algn="ctr"/>
            <a:r>
              <a:rPr lang="en-US" sz="4000" dirty="0"/>
              <a:t>Comparing the results </a:t>
            </a:r>
            <a:br>
              <a:rPr lang="en-US" sz="4000" dirty="0"/>
            </a:br>
            <a:r>
              <a:rPr lang="en-US" sz="4000" dirty="0"/>
              <a:t>of one- and two-tailed t-tests </a:t>
            </a:r>
          </a:p>
        </p:txBody>
      </p:sp>
      <p:sp>
        <p:nvSpPr>
          <p:cNvPr id="3" name="Content Placeholder 2"/>
          <p:cNvSpPr>
            <a:spLocks noGrp="1"/>
          </p:cNvSpPr>
          <p:nvPr>
            <p:ph idx="1"/>
          </p:nvPr>
        </p:nvSpPr>
        <p:spPr>
          <a:xfrm>
            <a:off x="685800" y="1828800"/>
            <a:ext cx="8229600" cy="3429000"/>
          </a:xfrm>
        </p:spPr>
        <p:txBody>
          <a:bodyPr>
            <a:noAutofit/>
          </a:bodyPr>
          <a:lstStyle/>
          <a:p>
            <a:pPr marL="0" indent="0">
              <a:buNone/>
            </a:pPr>
            <a:r>
              <a:rPr lang="en-US" sz="2400" dirty="0"/>
              <a:t>You lost a lot of money at the track and were forced to become the personal statistician of notorious underworld crime boss “Big Lou”.  Big Lou wants to know if his son “Moderately-Sized Lou” is stealing from his gambling operation.  Before Lou Jr. took over the operation, it used to gross $3500 per night (µ).  Big Lou tells you, “I don’t care if he is grossing more than $3500, I only care if he’s grossing less.  Got it?!”  </a:t>
            </a:r>
          </a:p>
        </p:txBody>
      </p:sp>
      <p:sp>
        <p:nvSpPr>
          <p:cNvPr id="4" name="TextBox 3">
            <a:extLst>
              <a:ext uri="{FF2B5EF4-FFF2-40B4-BE49-F238E27FC236}">
                <a16:creationId xmlns:a16="http://schemas.microsoft.com/office/drawing/2014/main" id="{D02A7F25-817F-9A45-A1DE-6D5698CC1A93}"/>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339714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4000" dirty="0"/>
              <a:t>Comparing the results of </a:t>
            </a:r>
            <a:br>
              <a:rPr lang="en-US" sz="4000" dirty="0"/>
            </a:br>
            <a:r>
              <a:rPr lang="en-US" sz="4000" dirty="0"/>
              <a:t>one- and two-tailed t-tests </a:t>
            </a:r>
          </a:p>
        </p:txBody>
      </p:sp>
      <p:sp>
        <p:nvSpPr>
          <p:cNvPr id="3" name="Content Placeholder 2"/>
          <p:cNvSpPr>
            <a:spLocks noGrp="1"/>
          </p:cNvSpPr>
          <p:nvPr>
            <p:ph idx="1"/>
          </p:nvPr>
        </p:nvSpPr>
        <p:spPr>
          <a:xfrm>
            <a:off x="685800" y="1752600"/>
            <a:ext cx="8229600" cy="2590800"/>
          </a:xfrm>
        </p:spPr>
        <p:txBody>
          <a:bodyPr>
            <a:noAutofit/>
          </a:bodyPr>
          <a:lstStyle/>
          <a:p>
            <a:pPr marL="0" indent="0">
              <a:buNone/>
            </a:pPr>
            <a:r>
              <a:rPr lang="en-US" sz="2400" dirty="0"/>
              <a:t> At this point, you could give Big Lou a lecture regarding the theoretical considerations that guide the choice between one- and two-tailed tests, but I would not be so bold... You sample the gross earnings of the casino over the next 25 nights.  The average of the sample is $3338; s = 450.  Is “Moderately-Sized Lou” going to sleep with the fishes?  </a:t>
            </a:r>
            <a:r>
              <a:rPr lang="en-US" sz="2400" dirty="0">
                <a:sym typeface="Symbol"/>
              </a:rPr>
              <a:t></a:t>
            </a:r>
            <a:r>
              <a:rPr lang="en-US" sz="2400" dirty="0"/>
              <a:t> = .05?</a:t>
            </a:r>
            <a:endParaRPr lang="en-US" sz="2400" b="1" dirty="0"/>
          </a:p>
        </p:txBody>
      </p:sp>
      <p:sp>
        <p:nvSpPr>
          <p:cNvPr id="4" name="TextBox 3">
            <a:extLst>
              <a:ext uri="{FF2B5EF4-FFF2-40B4-BE49-F238E27FC236}">
                <a16:creationId xmlns:a16="http://schemas.microsoft.com/office/drawing/2014/main" id="{337109C7-8F8E-4A46-A9BC-0F95936C52F9}"/>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93802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Image result for one tailed hypothesis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20" y="1280884"/>
            <a:ext cx="7912780" cy="48768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1219200" y="5791200"/>
            <a:ext cx="7239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4724400" y="1295400"/>
            <a:ext cx="0" cy="4495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69345" y="754742"/>
            <a:ext cx="1219200" cy="461665"/>
          </a:xfrm>
          <a:prstGeom prst="rect">
            <a:avLst/>
          </a:prstGeom>
          <a:noFill/>
        </p:spPr>
        <p:txBody>
          <a:bodyPr wrap="square" rtlCol="0">
            <a:spAutoFit/>
          </a:bodyPr>
          <a:lstStyle/>
          <a:p>
            <a:r>
              <a:rPr lang="en-US" sz="2400" dirty="0"/>
              <a:t>$3,500</a:t>
            </a:r>
          </a:p>
        </p:txBody>
      </p:sp>
      <p:sp>
        <p:nvSpPr>
          <p:cNvPr id="13" name="Rectangle 12"/>
          <p:cNvSpPr/>
          <p:nvPr/>
        </p:nvSpPr>
        <p:spPr>
          <a:xfrm>
            <a:off x="557512" y="1302327"/>
            <a:ext cx="903668" cy="4882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291590" y="5971714"/>
            <a:ext cx="2278988" cy="830997"/>
          </a:xfrm>
          <a:prstGeom prst="rect">
            <a:avLst/>
          </a:prstGeom>
          <a:noFill/>
        </p:spPr>
        <p:txBody>
          <a:bodyPr wrap="square" rtlCol="0">
            <a:spAutoFit/>
          </a:bodyPr>
          <a:lstStyle/>
          <a:p>
            <a:pPr algn="ctr"/>
            <a:r>
              <a:rPr lang="en-US" sz="2400" dirty="0"/>
              <a:t>Lou Jr. </a:t>
            </a:r>
          </a:p>
          <a:p>
            <a:pPr algn="ctr"/>
            <a:r>
              <a:rPr lang="en-US" sz="2400" dirty="0"/>
              <a:t>gets </a:t>
            </a:r>
            <a:r>
              <a:rPr lang="en-US" sz="2400" dirty="0">
                <a:solidFill>
                  <a:srgbClr val="7030A0"/>
                </a:solidFill>
              </a:rPr>
              <a:t>whacked</a:t>
            </a:r>
          </a:p>
        </p:txBody>
      </p:sp>
      <p:sp>
        <p:nvSpPr>
          <p:cNvPr id="5" name="Right Brace 4"/>
          <p:cNvSpPr/>
          <p:nvPr/>
        </p:nvSpPr>
        <p:spPr>
          <a:xfrm rot="5400000">
            <a:off x="2326309" y="5092986"/>
            <a:ext cx="209550" cy="149917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4724400" y="6026418"/>
            <a:ext cx="1981200" cy="461665"/>
          </a:xfrm>
          <a:prstGeom prst="rect">
            <a:avLst/>
          </a:prstGeom>
          <a:noFill/>
        </p:spPr>
        <p:txBody>
          <a:bodyPr wrap="square" rtlCol="0">
            <a:spAutoFit/>
          </a:bodyPr>
          <a:lstStyle/>
          <a:p>
            <a:r>
              <a:rPr lang="en-US" sz="2400" dirty="0"/>
              <a:t>Lou Jr. is </a:t>
            </a:r>
            <a:r>
              <a:rPr lang="en-US" sz="2400" dirty="0">
                <a:solidFill>
                  <a:srgbClr val="7030A0"/>
                </a:solidFill>
              </a:rPr>
              <a:t>ok</a:t>
            </a:r>
            <a:r>
              <a:rPr lang="en-US" sz="2400" dirty="0"/>
              <a:t>!</a:t>
            </a:r>
          </a:p>
        </p:txBody>
      </p:sp>
      <p:sp>
        <p:nvSpPr>
          <p:cNvPr id="14" name="Right Brace 13"/>
          <p:cNvSpPr/>
          <p:nvPr/>
        </p:nvSpPr>
        <p:spPr>
          <a:xfrm rot="5400000">
            <a:off x="5613952" y="3318184"/>
            <a:ext cx="228747" cy="505198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6BC400D8-927E-8A42-A783-1D573916C3E0}"/>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325567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a:t>Comparing the results of </a:t>
            </a:r>
            <a:br>
              <a:rPr lang="en-US" sz="2800" dirty="0"/>
            </a:br>
            <a:r>
              <a:rPr lang="en-US" sz="2800" dirty="0"/>
              <a:t>one- and two-tailed t-tests </a:t>
            </a:r>
          </a:p>
        </p:txBody>
      </p:sp>
      <p:sp>
        <p:nvSpPr>
          <p:cNvPr id="3" name="Content Placeholder 2"/>
          <p:cNvSpPr>
            <a:spLocks noGrp="1"/>
          </p:cNvSpPr>
          <p:nvPr>
            <p:ph idx="1"/>
          </p:nvPr>
        </p:nvSpPr>
        <p:spPr>
          <a:xfrm>
            <a:off x="685800" y="1257300"/>
            <a:ext cx="8229600" cy="5600700"/>
          </a:xfrm>
        </p:spPr>
        <p:txBody>
          <a:bodyPr>
            <a:normAutofit/>
          </a:bodyPr>
          <a:lstStyle/>
          <a:p>
            <a:pPr marL="0" indent="0">
              <a:buNone/>
            </a:pPr>
            <a:r>
              <a:rPr lang="en-US" sz="2400" dirty="0"/>
              <a:t>Gross $3500 per night (µ)</a:t>
            </a:r>
          </a:p>
          <a:p>
            <a:pPr marL="0" indent="0">
              <a:buNone/>
            </a:pPr>
            <a:r>
              <a:rPr lang="en-US" sz="2400" dirty="0"/>
              <a:t>Sample 25 nights, M =$3338; s = 450. </a:t>
            </a:r>
          </a:p>
          <a:p>
            <a:pPr marL="0" indent="0">
              <a:buNone/>
            </a:pPr>
            <a:endParaRPr lang="en-US" sz="2400" dirty="0"/>
          </a:p>
          <a:p>
            <a:pPr marL="0" indent="0">
              <a:buNone/>
            </a:pPr>
            <a:r>
              <a:rPr lang="en-US" sz="2400" b="1" i="1" dirty="0"/>
              <a:t>Step 1</a:t>
            </a:r>
            <a:r>
              <a:rPr lang="en-US" sz="2400" dirty="0"/>
              <a:t>: Big Lou has asked us to conduct a one-tailed test with the entire rejection region in the lower tail.  Thus, our null and alternative hypotheses will be as follows: </a:t>
            </a:r>
            <a:endParaRPr lang="en-US" sz="2400" b="1" dirty="0"/>
          </a:p>
          <a:p>
            <a:pPr marL="0" indent="0">
              <a:buNone/>
            </a:pPr>
            <a:r>
              <a:rPr lang="en-US" sz="2400" b="1" i="1" dirty="0"/>
              <a:t>Step 2</a:t>
            </a:r>
            <a:r>
              <a:rPr lang="en-US" sz="2400" dirty="0"/>
              <a:t>: Ho: </a:t>
            </a:r>
            <a:r>
              <a:rPr lang="en-US" sz="2400" dirty="0">
                <a:sym typeface="Symbol"/>
              </a:rPr>
              <a:t></a:t>
            </a:r>
            <a:r>
              <a:rPr lang="en-US" sz="2400" dirty="0"/>
              <a:t> </a:t>
            </a:r>
            <a:r>
              <a:rPr lang="en-US" sz="2400" dirty="0">
                <a:sym typeface="Symbol"/>
              </a:rPr>
              <a:t></a:t>
            </a:r>
            <a:r>
              <a:rPr lang="en-US" sz="2400" dirty="0"/>
              <a:t> 3500</a:t>
            </a:r>
            <a:endParaRPr lang="en-US" sz="2400" b="1" dirty="0"/>
          </a:p>
          <a:p>
            <a:pPr marL="0" indent="0">
              <a:buNone/>
            </a:pPr>
            <a:r>
              <a:rPr lang="en-US" sz="2400" b="1" i="1" dirty="0"/>
              <a:t>Step 3</a:t>
            </a:r>
            <a:r>
              <a:rPr lang="en-US" sz="2400" dirty="0"/>
              <a:t>: Ha: </a:t>
            </a:r>
            <a:r>
              <a:rPr lang="en-US" sz="2400" dirty="0">
                <a:sym typeface="Symbol"/>
              </a:rPr>
              <a:t></a:t>
            </a:r>
            <a:r>
              <a:rPr lang="en-US" sz="2400" dirty="0"/>
              <a:t> &lt; 3500</a:t>
            </a:r>
            <a:endParaRPr lang="en-US" sz="2400" b="1" dirty="0"/>
          </a:p>
          <a:p>
            <a:pPr marL="0" indent="0">
              <a:buNone/>
            </a:pPr>
            <a:r>
              <a:rPr lang="en-US" sz="2400" b="1" i="1" dirty="0"/>
              <a:t>Step 4</a:t>
            </a:r>
            <a:r>
              <a:rPr lang="en-US" sz="2400" dirty="0"/>
              <a:t>: </a:t>
            </a:r>
            <a:r>
              <a:rPr lang="en-US" sz="2400" dirty="0">
                <a:sym typeface="Symbol"/>
              </a:rPr>
              <a:t></a:t>
            </a:r>
            <a:r>
              <a:rPr lang="en-US" sz="2400" dirty="0"/>
              <a:t> = .05</a:t>
            </a:r>
            <a:endParaRPr lang="en-US" sz="2400" b="1" dirty="0"/>
          </a:p>
          <a:p>
            <a:pPr marL="0" indent="0">
              <a:buNone/>
            </a:pPr>
            <a:r>
              <a:rPr lang="en-US" sz="2400" b="1" i="1" dirty="0"/>
              <a:t>Step 5</a:t>
            </a:r>
            <a:r>
              <a:rPr lang="en-US" sz="2400" dirty="0"/>
              <a:t>: </a:t>
            </a:r>
            <a:r>
              <a:rPr lang="en-US" sz="2400" dirty="0" err="1"/>
              <a:t>t</a:t>
            </a:r>
            <a:r>
              <a:rPr lang="en-US" sz="2400" baseline="-25000" dirty="0" err="1"/>
              <a:t>crit</a:t>
            </a:r>
            <a:r>
              <a:rPr lang="en-US" sz="2400" baseline="-25000" dirty="0"/>
              <a:t> (α=.05, </a:t>
            </a:r>
            <a:r>
              <a:rPr lang="en-US" sz="2400" baseline="-25000" dirty="0" err="1"/>
              <a:t>df</a:t>
            </a:r>
            <a:r>
              <a:rPr lang="en-US" sz="2400" baseline="-25000" dirty="0"/>
              <a:t> = 24; 1-tailed)</a:t>
            </a:r>
            <a:r>
              <a:rPr lang="en-US" sz="2400" dirty="0"/>
              <a:t> = -1.711.  </a:t>
            </a:r>
            <a:endParaRPr lang="en-US" sz="2400" b="1" dirty="0"/>
          </a:p>
          <a:p>
            <a:pPr marL="0" indent="0">
              <a:buNone/>
            </a:pPr>
            <a:endParaRPr lang="en-US" sz="1200" b="1" i="1" dirty="0"/>
          </a:p>
          <a:p>
            <a:pPr marL="0" indent="0">
              <a:buNone/>
            </a:pPr>
            <a:r>
              <a:rPr lang="en-US" sz="2400" b="1" i="1" dirty="0"/>
              <a:t>Step 6</a:t>
            </a:r>
            <a:r>
              <a:rPr lang="en-US" sz="2400" b="1" dirty="0"/>
              <a:t>: </a:t>
            </a:r>
            <a:r>
              <a:rPr lang="en-US" sz="2400" dirty="0" err="1"/>
              <a:t>t</a:t>
            </a:r>
            <a:r>
              <a:rPr lang="en-US" sz="2400" baseline="-25000" dirty="0" err="1"/>
              <a:t>obs</a:t>
            </a:r>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nvGraphicFramePr>
        <p:xfrm>
          <a:off x="2259316" y="6140450"/>
          <a:ext cx="6622217" cy="717550"/>
        </p:xfrm>
        <a:graphic>
          <a:graphicData uri="http://schemas.openxmlformats.org/presentationml/2006/ole">
            <mc:AlternateContent xmlns:mc="http://schemas.openxmlformats.org/markup-compatibility/2006">
              <mc:Choice xmlns:v="urn:schemas-microsoft-com:vml" Requires="v">
                <p:oleObj spid="_x0000_s39937" name="Equation" r:id="rId3" imgW="3543120" imgH="380880" progId="Equation.3">
                  <p:embed/>
                </p:oleObj>
              </mc:Choice>
              <mc:Fallback>
                <p:oleObj name="Equation" r:id="rId3" imgW="3543120" imgH="380880" progId="Equation.3">
                  <p:embed/>
                  <p:pic>
                    <p:nvPicPr>
                      <p:cNvPr id="5" name="Object 4"/>
                      <p:cNvPicPr>
                        <a:picLocks noChangeAspect="1" noChangeArrowheads="1"/>
                      </p:cNvPicPr>
                      <p:nvPr/>
                    </p:nvPicPr>
                    <p:blipFill>
                      <a:blip r:embed="rId4"/>
                      <a:srcRect/>
                      <a:stretch>
                        <a:fillRect/>
                      </a:stretch>
                    </p:blipFill>
                    <p:spPr bwMode="auto">
                      <a:xfrm>
                        <a:off x="2259316" y="6140450"/>
                        <a:ext cx="6622217" cy="717550"/>
                      </a:xfrm>
                      <a:prstGeom prst="rect">
                        <a:avLst/>
                      </a:prstGeom>
                      <a:noFill/>
                    </p:spPr>
                  </p:pic>
                </p:oleObj>
              </mc:Fallback>
            </mc:AlternateContent>
          </a:graphicData>
        </a:graphic>
      </p:graphicFrame>
      <p:sp>
        <p:nvSpPr>
          <p:cNvPr id="6" name="TextBox 5"/>
          <p:cNvSpPr txBox="1"/>
          <p:nvPr/>
        </p:nvSpPr>
        <p:spPr>
          <a:xfrm>
            <a:off x="5731933" y="4263598"/>
            <a:ext cx="1828800" cy="830997"/>
          </a:xfrm>
          <a:prstGeom prst="rect">
            <a:avLst/>
          </a:prstGeom>
          <a:noFill/>
        </p:spPr>
        <p:txBody>
          <a:bodyPr wrap="square" rtlCol="0">
            <a:spAutoFit/>
          </a:bodyPr>
          <a:lstStyle/>
          <a:p>
            <a:r>
              <a:rPr lang="en-US" sz="2400" dirty="0">
                <a:solidFill>
                  <a:srgbClr val="7030A0"/>
                </a:solidFill>
              </a:rPr>
              <a:t>Negative value!</a:t>
            </a:r>
          </a:p>
        </p:txBody>
      </p:sp>
      <p:cxnSp>
        <p:nvCxnSpPr>
          <p:cNvPr id="8" name="Straight Arrow Connector 7"/>
          <p:cNvCxnSpPr>
            <a:cxnSpLocks/>
          </p:cNvCxnSpPr>
          <p:nvPr/>
        </p:nvCxnSpPr>
        <p:spPr>
          <a:xfrm flipH="1">
            <a:off x="5105400" y="4679097"/>
            <a:ext cx="609600" cy="788769"/>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3701616-EF3C-A248-BDCD-55CDFBF3C804}"/>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215449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328" y="3048000"/>
            <a:ext cx="5216809" cy="36488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639762"/>
          </a:xfrm>
        </p:spPr>
        <p:txBody>
          <a:bodyPr>
            <a:noAutofit/>
          </a:bodyPr>
          <a:lstStyle/>
          <a:p>
            <a:pPr algn="ctr"/>
            <a:r>
              <a:rPr lang="en-US" sz="2800" dirty="0"/>
              <a:t>Comparing the results of </a:t>
            </a:r>
            <a:br>
              <a:rPr lang="en-US" sz="2800" dirty="0"/>
            </a:br>
            <a:r>
              <a:rPr lang="en-US" sz="2800" dirty="0"/>
              <a:t>one- and two-tailed t-tests </a:t>
            </a:r>
          </a:p>
        </p:txBody>
      </p:sp>
      <p:sp>
        <p:nvSpPr>
          <p:cNvPr id="3" name="Content Placeholder 2"/>
          <p:cNvSpPr>
            <a:spLocks noGrp="1"/>
          </p:cNvSpPr>
          <p:nvPr>
            <p:ph idx="1"/>
          </p:nvPr>
        </p:nvSpPr>
        <p:spPr>
          <a:xfrm>
            <a:off x="457200" y="990600"/>
            <a:ext cx="8229600" cy="2286000"/>
          </a:xfrm>
        </p:spPr>
        <p:txBody>
          <a:bodyPr>
            <a:noAutofit/>
          </a:bodyPr>
          <a:lstStyle/>
          <a:p>
            <a:pPr marL="0" indent="0">
              <a:buNone/>
            </a:pPr>
            <a:r>
              <a:rPr lang="en-US" sz="2400" dirty="0"/>
              <a:t>Gross $3500 per night (µ)</a:t>
            </a:r>
          </a:p>
          <a:p>
            <a:pPr marL="0" indent="0">
              <a:buNone/>
            </a:pPr>
            <a:r>
              <a:rPr lang="en-US" sz="2400" dirty="0"/>
              <a:t>Sample 25 nights, M =$3338; s = 450. </a:t>
            </a:r>
          </a:p>
          <a:p>
            <a:pPr marL="0" indent="0">
              <a:buNone/>
            </a:pPr>
            <a:endParaRPr lang="en-US" sz="1000" dirty="0"/>
          </a:p>
          <a:p>
            <a:pPr marL="0" indent="0">
              <a:buNone/>
            </a:pPr>
            <a:r>
              <a:rPr lang="en-US" sz="2400" b="1" i="1" dirty="0"/>
              <a:t>Step 7</a:t>
            </a:r>
            <a:r>
              <a:rPr lang="en-US" sz="2400" dirty="0"/>
              <a:t>: Our observed t falls in the rejection region.  Therefore, we would </a:t>
            </a:r>
            <a:r>
              <a:rPr lang="en-US" sz="2400" b="1" i="1" cap="small" dirty="0"/>
              <a:t>reject</a:t>
            </a:r>
            <a:r>
              <a:rPr lang="en-US" sz="2400" cap="small" dirty="0"/>
              <a:t> </a:t>
            </a:r>
            <a:r>
              <a:rPr lang="en-US" sz="2400" dirty="0"/>
              <a:t>the null: </a:t>
            </a:r>
            <a:endParaRPr lang="en-US" sz="2400" b="1" dirty="0"/>
          </a:p>
          <a:p>
            <a:pPr marL="0" indent="0">
              <a:buNone/>
            </a:pPr>
            <a:r>
              <a:rPr lang="en-US" sz="2400" i="1" dirty="0"/>
              <a:t>	</a:t>
            </a:r>
            <a:r>
              <a:rPr lang="en-US" sz="2400" dirty="0"/>
              <a:t>t (24) = -1.8, p &lt;.05</a:t>
            </a:r>
            <a:endParaRPr lang="en-US" sz="2400" i="1"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2"/>
          <p:cNvSpPr txBox="1">
            <a:spLocks/>
          </p:cNvSpPr>
          <p:nvPr/>
        </p:nvSpPr>
        <p:spPr>
          <a:xfrm>
            <a:off x="457200" y="5524500"/>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a:p>
          <a:p>
            <a:pPr marL="0" indent="0">
              <a:buFont typeface="Arial" pitchFamily="34" charset="0"/>
              <a:buNone/>
            </a:pPr>
            <a:r>
              <a:rPr lang="en-US" sz="2500" b="1" i="1" dirty="0"/>
              <a:t>Step 8</a:t>
            </a:r>
            <a:r>
              <a:rPr lang="en-US" sz="2500" dirty="0"/>
              <a:t>: Interpret the results</a:t>
            </a:r>
            <a:endParaRPr lang="en-US" sz="2500" i="1" dirty="0"/>
          </a:p>
        </p:txBody>
      </p:sp>
      <p:sp>
        <p:nvSpPr>
          <p:cNvPr id="8" name="TextBox 7">
            <a:extLst>
              <a:ext uri="{FF2B5EF4-FFF2-40B4-BE49-F238E27FC236}">
                <a16:creationId xmlns:a16="http://schemas.microsoft.com/office/drawing/2014/main" id="{AADCAE69-0F65-7049-95EE-B4ABA743DADC}"/>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3743923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4000" dirty="0"/>
              <a:t>Big Bad Lou as a Two-Tailed Test</a:t>
            </a:r>
          </a:p>
        </p:txBody>
      </p:sp>
      <p:sp>
        <p:nvSpPr>
          <p:cNvPr id="3" name="Content Placeholder 2"/>
          <p:cNvSpPr>
            <a:spLocks noGrp="1"/>
          </p:cNvSpPr>
          <p:nvPr>
            <p:ph idx="1"/>
          </p:nvPr>
        </p:nvSpPr>
        <p:spPr>
          <a:xfrm>
            <a:off x="685800" y="1219200"/>
            <a:ext cx="8229600" cy="5486400"/>
          </a:xfrm>
        </p:spPr>
        <p:txBody>
          <a:bodyPr>
            <a:normAutofit/>
          </a:bodyPr>
          <a:lstStyle/>
          <a:p>
            <a:pPr marL="0" indent="0">
              <a:buNone/>
            </a:pPr>
            <a:r>
              <a:rPr lang="en-US" sz="2400" dirty="0"/>
              <a:t>Although it would be unwise for you to challenge Big Lou’s decision to run a one-tailed test, the same is not true for Mrs. Lou.  She loves her baby boy and wisely asks you to conduct a two-tailed test, just to see what would happen.  After all, wouldn’t Lou Jr. deserve a big raise if receipts from the gambling operation increased rather than decreased?  </a:t>
            </a:r>
          </a:p>
          <a:p>
            <a:pPr marL="0" indent="0">
              <a:buNone/>
            </a:pPr>
            <a:endParaRPr lang="en-US" sz="2400" dirty="0"/>
          </a:p>
          <a:p>
            <a:pPr marL="0" indent="0">
              <a:buNone/>
            </a:pPr>
            <a:r>
              <a:rPr lang="en-US" sz="2400" dirty="0"/>
              <a:t>Bear in mind that, just like with selecting a value for α, the time to make a decision regarding whether to run a one- or two-sampled test is </a:t>
            </a:r>
            <a:r>
              <a:rPr lang="en-US" sz="2400" b="1" i="1" dirty="0">
                <a:solidFill>
                  <a:srgbClr val="7030A0"/>
                </a:solidFill>
              </a:rPr>
              <a:t>BEFORE</a:t>
            </a:r>
            <a:r>
              <a:rPr lang="en-US" sz="2400" dirty="0"/>
              <a:t> you have seen the data.   </a:t>
            </a:r>
            <a:endParaRPr lang="en-US" sz="2400" b="1" dirty="0"/>
          </a:p>
          <a:p>
            <a:pPr marL="0" indent="0">
              <a:buNone/>
            </a:pPr>
            <a:endParaRPr lang="en-US" sz="2400" dirty="0"/>
          </a:p>
        </p:txBody>
      </p:sp>
      <p:sp>
        <p:nvSpPr>
          <p:cNvPr id="4" name="TextBox 3">
            <a:extLst>
              <a:ext uri="{FF2B5EF4-FFF2-40B4-BE49-F238E27FC236}">
                <a16:creationId xmlns:a16="http://schemas.microsoft.com/office/drawing/2014/main" id="{C1D970BD-E45D-B04A-A0C0-A3D370674F70}"/>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1306604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dirty="0"/>
              <a:t>Following mama Lou’s request</a:t>
            </a:r>
          </a:p>
        </p:txBody>
      </p:sp>
      <p:sp>
        <p:nvSpPr>
          <p:cNvPr id="3" name="Content Placeholder 2"/>
          <p:cNvSpPr>
            <a:spLocks noGrp="1"/>
          </p:cNvSpPr>
          <p:nvPr>
            <p:ph idx="1"/>
          </p:nvPr>
        </p:nvSpPr>
        <p:spPr>
          <a:xfrm>
            <a:off x="685800" y="1295400"/>
            <a:ext cx="8229600" cy="4983163"/>
          </a:xfrm>
        </p:spPr>
        <p:txBody>
          <a:bodyPr>
            <a:normAutofit/>
          </a:bodyPr>
          <a:lstStyle/>
          <a:p>
            <a:pPr marL="0" indent="0">
              <a:buNone/>
            </a:pPr>
            <a:r>
              <a:rPr lang="en-US" sz="2400" b="1" i="1" dirty="0"/>
              <a:t>Step 1</a:t>
            </a:r>
            <a:r>
              <a:rPr lang="en-US" sz="2400" dirty="0"/>
              <a:t>: Because we have decided to conduct a two-tailed test, our statistical hypotheses would be as follows:</a:t>
            </a:r>
            <a:endParaRPr lang="en-US" sz="2400" b="1" dirty="0"/>
          </a:p>
          <a:p>
            <a:pPr marL="0" indent="0">
              <a:buNone/>
            </a:pPr>
            <a:r>
              <a:rPr lang="en-US" sz="2400" b="1" i="1" dirty="0"/>
              <a:t>Step 2</a:t>
            </a:r>
            <a:r>
              <a:rPr lang="en-US" sz="2400" dirty="0"/>
              <a:t>: Ho: </a:t>
            </a:r>
            <a:r>
              <a:rPr lang="en-US" sz="2400" dirty="0">
                <a:sym typeface="Symbol"/>
              </a:rPr>
              <a:t></a:t>
            </a:r>
            <a:r>
              <a:rPr lang="en-US" sz="2400" dirty="0"/>
              <a:t> = 3500</a:t>
            </a:r>
            <a:endParaRPr lang="en-US" sz="2400" b="1" dirty="0"/>
          </a:p>
          <a:p>
            <a:pPr marL="0" indent="0">
              <a:buNone/>
            </a:pPr>
            <a:r>
              <a:rPr lang="en-US" sz="2400" b="1" i="1" dirty="0"/>
              <a:t>Step 3</a:t>
            </a:r>
            <a:r>
              <a:rPr lang="en-US" sz="2400" dirty="0"/>
              <a:t>: Ha: </a:t>
            </a:r>
            <a:r>
              <a:rPr lang="en-US" sz="2400" dirty="0">
                <a:sym typeface="Symbol"/>
              </a:rPr>
              <a:t></a:t>
            </a:r>
            <a:r>
              <a:rPr lang="en-US" sz="2400" dirty="0"/>
              <a:t> ≠ 3500</a:t>
            </a:r>
            <a:r>
              <a:rPr lang="en-US" sz="2400" b="1" i="1" dirty="0"/>
              <a:t> </a:t>
            </a:r>
            <a:endParaRPr lang="en-US" sz="2400" b="1" dirty="0"/>
          </a:p>
          <a:p>
            <a:pPr marL="0" indent="0">
              <a:buNone/>
            </a:pPr>
            <a:r>
              <a:rPr lang="en-US" sz="2400" b="1" i="1" dirty="0"/>
              <a:t>Step 4</a:t>
            </a:r>
            <a:r>
              <a:rPr lang="en-US" sz="2400" dirty="0"/>
              <a:t>: </a:t>
            </a:r>
            <a:r>
              <a:rPr lang="en-US" sz="2400" dirty="0">
                <a:sym typeface="Symbol"/>
              </a:rPr>
              <a:t></a:t>
            </a:r>
            <a:r>
              <a:rPr lang="en-US" sz="2400" dirty="0"/>
              <a:t> = .05</a:t>
            </a:r>
            <a:endParaRPr lang="en-US" sz="2400" b="1" dirty="0"/>
          </a:p>
          <a:p>
            <a:pPr marL="0" indent="0">
              <a:buNone/>
            </a:pPr>
            <a:r>
              <a:rPr lang="en-US" sz="2400" b="1" i="1" dirty="0"/>
              <a:t>Step 5</a:t>
            </a:r>
            <a:r>
              <a:rPr lang="en-US" sz="2400" dirty="0"/>
              <a:t>: </a:t>
            </a:r>
            <a:r>
              <a:rPr lang="en-US" sz="2400" dirty="0" err="1"/>
              <a:t>t</a:t>
            </a:r>
            <a:r>
              <a:rPr lang="en-US" sz="2400" baseline="-25000" dirty="0" err="1"/>
              <a:t>crit</a:t>
            </a:r>
            <a:r>
              <a:rPr lang="en-US" sz="2400" baseline="-25000" dirty="0"/>
              <a:t>(α=.05, </a:t>
            </a:r>
            <a:r>
              <a:rPr lang="en-US" sz="2400" baseline="-25000" dirty="0" err="1"/>
              <a:t>df</a:t>
            </a:r>
            <a:r>
              <a:rPr lang="en-US" sz="2400" baseline="-25000" dirty="0"/>
              <a:t> = 24, 2-tailed)</a:t>
            </a:r>
            <a:r>
              <a:rPr lang="en-US" sz="2400" dirty="0"/>
              <a:t> = ± 2.064.  </a:t>
            </a:r>
            <a:endParaRPr lang="en-US" sz="2400" b="1" dirty="0"/>
          </a:p>
          <a:p>
            <a:pPr marL="0" indent="0">
              <a:buNone/>
            </a:pPr>
            <a:r>
              <a:rPr lang="en-US" sz="2400" dirty="0"/>
              <a:t> </a:t>
            </a:r>
            <a:endParaRPr lang="en-US" sz="2400" b="1" dirty="0"/>
          </a:p>
          <a:p>
            <a:pPr marL="0" indent="0">
              <a:buNone/>
            </a:pPr>
            <a:r>
              <a:rPr lang="en-US" sz="2400" b="1" i="1" dirty="0"/>
              <a:t>Step 6</a:t>
            </a:r>
            <a:r>
              <a:rPr lang="en-US" sz="2400" dirty="0"/>
              <a:t>: The observed value of our test statistic does not change: </a:t>
            </a:r>
            <a:r>
              <a:rPr lang="en-US" sz="2400" dirty="0" err="1"/>
              <a:t>t</a:t>
            </a:r>
            <a:r>
              <a:rPr lang="en-US" sz="2400" baseline="-25000" dirty="0" err="1"/>
              <a:t>obs</a:t>
            </a:r>
            <a:r>
              <a:rPr lang="en-US" sz="2400" baseline="-25000" dirty="0"/>
              <a:t> </a:t>
            </a:r>
            <a:r>
              <a:rPr lang="en-US" sz="2400" dirty="0"/>
              <a:t>= -1.8</a:t>
            </a:r>
            <a:endParaRPr lang="en-US" sz="2400" b="1" dirty="0"/>
          </a:p>
          <a:p>
            <a:pPr marL="0" indent="0">
              <a:buNone/>
            </a:pPr>
            <a:endParaRPr lang="en-US" sz="2400" dirty="0"/>
          </a:p>
        </p:txBody>
      </p:sp>
      <p:sp>
        <p:nvSpPr>
          <p:cNvPr id="4" name="TextBox 3">
            <a:extLst>
              <a:ext uri="{FF2B5EF4-FFF2-40B4-BE49-F238E27FC236}">
                <a16:creationId xmlns:a16="http://schemas.microsoft.com/office/drawing/2014/main" id="{FBCBE173-D13A-664B-9E04-0FEE2F5D1E12}"/>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2416046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lid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9760"/>
            <a:ext cx="5393265" cy="37337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639762"/>
          </a:xfrm>
        </p:spPr>
        <p:txBody>
          <a:bodyPr>
            <a:normAutofit fontScale="90000"/>
          </a:bodyPr>
          <a:lstStyle/>
          <a:p>
            <a:pPr algn="ctr"/>
            <a:r>
              <a:rPr lang="en-US" dirty="0"/>
              <a:t>Following mama Lou’s request</a:t>
            </a:r>
          </a:p>
        </p:txBody>
      </p:sp>
      <p:sp>
        <p:nvSpPr>
          <p:cNvPr id="3" name="Content Placeholder 2"/>
          <p:cNvSpPr>
            <a:spLocks noGrp="1"/>
          </p:cNvSpPr>
          <p:nvPr>
            <p:ph idx="1"/>
          </p:nvPr>
        </p:nvSpPr>
        <p:spPr>
          <a:xfrm>
            <a:off x="457200" y="1143001"/>
            <a:ext cx="8229600" cy="1066800"/>
          </a:xfrm>
        </p:spPr>
        <p:txBody>
          <a:bodyPr>
            <a:noAutofit/>
          </a:bodyPr>
          <a:lstStyle/>
          <a:p>
            <a:pPr marL="0" indent="0">
              <a:buNone/>
            </a:pPr>
            <a:r>
              <a:rPr lang="en-US" sz="2400" b="1" i="1" dirty="0"/>
              <a:t>Step 7</a:t>
            </a:r>
            <a:r>
              <a:rPr lang="en-US" sz="2400" dirty="0"/>
              <a:t>: Our observed t </a:t>
            </a:r>
            <a:r>
              <a:rPr lang="en-US" sz="2400" b="1" dirty="0"/>
              <a:t>DOES NOT </a:t>
            </a:r>
            <a:r>
              <a:rPr lang="en-US" sz="2400" dirty="0"/>
              <a:t>fall in the rejection region.  Therefore, we would </a:t>
            </a:r>
            <a:r>
              <a:rPr lang="en-US" sz="2400" b="1" i="1" cap="small" dirty="0"/>
              <a:t>fail to reject</a:t>
            </a:r>
            <a:r>
              <a:rPr lang="en-US" sz="2400" cap="small" dirty="0"/>
              <a:t> </a:t>
            </a:r>
            <a:r>
              <a:rPr lang="en-US" sz="2400" dirty="0"/>
              <a:t>the null: t (24) = -1.8, p &gt; .05</a:t>
            </a:r>
          </a:p>
        </p:txBody>
      </p:sp>
      <p:sp>
        <p:nvSpPr>
          <p:cNvPr id="5" name="Content Placeholder 2"/>
          <p:cNvSpPr txBox="1">
            <a:spLocks/>
          </p:cNvSpPr>
          <p:nvPr/>
        </p:nvSpPr>
        <p:spPr>
          <a:xfrm>
            <a:off x="598145" y="6324600"/>
            <a:ext cx="82296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500" b="1" i="1" dirty="0"/>
              <a:t>Step 8</a:t>
            </a:r>
            <a:r>
              <a:rPr lang="en-US" sz="2500" dirty="0"/>
              <a:t>: Interpret results</a:t>
            </a:r>
          </a:p>
        </p:txBody>
      </p:sp>
      <p:sp>
        <p:nvSpPr>
          <p:cNvPr id="4" name="Rectangle 3"/>
          <p:cNvSpPr/>
          <p:nvPr/>
        </p:nvSpPr>
        <p:spPr>
          <a:xfrm>
            <a:off x="6231465" y="3636494"/>
            <a:ext cx="2912535" cy="1200329"/>
          </a:xfrm>
          <a:prstGeom prst="rect">
            <a:avLst/>
          </a:prstGeom>
        </p:spPr>
        <p:txBody>
          <a:bodyPr wrap="square">
            <a:spAutoFit/>
          </a:bodyPr>
          <a:lstStyle/>
          <a:p>
            <a:r>
              <a:rPr lang="en-US" sz="2400" b="1" i="1" dirty="0">
                <a:solidFill>
                  <a:srgbClr val="7030A0"/>
                </a:solidFill>
              </a:rPr>
              <a:t>Ethics</a:t>
            </a:r>
            <a:r>
              <a:rPr lang="en-US" sz="2400" dirty="0"/>
              <a:t>: Be judicious.  </a:t>
            </a:r>
            <a:endParaRPr lang="en-US" sz="2400" b="1" dirty="0"/>
          </a:p>
          <a:p>
            <a:r>
              <a:rPr lang="en-US" sz="2400" dirty="0"/>
              <a:t>Choose before you see your data!</a:t>
            </a:r>
            <a:endParaRPr lang="en-US" sz="2400" b="1" dirty="0"/>
          </a:p>
        </p:txBody>
      </p:sp>
      <p:sp>
        <p:nvSpPr>
          <p:cNvPr id="7" name="TextBox 6">
            <a:extLst>
              <a:ext uri="{FF2B5EF4-FFF2-40B4-BE49-F238E27FC236}">
                <a16:creationId xmlns:a16="http://schemas.microsoft.com/office/drawing/2014/main" id="{9DAB281E-80D2-E843-9A4B-E2780D118C68}"/>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344739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ctr"/>
            <a:r>
              <a:rPr lang="en-US" sz="4000" dirty="0"/>
              <a:t>My opinion on one-tailed tests</a:t>
            </a:r>
            <a:r>
              <a:rPr lang="en-US" sz="4000" b="1" dirty="0"/>
              <a:t>….</a:t>
            </a:r>
            <a:endParaRPr lang="en-US" sz="4000" dirty="0"/>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pPr marL="0" indent="0" algn="ctr">
              <a:buNone/>
            </a:pPr>
            <a:r>
              <a:rPr lang="en-US" sz="4800" dirty="0"/>
              <a:t>ONE-TAILED TESTS ARE INAPPROPRIATE UNLESS YOU HAVE AN </a:t>
            </a:r>
            <a:r>
              <a:rPr lang="en-US" sz="4800" i="1" dirty="0"/>
              <a:t>EXTREMELY GOOD REASON </a:t>
            </a:r>
            <a:r>
              <a:rPr lang="en-US" sz="4800" dirty="0"/>
              <a:t>FOR USING THEM BEFORE YOU RUN YOUR EXPERIMENT.  </a:t>
            </a:r>
          </a:p>
          <a:p>
            <a:pPr marL="0" indent="0" algn="ctr">
              <a:buNone/>
            </a:pPr>
            <a:r>
              <a:rPr lang="en-US" sz="4800" dirty="0"/>
              <a:t>I HAVE NEVER SEEN A STRONG ARGUMENT FOR WHY ONE WAS APPROPRIATE.</a:t>
            </a:r>
          </a:p>
          <a:p>
            <a:pPr marL="0" indent="0" algn="ctr">
              <a:buNone/>
            </a:pPr>
            <a:r>
              <a:rPr lang="en-US" sz="4800" b="1" dirty="0">
                <a:solidFill>
                  <a:srgbClr val="7030A0"/>
                </a:solidFill>
              </a:rPr>
              <a:t>EVER!!!!</a:t>
            </a:r>
          </a:p>
          <a:p>
            <a:pPr marL="0" indent="0">
              <a:buNone/>
            </a:pPr>
            <a:endParaRPr lang="en-US" dirty="0"/>
          </a:p>
        </p:txBody>
      </p:sp>
    </p:spTree>
    <p:extLst>
      <p:ext uri="{BB962C8B-B14F-4D97-AF65-F5344CB8AC3E}">
        <p14:creationId xmlns:p14="http://schemas.microsoft.com/office/powerpoint/2010/main" val="29156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80">
                                          <p:stCondLst>
                                            <p:cond delay="0"/>
                                          </p:stCondLst>
                                        </p:cTn>
                                        <p:tgtEl>
                                          <p:spTgt spid="3">
                                            <p:txEl>
                                              <p:pRg st="2" end="2"/>
                                            </p:txEl>
                                          </p:spTgt>
                                        </p:tgtEl>
                                      </p:cBhvr>
                                    </p:animEffect>
                                    <p:anim calcmode="lin" valueType="num">
                                      <p:cBhvr>
                                        <p:cTn id="2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2" end="2"/>
                                            </p:txEl>
                                          </p:spTgt>
                                        </p:tgtEl>
                                      </p:cBhvr>
                                      <p:to x="100000" y="60000"/>
                                    </p:animScale>
                                    <p:animScale>
                                      <p:cBhvr>
                                        <p:cTn id="28" dur="166" decel="50000">
                                          <p:stCondLst>
                                            <p:cond delay="676"/>
                                          </p:stCondLst>
                                        </p:cTn>
                                        <p:tgtEl>
                                          <p:spTgt spid="3">
                                            <p:txEl>
                                              <p:pRg st="2" end="2"/>
                                            </p:txEl>
                                          </p:spTgt>
                                        </p:tgtEl>
                                      </p:cBhvr>
                                      <p:to x="100000" y="100000"/>
                                    </p:animScale>
                                    <p:animScale>
                                      <p:cBhvr>
                                        <p:cTn id="29" dur="26">
                                          <p:stCondLst>
                                            <p:cond delay="1312"/>
                                          </p:stCondLst>
                                        </p:cTn>
                                        <p:tgtEl>
                                          <p:spTgt spid="3">
                                            <p:txEl>
                                              <p:pRg st="2" end="2"/>
                                            </p:txEl>
                                          </p:spTgt>
                                        </p:tgtEl>
                                      </p:cBhvr>
                                      <p:to x="100000" y="80000"/>
                                    </p:animScale>
                                    <p:animScale>
                                      <p:cBhvr>
                                        <p:cTn id="30" dur="166" decel="50000">
                                          <p:stCondLst>
                                            <p:cond delay="1338"/>
                                          </p:stCondLst>
                                        </p:cTn>
                                        <p:tgtEl>
                                          <p:spTgt spid="3">
                                            <p:txEl>
                                              <p:pRg st="2" end="2"/>
                                            </p:txEl>
                                          </p:spTgt>
                                        </p:tgtEl>
                                      </p:cBhvr>
                                      <p:to x="100000" y="100000"/>
                                    </p:animScale>
                                    <p:animScale>
                                      <p:cBhvr>
                                        <p:cTn id="31" dur="26">
                                          <p:stCondLst>
                                            <p:cond delay="1642"/>
                                          </p:stCondLst>
                                        </p:cTn>
                                        <p:tgtEl>
                                          <p:spTgt spid="3">
                                            <p:txEl>
                                              <p:pRg st="2" end="2"/>
                                            </p:txEl>
                                          </p:spTgt>
                                        </p:tgtEl>
                                      </p:cBhvr>
                                      <p:to x="100000" y="90000"/>
                                    </p:animScale>
                                    <p:animScale>
                                      <p:cBhvr>
                                        <p:cTn id="32" dur="166" decel="50000">
                                          <p:stCondLst>
                                            <p:cond delay="1668"/>
                                          </p:stCondLst>
                                        </p:cTn>
                                        <p:tgtEl>
                                          <p:spTgt spid="3">
                                            <p:txEl>
                                              <p:pRg st="2" end="2"/>
                                            </p:txEl>
                                          </p:spTgt>
                                        </p:tgtEl>
                                      </p:cBhvr>
                                      <p:to x="100000" y="100000"/>
                                    </p:animScale>
                                    <p:animScale>
                                      <p:cBhvr>
                                        <p:cTn id="33" dur="26">
                                          <p:stCondLst>
                                            <p:cond delay="1808"/>
                                          </p:stCondLst>
                                        </p:cTn>
                                        <p:tgtEl>
                                          <p:spTgt spid="3">
                                            <p:txEl>
                                              <p:pRg st="2" end="2"/>
                                            </p:txEl>
                                          </p:spTgt>
                                        </p:tgtEl>
                                      </p:cBhvr>
                                      <p:to x="100000" y="95000"/>
                                    </p:animScale>
                                    <p:animScale>
                                      <p:cBhvr>
                                        <p:cTn id="3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662" y="346867"/>
            <a:ext cx="7200900" cy="1485900"/>
          </a:xfrm>
        </p:spPr>
        <p:txBody>
          <a:bodyPr>
            <a:normAutofit/>
          </a:bodyPr>
          <a:lstStyle/>
          <a:p>
            <a:pPr algn="ctr"/>
            <a:r>
              <a:rPr lang="en-US" sz="4000" dirty="0"/>
              <a:t>Ways to reject the null</a:t>
            </a:r>
          </a:p>
        </p:txBody>
      </p:sp>
      <p:sp>
        <p:nvSpPr>
          <p:cNvPr id="4" name="Content Placeholder 3"/>
          <p:cNvSpPr>
            <a:spLocks noGrp="1"/>
          </p:cNvSpPr>
          <p:nvPr>
            <p:ph idx="1"/>
          </p:nvPr>
        </p:nvSpPr>
        <p:spPr>
          <a:xfrm>
            <a:off x="914400" y="1371600"/>
            <a:ext cx="8229600" cy="2514600"/>
          </a:xfrm>
        </p:spPr>
        <p:txBody>
          <a:bodyPr>
            <a:noAutofit/>
          </a:bodyPr>
          <a:lstStyle/>
          <a:p>
            <a:pPr marL="0" indent="0">
              <a:buNone/>
            </a:pPr>
            <a:r>
              <a:rPr lang="en-US" sz="2400" b="1" dirty="0">
                <a:solidFill>
                  <a:srgbClr val="7030A0"/>
                </a:solidFill>
              </a:rPr>
              <a:t>Critical value:</a:t>
            </a:r>
          </a:p>
          <a:p>
            <a:pPr lvl="1">
              <a:buClr>
                <a:srgbClr val="7030A0"/>
              </a:buClr>
              <a:buFont typeface="Wingdings" pitchFamily="2" charset="2"/>
              <a:buChar char="v"/>
            </a:pPr>
            <a:r>
              <a:rPr lang="en-US" sz="2400" dirty="0"/>
              <a:t>│</a:t>
            </a:r>
            <a:r>
              <a:rPr lang="en-US" sz="2400" dirty="0" err="1"/>
              <a:t>t</a:t>
            </a:r>
            <a:r>
              <a:rPr lang="en-US" sz="2400" baseline="-25000" dirty="0" err="1"/>
              <a:t>obs</a:t>
            </a:r>
            <a:r>
              <a:rPr lang="en-US" sz="2400" dirty="0"/>
              <a:t>│&gt; │</a:t>
            </a:r>
            <a:r>
              <a:rPr lang="en-US" sz="2400" dirty="0" err="1"/>
              <a:t>t</a:t>
            </a:r>
            <a:r>
              <a:rPr lang="en-US" sz="2400" baseline="-25000" dirty="0" err="1"/>
              <a:t>crit</a:t>
            </a:r>
            <a:r>
              <a:rPr lang="en-US" sz="2400" dirty="0"/>
              <a:t>│ OR │</a:t>
            </a:r>
            <a:r>
              <a:rPr lang="en-US" sz="2400" dirty="0" err="1"/>
              <a:t>z</a:t>
            </a:r>
            <a:r>
              <a:rPr lang="en-US" sz="2400" baseline="-25000" dirty="0" err="1"/>
              <a:t>obs</a:t>
            </a:r>
            <a:r>
              <a:rPr lang="en-US" sz="2400" dirty="0"/>
              <a:t>│&gt; │</a:t>
            </a:r>
            <a:r>
              <a:rPr lang="en-US" sz="2400" dirty="0" err="1"/>
              <a:t>z</a:t>
            </a:r>
            <a:r>
              <a:rPr lang="en-US" sz="2400" baseline="-25000" dirty="0" err="1"/>
              <a:t>crit</a:t>
            </a:r>
            <a:r>
              <a:rPr lang="en-US" sz="2400" dirty="0"/>
              <a:t>│ </a:t>
            </a:r>
          </a:p>
          <a:p>
            <a:pPr marL="0" indent="0">
              <a:buNone/>
            </a:pPr>
            <a:endParaRPr lang="en-US" sz="2400" dirty="0"/>
          </a:p>
          <a:p>
            <a:pPr marL="0" indent="0">
              <a:buNone/>
            </a:pPr>
            <a:r>
              <a:rPr lang="en-US" sz="2400" b="1" dirty="0">
                <a:solidFill>
                  <a:srgbClr val="7030A0"/>
                </a:solidFill>
              </a:rPr>
              <a:t>P-value: </a:t>
            </a:r>
          </a:p>
          <a:p>
            <a:pPr lvl="1">
              <a:buClr>
                <a:srgbClr val="7030A0"/>
              </a:buClr>
              <a:buFont typeface="Wingdings" pitchFamily="2" charset="2"/>
              <a:buChar char="v"/>
            </a:pPr>
            <a:r>
              <a:rPr lang="en-US" sz="2400" dirty="0"/>
              <a:t>p-value &lt; alpha</a:t>
            </a:r>
          </a:p>
        </p:txBody>
      </p:sp>
      <p:pic>
        <p:nvPicPr>
          <p:cNvPr id="97282" name="Picture 2" descr="Image result for t distribution rejection reg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038600"/>
            <a:ext cx="5762625" cy="2305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104818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715962"/>
          </a:xfrm>
        </p:spPr>
        <p:txBody>
          <a:bodyPr>
            <a:noAutofit/>
          </a:bodyPr>
          <a:lstStyle/>
          <a:p>
            <a:pPr algn="ctr"/>
            <a:r>
              <a:rPr lang="en-US" sz="4000" dirty="0"/>
              <a:t>Limitations of hypothesis testing </a:t>
            </a:r>
            <a:br>
              <a:rPr lang="en-US" sz="4000" dirty="0"/>
            </a:br>
            <a:r>
              <a:rPr lang="en-US" sz="4000" dirty="0"/>
              <a:t>using z-scores</a:t>
            </a:r>
          </a:p>
        </p:txBody>
      </p:sp>
      <p:sp>
        <p:nvSpPr>
          <p:cNvPr id="3" name="Content Placeholder 2"/>
          <p:cNvSpPr>
            <a:spLocks noGrp="1"/>
          </p:cNvSpPr>
          <p:nvPr>
            <p:ph idx="1"/>
          </p:nvPr>
        </p:nvSpPr>
        <p:spPr>
          <a:xfrm>
            <a:off x="533400" y="2133600"/>
            <a:ext cx="8229600" cy="3810000"/>
          </a:xfrm>
        </p:spPr>
        <p:txBody>
          <a:bodyPr>
            <a:normAutofit/>
          </a:bodyPr>
          <a:lstStyle/>
          <a:p>
            <a:pPr marL="514350" lvl="0" indent="-514350">
              <a:buFont typeface="+mj-lt"/>
              <a:buAutoNum type="arabicPeriod"/>
            </a:pPr>
            <a:r>
              <a:rPr lang="en-US" sz="2400" dirty="0"/>
              <a:t>Our sample must be large (&gt; 30) in order for the Central Limit Theorem to ‘kick in’.</a:t>
            </a:r>
          </a:p>
          <a:p>
            <a:pPr marL="400050" lvl="1" indent="0">
              <a:buNone/>
            </a:pPr>
            <a:endParaRPr lang="en-US" sz="2400" dirty="0"/>
          </a:p>
          <a:p>
            <a:pPr marL="514350" lvl="0" indent="-514350">
              <a:buFont typeface="+mj-lt"/>
              <a:buAutoNum type="arabicPeriod"/>
            </a:pPr>
            <a:r>
              <a:rPr lang="en-US" sz="2400" dirty="0"/>
              <a:t>σ must be known. </a:t>
            </a:r>
          </a:p>
          <a:p>
            <a:pPr marL="914400" lvl="1" indent="-514350">
              <a:buFont typeface="Arial" pitchFamily="34" charset="0"/>
              <a:buChar char="•"/>
            </a:pPr>
            <a:r>
              <a:rPr lang="en-US" sz="2400" dirty="0"/>
              <a:t>This is a more serious limitation because it is almost impossible to know σ in the real world.  </a:t>
            </a:r>
          </a:p>
          <a:p>
            <a:pPr marL="914400" lvl="1" indent="-514350">
              <a:buFont typeface="Arial" pitchFamily="34" charset="0"/>
              <a:buChar char="•"/>
            </a:pPr>
            <a:endParaRPr lang="en-US" sz="1400" dirty="0"/>
          </a:p>
          <a:p>
            <a:pPr marL="0" indent="0">
              <a:buNone/>
            </a:pPr>
            <a:endParaRPr lang="en-US" dirty="0"/>
          </a:p>
        </p:txBody>
      </p:sp>
    </p:spTree>
    <p:extLst>
      <p:ext uri="{BB962C8B-B14F-4D97-AF65-F5344CB8AC3E}">
        <p14:creationId xmlns:p14="http://schemas.microsoft.com/office/powerpoint/2010/main" val="3009889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One-Sample T-test: SPSS Output</a:t>
            </a:r>
          </a:p>
        </p:txBody>
      </p:sp>
      <p:pic>
        <p:nvPicPr>
          <p:cNvPr id="7" name="Content Placeholder 6">
            <a:extLst>
              <a:ext uri="{FF2B5EF4-FFF2-40B4-BE49-F238E27FC236}">
                <a16:creationId xmlns:a16="http://schemas.microsoft.com/office/drawing/2014/main" id="{97FDEDB3-6F78-E64F-ABC1-410D709A13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676400"/>
            <a:ext cx="8367794" cy="3352800"/>
          </a:xfrm>
        </p:spPr>
      </p:pic>
      <p:sp>
        <p:nvSpPr>
          <p:cNvPr id="11" name="Donut 10">
            <a:extLst>
              <a:ext uri="{FF2B5EF4-FFF2-40B4-BE49-F238E27FC236}">
                <a16:creationId xmlns:a16="http://schemas.microsoft.com/office/drawing/2014/main" id="{67573CD5-BDAC-7E4B-94A3-326DE6C44A8C}"/>
              </a:ext>
            </a:extLst>
          </p:cNvPr>
          <p:cNvSpPr/>
          <p:nvPr/>
        </p:nvSpPr>
        <p:spPr>
          <a:xfrm>
            <a:off x="3429000" y="3962400"/>
            <a:ext cx="1447800" cy="1182832"/>
          </a:xfrm>
          <a:prstGeom prst="donut">
            <a:avLst>
              <a:gd name="adj" fmla="val 982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7117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xit" presetSubtype="4" fill="hold" grpId="0" nodeType="clickEffect">
                                  <p:stCondLst>
                                    <p:cond delay="0"/>
                                  </p:stCondLst>
                                  <p:childTnLst>
                                    <p:anim calcmode="lin" valueType="num">
                                      <p:cBhvr additive="base">
                                        <p:cTn id="10" dur="500"/>
                                        <p:tgtEl>
                                          <p:spTgt spid="11"/>
                                        </p:tgtEl>
                                        <p:attrNameLst>
                                          <p:attrName>ppt_y</p:attrName>
                                        </p:attrNameLst>
                                      </p:cBhvr>
                                      <p:tavLst>
                                        <p:tav tm="0">
                                          <p:val>
                                            <p:strVal val="#ppt_y"/>
                                          </p:val>
                                        </p:tav>
                                        <p:tav tm="100000">
                                          <p:val>
                                            <p:strVal val="#ppt_y+#ppt_h*1.125000"/>
                                          </p:val>
                                        </p:tav>
                                      </p:tavLst>
                                    </p:anim>
                                    <p:animEffect transition="out" filter="wipe(down)">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One-Sample T-test: SPSS Output</a:t>
            </a:r>
          </a:p>
        </p:txBody>
      </p:sp>
      <p:pic>
        <p:nvPicPr>
          <p:cNvPr id="7" name="Content Placeholder 6">
            <a:extLst>
              <a:ext uri="{FF2B5EF4-FFF2-40B4-BE49-F238E27FC236}">
                <a16:creationId xmlns:a16="http://schemas.microsoft.com/office/drawing/2014/main" id="{97FDEDB3-6F78-E64F-ABC1-410D709A13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676400"/>
            <a:ext cx="8367794" cy="3352800"/>
          </a:xfrm>
        </p:spPr>
      </p:pic>
      <p:sp>
        <p:nvSpPr>
          <p:cNvPr id="8" name="Donut 7">
            <a:extLst>
              <a:ext uri="{FF2B5EF4-FFF2-40B4-BE49-F238E27FC236}">
                <a16:creationId xmlns:a16="http://schemas.microsoft.com/office/drawing/2014/main" id="{60CF99F0-DE42-F242-B6DE-5935685945B2}"/>
              </a:ext>
            </a:extLst>
          </p:cNvPr>
          <p:cNvSpPr/>
          <p:nvPr/>
        </p:nvSpPr>
        <p:spPr>
          <a:xfrm>
            <a:off x="2362200" y="2171700"/>
            <a:ext cx="1066800" cy="876300"/>
          </a:xfrm>
          <a:prstGeom prst="donut">
            <a:avLst>
              <a:gd name="adj" fmla="val 982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a:extLst>
              <a:ext uri="{FF2B5EF4-FFF2-40B4-BE49-F238E27FC236}">
                <a16:creationId xmlns:a16="http://schemas.microsoft.com/office/drawing/2014/main" id="{2D6B1F43-0991-3B41-A7B2-002ED34A33E9}"/>
              </a:ext>
            </a:extLst>
          </p:cNvPr>
          <p:cNvSpPr/>
          <p:nvPr/>
        </p:nvSpPr>
        <p:spPr>
          <a:xfrm>
            <a:off x="1447800" y="4267200"/>
            <a:ext cx="1066800" cy="876300"/>
          </a:xfrm>
          <a:prstGeom prst="donut">
            <a:avLst>
              <a:gd name="adj" fmla="val 982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a:extLst>
              <a:ext uri="{FF2B5EF4-FFF2-40B4-BE49-F238E27FC236}">
                <a16:creationId xmlns:a16="http://schemas.microsoft.com/office/drawing/2014/main" id="{B4945E74-2EEB-2143-BE89-634E50600D03}"/>
              </a:ext>
            </a:extLst>
          </p:cNvPr>
          <p:cNvSpPr/>
          <p:nvPr/>
        </p:nvSpPr>
        <p:spPr>
          <a:xfrm>
            <a:off x="2362200" y="4267200"/>
            <a:ext cx="1066800" cy="876300"/>
          </a:xfrm>
          <a:prstGeom prst="donut">
            <a:avLst>
              <a:gd name="adj" fmla="val 982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Donut 10">
            <a:extLst>
              <a:ext uri="{FF2B5EF4-FFF2-40B4-BE49-F238E27FC236}">
                <a16:creationId xmlns:a16="http://schemas.microsoft.com/office/drawing/2014/main" id="{67573CD5-BDAC-7E4B-94A3-326DE6C44A8C}"/>
              </a:ext>
            </a:extLst>
          </p:cNvPr>
          <p:cNvSpPr/>
          <p:nvPr/>
        </p:nvSpPr>
        <p:spPr>
          <a:xfrm>
            <a:off x="3429000" y="3962400"/>
            <a:ext cx="1447800" cy="1182832"/>
          </a:xfrm>
          <a:prstGeom prst="donut">
            <a:avLst>
              <a:gd name="adj" fmla="val 982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onut 12">
            <a:extLst>
              <a:ext uri="{FF2B5EF4-FFF2-40B4-BE49-F238E27FC236}">
                <a16:creationId xmlns:a16="http://schemas.microsoft.com/office/drawing/2014/main" id="{A5106108-06D4-B244-BFC5-2D359B5FBE38}"/>
              </a:ext>
            </a:extLst>
          </p:cNvPr>
          <p:cNvSpPr/>
          <p:nvPr/>
        </p:nvSpPr>
        <p:spPr>
          <a:xfrm>
            <a:off x="3429000" y="2021032"/>
            <a:ext cx="1447800" cy="1026968"/>
          </a:xfrm>
          <a:prstGeom prst="donut">
            <a:avLst>
              <a:gd name="adj" fmla="val 982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075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 presetClass="exit" presetSubtype="10" fill="hold" grpId="0" nodeType="clickEffect">
                                  <p:stCondLst>
                                    <p:cond delay="0"/>
                                  </p:stCondLst>
                                  <p:childTnLst>
                                    <p:animEffect transition="out" filter="checkerboard(across)">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0" nodeType="clickEffect">
                                  <p:stCondLst>
                                    <p:cond delay="0"/>
                                  </p:stCondLst>
                                  <p:childTnLst>
                                    <p:animEffect transition="out" filter="dissolve">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0" nodeType="clickEffect">
                                  <p:stCondLst>
                                    <p:cond delay="0"/>
                                  </p:stCondLst>
                                  <p:childTnLst>
                                    <p:anim calcmode="lin" valueType="num">
                                      <p:cBhvr additive="base">
                                        <p:cTn id="37" dur="500"/>
                                        <p:tgtEl>
                                          <p:spTgt spid="10"/>
                                        </p:tgtEl>
                                        <p:attrNameLst>
                                          <p:attrName>ppt_x</p:attrName>
                                        </p:attrNameLst>
                                      </p:cBhvr>
                                      <p:tavLst>
                                        <p:tav tm="0">
                                          <p:val>
                                            <p:strVal val="ppt_x"/>
                                          </p:val>
                                        </p:tav>
                                        <p:tav tm="100000">
                                          <p:val>
                                            <p:strVal val="ppt_x"/>
                                          </p:val>
                                        </p:tav>
                                      </p:tavLst>
                                    </p:anim>
                                    <p:anim calcmode="lin" valueType="num">
                                      <p:cBhvr additive="base">
                                        <p:cTn id="38" dur="500"/>
                                        <p:tgtEl>
                                          <p:spTgt spid="10"/>
                                        </p:tgtEl>
                                        <p:attrNameLst>
                                          <p:attrName>ppt_y</p:attrName>
                                        </p:attrNameLst>
                                      </p:cBhvr>
                                      <p:tavLst>
                                        <p:tav tm="0">
                                          <p:val>
                                            <p:strVal val="ppt_y"/>
                                          </p:val>
                                        </p:tav>
                                        <p:tav tm="100000">
                                          <p:val>
                                            <p:strVal val="1+ppt_h/2"/>
                                          </p:val>
                                        </p:tav>
                                      </p:tavLst>
                                    </p:anim>
                                    <p:set>
                                      <p:cBhvr>
                                        <p:cTn id="39" dur="1" fill="hold">
                                          <p:stCondLst>
                                            <p:cond delay="499"/>
                                          </p:stCondLst>
                                        </p:cTn>
                                        <p:tgtEl>
                                          <p:spTgt spid="1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1" nodeType="click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2" presetClass="exit" presetSubtype="4" fill="hold" grpId="0" nodeType="clickEffect">
                                  <p:stCondLst>
                                    <p:cond delay="0"/>
                                  </p:stCondLst>
                                  <p:childTnLst>
                                    <p:anim calcmode="lin" valueType="num">
                                      <p:cBhvr additive="base">
                                        <p:cTn id="47" dur="500"/>
                                        <p:tgtEl>
                                          <p:spTgt spid="11"/>
                                        </p:tgtEl>
                                        <p:attrNameLst>
                                          <p:attrName>ppt_y</p:attrName>
                                        </p:attrNameLst>
                                      </p:cBhvr>
                                      <p:tavLst>
                                        <p:tav tm="0">
                                          <p:val>
                                            <p:strVal val="#ppt_y"/>
                                          </p:val>
                                        </p:tav>
                                        <p:tav tm="100000">
                                          <p:val>
                                            <p:strVal val="#ppt_y+#ppt_h*1.125000"/>
                                          </p:val>
                                        </p:tav>
                                      </p:tavLst>
                                    </p:anim>
                                    <p:animEffect transition="out" filter="wipe(down)">
                                      <p:cBhvr>
                                        <p:cTn id="48" dur="500"/>
                                        <p:tgtEl>
                                          <p:spTgt spid="11"/>
                                        </p:tgtEl>
                                      </p:cBhvr>
                                    </p:animEffect>
                                    <p:set>
                                      <p:cBhvr>
                                        <p:cTn id="49"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3" grpId="0" animBg="1"/>
      <p:bldP spid="13"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50" y="304800"/>
            <a:ext cx="7200900" cy="1485900"/>
          </a:xfrm>
        </p:spPr>
        <p:txBody>
          <a:bodyPr>
            <a:normAutofit/>
          </a:bodyPr>
          <a:lstStyle/>
          <a:p>
            <a:pPr algn="ctr"/>
            <a:r>
              <a:rPr lang="en-US" sz="4000" dirty="0"/>
              <a:t>Reporting the results of a t-test</a:t>
            </a:r>
          </a:p>
        </p:txBody>
      </p:sp>
      <p:sp>
        <p:nvSpPr>
          <p:cNvPr id="4" name="Content Placeholder 3"/>
          <p:cNvSpPr>
            <a:spLocks noGrp="1"/>
          </p:cNvSpPr>
          <p:nvPr>
            <p:ph idx="1"/>
          </p:nvPr>
        </p:nvSpPr>
        <p:spPr>
          <a:xfrm>
            <a:off x="609600" y="1943099"/>
            <a:ext cx="8229600" cy="3124200"/>
          </a:xfrm>
        </p:spPr>
        <p:txBody>
          <a:bodyPr>
            <a:normAutofit/>
          </a:bodyPr>
          <a:lstStyle/>
          <a:p>
            <a:pPr marL="0" indent="0">
              <a:buNone/>
            </a:pPr>
            <a:r>
              <a:rPr lang="en-US" sz="2400" dirty="0"/>
              <a:t>Amherst College students consumed an average of </a:t>
            </a:r>
            <a:r>
              <a:rPr lang="en-US" sz="2400" dirty="0">
                <a:solidFill>
                  <a:srgbClr val="4BACC6"/>
                </a:solidFill>
              </a:rPr>
              <a:t>3.2</a:t>
            </a:r>
            <a:r>
              <a:rPr lang="en-US" sz="2400" dirty="0"/>
              <a:t> pieces of fruit per day (</a:t>
            </a:r>
            <a:r>
              <a:rPr lang="en-US" sz="2400" dirty="0">
                <a:solidFill>
                  <a:srgbClr val="0000FF"/>
                </a:solidFill>
              </a:rPr>
              <a:t>s = 2.57</a:t>
            </a:r>
            <a:r>
              <a:rPr lang="en-US" sz="2400" dirty="0"/>
              <a:t>).  These data did not provide enough evidence to conclude that Amherst College students differed from the national average in terms of fruit consumption: t (</a:t>
            </a:r>
            <a:r>
              <a:rPr lang="en-US" sz="2400" dirty="0">
                <a:solidFill>
                  <a:schemeClr val="accent6">
                    <a:lumMod val="75000"/>
                  </a:schemeClr>
                </a:solidFill>
              </a:rPr>
              <a:t>29</a:t>
            </a:r>
            <a:r>
              <a:rPr lang="en-US" sz="2400" dirty="0"/>
              <a:t>) = </a:t>
            </a:r>
            <a:r>
              <a:rPr lang="en-US" sz="2400" dirty="0">
                <a:solidFill>
                  <a:srgbClr val="FF0000"/>
                </a:solidFill>
              </a:rPr>
              <a:t>1.495</a:t>
            </a:r>
            <a:r>
              <a:rPr lang="en-US" sz="2400" dirty="0"/>
              <a:t>, p = .</a:t>
            </a:r>
            <a:r>
              <a:rPr lang="en-US" sz="2400" dirty="0">
                <a:solidFill>
                  <a:srgbClr val="008000"/>
                </a:solidFill>
              </a:rPr>
              <a:t>15</a:t>
            </a:r>
            <a:r>
              <a:rPr lang="en-US" sz="2400" dirty="0"/>
              <a:t>.  </a:t>
            </a:r>
            <a:endParaRPr lang="en-US" sz="2400" dirty="0">
              <a:solidFill>
                <a:srgbClr val="000090"/>
              </a:solidFill>
            </a:endParaRPr>
          </a:p>
        </p:txBody>
      </p:sp>
      <p:sp>
        <p:nvSpPr>
          <p:cNvPr id="3" name="TextBox 2"/>
          <p:cNvSpPr txBox="1"/>
          <p:nvPr/>
        </p:nvSpPr>
        <p:spPr>
          <a:xfrm>
            <a:off x="3048000" y="4648200"/>
            <a:ext cx="4114800" cy="1938992"/>
          </a:xfrm>
          <a:prstGeom prst="rect">
            <a:avLst/>
          </a:prstGeom>
          <a:noFill/>
        </p:spPr>
        <p:txBody>
          <a:bodyPr wrap="square" rtlCol="0">
            <a:spAutoFit/>
          </a:bodyPr>
          <a:lstStyle/>
          <a:p>
            <a:pPr marL="342900" indent="-342900">
              <a:buFont typeface="+mj-lt"/>
              <a:buAutoNum type="arabicPeriod"/>
            </a:pPr>
            <a:r>
              <a:rPr lang="en-US" sz="2400" dirty="0"/>
              <a:t>Mean</a:t>
            </a:r>
          </a:p>
          <a:p>
            <a:pPr marL="342900" indent="-342900">
              <a:buFont typeface="+mj-lt"/>
              <a:buAutoNum type="arabicPeriod"/>
            </a:pPr>
            <a:r>
              <a:rPr lang="en-US" sz="2400" dirty="0"/>
              <a:t>SD</a:t>
            </a:r>
          </a:p>
          <a:p>
            <a:pPr marL="342900" indent="-342900">
              <a:buFont typeface="+mj-lt"/>
              <a:buAutoNum type="arabicPeriod"/>
            </a:pPr>
            <a:r>
              <a:rPr lang="en-US" sz="2400" dirty="0" err="1"/>
              <a:t>Df</a:t>
            </a:r>
            <a:endParaRPr lang="en-US" sz="2400" dirty="0"/>
          </a:p>
          <a:p>
            <a:pPr marL="342900" indent="-342900">
              <a:buFont typeface="+mj-lt"/>
              <a:buAutoNum type="arabicPeriod"/>
            </a:pPr>
            <a:r>
              <a:rPr lang="en-US" sz="2400" dirty="0" err="1"/>
              <a:t>t</a:t>
            </a:r>
            <a:r>
              <a:rPr lang="en-US" sz="2400" baseline="-25000" dirty="0" err="1"/>
              <a:t>obs</a:t>
            </a:r>
            <a:endParaRPr lang="en-US" sz="2400" baseline="-25000" dirty="0"/>
          </a:p>
          <a:p>
            <a:pPr marL="342900" indent="-342900">
              <a:buFont typeface="+mj-lt"/>
              <a:buAutoNum type="arabicPeriod"/>
            </a:pPr>
            <a:r>
              <a:rPr lang="en-US" sz="2400" dirty="0"/>
              <a:t>p-value</a:t>
            </a:r>
          </a:p>
        </p:txBody>
      </p:sp>
      <p:cxnSp>
        <p:nvCxnSpPr>
          <p:cNvPr id="6" name="Straight Connector 5"/>
          <p:cNvCxnSpPr/>
          <p:nvPr/>
        </p:nvCxnSpPr>
        <p:spPr>
          <a:xfrm>
            <a:off x="152400" y="4495800"/>
            <a:ext cx="86868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2188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390525"/>
            <a:ext cx="4762500" cy="6076950"/>
          </a:xfrm>
          <a:prstGeom prst="rect">
            <a:avLst/>
          </a:prstGeom>
        </p:spPr>
      </p:pic>
      <p:sp>
        <p:nvSpPr>
          <p:cNvPr id="5" name="Rectangle 4"/>
          <p:cNvSpPr/>
          <p:nvPr/>
        </p:nvSpPr>
        <p:spPr>
          <a:xfrm>
            <a:off x="2057400" y="2286000"/>
            <a:ext cx="4953000" cy="426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1499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390525"/>
            <a:ext cx="4762500" cy="6076950"/>
          </a:xfrm>
          <a:prstGeom prst="rect">
            <a:avLst/>
          </a:prstGeom>
        </p:spPr>
      </p:pic>
      <p:sp>
        <p:nvSpPr>
          <p:cNvPr id="3" name="Rectangle 2"/>
          <p:cNvSpPr/>
          <p:nvPr/>
        </p:nvSpPr>
        <p:spPr>
          <a:xfrm>
            <a:off x="2057400" y="4267200"/>
            <a:ext cx="49530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0230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390525"/>
            <a:ext cx="4762500" cy="6076950"/>
          </a:xfrm>
          <a:prstGeom prst="rect">
            <a:avLst/>
          </a:prstGeom>
        </p:spPr>
      </p:pic>
    </p:spTree>
    <p:extLst>
      <p:ext uri="{BB962C8B-B14F-4D97-AF65-F5344CB8AC3E}">
        <p14:creationId xmlns:p14="http://schemas.microsoft.com/office/powerpoint/2010/main" val="1492069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ctr"/>
            <a:r>
              <a:rPr lang="en-US" sz="3200" dirty="0"/>
              <a:t>Important points about the p-value method</a:t>
            </a:r>
          </a:p>
        </p:txBody>
      </p:sp>
      <p:sp>
        <p:nvSpPr>
          <p:cNvPr id="3" name="Content Placeholder 2"/>
          <p:cNvSpPr>
            <a:spLocks noGrp="1"/>
          </p:cNvSpPr>
          <p:nvPr>
            <p:ph idx="1"/>
          </p:nvPr>
        </p:nvSpPr>
        <p:spPr>
          <a:xfrm>
            <a:off x="685800" y="1143000"/>
            <a:ext cx="8229600" cy="5410200"/>
          </a:xfrm>
        </p:spPr>
        <p:txBody>
          <a:bodyPr>
            <a:normAutofit/>
          </a:bodyPr>
          <a:lstStyle/>
          <a:p>
            <a:pPr marL="514350" lvl="0" indent="-514350">
              <a:buFont typeface="+mj-lt"/>
              <a:buAutoNum type="arabicPeriod"/>
            </a:pPr>
            <a:r>
              <a:rPr lang="en-US" sz="2400" dirty="0"/>
              <a:t>The p-value method and the critical value method will always produce the same decision regarding the null.  </a:t>
            </a:r>
          </a:p>
          <a:p>
            <a:pPr marL="0" lvl="0" indent="0">
              <a:buNone/>
            </a:pPr>
            <a:endParaRPr lang="en-US" sz="2400" b="1" dirty="0"/>
          </a:p>
          <a:p>
            <a:pPr marL="514350" lvl="0" indent="-514350">
              <a:buFont typeface="+mj-lt"/>
              <a:buAutoNum type="arabicPeriod" startAt="2"/>
            </a:pPr>
            <a:r>
              <a:rPr lang="en-US" sz="2400" dirty="0"/>
              <a:t>The p-value method gives us more information than the critical value method, in that it tells us where our sample mean fell in the sampling distribution</a:t>
            </a:r>
          </a:p>
          <a:p>
            <a:pPr marL="914400" lvl="1" indent="-514350"/>
            <a:r>
              <a:rPr lang="en-US" sz="2400" i="0" dirty="0"/>
              <a:t>What if p = .06? (a marginally significant result)</a:t>
            </a:r>
            <a:endParaRPr lang="en-US" sz="2400" b="1" i="0" dirty="0"/>
          </a:p>
          <a:p>
            <a:pPr marL="0" lvl="0" indent="0">
              <a:buNone/>
            </a:pPr>
            <a:endParaRPr lang="en-US" sz="2400" b="1" dirty="0"/>
          </a:p>
          <a:p>
            <a:pPr marL="0" lvl="0" indent="0">
              <a:buNone/>
            </a:pPr>
            <a:r>
              <a:rPr lang="en-US" sz="2400" b="1" dirty="0">
                <a:solidFill>
                  <a:srgbClr val="7030A0"/>
                </a:solidFill>
              </a:rPr>
              <a:t>A lower p-value does not imply a ‘bigger effect’</a:t>
            </a:r>
            <a:r>
              <a:rPr lang="en-US" sz="2400" dirty="0"/>
              <a:t> even though – all things being equal – a lower p-value implies a larger difference between M and µ</a:t>
            </a:r>
            <a:r>
              <a:rPr lang="en-US" sz="2400" baseline="-25000" dirty="0"/>
              <a:t>0</a:t>
            </a:r>
            <a:r>
              <a:rPr lang="en-US" sz="2400" dirty="0"/>
              <a:t>.</a:t>
            </a:r>
            <a:endParaRPr lang="en-US" sz="2400" b="1" dirty="0"/>
          </a:p>
          <a:p>
            <a:pPr marL="400050" lvl="1" indent="0">
              <a:buNone/>
            </a:pPr>
            <a:r>
              <a:rPr lang="en-US" sz="2400" i="0" dirty="0"/>
              <a:t>What is the easiest way to obtain a smaller p-value in an experiment?</a:t>
            </a:r>
            <a:endParaRPr lang="en-US" sz="2400" b="1" i="0" dirty="0"/>
          </a:p>
          <a:p>
            <a:pPr marL="0" indent="0">
              <a:buNone/>
            </a:pPr>
            <a:endParaRPr lang="en-US" sz="2400" dirty="0"/>
          </a:p>
        </p:txBody>
      </p:sp>
    </p:spTree>
    <p:extLst>
      <p:ext uri="{BB962C8B-B14F-4D97-AF65-F5344CB8AC3E}">
        <p14:creationId xmlns:p14="http://schemas.microsoft.com/office/powerpoint/2010/main" val="1412750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9EE4-D4F5-254F-B01D-46B8EA29F613}"/>
              </a:ext>
            </a:extLst>
          </p:cNvPr>
          <p:cNvSpPr>
            <a:spLocks noGrp="1"/>
          </p:cNvSpPr>
          <p:nvPr>
            <p:ph type="title"/>
          </p:nvPr>
        </p:nvSpPr>
        <p:spPr/>
        <p:txBody>
          <a:bodyPr/>
          <a:lstStyle/>
          <a:p>
            <a:r>
              <a:rPr lang="en-US" dirty="0"/>
              <a:t>Getting a smaller p-value through the magic of Math!!</a:t>
            </a:r>
          </a:p>
        </p:txBody>
      </p:sp>
      <p:sp>
        <p:nvSpPr>
          <p:cNvPr id="3" name="Content Placeholder 2">
            <a:extLst>
              <a:ext uri="{FF2B5EF4-FFF2-40B4-BE49-F238E27FC236}">
                <a16:creationId xmlns:a16="http://schemas.microsoft.com/office/drawing/2014/main" id="{6C2A21E7-B326-DA4C-871C-E39BB5AE6CE6}"/>
              </a:ext>
            </a:extLst>
          </p:cNvPr>
          <p:cNvSpPr>
            <a:spLocks noGrp="1"/>
          </p:cNvSpPr>
          <p:nvPr>
            <p:ph idx="1"/>
          </p:nvPr>
        </p:nvSpPr>
        <p:spPr>
          <a:xfrm>
            <a:off x="1041400" y="5257800"/>
            <a:ext cx="7429500" cy="1333499"/>
          </a:xfrm>
        </p:spPr>
        <p:txBody>
          <a:bodyPr/>
          <a:lstStyle/>
          <a:p>
            <a:pPr marL="0" indent="0">
              <a:buNone/>
            </a:pPr>
            <a:r>
              <a:rPr lang="en-US" dirty="0"/>
              <a:t>Same difference between the means, but a much smaller p-value when n is large.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768431E-8C94-4D49-A1E4-0FA98AC88E88}"/>
                  </a:ext>
                </a:extLst>
              </p:cNvPr>
              <p:cNvSpPr txBox="1"/>
              <p:nvPr/>
            </p:nvSpPr>
            <p:spPr>
              <a:xfrm>
                <a:off x="914400" y="2171700"/>
                <a:ext cx="7772400" cy="100040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𝑡</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𝜇</m:t>
                          </m:r>
                        </m:num>
                        <m:den>
                          <m:f>
                            <m:fPr>
                              <m:type m:val="skw"/>
                              <m:ctrlPr>
                                <a:rPr lang="en-US" sz="2400" b="0" i="1" smtClean="0">
                                  <a:latin typeface="Cambria Math" panose="02040503050406030204" pitchFamily="18" charset="0"/>
                                </a:rPr>
                              </m:ctrlPr>
                            </m:fPr>
                            <m:num>
                              <m:r>
                                <a:rPr lang="en-US" sz="2400" b="0" i="1" smtClean="0">
                                  <a:latin typeface="Cambria Math" panose="02040503050406030204" pitchFamily="18" charset="0"/>
                                </a:rPr>
                                <m:t>𝑠</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den>
                      </m:f>
                      <m:r>
                        <a:rPr lang="en-US" sz="2400" b="0" i="1" smtClean="0">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103</m:t>
                          </m:r>
                          <m:r>
                            <a:rPr lang="en-US" sz="2400" i="1">
                              <a:latin typeface="Cambria Math" panose="02040503050406030204" pitchFamily="18" charset="0"/>
                            </a:rPr>
                            <m:t>−</m:t>
                          </m:r>
                          <m:r>
                            <a:rPr lang="en-US" sz="2400" b="0" i="1" smtClean="0">
                              <a:latin typeface="Cambria Math" panose="02040503050406030204" pitchFamily="18" charset="0"/>
                            </a:rPr>
                            <m:t>107</m:t>
                          </m:r>
                        </m:num>
                        <m:den>
                          <m:f>
                            <m:fPr>
                              <m:type m:val="skw"/>
                              <m:ctrlPr>
                                <a:rPr lang="en-US" sz="2400" i="1">
                                  <a:latin typeface="Cambria Math" panose="02040503050406030204" pitchFamily="18" charset="0"/>
                                </a:rPr>
                              </m:ctrlPr>
                            </m:fPr>
                            <m:num>
                              <m:r>
                                <a:rPr lang="en-US" sz="2400" b="0" i="1" smtClean="0">
                                  <a:latin typeface="Cambria Math" panose="02040503050406030204" pitchFamily="18" charset="0"/>
                                </a:rPr>
                                <m:t>15</m:t>
                              </m:r>
                            </m:num>
                            <m:den>
                              <m:rad>
                                <m:radPr>
                                  <m:degHide m:val="on"/>
                                  <m:ctrlPr>
                                    <a:rPr lang="en-US" sz="2400" i="1">
                                      <a:latin typeface="Cambria Math" panose="02040503050406030204" pitchFamily="18" charset="0"/>
                                    </a:rPr>
                                  </m:ctrlPr>
                                </m:radPr>
                                <m:deg/>
                                <m:e>
                                  <m:r>
                                    <a:rPr lang="en-US" sz="2400" b="0" i="1" smtClean="0">
                                      <a:latin typeface="Cambria Math" panose="02040503050406030204" pitchFamily="18" charset="0"/>
                                    </a:rPr>
                                    <m:t>25</m:t>
                                  </m:r>
                                </m:e>
                              </m:rad>
                            </m:den>
                          </m:f>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r>
                        <a:rPr lang="en-US" sz="2400" i="1">
                          <a:latin typeface="Cambria Math" panose="02040503050406030204" pitchFamily="18" charset="0"/>
                        </a:rPr>
                        <m:t>=</m:t>
                      </m:r>
                      <m:r>
                        <a:rPr lang="en-US" sz="2400" b="0" i="1" smtClean="0">
                          <a:latin typeface="Cambria Math" panose="02040503050406030204" pitchFamily="18" charset="0"/>
                        </a:rPr>
                        <m:t>−1.33;</m:t>
                      </m:r>
                      <m:r>
                        <a:rPr lang="en-US" sz="2400" b="0" i="1" smtClean="0">
                          <a:latin typeface="Cambria Math" panose="02040503050406030204" pitchFamily="18" charset="0"/>
                        </a:rPr>
                        <m:t>𝑝</m:t>
                      </m:r>
                      <m:r>
                        <a:rPr lang="en-US" sz="2400" b="0" i="1" smtClean="0">
                          <a:latin typeface="Cambria Math" panose="02040503050406030204" pitchFamily="18" charset="0"/>
                        </a:rPr>
                        <m:t>−</m:t>
                      </m:r>
                      <m:r>
                        <a:rPr lang="en-US" sz="2400" b="0" i="1" smtClean="0">
                          <a:latin typeface="Cambria Math" panose="02040503050406030204" pitchFamily="18" charset="0"/>
                        </a:rPr>
                        <m:t>𝑣𝑎𝑙𝑢𝑒</m:t>
                      </m:r>
                      <m:r>
                        <a:rPr lang="en-US" sz="2400" b="0" i="1" smtClean="0">
                          <a:latin typeface="Cambria Math" panose="02040503050406030204" pitchFamily="18" charset="0"/>
                        </a:rPr>
                        <m:t>≈ .20</m:t>
                      </m:r>
                    </m:oMath>
                  </m:oMathPara>
                </a14:m>
                <a:endParaRPr lang="en-US" sz="2400" dirty="0"/>
              </a:p>
            </p:txBody>
          </p:sp>
        </mc:Choice>
        <mc:Fallback xmlns="">
          <p:sp>
            <p:nvSpPr>
              <p:cNvPr id="4" name="TextBox 3">
                <a:extLst>
                  <a:ext uri="{FF2B5EF4-FFF2-40B4-BE49-F238E27FC236}">
                    <a16:creationId xmlns:a16="http://schemas.microsoft.com/office/drawing/2014/main" id="{0768431E-8C94-4D49-A1E4-0FA98AC88E88}"/>
                  </a:ext>
                </a:extLst>
              </p:cNvPr>
              <p:cNvSpPr txBox="1">
                <a:spLocks noRot="1" noChangeAspect="1" noMove="1" noResize="1" noEditPoints="1" noAdjustHandles="1" noChangeArrowheads="1" noChangeShapeType="1" noTextEdit="1"/>
              </p:cNvSpPr>
              <p:nvPr/>
            </p:nvSpPr>
            <p:spPr>
              <a:xfrm>
                <a:off x="914400" y="2171700"/>
                <a:ext cx="7772400" cy="1000402"/>
              </a:xfrm>
              <a:prstGeom prst="rect">
                <a:avLst/>
              </a:prstGeom>
              <a:blipFill>
                <a:blip r:embed="rId2"/>
                <a:stretch>
                  <a:fillRect t="-35000" b="-107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A457DBD3-6AA5-FA4A-909B-4FA651B4F4D9}"/>
                  </a:ext>
                </a:extLst>
              </p:cNvPr>
              <p:cNvSpPr txBox="1"/>
              <p:nvPr/>
            </p:nvSpPr>
            <p:spPr>
              <a:xfrm>
                <a:off x="1085850" y="3757197"/>
                <a:ext cx="7429500" cy="100040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𝑡</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𝜇</m:t>
                          </m:r>
                        </m:num>
                        <m:den>
                          <m:f>
                            <m:fPr>
                              <m:type m:val="skw"/>
                              <m:ctrlPr>
                                <a:rPr lang="en-US" sz="2400" b="0" i="1" smtClean="0">
                                  <a:latin typeface="Cambria Math" panose="02040503050406030204" pitchFamily="18" charset="0"/>
                                </a:rPr>
                              </m:ctrlPr>
                            </m:fPr>
                            <m:num>
                              <m:r>
                                <a:rPr lang="en-US" sz="2400" b="0" i="1" smtClean="0">
                                  <a:latin typeface="Cambria Math" panose="02040503050406030204" pitchFamily="18" charset="0"/>
                                </a:rPr>
                                <m:t>𝑠</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den>
                      </m:f>
                      <m:r>
                        <a:rPr lang="en-US" sz="2400" b="0" i="1" smtClean="0">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103</m:t>
                          </m:r>
                          <m:r>
                            <a:rPr lang="en-US" sz="2400" i="1">
                              <a:latin typeface="Cambria Math" panose="02040503050406030204" pitchFamily="18" charset="0"/>
                            </a:rPr>
                            <m:t>−</m:t>
                          </m:r>
                          <m:r>
                            <a:rPr lang="en-US" sz="2400" b="0" i="1" smtClean="0">
                              <a:latin typeface="Cambria Math" panose="02040503050406030204" pitchFamily="18" charset="0"/>
                            </a:rPr>
                            <m:t>107</m:t>
                          </m:r>
                        </m:num>
                        <m:den>
                          <m:f>
                            <m:fPr>
                              <m:type m:val="skw"/>
                              <m:ctrlPr>
                                <a:rPr lang="en-US" sz="2400" i="1">
                                  <a:latin typeface="Cambria Math" panose="02040503050406030204" pitchFamily="18" charset="0"/>
                                </a:rPr>
                              </m:ctrlPr>
                            </m:fPr>
                            <m:num>
                              <m:r>
                                <a:rPr lang="en-US" sz="2400" b="0" i="1" smtClean="0">
                                  <a:latin typeface="Cambria Math" panose="02040503050406030204" pitchFamily="18" charset="0"/>
                                </a:rPr>
                                <m:t>15</m:t>
                              </m:r>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100</m:t>
                                  </m:r>
                                </m:e>
                              </m:rad>
                            </m:den>
                          </m:f>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1.5</m:t>
                          </m:r>
                        </m:den>
                      </m:f>
                      <m:r>
                        <a:rPr lang="en-US" sz="2400" i="1">
                          <a:latin typeface="Cambria Math" panose="02040503050406030204" pitchFamily="18" charset="0"/>
                        </a:rPr>
                        <m:t>=</m:t>
                      </m:r>
                      <m:r>
                        <a:rPr lang="en-US" sz="2400" b="0" i="1" smtClean="0">
                          <a:latin typeface="Cambria Math" panose="02040503050406030204" pitchFamily="18" charset="0"/>
                        </a:rPr>
                        <m:t>−2.67;</m:t>
                      </m:r>
                      <m:r>
                        <a:rPr lang="en-US" sz="2400" b="0" i="1" smtClean="0">
                          <a:latin typeface="Cambria Math" panose="02040503050406030204" pitchFamily="18" charset="0"/>
                        </a:rPr>
                        <m:t>𝑝</m:t>
                      </m:r>
                      <m:r>
                        <a:rPr lang="en-US" sz="2400" b="0" i="1" smtClean="0">
                          <a:latin typeface="Cambria Math" panose="02040503050406030204" pitchFamily="18" charset="0"/>
                        </a:rPr>
                        <m:t>−</m:t>
                      </m:r>
                      <m:r>
                        <a:rPr lang="en-US" sz="2400" b="0" i="1" smtClean="0">
                          <a:latin typeface="Cambria Math" panose="02040503050406030204" pitchFamily="18" charset="0"/>
                        </a:rPr>
                        <m:t>𝑣𝑎𝑙𝑢𝑒</m:t>
                      </m:r>
                      <m:r>
                        <a:rPr lang="en-US" sz="2400" b="0" i="1" smtClean="0">
                          <a:latin typeface="Cambria Math" panose="02040503050406030204" pitchFamily="18" charset="0"/>
                        </a:rPr>
                        <m:t>≈ .01</m:t>
                      </m:r>
                    </m:oMath>
                  </m:oMathPara>
                </a14:m>
                <a:endParaRPr lang="en-US" sz="2400" dirty="0"/>
              </a:p>
            </p:txBody>
          </p:sp>
        </mc:Choice>
        <mc:Fallback xmlns="">
          <p:sp>
            <p:nvSpPr>
              <p:cNvPr id="7" name="TextBox 6">
                <a:extLst>
                  <a:ext uri="{FF2B5EF4-FFF2-40B4-BE49-F238E27FC236}">
                    <a16:creationId xmlns:a16="http://schemas.microsoft.com/office/drawing/2014/main" id="{A457DBD3-6AA5-FA4A-909B-4FA651B4F4D9}"/>
                  </a:ext>
                </a:extLst>
              </p:cNvPr>
              <p:cNvSpPr txBox="1">
                <a:spLocks noRot="1" noChangeAspect="1" noMove="1" noResize="1" noEditPoints="1" noAdjustHandles="1" noChangeArrowheads="1" noChangeShapeType="1" noTextEdit="1"/>
              </p:cNvSpPr>
              <p:nvPr/>
            </p:nvSpPr>
            <p:spPr>
              <a:xfrm>
                <a:off x="1085850" y="3757197"/>
                <a:ext cx="7429500" cy="1000402"/>
              </a:xfrm>
              <a:prstGeom prst="rect">
                <a:avLst/>
              </a:prstGeom>
              <a:blipFill>
                <a:blip r:embed="rId3"/>
                <a:stretch>
                  <a:fillRect l="-853" t="-35000" r="-1024" b="-106250"/>
                </a:stretch>
              </a:blipFill>
            </p:spPr>
            <p:txBody>
              <a:bodyPr/>
              <a:lstStyle/>
              <a:p>
                <a:r>
                  <a:rPr lang="en-US">
                    <a:noFill/>
                  </a:rPr>
                  <a:t> </a:t>
                </a:r>
              </a:p>
            </p:txBody>
          </p:sp>
        </mc:Fallback>
      </mc:AlternateContent>
    </p:spTree>
    <p:extLst>
      <p:ext uri="{BB962C8B-B14F-4D97-AF65-F5344CB8AC3E}">
        <p14:creationId xmlns:p14="http://schemas.microsoft.com/office/powerpoint/2010/main" val="1711152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4000" dirty="0"/>
              <a:t>Effect size- Cohen’s D</a:t>
            </a:r>
          </a:p>
        </p:txBody>
      </p:sp>
      <p:sp>
        <p:nvSpPr>
          <p:cNvPr id="3" name="Content Placeholder 2"/>
          <p:cNvSpPr>
            <a:spLocks noGrp="1"/>
          </p:cNvSpPr>
          <p:nvPr>
            <p:ph idx="1"/>
          </p:nvPr>
        </p:nvSpPr>
        <p:spPr>
          <a:xfrm>
            <a:off x="457200" y="990601"/>
            <a:ext cx="8229600" cy="2971800"/>
          </a:xfrm>
        </p:spPr>
        <p:txBody>
          <a:bodyPr>
            <a:normAutofit/>
          </a:bodyPr>
          <a:lstStyle/>
          <a:p>
            <a:pPr marL="0" indent="0">
              <a:buNone/>
            </a:pPr>
            <a:r>
              <a:rPr lang="en-US" sz="2400" b="1" i="1" dirty="0">
                <a:solidFill>
                  <a:srgbClr val="7030A0"/>
                </a:solidFill>
              </a:rPr>
              <a:t>Effect size</a:t>
            </a:r>
            <a:r>
              <a:rPr lang="en-US" sz="2400" dirty="0">
                <a:solidFill>
                  <a:srgbClr val="7030A0"/>
                </a:solidFill>
              </a:rPr>
              <a:t> </a:t>
            </a:r>
            <a:r>
              <a:rPr lang="en-US" sz="2400" dirty="0"/>
              <a:t>– a statistical procedure for determining the magnitude of an experimental manipulation.</a:t>
            </a:r>
          </a:p>
          <a:p>
            <a:pPr marL="0" indent="0">
              <a:buNone/>
            </a:pPr>
            <a:endParaRPr lang="en-US" sz="2400" dirty="0"/>
          </a:p>
          <a:p>
            <a:pPr marL="0" indent="0">
              <a:buNone/>
            </a:pPr>
            <a:endParaRPr lang="en-US" sz="2400" dirty="0"/>
          </a:p>
          <a:p>
            <a:pPr marL="0" indent="0">
              <a:buNone/>
            </a:pPr>
            <a:r>
              <a:rPr lang="en-US" sz="2400" dirty="0" err="1"/>
              <a:t>d</a:t>
            </a:r>
            <a:r>
              <a:rPr lang="en-US" sz="2400" baseline="-25000" dirty="0" err="1"/>
              <a:t>m</a:t>
            </a:r>
            <a:r>
              <a:rPr lang="en-US" sz="2400" dirty="0"/>
              <a:t> =  the difference between the sample mean and the expected value of µ</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60233830"/>
              </p:ext>
            </p:extLst>
          </p:nvPr>
        </p:nvGraphicFramePr>
        <p:xfrm>
          <a:off x="863600" y="1895475"/>
          <a:ext cx="3060700" cy="1100138"/>
        </p:xfrm>
        <a:graphic>
          <a:graphicData uri="http://schemas.openxmlformats.org/presentationml/2006/ole">
            <mc:AlternateContent xmlns:mc="http://schemas.openxmlformats.org/markup-compatibility/2006">
              <mc:Choice xmlns:v="urn:schemas-microsoft-com:vml" Requires="v">
                <p:oleObj spid="_x0000_s25964" name="Equation" r:id="rId4" imgW="1130040" imgH="406080" progId="Equation.3">
                  <p:embed/>
                </p:oleObj>
              </mc:Choice>
              <mc:Fallback>
                <p:oleObj name="Equation" r:id="rId4" imgW="1130040" imgH="406080" progId="Equation.3">
                  <p:embed/>
                  <p:pic>
                    <p:nvPicPr>
                      <p:cNvPr id="0" name="Object 1"/>
                      <p:cNvPicPr>
                        <a:picLocks noChangeAspect="1" noChangeArrowheads="1"/>
                      </p:cNvPicPr>
                      <p:nvPr/>
                    </p:nvPicPr>
                    <p:blipFill>
                      <a:blip r:embed="rId5"/>
                      <a:srcRect/>
                      <a:stretch>
                        <a:fillRect/>
                      </a:stretch>
                    </p:blipFill>
                    <p:spPr bwMode="auto">
                      <a:xfrm>
                        <a:off x="863600" y="1895475"/>
                        <a:ext cx="3060700" cy="110013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6143150"/>
              </p:ext>
            </p:extLst>
          </p:nvPr>
        </p:nvGraphicFramePr>
        <p:xfrm>
          <a:off x="2543175" y="3879115"/>
          <a:ext cx="4057650" cy="1600200"/>
        </p:xfrm>
        <a:graphic>
          <a:graphicData uri="http://schemas.openxmlformats.org/drawingml/2006/table">
            <a:tbl>
              <a:tblPr firstRow="1" firstCol="1" lastRow="1" lastCol="1" bandRow="1" bandCol="1">
                <a:tableStyleId>{3C2FFA5D-87B4-456A-9821-1D502468CF0F}</a:tableStyleId>
              </a:tblPr>
              <a:tblGrid>
                <a:gridCol w="2225163">
                  <a:extLst>
                    <a:ext uri="{9D8B030D-6E8A-4147-A177-3AD203B41FA5}">
                      <a16:colId xmlns:a16="http://schemas.microsoft.com/office/drawing/2014/main" val="20000"/>
                    </a:ext>
                  </a:extLst>
                </a:gridCol>
                <a:gridCol w="1832487">
                  <a:extLst>
                    <a:ext uri="{9D8B030D-6E8A-4147-A177-3AD203B41FA5}">
                      <a16:colId xmlns:a16="http://schemas.microsoft.com/office/drawing/2014/main" val="20001"/>
                    </a:ext>
                  </a:extLst>
                </a:gridCol>
              </a:tblGrid>
              <a:tr h="400050">
                <a:tc>
                  <a:txBody>
                    <a:bodyPr/>
                    <a:lstStyle/>
                    <a:p>
                      <a:pPr marL="0" marR="0" algn="ctr">
                        <a:spcBef>
                          <a:spcPts val="0"/>
                        </a:spcBef>
                        <a:spcAft>
                          <a:spcPts val="0"/>
                        </a:spcAft>
                        <a:tabLst>
                          <a:tab pos="1924050" algn="l"/>
                        </a:tabLst>
                      </a:pPr>
                      <a:r>
                        <a:rPr lang="en-US" sz="2400" dirty="0">
                          <a:effectLst/>
                        </a:rPr>
                        <a:t>Cohen’s d</a:t>
                      </a:r>
                      <a:endParaRPr lang="en-US" sz="2400" b="1" dirty="0">
                        <a:effectLst/>
                        <a:latin typeface="Times New Roman"/>
                        <a:ea typeface="PMingLiU"/>
                      </a:endParaRPr>
                    </a:p>
                  </a:txBody>
                  <a:tcPr marL="68580" marR="68580" marT="0" marB="0"/>
                </a:tc>
                <a:tc>
                  <a:txBody>
                    <a:bodyPr/>
                    <a:lstStyle/>
                    <a:p>
                      <a:pPr marL="0" marR="0" algn="ctr">
                        <a:spcBef>
                          <a:spcPts val="0"/>
                        </a:spcBef>
                        <a:spcAft>
                          <a:spcPts val="0"/>
                        </a:spcAft>
                        <a:tabLst>
                          <a:tab pos="1924050" algn="l"/>
                        </a:tabLst>
                      </a:pPr>
                      <a:r>
                        <a:rPr lang="en-US" sz="2400" dirty="0">
                          <a:effectLst/>
                        </a:rPr>
                        <a:t>Evaluation</a:t>
                      </a:r>
                      <a:endParaRPr lang="en-US" sz="2400" b="1" dirty="0">
                        <a:effectLst/>
                        <a:latin typeface="Times New Roman"/>
                        <a:ea typeface="PMingLiU"/>
                      </a:endParaRPr>
                    </a:p>
                  </a:txBody>
                  <a:tcPr marL="68580" marR="68580" marT="0" marB="0"/>
                </a:tc>
                <a:extLst>
                  <a:ext uri="{0D108BD9-81ED-4DB2-BD59-A6C34878D82A}">
                    <a16:rowId xmlns:a16="http://schemas.microsoft.com/office/drawing/2014/main" val="10000"/>
                  </a:ext>
                </a:extLst>
              </a:tr>
              <a:tr h="400050">
                <a:tc>
                  <a:txBody>
                    <a:bodyPr/>
                    <a:lstStyle/>
                    <a:p>
                      <a:pPr marL="0" marR="0" algn="ctr">
                        <a:spcBef>
                          <a:spcPts val="0"/>
                        </a:spcBef>
                        <a:spcAft>
                          <a:spcPts val="0"/>
                        </a:spcAft>
                        <a:tabLst>
                          <a:tab pos="1924050" algn="l"/>
                        </a:tabLst>
                      </a:pPr>
                      <a:r>
                        <a:rPr lang="en-US" sz="2400" dirty="0">
                          <a:solidFill>
                            <a:srgbClr val="7030A0"/>
                          </a:solidFill>
                          <a:effectLst/>
                        </a:rPr>
                        <a:t>0 &lt; d &lt; .2</a:t>
                      </a:r>
                      <a:endParaRPr lang="en-US" sz="2400" b="1" dirty="0">
                        <a:solidFill>
                          <a:srgbClr val="7030A0"/>
                        </a:solidFill>
                        <a:effectLst/>
                        <a:latin typeface="Times New Roman"/>
                        <a:ea typeface="PMingLiU"/>
                      </a:endParaRPr>
                    </a:p>
                  </a:txBody>
                  <a:tcPr marL="68580" marR="68580" marT="0" marB="0"/>
                </a:tc>
                <a:tc>
                  <a:txBody>
                    <a:bodyPr/>
                    <a:lstStyle/>
                    <a:p>
                      <a:pPr marL="0" marR="0" algn="ctr">
                        <a:spcBef>
                          <a:spcPts val="0"/>
                        </a:spcBef>
                        <a:spcAft>
                          <a:spcPts val="0"/>
                        </a:spcAft>
                        <a:tabLst>
                          <a:tab pos="1924050" algn="l"/>
                        </a:tabLst>
                      </a:pPr>
                      <a:r>
                        <a:rPr lang="en-US" sz="2400">
                          <a:solidFill>
                            <a:srgbClr val="7030A0"/>
                          </a:solidFill>
                          <a:effectLst/>
                        </a:rPr>
                        <a:t>Small</a:t>
                      </a:r>
                      <a:endParaRPr lang="en-US" sz="2400" b="1">
                        <a:solidFill>
                          <a:srgbClr val="7030A0"/>
                        </a:solidFill>
                        <a:effectLst/>
                        <a:latin typeface="Times New Roman"/>
                        <a:ea typeface="PMingLiU"/>
                      </a:endParaRPr>
                    </a:p>
                  </a:txBody>
                  <a:tcPr marL="68580" marR="68580" marT="0" marB="0"/>
                </a:tc>
                <a:extLst>
                  <a:ext uri="{0D108BD9-81ED-4DB2-BD59-A6C34878D82A}">
                    <a16:rowId xmlns:a16="http://schemas.microsoft.com/office/drawing/2014/main" val="10001"/>
                  </a:ext>
                </a:extLst>
              </a:tr>
              <a:tr h="400050">
                <a:tc>
                  <a:txBody>
                    <a:bodyPr/>
                    <a:lstStyle/>
                    <a:p>
                      <a:pPr marL="0" marR="0" algn="ctr">
                        <a:spcBef>
                          <a:spcPts val="0"/>
                        </a:spcBef>
                        <a:spcAft>
                          <a:spcPts val="0"/>
                        </a:spcAft>
                        <a:tabLst>
                          <a:tab pos="1924050" algn="l"/>
                        </a:tabLst>
                      </a:pPr>
                      <a:r>
                        <a:rPr lang="en-US" sz="2400" dirty="0">
                          <a:solidFill>
                            <a:srgbClr val="7030A0"/>
                          </a:solidFill>
                          <a:effectLst/>
                        </a:rPr>
                        <a:t>.2 &lt; d &lt; .8</a:t>
                      </a:r>
                      <a:endParaRPr lang="en-US" sz="2400" b="1" dirty="0">
                        <a:solidFill>
                          <a:srgbClr val="7030A0"/>
                        </a:solidFill>
                        <a:effectLst/>
                        <a:latin typeface="Times New Roman"/>
                        <a:ea typeface="PMingLiU"/>
                      </a:endParaRPr>
                    </a:p>
                  </a:txBody>
                  <a:tcPr marL="68580" marR="68580" marT="0" marB="0"/>
                </a:tc>
                <a:tc>
                  <a:txBody>
                    <a:bodyPr/>
                    <a:lstStyle/>
                    <a:p>
                      <a:pPr marL="0" marR="0" algn="ctr">
                        <a:spcBef>
                          <a:spcPts val="0"/>
                        </a:spcBef>
                        <a:spcAft>
                          <a:spcPts val="0"/>
                        </a:spcAft>
                        <a:tabLst>
                          <a:tab pos="1924050" algn="l"/>
                        </a:tabLst>
                      </a:pPr>
                      <a:r>
                        <a:rPr lang="en-US" sz="2400" dirty="0">
                          <a:solidFill>
                            <a:srgbClr val="7030A0"/>
                          </a:solidFill>
                          <a:effectLst/>
                        </a:rPr>
                        <a:t>Medium</a:t>
                      </a:r>
                      <a:endParaRPr lang="en-US" sz="2400" b="1" dirty="0">
                        <a:solidFill>
                          <a:srgbClr val="7030A0"/>
                        </a:solidFill>
                        <a:effectLst/>
                        <a:latin typeface="Times New Roman"/>
                        <a:ea typeface="PMingLiU"/>
                      </a:endParaRPr>
                    </a:p>
                  </a:txBody>
                  <a:tcPr marL="68580" marR="68580" marT="0" marB="0"/>
                </a:tc>
                <a:extLst>
                  <a:ext uri="{0D108BD9-81ED-4DB2-BD59-A6C34878D82A}">
                    <a16:rowId xmlns:a16="http://schemas.microsoft.com/office/drawing/2014/main" val="10002"/>
                  </a:ext>
                </a:extLst>
              </a:tr>
              <a:tr h="400050">
                <a:tc>
                  <a:txBody>
                    <a:bodyPr/>
                    <a:lstStyle/>
                    <a:p>
                      <a:pPr marL="0" marR="0" algn="ctr">
                        <a:spcBef>
                          <a:spcPts val="0"/>
                        </a:spcBef>
                        <a:spcAft>
                          <a:spcPts val="0"/>
                        </a:spcAft>
                        <a:tabLst>
                          <a:tab pos="1924050" algn="l"/>
                        </a:tabLst>
                      </a:pPr>
                      <a:r>
                        <a:rPr lang="en-US" sz="2400" dirty="0">
                          <a:solidFill>
                            <a:srgbClr val="7030A0"/>
                          </a:solidFill>
                          <a:effectLst/>
                        </a:rPr>
                        <a:t>d &gt; .8</a:t>
                      </a:r>
                      <a:endParaRPr lang="en-US" sz="2400" b="1" dirty="0">
                        <a:solidFill>
                          <a:srgbClr val="7030A0"/>
                        </a:solidFill>
                        <a:effectLst/>
                        <a:latin typeface="Times New Roman"/>
                        <a:ea typeface="PMingLiU"/>
                      </a:endParaRPr>
                    </a:p>
                  </a:txBody>
                  <a:tcPr marL="68580" marR="68580" marT="0" marB="0"/>
                </a:tc>
                <a:tc>
                  <a:txBody>
                    <a:bodyPr/>
                    <a:lstStyle/>
                    <a:p>
                      <a:pPr marL="0" marR="0" algn="ctr">
                        <a:spcBef>
                          <a:spcPts val="0"/>
                        </a:spcBef>
                        <a:spcAft>
                          <a:spcPts val="0"/>
                        </a:spcAft>
                        <a:tabLst>
                          <a:tab pos="1924050" algn="l"/>
                        </a:tabLst>
                      </a:pPr>
                      <a:r>
                        <a:rPr lang="en-US" sz="2400" dirty="0">
                          <a:solidFill>
                            <a:srgbClr val="7030A0"/>
                          </a:solidFill>
                          <a:effectLst/>
                        </a:rPr>
                        <a:t>Large</a:t>
                      </a:r>
                      <a:endParaRPr lang="en-US" sz="2400" b="1" dirty="0">
                        <a:solidFill>
                          <a:srgbClr val="7030A0"/>
                        </a:solidFill>
                        <a:effectLst/>
                        <a:latin typeface="Times New Roman"/>
                        <a:ea typeface="PMingLiU"/>
                      </a:endParaRPr>
                    </a:p>
                  </a:txBody>
                  <a:tcPr marL="68580" marR="68580" marT="0" marB="0"/>
                </a:tc>
                <a:extLst>
                  <a:ext uri="{0D108BD9-81ED-4DB2-BD59-A6C34878D82A}">
                    <a16:rowId xmlns:a16="http://schemas.microsoft.com/office/drawing/2014/main" val="10003"/>
                  </a:ext>
                </a:extLst>
              </a:tr>
            </a:tbl>
          </a:graphicData>
        </a:graphic>
      </p:graphicFrame>
      <p:sp>
        <p:nvSpPr>
          <p:cNvPr id="10" name="Rectangle 9"/>
          <p:cNvSpPr/>
          <p:nvPr/>
        </p:nvSpPr>
        <p:spPr>
          <a:xfrm>
            <a:off x="495300" y="5646003"/>
            <a:ext cx="8153400" cy="830997"/>
          </a:xfrm>
          <a:prstGeom prst="rect">
            <a:avLst/>
          </a:prstGeom>
        </p:spPr>
        <p:txBody>
          <a:bodyPr wrap="square">
            <a:spAutoFit/>
          </a:bodyPr>
          <a:lstStyle/>
          <a:p>
            <a:r>
              <a:rPr lang="en-US" sz="2400" dirty="0"/>
              <a:t>Effect size for the ‘Big Lou’ question:</a:t>
            </a:r>
          </a:p>
          <a:p>
            <a:r>
              <a:rPr lang="en-US" sz="2400" dirty="0"/>
              <a:t>	mean difference: 3338 vs. 3500 = 162</a:t>
            </a:r>
          </a:p>
        </p:txBody>
      </p:sp>
      <p:graphicFrame>
        <p:nvGraphicFramePr>
          <p:cNvPr id="11" name="Object 10"/>
          <p:cNvGraphicFramePr>
            <a:graphicFrameLocks noChangeAspect="1"/>
          </p:cNvGraphicFramePr>
          <p:nvPr>
            <p:extLst>
              <p:ext uri="{D42A27DB-BD31-4B8C-83A1-F6EECF244321}">
                <p14:modId xmlns:p14="http://schemas.microsoft.com/office/powerpoint/2010/main" val="3757968621"/>
              </p:ext>
            </p:extLst>
          </p:nvPr>
        </p:nvGraphicFramePr>
        <p:xfrm>
          <a:off x="6681258" y="5646003"/>
          <a:ext cx="2284413" cy="685800"/>
        </p:xfrm>
        <a:graphic>
          <a:graphicData uri="http://schemas.openxmlformats.org/presentationml/2006/ole">
            <mc:AlternateContent xmlns:mc="http://schemas.openxmlformats.org/markup-compatibility/2006">
              <mc:Choice xmlns:v="urn:schemas-microsoft-com:vml" Requires="v">
                <p:oleObj spid="_x0000_s25965" name="Equation" r:id="rId6" imgW="1079280" imgH="304560" progId="Equation.3">
                  <p:embed/>
                </p:oleObj>
              </mc:Choice>
              <mc:Fallback>
                <p:oleObj name="Equation" r:id="rId6" imgW="1079280" imgH="304560" progId="Equation.3">
                  <p:embed/>
                  <p:pic>
                    <p:nvPicPr>
                      <p:cNvPr id="0" name="Object 4"/>
                      <p:cNvPicPr>
                        <a:picLocks noChangeAspect="1" noChangeArrowheads="1"/>
                      </p:cNvPicPr>
                      <p:nvPr/>
                    </p:nvPicPr>
                    <p:blipFill>
                      <a:blip r:embed="rId7"/>
                      <a:srcRect/>
                      <a:stretch>
                        <a:fillRect/>
                      </a:stretch>
                    </p:blipFill>
                    <p:spPr bwMode="auto">
                      <a:xfrm>
                        <a:off x="6681258" y="5646003"/>
                        <a:ext cx="2284413" cy="685800"/>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314106384"/>
              </p:ext>
            </p:extLst>
          </p:nvPr>
        </p:nvGraphicFramePr>
        <p:xfrm>
          <a:off x="4826000" y="1971675"/>
          <a:ext cx="3060700" cy="1100138"/>
        </p:xfrm>
        <a:graphic>
          <a:graphicData uri="http://schemas.openxmlformats.org/presentationml/2006/ole">
            <mc:AlternateContent xmlns:mc="http://schemas.openxmlformats.org/markup-compatibility/2006">
              <mc:Choice xmlns:v="urn:schemas-microsoft-com:vml" Requires="v">
                <p:oleObj spid="_x0000_s25966" name="Equation" r:id="rId8" imgW="1130040" imgH="406080" progId="Equation.3">
                  <p:embed/>
                </p:oleObj>
              </mc:Choice>
              <mc:Fallback>
                <p:oleObj name="Equation" r:id="rId8" imgW="1130040" imgH="406080" progId="Equation.3">
                  <p:embed/>
                  <p:pic>
                    <p:nvPicPr>
                      <p:cNvPr id="0" name="Object 4"/>
                      <p:cNvPicPr>
                        <a:picLocks noChangeAspect="1" noChangeArrowheads="1"/>
                      </p:cNvPicPr>
                      <p:nvPr/>
                    </p:nvPicPr>
                    <p:blipFill>
                      <a:blip r:embed="rId9"/>
                      <a:srcRect/>
                      <a:stretch>
                        <a:fillRect/>
                      </a:stretch>
                    </p:blipFill>
                    <p:spPr bwMode="auto">
                      <a:xfrm>
                        <a:off x="4826000" y="1971675"/>
                        <a:ext cx="3060700" cy="1100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1395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485900"/>
          </a:xfrm>
        </p:spPr>
        <p:txBody>
          <a:bodyPr>
            <a:normAutofit/>
          </a:bodyPr>
          <a:lstStyle/>
          <a:p>
            <a:pPr algn="ctr"/>
            <a:r>
              <a:rPr lang="en-US" sz="4000" dirty="0"/>
              <a:t>Statistical significance isn’t everything</a:t>
            </a:r>
          </a:p>
        </p:txBody>
      </p:sp>
      <p:sp>
        <p:nvSpPr>
          <p:cNvPr id="3" name="Content Placeholder 2"/>
          <p:cNvSpPr>
            <a:spLocks noGrp="1"/>
          </p:cNvSpPr>
          <p:nvPr>
            <p:ph idx="1"/>
          </p:nvPr>
        </p:nvSpPr>
        <p:spPr/>
        <p:txBody>
          <a:bodyPr>
            <a:normAutofit/>
          </a:bodyPr>
          <a:lstStyle/>
          <a:p>
            <a:pPr marL="0" indent="0">
              <a:buNone/>
            </a:pPr>
            <a:r>
              <a:rPr lang="en-US" sz="2400" dirty="0"/>
              <a:t>A large school district decides to implement a new drug awareness program for high school students. They select 1,000 students from the district to participate. Prior data suggested that the average high school student in this district has 4.2 alcoholic drinks per month, </a:t>
            </a:r>
            <a:r>
              <a:rPr lang="el-GR" sz="2400" dirty="0"/>
              <a:t>σ</a:t>
            </a:r>
            <a:r>
              <a:rPr lang="en-US" sz="2400" dirty="0"/>
              <a:t> =2. The district administers the new program and finds that afterwards the average is now 4 drinks per month. Should they adopt the new intervention program?</a:t>
            </a:r>
          </a:p>
        </p:txBody>
      </p:sp>
    </p:spTree>
    <p:extLst>
      <p:ext uri="{BB962C8B-B14F-4D97-AF65-F5344CB8AC3E}">
        <p14:creationId xmlns:p14="http://schemas.microsoft.com/office/powerpoint/2010/main" val="179634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do we do if σ is unknown?</a:t>
            </a:r>
          </a:p>
        </p:txBody>
      </p:sp>
      <p:sp>
        <p:nvSpPr>
          <p:cNvPr id="3" name="Content Placeholder 2"/>
          <p:cNvSpPr>
            <a:spLocks noGrp="1"/>
          </p:cNvSpPr>
          <p:nvPr>
            <p:ph idx="1"/>
          </p:nvPr>
        </p:nvSpPr>
        <p:spPr>
          <a:xfrm>
            <a:off x="1028700" y="1766888"/>
            <a:ext cx="7200900" cy="3581400"/>
          </a:xfrm>
        </p:spPr>
        <p:txBody>
          <a:bodyPr>
            <a:normAutofit/>
          </a:bodyPr>
          <a:lstStyle/>
          <a:p>
            <a:pPr marL="0" indent="0">
              <a:buNone/>
            </a:pPr>
            <a:r>
              <a:rPr lang="en-US" sz="2400" dirty="0"/>
              <a:t>Just like we did with confidence intervals:</a:t>
            </a:r>
          </a:p>
          <a:p>
            <a:pPr marL="514350" lvl="0" indent="-514350">
              <a:buFont typeface="+mj-lt"/>
              <a:buAutoNum type="arabicPeriod"/>
            </a:pPr>
            <a:r>
              <a:rPr lang="en-US" sz="2400" dirty="0"/>
              <a:t> Use s as an estimate of σ</a:t>
            </a:r>
          </a:p>
          <a:p>
            <a:pPr marL="514350" lvl="0" indent="-514350">
              <a:buFont typeface="+mj-lt"/>
              <a:buAutoNum type="arabicPeriod"/>
            </a:pPr>
            <a:r>
              <a:rPr lang="en-US" sz="2400" dirty="0"/>
              <a:t> Use t as our test statistic instead of z</a:t>
            </a: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492987063"/>
              </p:ext>
            </p:extLst>
          </p:nvPr>
        </p:nvGraphicFramePr>
        <p:xfrm>
          <a:off x="1524000" y="3557588"/>
          <a:ext cx="5867400" cy="2613819"/>
        </p:xfrm>
        <a:graphic>
          <a:graphicData uri="http://schemas.openxmlformats.org/drawingml/2006/table">
            <a:tbl>
              <a:tblPr firstRow="1" firstCol="1" lastRow="1" lastCol="1" bandRow="1" bandCol="1"/>
              <a:tblGrid>
                <a:gridCol w="5867400">
                  <a:extLst>
                    <a:ext uri="{9D8B030D-6E8A-4147-A177-3AD203B41FA5}">
                      <a16:colId xmlns:a16="http://schemas.microsoft.com/office/drawing/2014/main" val="20000"/>
                    </a:ext>
                  </a:extLst>
                </a:gridCol>
              </a:tblGrid>
              <a:tr h="522764">
                <a:tc>
                  <a:txBody>
                    <a:bodyPr/>
                    <a:lstStyle/>
                    <a:p>
                      <a:pPr marL="0" marR="0" algn="ctr">
                        <a:spcBef>
                          <a:spcPts val="0"/>
                        </a:spcBef>
                        <a:spcAft>
                          <a:spcPts val="0"/>
                        </a:spcAft>
                      </a:pPr>
                      <a:r>
                        <a:rPr lang="en-US" sz="2800" b="0">
                          <a:effectLst/>
                          <a:latin typeface="Times New Roman"/>
                          <a:ea typeface="PMingLiU"/>
                        </a:rPr>
                        <a:t>The basic steps for conducting t-tests</a:t>
                      </a:r>
                      <a:endParaRPr lang="en-US" sz="2800" b="1">
                        <a:effectLst/>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91055">
                <a:tc>
                  <a:txBody>
                    <a:bodyPr/>
                    <a:lstStyle/>
                    <a:p>
                      <a:pPr marL="1160145" marR="0">
                        <a:spcBef>
                          <a:spcPts val="0"/>
                        </a:spcBef>
                        <a:spcAft>
                          <a:spcPts val="0"/>
                        </a:spcAft>
                      </a:pPr>
                      <a:r>
                        <a:rPr lang="en-US" sz="2800" b="0" dirty="0">
                          <a:effectLst/>
                          <a:latin typeface="Times New Roman"/>
                          <a:ea typeface="PMingLiU"/>
                        </a:rPr>
                        <a:t> </a:t>
                      </a:r>
                      <a:endParaRPr lang="en-US" sz="2800" b="1" dirty="0">
                        <a:effectLst/>
                        <a:latin typeface="Times New Roman"/>
                        <a:ea typeface="PMingLiU"/>
                      </a:endParaRPr>
                    </a:p>
                    <a:p>
                      <a:pPr marL="342900" marR="0" lvl="0" indent="-342900">
                        <a:spcBef>
                          <a:spcPts val="0"/>
                        </a:spcBef>
                        <a:spcAft>
                          <a:spcPts val="0"/>
                        </a:spcAft>
                        <a:buFont typeface="+mj-lt"/>
                        <a:buAutoNum type="arabicPeriod"/>
                      </a:pPr>
                      <a:r>
                        <a:rPr lang="en-US" sz="2800" b="0" dirty="0">
                          <a:effectLst/>
                          <a:latin typeface="Times New Roman"/>
                          <a:ea typeface="PMingLiU"/>
                        </a:rPr>
                        <a:t>Determine the value for </a:t>
                      </a:r>
                      <a:r>
                        <a:rPr lang="en-US" sz="2800" b="0" dirty="0" err="1">
                          <a:effectLst/>
                          <a:latin typeface="Times New Roman"/>
                          <a:ea typeface="PMingLiU"/>
                        </a:rPr>
                        <a:t>t</a:t>
                      </a:r>
                      <a:r>
                        <a:rPr lang="en-US" sz="2800" b="0" baseline="-25000" dirty="0" err="1">
                          <a:effectLst/>
                          <a:latin typeface="Times New Roman"/>
                          <a:ea typeface="PMingLiU"/>
                        </a:rPr>
                        <a:t>crit</a:t>
                      </a:r>
                      <a:endParaRPr lang="en-US" sz="2800" b="1" dirty="0">
                        <a:effectLst/>
                        <a:latin typeface="Times New Roman"/>
                        <a:ea typeface="PMingLiU"/>
                      </a:endParaRPr>
                    </a:p>
                    <a:p>
                      <a:pPr marL="342900" marR="0" lvl="0" indent="-342900">
                        <a:spcBef>
                          <a:spcPts val="0"/>
                        </a:spcBef>
                        <a:spcAft>
                          <a:spcPts val="0"/>
                        </a:spcAft>
                        <a:buFont typeface="+mj-lt"/>
                        <a:buAutoNum type="arabicPeriod"/>
                      </a:pPr>
                      <a:r>
                        <a:rPr lang="en-US" sz="2800" b="0" dirty="0">
                          <a:effectLst/>
                          <a:latin typeface="Times New Roman"/>
                          <a:ea typeface="PMingLiU"/>
                        </a:rPr>
                        <a:t>Calculate </a:t>
                      </a:r>
                      <a:r>
                        <a:rPr lang="en-US" sz="2800" b="0" dirty="0" err="1">
                          <a:effectLst/>
                          <a:latin typeface="Times New Roman"/>
                          <a:ea typeface="PMingLiU"/>
                        </a:rPr>
                        <a:t>t</a:t>
                      </a:r>
                      <a:r>
                        <a:rPr lang="en-US" sz="2800" b="0" baseline="-25000" dirty="0" err="1">
                          <a:effectLst/>
                          <a:latin typeface="Times New Roman"/>
                          <a:ea typeface="PMingLiU"/>
                        </a:rPr>
                        <a:t>obs</a:t>
                      </a:r>
                      <a:endParaRPr lang="en-US" sz="2800" b="1" dirty="0">
                        <a:effectLst/>
                        <a:latin typeface="Times New Roman"/>
                        <a:ea typeface="PMingLiU"/>
                      </a:endParaRPr>
                    </a:p>
                    <a:p>
                      <a:pPr marL="342900" marR="0" lvl="0" indent="-342900">
                        <a:spcBef>
                          <a:spcPts val="0"/>
                        </a:spcBef>
                        <a:spcAft>
                          <a:spcPts val="0"/>
                        </a:spcAft>
                        <a:buFont typeface="+mj-lt"/>
                        <a:buAutoNum type="arabicPeriod"/>
                      </a:pPr>
                      <a:r>
                        <a:rPr lang="en-US" sz="2800" b="0" dirty="0">
                          <a:effectLst/>
                          <a:latin typeface="Times New Roman"/>
                          <a:ea typeface="PMingLiU"/>
                        </a:rPr>
                        <a:t>Compare </a:t>
                      </a:r>
                      <a:r>
                        <a:rPr lang="en-US" sz="2800" b="0" dirty="0" err="1">
                          <a:effectLst/>
                          <a:latin typeface="Times New Roman"/>
                          <a:ea typeface="PMingLiU"/>
                        </a:rPr>
                        <a:t>t</a:t>
                      </a:r>
                      <a:r>
                        <a:rPr lang="en-US" sz="2800" b="0" baseline="-25000" dirty="0" err="1">
                          <a:effectLst/>
                          <a:latin typeface="Times New Roman"/>
                          <a:ea typeface="PMingLiU"/>
                        </a:rPr>
                        <a:t>obs</a:t>
                      </a:r>
                      <a:r>
                        <a:rPr lang="en-US" sz="2800" b="0" dirty="0">
                          <a:effectLst/>
                          <a:latin typeface="Times New Roman"/>
                          <a:ea typeface="PMingLiU"/>
                        </a:rPr>
                        <a:t> with </a:t>
                      </a:r>
                      <a:r>
                        <a:rPr lang="en-US" sz="2800" b="0" dirty="0" err="1">
                          <a:effectLst/>
                          <a:latin typeface="Times New Roman"/>
                          <a:ea typeface="PMingLiU"/>
                        </a:rPr>
                        <a:t>t</a:t>
                      </a:r>
                      <a:r>
                        <a:rPr lang="en-US" sz="2800" b="0" baseline="-25000" dirty="0" err="1">
                          <a:effectLst/>
                          <a:latin typeface="Times New Roman"/>
                          <a:ea typeface="PMingLiU"/>
                        </a:rPr>
                        <a:t>crit</a:t>
                      </a:r>
                      <a:endParaRPr lang="en-US" sz="2800" b="1" dirty="0">
                        <a:effectLst/>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2428875" y="3100388"/>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7723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03" y="894036"/>
            <a:ext cx="8229600" cy="6019800"/>
          </a:xfrm>
        </p:spPr>
        <p:txBody>
          <a:bodyPr>
            <a:noAutofit/>
          </a:bodyPr>
          <a:lstStyle/>
          <a:p>
            <a:pPr marL="0" indent="0">
              <a:buNone/>
            </a:pPr>
            <a:r>
              <a:rPr lang="en-US" sz="2400" dirty="0"/>
              <a:t>Mean = 4 drink per month; n = 1000</a:t>
            </a:r>
          </a:p>
          <a:p>
            <a:pPr marL="0" indent="0">
              <a:buNone/>
            </a:pPr>
            <a:r>
              <a:rPr lang="en-US" sz="2400" dirty="0"/>
              <a:t>Ho:</a:t>
            </a:r>
            <a:r>
              <a:rPr lang="en-US" sz="2400" dirty="0">
                <a:sym typeface="Symbol"/>
              </a:rPr>
              <a:t></a:t>
            </a:r>
            <a:r>
              <a:rPr lang="en-US" sz="2400" dirty="0"/>
              <a:t> = 4.2 drinks</a:t>
            </a:r>
            <a:endParaRPr lang="en-US" sz="2400" b="1" dirty="0"/>
          </a:p>
          <a:p>
            <a:pPr marL="0" indent="0">
              <a:buNone/>
            </a:pPr>
            <a:r>
              <a:rPr lang="en-US" sz="2400" dirty="0"/>
              <a:t>Ha:</a:t>
            </a:r>
            <a:r>
              <a:rPr lang="en-US" sz="2400" dirty="0">
                <a:sym typeface="Symbol"/>
              </a:rPr>
              <a:t></a:t>
            </a:r>
            <a:r>
              <a:rPr lang="en-US" sz="2400" dirty="0"/>
              <a:t> </a:t>
            </a:r>
            <a:r>
              <a:rPr lang="en-US" sz="2400" dirty="0">
                <a:sym typeface="Symbol"/>
              </a:rPr>
              <a:t></a:t>
            </a:r>
            <a:r>
              <a:rPr lang="en-US" sz="2400" dirty="0"/>
              <a:t> 4.2 drinks</a:t>
            </a:r>
          </a:p>
          <a:p>
            <a:pPr>
              <a:buFont typeface="Symbol"/>
              <a:buChar char="a"/>
            </a:pPr>
            <a:r>
              <a:rPr lang="en-US" sz="2400" dirty="0"/>
              <a:t>= .05</a:t>
            </a:r>
          </a:p>
          <a:p>
            <a:pPr>
              <a:buFont typeface="Symbol"/>
              <a:buChar char="a"/>
            </a:pPr>
            <a:endParaRPr lang="en-US" sz="2400" b="1" dirty="0"/>
          </a:p>
          <a:p>
            <a:pPr marL="0" indent="0">
              <a:buNone/>
            </a:pPr>
            <a:r>
              <a:rPr lang="en-US" sz="2400" dirty="0" err="1"/>
              <a:t>Z</a:t>
            </a:r>
            <a:r>
              <a:rPr lang="en-US" sz="2400" baseline="-25000" dirty="0" err="1"/>
              <a:t>obs</a:t>
            </a:r>
            <a:r>
              <a:rPr lang="en-US" sz="2400" dirty="0"/>
              <a:t> </a:t>
            </a:r>
          </a:p>
          <a:p>
            <a:pPr marL="0" indent="0">
              <a:buNone/>
            </a:pPr>
            <a:endParaRPr lang="en-US" sz="2400" dirty="0"/>
          </a:p>
          <a:p>
            <a:pPr marL="0" indent="0">
              <a:buNone/>
            </a:pPr>
            <a:r>
              <a:rPr lang="en-US" sz="2400" dirty="0"/>
              <a:t>.0008 x 2 = .0016 &lt; alpha (.05): </a:t>
            </a:r>
            <a:r>
              <a:rPr lang="en-US" sz="2400" b="1" dirty="0"/>
              <a:t>therefore </a:t>
            </a:r>
            <a:r>
              <a:rPr lang="en-US" sz="2400" b="1" i="1" dirty="0"/>
              <a:t>reject the null</a:t>
            </a:r>
            <a:r>
              <a:rPr lang="en-US" sz="2400" dirty="0"/>
              <a:t>.    </a:t>
            </a:r>
            <a:endParaRPr lang="en-US" sz="2400" b="1" dirty="0"/>
          </a:p>
          <a:p>
            <a:pPr marL="0" indent="0">
              <a:buNone/>
            </a:pPr>
            <a:endParaRPr lang="en-US" sz="1200" dirty="0"/>
          </a:p>
          <a:p>
            <a:pPr marL="0" indent="0">
              <a:buNone/>
            </a:pPr>
            <a:r>
              <a:rPr lang="en-US" sz="2400" b="1" dirty="0"/>
              <a:t>Decision: </a:t>
            </a:r>
            <a:r>
              <a:rPr lang="en-US" sz="2400" dirty="0"/>
              <a:t>the intervention significantly reduced drinking behavior.</a:t>
            </a:r>
          </a:p>
          <a:p>
            <a:pPr marL="0" indent="0">
              <a:buNone/>
            </a:pPr>
            <a:endParaRPr lang="en-US" sz="1200" dirty="0"/>
          </a:p>
          <a:p>
            <a:pPr marL="0" indent="0">
              <a:buNone/>
            </a:pPr>
            <a:r>
              <a:rPr lang="en-US" sz="2400" dirty="0"/>
              <a:t>Problem???</a:t>
            </a:r>
          </a:p>
          <a:p>
            <a:pPr marL="0" indent="0">
              <a:buNone/>
            </a:pPr>
            <a:endParaRPr lang="en-US" sz="2400" dirty="0"/>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1627464667"/>
              </p:ext>
            </p:extLst>
          </p:nvPr>
        </p:nvGraphicFramePr>
        <p:xfrm>
          <a:off x="1371600" y="3174712"/>
          <a:ext cx="6805612" cy="838200"/>
        </p:xfrm>
        <a:graphic>
          <a:graphicData uri="http://schemas.openxmlformats.org/presentationml/2006/ole">
            <mc:AlternateContent xmlns:mc="http://schemas.openxmlformats.org/markup-compatibility/2006">
              <mc:Choice xmlns:v="urn:schemas-microsoft-com:vml" Requires="v">
                <p:oleObj spid="_x0000_s39021" name="Equation" r:id="rId4" imgW="3111480" imgH="380880" progId="Equation.3">
                  <p:embed/>
                </p:oleObj>
              </mc:Choice>
              <mc:Fallback>
                <p:oleObj name="Equation" r:id="rId4" imgW="3111480" imgH="380880" progId="Equation.3">
                  <p:embed/>
                  <p:pic>
                    <p:nvPicPr>
                      <p:cNvPr id="4" name="Object 3"/>
                      <p:cNvPicPr>
                        <a:picLocks noChangeAspect="1" noChangeArrowheads="1"/>
                      </p:cNvPicPr>
                      <p:nvPr/>
                    </p:nvPicPr>
                    <p:blipFill>
                      <a:blip r:embed="rId5"/>
                      <a:srcRect/>
                      <a:stretch>
                        <a:fillRect/>
                      </a:stretch>
                    </p:blipFill>
                    <p:spPr bwMode="auto">
                      <a:xfrm>
                        <a:off x="1371600" y="3174712"/>
                        <a:ext cx="6805612" cy="838200"/>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22089728"/>
              </p:ext>
            </p:extLst>
          </p:nvPr>
        </p:nvGraphicFramePr>
        <p:xfrm>
          <a:off x="3465868" y="5784164"/>
          <a:ext cx="5297487" cy="996950"/>
        </p:xfrm>
        <a:graphic>
          <a:graphicData uri="http://schemas.openxmlformats.org/presentationml/2006/ole">
            <mc:AlternateContent xmlns:mc="http://schemas.openxmlformats.org/markup-compatibility/2006">
              <mc:Choice xmlns:v="urn:schemas-microsoft-com:vml" Requires="v">
                <p:oleObj spid="_x0000_s39022" name="Equation" r:id="rId6" imgW="1955520" imgH="368280" progId="Equation.3">
                  <p:embed/>
                </p:oleObj>
              </mc:Choice>
              <mc:Fallback>
                <p:oleObj name="Equation" r:id="rId6" imgW="1955520" imgH="368280" progId="Equation.3">
                  <p:embed/>
                  <p:pic>
                    <p:nvPicPr>
                      <p:cNvPr id="5" name="Object 4"/>
                      <p:cNvPicPr>
                        <a:picLocks noChangeAspect="1" noChangeArrowheads="1"/>
                      </p:cNvPicPr>
                      <p:nvPr/>
                    </p:nvPicPr>
                    <p:blipFill>
                      <a:blip r:embed="rId7"/>
                      <a:srcRect/>
                      <a:stretch>
                        <a:fillRect/>
                      </a:stretch>
                    </p:blipFill>
                    <p:spPr bwMode="auto">
                      <a:xfrm>
                        <a:off x="3465868" y="5784164"/>
                        <a:ext cx="5297487" cy="996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
          <p:cNvSpPr/>
          <p:nvPr/>
        </p:nvSpPr>
        <p:spPr>
          <a:xfrm>
            <a:off x="503036" y="569624"/>
            <a:ext cx="83058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9335"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0743" y="2392406"/>
            <a:ext cx="4933950" cy="257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99336"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0743" y="1363706"/>
            <a:ext cx="5229225" cy="10287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Rounded Rectangle 12"/>
          <p:cNvSpPr/>
          <p:nvPr/>
        </p:nvSpPr>
        <p:spPr>
          <a:xfrm>
            <a:off x="4091152" y="1363706"/>
            <a:ext cx="952500" cy="148721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B8202358-17C0-F747-B4A6-D71EBB521FB0}"/>
              </a:ext>
            </a:extLst>
          </p:cNvPr>
          <p:cNvSpPr>
            <a:spLocks noGrp="1"/>
          </p:cNvSpPr>
          <p:nvPr>
            <p:ph type="title"/>
          </p:nvPr>
        </p:nvSpPr>
        <p:spPr>
          <a:xfrm>
            <a:off x="431006" y="60804"/>
            <a:ext cx="8686800" cy="1485900"/>
          </a:xfrm>
        </p:spPr>
        <p:txBody>
          <a:bodyPr>
            <a:normAutofit/>
          </a:bodyPr>
          <a:lstStyle/>
          <a:p>
            <a:pPr algn="ctr"/>
            <a:r>
              <a:rPr lang="en-US" sz="4000" dirty="0"/>
              <a:t>Statistical significance isn’t everything</a:t>
            </a:r>
          </a:p>
        </p:txBody>
      </p:sp>
    </p:spTree>
    <p:extLst>
      <p:ext uri="{BB962C8B-B14F-4D97-AF65-F5344CB8AC3E}">
        <p14:creationId xmlns:p14="http://schemas.microsoft.com/office/powerpoint/2010/main" val="30558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nodeType="clickEffect">
                                  <p:stCondLst>
                                    <p:cond delay="0"/>
                                  </p:stCondLst>
                                  <p:childTnLst>
                                    <p:anim calcmode="lin" valueType="num">
                                      <p:cBhvr additive="base">
                                        <p:cTn id="16" dur="500"/>
                                        <p:tgtEl>
                                          <p:spTgt spid="99336"/>
                                        </p:tgtEl>
                                        <p:attrNameLst>
                                          <p:attrName>ppt_y</p:attrName>
                                        </p:attrNameLst>
                                      </p:cBhvr>
                                      <p:tavLst>
                                        <p:tav tm="0">
                                          <p:val>
                                            <p:strVal val="#ppt_y"/>
                                          </p:val>
                                        </p:tav>
                                        <p:tav tm="100000">
                                          <p:val>
                                            <p:strVal val="#ppt_y+#ppt_h*1.125000"/>
                                          </p:val>
                                        </p:tav>
                                      </p:tavLst>
                                    </p:anim>
                                    <p:animEffect transition="out" filter="wipe(down)">
                                      <p:cBhvr>
                                        <p:cTn id="17" dur="500"/>
                                        <p:tgtEl>
                                          <p:spTgt spid="99336"/>
                                        </p:tgtEl>
                                      </p:cBhvr>
                                    </p:animEffect>
                                    <p:set>
                                      <p:cBhvr>
                                        <p:cTn id="18" dur="1" fill="hold">
                                          <p:stCondLst>
                                            <p:cond delay="499"/>
                                          </p:stCondLst>
                                        </p:cTn>
                                        <p:tgtEl>
                                          <p:spTgt spid="99336"/>
                                        </p:tgtEl>
                                        <p:attrNameLst>
                                          <p:attrName>style.visibility</p:attrName>
                                        </p:attrNameLst>
                                      </p:cBhvr>
                                      <p:to>
                                        <p:strVal val="hidden"/>
                                      </p:to>
                                    </p:set>
                                  </p:childTnLst>
                                </p:cTn>
                              </p:par>
                              <p:par>
                                <p:cTn id="19" presetID="12" presetClass="exit" presetSubtype="4" fill="hold" nodeType="withEffect">
                                  <p:stCondLst>
                                    <p:cond delay="0"/>
                                  </p:stCondLst>
                                  <p:childTnLst>
                                    <p:anim calcmode="lin" valueType="num">
                                      <p:cBhvr additive="base">
                                        <p:cTn id="20" dur="500"/>
                                        <p:tgtEl>
                                          <p:spTgt spid="99335"/>
                                        </p:tgtEl>
                                        <p:attrNameLst>
                                          <p:attrName>ppt_y</p:attrName>
                                        </p:attrNameLst>
                                      </p:cBhvr>
                                      <p:tavLst>
                                        <p:tav tm="0">
                                          <p:val>
                                            <p:strVal val="#ppt_y"/>
                                          </p:val>
                                        </p:tav>
                                        <p:tav tm="100000">
                                          <p:val>
                                            <p:strVal val="#ppt_y+#ppt_h*1.125000"/>
                                          </p:val>
                                        </p:tav>
                                      </p:tavLst>
                                    </p:anim>
                                    <p:animEffect transition="out" filter="wipe(down)">
                                      <p:cBhvr>
                                        <p:cTn id="21" dur="500"/>
                                        <p:tgtEl>
                                          <p:spTgt spid="99335"/>
                                        </p:tgtEl>
                                      </p:cBhvr>
                                    </p:animEffect>
                                    <p:set>
                                      <p:cBhvr>
                                        <p:cTn id="22" dur="1" fill="hold">
                                          <p:stCondLst>
                                            <p:cond delay="499"/>
                                          </p:stCondLst>
                                        </p:cTn>
                                        <p:tgtEl>
                                          <p:spTgt spid="99335"/>
                                        </p:tgtEl>
                                        <p:attrNameLst>
                                          <p:attrName>style.visibility</p:attrName>
                                        </p:attrNameLst>
                                      </p:cBhvr>
                                      <p:to>
                                        <p:strVal val="hidden"/>
                                      </p:to>
                                    </p:set>
                                  </p:childTnLst>
                                </p:cTn>
                              </p:par>
                              <p:par>
                                <p:cTn id="23" presetID="12" presetClass="exit" presetSubtype="4" fill="hold" grpId="1" nodeType="withEffect">
                                  <p:stCondLst>
                                    <p:cond delay="0"/>
                                  </p:stCondLst>
                                  <p:childTnLst>
                                    <p:anim calcmode="lin" valueType="num">
                                      <p:cBhvr additive="base">
                                        <p:cTn id="24" dur="500"/>
                                        <p:tgtEl>
                                          <p:spTgt spid="6"/>
                                        </p:tgtEl>
                                        <p:attrNameLst>
                                          <p:attrName>ppt_y</p:attrName>
                                        </p:attrNameLst>
                                      </p:cBhvr>
                                      <p:tavLst>
                                        <p:tav tm="0">
                                          <p:val>
                                            <p:strVal val="#ppt_y"/>
                                          </p:val>
                                        </p:tav>
                                        <p:tav tm="100000">
                                          <p:val>
                                            <p:strVal val="#ppt_y+#ppt_h*1.125000"/>
                                          </p:val>
                                        </p:tav>
                                      </p:tavLst>
                                    </p:anim>
                                    <p:animEffect transition="out" filter="wipe(down)">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par>
                                <p:cTn id="27" presetID="12" presetClass="exit" presetSubtype="4" fill="hold" grpId="1" nodeType="withEffect">
                                  <p:stCondLst>
                                    <p:cond delay="0"/>
                                  </p:stCondLst>
                                  <p:childTnLst>
                                    <p:anim calcmode="lin" valueType="num">
                                      <p:cBhvr additive="base">
                                        <p:cTn id="28" dur="500"/>
                                        <p:tgtEl>
                                          <p:spTgt spid="13"/>
                                        </p:tgtEl>
                                        <p:attrNameLst>
                                          <p:attrName>ppt_y</p:attrName>
                                        </p:attrNameLst>
                                      </p:cBhvr>
                                      <p:tavLst>
                                        <p:tav tm="0">
                                          <p:val>
                                            <p:strVal val="#ppt_y"/>
                                          </p:val>
                                        </p:tav>
                                        <p:tav tm="100000">
                                          <p:val>
                                            <p:strVal val="#ppt_y+#ppt_h*1.125000"/>
                                          </p:val>
                                        </p:tav>
                                      </p:tavLst>
                                    </p:anim>
                                    <p:animEffect transition="out" filter="wipe(down)">
                                      <p:cBhvr>
                                        <p:cTn id="29" dur="500"/>
                                        <p:tgtEl>
                                          <p:spTgt spid="13"/>
                                        </p:tgtEl>
                                      </p:cBhvr>
                                    </p:animEffect>
                                    <p:set>
                                      <p:cBhvr>
                                        <p:cTn id="30" dur="1" fill="hold">
                                          <p:stCondLst>
                                            <p:cond delay="499"/>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000" dirty="0"/>
              <a:t>Step 1: Determining </a:t>
            </a:r>
            <a:r>
              <a:rPr lang="en-US" sz="4000" dirty="0" err="1"/>
              <a:t>t</a:t>
            </a:r>
            <a:r>
              <a:rPr lang="en-US" sz="4000" baseline="-25000" dirty="0" err="1"/>
              <a:t>crit</a:t>
            </a:r>
            <a:endParaRPr lang="en-US" sz="4000" dirty="0"/>
          </a:p>
        </p:txBody>
      </p:sp>
      <p:pic>
        <p:nvPicPr>
          <p:cNvPr id="9" name="Picture 8">
            <a:extLst>
              <a:ext uri="{FF2B5EF4-FFF2-40B4-BE49-F238E27FC236}">
                <a16:creationId xmlns:a16="http://schemas.microsoft.com/office/drawing/2014/main" id="{3EA9E76F-35A0-AE40-BDC7-01D808E11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460305"/>
            <a:ext cx="6172200" cy="3513406"/>
          </a:xfrm>
          <a:prstGeom prst="rect">
            <a:avLst/>
          </a:prstGeom>
        </p:spPr>
      </p:pic>
      <p:sp>
        <p:nvSpPr>
          <p:cNvPr id="3" name="Content Placeholder 2"/>
          <p:cNvSpPr>
            <a:spLocks noGrp="1"/>
          </p:cNvSpPr>
          <p:nvPr>
            <p:ph idx="1"/>
          </p:nvPr>
        </p:nvSpPr>
        <p:spPr>
          <a:xfrm>
            <a:off x="457200" y="1066801"/>
            <a:ext cx="8229600" cy="838199"/>
          </a:xfrm>
        </p:spPr>
        <p:txBody>
          <a:bodyPr>
            <a:normAutofit/>
          </a:bodyPr>
          <a:lstStyle/>
          <a:p>
            <a:pPr marL="0" indent="0">
              <a:buNone/>
            </a:pPr>
            <a:r>
              <a:rPr lang="en-US" sz="2400" dirty="0" err="1"/>
              <a:t>t</a:t>
            </a:r>
            <a:r>
              <a:rPr lang="en-US" sz="2400" baseline="-25000" dirty="0" err="1"/>
              <a:t>crit</a:t>
            </a:r>
            <a:r>
              <a:rPr lang="en-US" sz="2400" dirty="0"/>
              <a:t> depends on the degrees of freedom; </a:t>
            </a:r>
            <a:r>
              <a:rPr lang="en-US" sz="2400" dirty="0" err="1"/>
              <a:t>df</a:t>
            </a:r>
            <a:r>
              <a:rPr lang="en-US" sz="2400" dirty="0"/>
              <a:t> = n-1 </a:t>
            </a:r>
            <a:endParaRPr lang="en-US" sz="2400" b="1" dirty="0"/>
          </a:p>
          <a:p>
            <a:pPr marL="0" indent="0">
              <a:buNone/>
            </a:pPr>
            <a:endParaRPr lang="en-US" dirty="0"/>
          </a:p>
          <a:p>
            <a:pPr marL="0" indent="0">
              <a:buNone/>
            </a:pPr>
            <a:endParaRPr lang="en-US" dirty="0"/>
          </a:p>
        </p:txBody>
      </p:sp>
      <p:sp>
        <p:nvSpPr>
          <p:cNvPr id="4" name="Rectangle 3"/>
          <p:cNvSpPr/>
          <p:nvPr/>
        </p:nvSpPr>
        <p:spPr>
          <a:xfrm>
            <a:off x="1039256" y="5029200"/>
            <a:ext cx="6047344" cy="461665"/>
          </a:xfrm>
          <a:prstGeom prst="rect">
            <a:avLst/>
          </a:prstGeom>
        </p:spPr>
        <p:txBody>
          <a:bodyPr wrap="square">
            <a:spAutoFit/>
          </a:bodyPr>
          <a:lstStyle/>
          <a:p>
            <a:r>
              <a:rPr lang="en-US" sz="2400" dirty="0"/>
              <a:t>If α = .05, and n = 10: t</a:t>
            </a:r>
            <a:r>
              <a:rPr lang="en-US" sz="2400" baseline="-25000" dirty="0"/>
              <a:t>(</a:t>
            </a:r>
            <a:r>
              <a:rPr lang="en-US" sz="2400" baseline="-25000" dirty="0">
                <a:sym typeface="Symbol"/>
              </a:rPr>
              <a:t></a:t>
            </a:r>
            <a:r>
              <a:rPr lang="en-US" sz="2400" baseline="-25000" dirty="0"/>
              <a:t>=.05; 9)</a:t>
            </a:r>
            <a:r>
              <a:rPr lang="en-US" sz="2400" dirty="0"/>
              <a:t> = 2.262</a:t>
            </a:r>
          </a:p>
        </p:txBody>
      </p:sp>
      <p:sp>
        <p:nvSpPr>
          <p:cNvPr id="6" name="Rectangle 5"/>
          <p:cNvSpPr/>
          <p:nvPr/>
        </p:nvSpPr>
        <p:spPr>
          <a:xfrm>
            <a:off x="5105399" y="4509245"/>
            <a:ext cx="6858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5448299" y="3207842"/>
            <a:ext cx="0" cy="1301403"/>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447800" y="4661645"/>
            <a:ext cx="3505200" cy="0"/>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733800" y="5638800"/>
            <a:ext cx="4572001" cy="1200329"/>
          </a:xfrm>
          <a:prstGeom prst="rect">
            <a:avLst/>
          </a:prstGeom>
          <a:noFill/>
        </p:spPr>
        <p:txBody>
          <a:bodyPr wrap="square" rtlCol="0">
            <a:spAutoFit/>
          </a:bodyPr>
          <a:lstStyle/>
          <a:p>
            <a:r>
              <a:rPr lang="en-US" sz="2400" dirty="0"/>
              <a:t>*If specific </a:t>
            </a:r>
            <a:r>
              <a:rPr lang="en-US" sz="2400" i="1" dirty="0" err="1"/>
              <a:t>df</a:t>
            </a:r>
            <a:r>
              <a:rPr lang="en-US" sz="2400" i="1" dirty="0"/>
              <a:t> </a:t>
            </a:r>
            <a:r>
              <a:rPr lang="en-US" sz="2400" dirty="0"/>
              <a:t>is not listed; look up t values for </a:t>
            </a:r>
            <a:r>
              <a:rPr lang="en-US" sz="2400" i="1" dirty="0" err="1"/>
              <a:t>df</a:t>
            </a:r>
            <a:r>
              <a:rPr lang="en-US" sz="2400" dirty="0"/>
              <a:t> in between and then use </a:t>
            </a:r>
            <a:r>
              <a:rPr lang="en-US" sz="2400" b="1" dirty="0"/>
              <a:t>the larger </a:t>
            </a:r>
            <a:r>
              <a:rPr lang="en-US" sz="2400" dirty="0"/>
              <a:t>t value</a:t>
            </a:r>
          </a:p>
        </p:txBody>
      </p:sp>
    </p:spTree>
    <p:extLst>
      <p:ext uri="{BB962C8B-B14F-4D97-AF65-F5344CB8AC3E}">
        <p14:creationId xmlns:p14="http://schemas.microsoft.com/office/powerpoint/2010/main" val="338089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Step 2: Calculating </a:t>
            </a:r>
            <a:r>
              <a:rPr lang="en-US" dirty="0" err="1"/>
              <a:t>t</a:t>
            </a:r>
            <a:r>
              <a:rPr lang="en-US" baseline="-25000" dirty="0" err="1"/>
              <a:t>obs</a:t>
            </a:r>
            <a:endParaRPr lang="en-US" dirty="0"/>
          </a:p>
        </p:txBody>
      </p:sp>
      <p:sp>
        <p:nvSpPr>
          <p:cNvPr id="3" name="Content Placeholder 2"/>
          <p:cNvSpPr>
            <a:spLocks noGrp="1"/>
          </p:cNvSpPr>
          <p:nvPr>
            <p:ph idx="1"/>
          </p:nvPr>
        </p:nvSpPr>
        <p:spPr>
          <a:xfrm>
            <a:off x="457200" y="3200399"/>
            <a:ext cx="8229600" cy="2011363"/>
          </a:xfrm>
        </p:spPr>
        <p:txBody>
          <a:bodyPr/>
          <a:lstStyle/>
          <a:p>
            <a:pPr marL="0" indent="0">
              <a:buNone/>
            </a:pPr>
            <a:r>
              <a:rPr lang="en-US" sz="2800" dirty="0"/>
              <a:t>The only difference is that s replaces σ </a:t>
            </a:r>
          </a:p>
          <a:p>
            <a:pPr marL="0" indent="0">
              <a:buNone/>
            </a:pPr>
            <a:r>
              <a:rPr lang="en-US" sz="2800" dirty="0"/>
              <a:t>NOTE: 			is an </a:t>
            </a:r>
            <a:r>
              <a:rPr lang="en-US" sz="2800" u="sng" dirty="0"/>
              <a:t>estimate</a:t>
            </a:r>
            <a:r>
              <a:rPr lang="en-US" sz="2800" dirty="0"/>
              <a:t> of SE</a:t>
            </a:r>
          </a:p>
          <a:p>
            <a:endParaRPr lang="en-US" dirty="0"/>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914400"/>
            <a:ext cx="7924800" cy="2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742063673"/>
              </p:ext>
            </p:extLst>
          </p:nvPr>
        </p:nvGraphicFramePr>
        <p:xfrm>
          <a:off x="1752600" y="3625516"/>
          <a:ext cx="1295400" cy="737171"/>
        </p:xfrm>
        <a:graphic>
          <a:graphicData uri="http://schemas.openxmlformats.org/presentationml/2006/ole">
            <mc:AlternateContent xmlns:mc="http://schemas.openxmlformats.org/markup-compatibility/2006">
              <mc:Choice xmlns:v="urn:schemas-microsoft-com:vml" Requires="v">
                <p:oleObj spid="_x0000_s8319" name="Equation" r:id="rId4" imgW="469800" imgH="241200" progId="Equation.3">
                  <p:embed/>
                </p:oleObj>
              </mc:Choice>
              <mc:Fallback>
                <p:oleObj name="Equation" r:id="rId4" imgW="469800" imgH="241200" progId="Equation.3">
                  <p:embed/>
                  <p:pic>
                    <p:nvPicPr>
                      <p:cNvPr id="0" name=""/>
                      <p:cNvPicPr/>
                      <p:nvPr/>
                    </p:nvPicPr>
                    <p:blipFill>
                      <a:blip r:embed="rId5"/>
                      <a:stretch>
                        <a:fillRect/>
                      </a:stretch>
                    </p:blipFill>
                    <p:spPr>
                      <a:xfrm>
                        <a:off x="1752600" y="3625516"/>
                        <a:ext cx="1295400" cy="737171"/>
                      </a:xfrm>
                      <a:prstGeom prst="rect">
                        <a:avLst/>
                      </a:prstGeom>
                    </p:spPr>
                  </p:pic>
                </p:oleObj>
              </mc:Fallback>
            </mc:AlternateContent>
          </a:graphicData>
        </a:graphic>
      </p:graphicFrame>
      <p:sp>
        <p:nvSpPr>
          <p:cNvPr id="9" name="Title 1"/>
          <p:cNvSpPr txBox="1">
            <a:spLocks/>
          </p:cNvSpPr>
          <p:nvPr/>
        </p:nvSpPr>
        <p:spPr>
          <a:xfrm>
            <a:off x="304800" y="4898768"/>
            <a:ext cx="8229600" cy="63976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Step 3: compare </a:t>
            </a:r>
            <a:r>
              <a:rPr lang="en-US" dirty="0" err="1"/>
              <a:t>t</a:t>
            </a:r>
            <a:r>
              <a:rPr lang="en-US" baseline="-25000" dirty="0" err="1"/>
              <a:t>obs</a:t>
            </a:r>
            <a:r>
              <a:rPr lang="en-US" baseline="-25000" dirty="0"/>
              <a:t> </a:t>
            </a:r>
            <a:r>
              <a:rPr lang="en-US" dirty="0"/>
              <a:t>with</a:t>
            </a:r>
            <a:r>
              <a:rPr lang="en-US" baseline="-25000" dirty="0"/>
              <a:t> </a:t>
            </a:r>
            <a:r>
              <a:rPr lang="en-US" dirty="0" err="1"/>
              <a:t>t</a:t>
            </a:r>
            <a:r>
              <a:rPr lang="en-US" baseline="-25000" dirty="0" err="1"/>
              <a:t>crit</a:t>
            </a:r>
            <a:endParaRPr lang="en-US" dirty="0"/>
          </a:p>
        </p:txBody>
      </p:sp>
      <p:sp>
        <p:nvSpPr>
          <p:cNvPr id="10" name="Content Placeholder 2"/>
          <p:cNvSpPr txBox="1">
            <a:spLocks/>
          </p:cNvSpPr>
          <p:nvPr/>
        </p:nvSpPr>
        <p:spPr>
          <a:xfrm>
            <a:off x="435286" y="5780881"/>
            <a:ext cx="8229600" cy="10056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a:t>Exactly the same as before. </a:t>
            </a:r>
            <a:endParaRPr lang="en-US" dirty="0"/>
          </a:p>
        </p:txBody>
      </p:sp>
    </p:spTree>
    <p:extLst>
      <p:ext uri="{BB962C8B-B14F-4D97-AF65-F5344CB8AC3E}">
        <p14:creationId xmlns:p14="http://schemas.microsoft.com/office/powerpoint/2010/main" val="371441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Proper Statistical Notation</a:t>
            </a:r>
          </a:p>
        </p:txBody>
      </p:sp>
      <p:sp>
        <p:nvSpPr>
          <p:cNvPr id="3" name="Content Placeholder 2"/>
          <p:cNvSpPr>
            <a:spLocks noGrp="1"/>
          </p:cNvSpPr>
          <p:nvPr>
            <p:ph idx="1"/>
          </p:nvPr>
        </p:nvSpPr>
        <p:spPr>
          <a:xfrm>
            <a:off x="762000" y="1600200"/>
            <a:ext cx="8229600" cy="4525963"/>
          </a:xfrm>
        </p:spPr>
        <p:txBody>
          <a:bodyPr>
            <a:noAutofit/>
          </a:bodyPr>
          <a:lstStyle/>
          <a:p>
            <a:pPr marL="0" indent="0">
              <a:buNone/>
            </a:pPr>
            <a:r>
              <a:rPr lang="en-US" sz="2400" b="1" dirty="0">
                <a:solidFill>
                  <a:srgbClr val="7030A0"/>
                </a:solidFill>
              </a:rPr>
              <a:t>“Old school style”</a:t>
            </a:r>
          </a:p>
          <a:p>
            <a:pPr marL="0" indent="0">
              <a:buNone/>
            </a:pPr>
            <a:r>
              <a:rPr lang="en-US" sz="2400" dirty="0"/>
              <a:t>t (</a:t>
            </a:r>
            <a:r>
              <a:rPr lang="en-US" sz="2400" dirty="0" err="1"/>
              <a:t>df</a:t>
            </a:r>
            <a:r>
              <a:rPr lang="en-US" sz="2400" dirty="0"/>
              <a:t>) = t-observed, p &lt; alpha OR p &gt; alpha</a:t>
            </a:r>
          </a:p>
          <a:p>
            <a:pPr marL="0" indent="0">
              <a:buNone/>
            </a:pPr>
            <a:r>
              <a:rPr lang="en-US" sz="2400" dirty="0"/>
              <a:t>t (24) = 2.625, p &lt; .05</a:t>
            </a:r>
          </a:p>
          <a:p>
            <a:r>
              <a:rPr lang="en-US" sz="2400" dirty="0"/>
              <a:t>Code for: “With degrees of freedom of 24, our t-observed value was 2.625 and the probability of getting this value or one more extreme if the null were true is less than a 5% chance.”</a:t>
            </a:r>
          </a:p>
          <a:p>
            <a:pPr marL="0" indent="0">
              <a:buNone/>
            </a:pPr>
            <a:endParaRPr lang="en-US" sz="2400" dirty="0"/>
          </a:p>
          <a:p>
            <a:pPr marL="0" indent="0">
              <a:buNone/>
            </a:pPr>
            <a:r>
              <a:rPr lang="en-US" sz="2400" b="1" dirty="0"/>
              <a:t>“</a:t>
            </a:r>
            <a:r>
              <a:rPr lang="en-US" sz="2400" b="1" dirty="0">
                <a:solidFill>
                  <a:srgbClr val="7030A0"/>
                </a:solidFill>
              </a:rPr>
              <a:t>New APA style</a:t>
            </a:r>
            <a:r>
              <a:rPr lang="en-US" sz="2400" b="1" dirty="0"/>
              <a:t>”</a:t>
            </a:r>
          </a:p>
          <a:p>
            <a:pPr marL="0" indent="0">
              <a:buNone/>
            </a:pPr>
            <a:r>
              <a:rPr lang="en-US" sz="2400" dirty="0"/>
              <a:t>t (24) = 2.625, </a:t>
            </a:r>
            <a:r>
              <a:rPr lang="en-US" sz="2400" i="1" dirty="0"/>
              <a:t>p</a:t>
            </a:r>
            <a:r>
              <a:rPr lang="en-US" sz="2400" dirty="0"/>
              <a:t> = .025</a:t>
            </a:r>
          </a:p>
          <a:p>
            <a:pPr marL="0" indent="0">
              <a:buNone/>
            </a:pPr>
            <a:r>
              <a:rPr lang="en-US" sz="2400" dirty="0"/>
              <a:t>(exact p can only be calculated using a computer)</a:t>
            </a:r>
          </a:p>
        </p:txBody>
      </p:sp>
    </p:spTree>
    <p:extLst>
      <p:ext uri="{BB962C8B-B14F-4D97-AF65-F5344CB8AC3E}">
        <p14:creationId xmlns:p14="http://schemas.microsoft.com/office/powerpoint/2010/main" val="296759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ctr"/>
            <a:r>
              <a:rPr lang="en-US" sz="4000" dirty="0"/>
              <a:t>Two-tailed vs. One-tailed tests</a:t>
            </a:r>
          </a:p>
        </p:txBody>
      </p:sp>
      <p:sp>
        <p:nvSpPr>
          <p:cNvPr id="3" name="Content Placeholder 2"/>
          <p:cNvSpPr>
            <a:spLocks noGrp="1"/>
          </p:cNvSpPr>
          <p:nvPr>
            <p:ph idx="1"/>
          </p:nvPr>
        </p:nvSpPr>
        <p:spPr>
          <a:xfrm>
            <a:off x="457200" y="1752600"/>
            <a:ext cx="8229600" cy="5715000"/>
          </a:xfrm>
        </p:spPr>
        <p:txBody>
          <a:bodyPr>
            <a:noAutofit/>
          </a:bodyPr>
          <a:lstStyle/>
          <a:p>
            <a:pPr marL="0" indent="0">
              <a:buNone/>
            </a:pPr>
            <a:r>
              <a:rPr lang="en-US" sz="2400" b="1" dirty="0">
                <a:solidFill>
                  <a:srgbClr val="7030A0"/>
                </a:solidFill>
              </a:rPr>
              <a:t>Two-tailed</a:t>
            </a:r>
            <a:r>
              <a:rPr lang="en-US" sz="2400" b="1" dirty="0"/>
              <a:t>: </a:t>
            </a:r>
            <a:r>
              <a:rPr lang="en-US" sz="2400" dirty="0"/>
              <a:t>observing a sample mean in either the upper or lower tail of the sampling distribution would be theoretically meaningful </a:t>
            </a:r>
          </a:p>
          <a:p>
            <a:pPr lvl="1"/>
            <a:r>
              <a:rPr lang="en-US" sz="2400" dirty="0"/>
              <a:t>Ho: </a:t>
            </a:r>
            <a:r>
              <a:rPr lang="en-US" sz="2400" dirty="0">
                <a:sym typeface="Symbol"/>
              </a:rPr>
              <a:t></a:t>
            </a:r>
            <a:r>
              <a:rPr lang="en-US" sz="2400" dirty="0"/>
              <a:t> = some value</a:t>
            </a:r>
            <a:endParaRPr lang="en-US" sz="2400" b="1" dirty="0"/>
          </a:p>
          <a:p>
            <a:pPr lvl="1"/>
            <a:r>
              <a:rPr lang="en-US" sz="2400" dirty="0"/>
              <a:t>Ha: </a:t>
            </a:r>
            <a:r>
              <a:rPr lang="en-US" sz="2400" dirty="0">
                <a:sym typeface="Symbol"/>
              </a:rPr>
              <a:t></a:t>
            </a:r>
            <a:r>
              <a:rPr lang="en-US" sz="2400" dirty="0"/>
              <a:t> </a:t>
            </a:r>
            <a:r>
              <a:rPr lang="en-US" sz="2400" dirty="0">
                <a:sym typeface="Symbol"/>
              </a:rPr>
              <a:t></a:t>
            </a:r>
            <a:r>
              <a:rPr lang="en-US" sz="2400" dirty="0"/>
              <a:t> some value</a:t>
            </a:r>
          </a:p>
          <a:p>
            <a:pPr lvl="1"/>
            <a:endParaRPr lang="en-US" sz="1200" b="1" dirty="0"/>
          </a:p>
          <a:p>
            <a:r>
              <a:rPr lang="en-US" sz="2400" dirty="0"/>
              <a:t>Rejection region split between two tails: α/2 in upper tail, α/2 in lower tail.</a:t>
            </a:r>
          </a:p>
          <a:p>
            <a:pPr marL="0" lvl="0" indent="0">
              <a:buNone/>
            </a:pPr>
            <a:endParaRPr lang="en-US" sz="1200" dirty="0"/>
          </a:p>
        </p:txBody>
      </p:sp>
    </p:spTree>
    <p:extLst>
      <p:ext uri="{BB962C8B-B14F-4D97-AF65-F5344CB8AC3E}">
        <p14:creationId xmlns:p14="http://schemas.microsoft.com/office/powerpoint/2010/main" val="123978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ctr"/>
            <a:r>
              <a:rPr lang="en-US" sz="4000" dirty="0"/>
              <a:t>Two-tailed vs. One-tailed tests</a:t>
            </a:r>
          </a:p>
        </p:txBody>
      </p:sp>
      <p:sp>
        <p:nvSpPr>
          <p:cNvPr id="3" name="Content Placeholder 2"/>
          <p:cNvSpPr>
            <a:spLocks noGrp="1"/>
          </p:cNvSpPr>
          <p:nvPr>
            <p:ph idx="1"/>
          </p:nvPr>
        </p:nvSpPr>
        <p:spPr>
          <a:xfrm>
            <a:off x="685800" y="1752600"/>
            <a:ext cx="8229600" cy="5715000"/>
          </a:xfrm>
        </p:spPr>
        <p:txBody>
          <a:bodyPr>
            <a:noAutofit/>
          </a:bodyPr>
          <a:lstStyle/>
          <a:p>
            <a:pPr marL="0" lvl="0" indent="0">
              <a:buNone/>
            </a:pPr>
            <a:r>
              <a:rPr lang="en-US" sz="2400" b="1" dirty="0">
                <a:solidFill>
                  <a:srgbClr val="7030A0"/>
                </a:solidFill>
              </a:rPr>
              <a:t>One-tailed</a:t>
            </a:r>
            <a:r>
              <a:rPr lang="en-US" sz="2400" b="1" dirty="0"/>
              <a:t>: </a:t>
            </a:r>
            <a:r>
              <a:rPr lang="en-US" sz="2400" dirty="0"/>
              <a:t>observing a sample mean in only one of the two tails of the sampling distribution would be theoretically meaningful </a:t>
            </a:r>
            <a:endParaRPr lang="en-US" sz="2400" b="1" dirty="0"/>
          </a:p>
          <a:p>
            <a:pPr lvl="1"/>
            <a:r>
              <a:rPr lang="en-US" sz="2400" dirty="0"/>
              <a:t>Ho: </a:t>
            </a:r>
            <a:r>
              <a:rPr lang="en-US" sz="2400" dirty="0">
                <a:sym typeface="Symbol"/>
              </a:rPr>
              <a:t></a:t>
            </a:r>
            <a:r>
              <a:rPr lang="en-US" sz="2400" dirty="0"/>
              <a:t> </a:t>
            </a:r>
            <a:r>
              <a:rPr lang="en-US" sz="2400" dirty="0">
                <a:sym typeface="Symbol"/>
              </a:rPr>
              <a:t></a:t>
            </a:r>
            <a:r>
              <a:rPr lang="en-US" sz="2400" dirty="0"/>
              <a:t> some value OR </a:t>
            </a:r>
            <a:r>
              <a:rPr lang="en-US" sz="2400" dirty="0">
                <a:sym typeface="Symbol"/>
              </a:rPr>
              <a:t></a:t>
            </a:r>
            <a:r>
              <a:rPr lang="en-US" sz="2400" dirty="0"/>
              <a:t> ≤ some value </a:t>
            </a:r>
            <a:endParaRPr lang="en-US" sz="2400" b="1" dirty="0"/>
          </a:p>
          <a:p>
            <a:pPr lvl="1"/>
            <a:r>
              <a:rPr lang="en-US" sz="2400" dirty="0"/>
              <a:t>Ha: </a:t>
            </a:r>
            <a:r>
              <a:rPr lang="en-US" sz="2400" dirty="0">
                <a:sym typeface="Symbol"/>
              </a:rPr>
              <a:t></a:t>
            </a:r>
            <a:r>
              <a:rPr lang="en-US" sz="2400" dirty="0"/>
              <a:t> &lt; some value OR </a:t>
            </a:r>
            <a:r>
              <a:rPr lang="en-US" sz="2400" dirty="0">
                <a:sym typeface="Symbol"/>
              </a:rPr>
              <a:t></a:t>
            </a:r>
            <a:r>
              <a:rPr lang="en-US" sz="2400" dirty="0"/>
              <a:t> &gt; some value</a:t>
            </a:r>
          </a:p>
          <a:p>
            <a:pPr lvl="1"/>
            <a:endParaRPr lang="en-US" sz="1200" b="1" dirty="0"/>
          </a:p>
          <a:p>
            <a:r>
              <a:rPr lang="en-US" sz="2400" dirty="0"/>
              <a:t>Rejection region located entirely in one tail; </a:t>
            </a:r>
            <a:r>
              <a:rPr lang="en-US" sz="2400" b="1" i="1" dirty="0"/>
              <a:t>EITHER</a:t>
            </a:r>
            <a:r>
              <a:rPr lang="en-US" sz="2400" dirty="0"/>
              <a:t> α in upper tail </a:t>
            </a:r>
            <a:r>
              <a:rPr lang="en-US" sz="2400" b="1" i="1" dirty="0"/>
              <a:t>OR</a:t>
            </a:r>
            <a:r>
              <a:rPr lang="en-US" sz="2400" dirty="0"/>
              <a:t> α in lower tail.</a:t>
            </a:r>
            <a:endParaRPr lang="en-US" sz="2400" b="1" dirty="0"/>
          </a:p>
          <a:p>
            <a:pPr marL="0" indent="0">
              <a:buNone/>
            </a:pPr>
            <a:endParaRPr lang="en-US" sz="2400" dirty="0"/>
          </a:p>
        </p:txBody>
      </p:sp>
    </p:spTree>
    <p:extLst>
      <p:ext uri="{BB962C8B-B14F-4D97-AF65-F5344CB8AC3E}">
        <p14:creationId xmlns:p14="http://schemas.microsoft.com/office/powerpoint/2010/main" val="2496101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ctr"/>
            <a:r>
              <a:rPr lang="en-US" sz="4000" dirty="0"/>
              <a:t>What’s a one-tailed test?</a:t>
            </a:r>
          </a:p>
        </p:txBody>
      </p:sp>
      <p:sp>
        <p:nvSpPr>
          <p:cNvPr id="3" name="Content Placeholder 2"/>
          <p:cNvSpPr>
            <a:spLocks noGrp="1"/>
          </p:cNvSpPr>
          <p:nvPr>
            <p:ph idx="1"/>
          </p:nvPr>
        </p:nvSpPr>
        <p:spPr>
          <a:xfrm>
            <a:off x="685800" y="1752600"/>
            <a:ext cx="8229600" cy="5105400"/>
          </a:xfrm>
        </p:spPr>
        <p:txBody>
          <a:bodyPr>
            <a:noAutofit/>
          </a:bodyPr>
          <a:lstStyle/>
          <a:p>
            <a:pPr marL="0" lvl="0" indent="0">
              <a:buNone/>
            </a:pPr>
            <a:r>
              <a:rPr lang="en-US" sz="2400" dirty="0">
                <a:solidFill>
                  <a:schemeClr val="tx1"/>
                </a:solidFill>
              </a:rPr>
              <a:t>Take a minute to think about a statistical question for which it would make sense to conduct it as a </a:t>
            </a:r>
            <a:r>
              <a:rPr lang="en-US" sz="2400" dirty="0">
                <a:solidFill>
                  <a:srgbClr val="7030A0"/>
                </a:solidFill>
              </a:rPr>
              <a:t>one-tailed test</a:t>
            </a:r>
            <a:r>
              <a:rPr lang="en-US" sz="2400" dirty="0">
                <a:solidFill>
                  <a:schemeClr val="tx1"/>
                </a:solidFill>
              </a:rPr>
              <a:t>.  It can be a </a:t>
            </a:r>
            <a:r>
              <a:rPr lang="en-US" sz="2400" dirty="0">
                <a:solidFill>
                  <a:srgbClr val="7030A0"/>
                </a:solidFill>
              </a:rPr>
              <a:t>practical</a:t>
            </a:r>
            <a:r>
              <a:rPr lang="en-US" sz="2400" dirty="0">
                <a:solidFill>
                  <a:schemeClr val="tx1"/>
                </a:solidFill>
              </a:rPr>
              <a:t> question or a ‘</a:t>
            </a:r>
            <a:r>
              <a:rPr lang="en-US" sz="2400" dirty="0">
                <a:solidFill>
                  <a:srgbClr val="7030A0"/>
                </a:solidFill>
              </a:rPr>
              <a:t>research</a:t>
            </a:r>
            <a:r>
              <a:rPr lang="en-US" sz="2400" dirty="0">
                <a:solidFill>
                  <a:schemeClr val="tx1"/>
                </a:solidFill>
              </a:rPr>
              <a:t>’ question or even a ‘</a:t>
            </a:r>
            <a:r>
              <a:rPr lang="en-US" sz="2400" dirty="0">
                <a:solidFill>
                  <a:srgbClr val="7030A0"/>
                </a:solidFill>
              </a:rPr>
              <a:t>fun</a:t>
            </a:r>
            <a:r>
              <a:rPr lang="en-US" sz="2400" dirty="0">
                <a:solidFill>
                  <a:schemeClr val="tx1"/>
                </a:solidFill>
              </a:rPr>
              <a:t>’ question.</a:t>
            </a:r>
          </a:p>
          <a:p>
            <a:pPr marL="0" lvl="0" indent="0">
              <a:buNone/>
            </a:pPr>
            <a:endParaRPr lang="en-US" sz="2400" dirty="0">
              <a:solidFill>
                <a:schemeClr val="tx1"/>
              </a:solidFill>
            </a:endParaRPr>
          </a:p>
          <a:p>
            <a:pPr marL="0" lvl="0" indent="0">
              <a:buNone/>
            </a:pPr>
            <a:r>
              <a:rPr lang="en-US" sz="2400" dirty="0">
                <a:solidFill>
                  <a:schemeClr val="tx1"/>
                </a:solidFill>
              </a:rPr>
              <a:t>Last class, we asked questions about whether alcohol consumption differed from normal during 2020 due to the pandemic. </a:t>
            </a:r>
          </a:p>
          <a:p>
            <a:pPr lvl="1"/>
            <a:r>
              <a:rPr lang="en-US" sz="2400" dirty="0">
                <a:solidFill>
                  <a:schemeClr val="tx1"/>
                </a:solidFill>
              </a:rPr>
              <a:t>What would be the </a:t>
            </a:r>
            <a:r>
              <a:rPr lang="en-US" sz="2400" dirty="0">
                <a:solidFill>
                  <a:srgbClr val="7030A0"/>
                </a:solidFill>
              </a:rPr>
              <a:t>null and alternative hypotheses </a:t>
            </a:r>
            <a:r>
              <a:rPr lang="en-US" sz="2400" dirty="0">
                <a:solidFill>
                  <a:schemeClr val="tx1"/>
                </a:solidFill>
              </a:rPr>
              <a:t>if this was conducted as a </a:t>
            </a:r>
            <a:r>
              <a:rPr lang="en-US" sz="2400" b="1" dirty="0">
                <a:solidFill>
                  <a:srgbClr val="7030A0"/>
                </a:solidFill>
              </a:rPr>
              <a:t>two-tailed test</a:t>
            </a:r>
            <a:r>
              <a:rPr lang="en-US" sz="2400" dirty="0">
                <a:solidFill>
                  <a:schemeClr val="tx1"/>
                </a:solidFill>
              </a:rPr>
              <a:t>?</a:t>
            </a:r>
          </a:p>
          <a:p>
            <a:pPr lvl="1"/>
            <a:r>
              <a:rPr lang="en-US" sz="2400" dirty="0">
                <a:solidFill>
                  <a:schemeClr val="tx1"/>
                </a:solidFill>
              </a:rPr>
              <a:t>What would be the </a:t>
            </a:r>
            <a:r>
              <a:rPr lang="en-US" sz="2400" dirty="0">
                <a:solidFill>
                  <a:srgbClr val="7030A0"/>
                </a:solidFill>
              </a:rPr>
              <a:t>null and alternative hypotheses</a:t>
            </a:r>
            <a:r>
              <a:rPr lang="en-US" sz="2400" dirty="0">
                <a:solidFill>
                  <a:schemeClr val="tx1"/>
                </a:solidFill>
              </a:rPr>
              <a:t> if this was conducted as a </a:t>
            </a:r>
            <a:r>
              <a:rPr lang="en-US" sz="2400" b="1" dirty="0">
                <a:solidFill>
                  <a:srgbClr val="7030A0"/>
                </a:solidFill>
              </a:rPr>
              <a:t>one-tailed test</a:t>
            </a:r>
            <a:r>
              <a:rPr lang="en-US" sz="2400" dirty="0">
                <a:solidFill>
                  <a:schemeClr val="tx1"/>
                </a:solidFill>
              </a:rPr>
              <a:t>?</a:t>
            </a:r>
          </a:p>
          <a:p>
            <a:pPr marL="0" indent="0">
              <a:buNone/>
            </a:pPr>
            <a:endParaRPr lang="en-US" sz="2400" dirty="0"/>
          </a:p>
        </p:txBody>
      </p:sp>
    </p:spTree>
    <p:extLst>
      <p:ext uri="{BB962C8B-B14F-4D97-AF65-F5344CB8AC3E}">
        <p14:creationId xmlns:p14="http://schemas.microsoft.com/office/powerpoint/2010/main" val="311652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{84BB561C-5307-BD44-A6CC-056102DDAB20}tf10001072</Template>
  <TotalTime>3834</TotalTime>
  <Words>1743</Words>
  <Application>Microsoft Macintosh PowerPoint</Application>
  <PresentationFormat>On-screen Show (4:3)</PresentationFormat>
  <Paragraphs>169</Paragraphs>
  <Slides>30</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Cambria Math</vt:lpstr>
      <vt:lpstr>Franklin Gothic Book</vt:lpstr>
      <vt:lpstr>Symbol</vt:lpstr>
      <vt:lpstr>Times New Roman</vt:lpstr>
      <vt:lpstr>Wingdings</vt:lpstr>
      <vt:lpstr>Crop</vt:lpstr>
      <vt:lpstr>Equation</vt:lpstr>
      <vt:lpstr>Building on the logic of hypothesis testing: T-tests </vt:lpstr>
      <vt:lpstr>Limitations of hypothesis testing  using z-scores</vt:lpstr>
      <vt:lpstr>What do we do if σ is unknown?</vt:lpstr>
      <vt:lpstr>Step 1: Determining tcrit</vt:lpstr>
      <vt:lpstr>Step 2: Calculating tobs</vt:lpstr>
      <vt:lpstr>Proper Statistical Notation</vt:lpstr>
      <vt:lpstr>Two-tailed vs. One-tailed tests</vt:lpstr>
      <vt:lpstr>Two-tailed vs. One-tailed tests</vt:lpstr>
      <vt:lpstr>What’s a one-tailed test?</vt:lpstr>
      <vt:lpstr>Comparing the results  of one- and two-tailed t-tests </vt:lpstr>
      <vt:lpstr>Comparing the results of  one- and two-tailed t-tests </vt:lpstr>
      <vt:lpstr>PowerPoint Presentation</vt:lpstr>
      <vt:lpstr>Comparing the results of  one- and two-tailed t-tests </vt:lpstr>
      <vt:lpstr>Comparing the results of  one- and two-tailed t-tests </vt:lpstr>
      <vt:lpstr>Big Bad Lou as a Two-Tailed Test</vt:lpstr>
      <vt:lpstr>Following mama Lou’s request</vt:lpstr>
      <vt:lpstr>Following mama Lou’s request</vt:lpstr>
      <vt:lpstr>My opinion on one-tailed tests….</vt:lpstr>
      <vt:lpstr>Ways to reject the null</vt:lpstr>
      <vt:lpstr>One-Sample T-test: SPSS Output</vt:lpstr>
      <vt:lpstr>One-Sample T-test: SPSS Output</vt:lpstr>
      <vt:lpstr>Reporting the results of a t-test</vt:lpstr>
      <vt:lpstr>PowerPoint Presentation</vt:lpstr>
      <vt:lpstr>PowerPoint Presentation</vt:lpstr>
      <vt:lpstr>PowerPoint Presentation</vt:lpstr>
      <vt:lpstr>Important points about the p-value method</vt:lpstr>
      <vt:lpstr>Getting a smaller p-value through the magic of Math!!</vt:lpstr>
      <vt:lpstr>Effect size- Cohen’s D</vt:lpstr>
      <vt:lpstr>Statistical significance isn’t everything</vt:lpstr>
      <vt:lpstr>Statistical significance isn’t everything</vt:lpstr>
    </vt:vector>
  </TitlesOfParts>
  <Company>Amherst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Sample t-tests</dc:title>
  <dc:creator>Julia McQuade</dc:creator>
  <cp:lastModifiedBy>Microsoft Office User</cp:lastModifiedBy>
  <cp:revision>152</cp:revision>
  <dcterms:created xsi:type="dcterms:W3CDTF">2013-03-10T16:54:01Z</dcterms:created>
  <dcterms:modified xsi:type="dcterms:W3CDTF">2022-01-27T02:33:34Z</dcterms:modified>
</cp:coreProperties>
</file>