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2"/>
  </p:notesMasterIdLst>
  <p:sldIdLst>
    <p:sldId id="432" r:id="rId2"/>
    <p:sldId id="319" r:id="rId3"/>
    <p:sldId id="465" r:id="rId4"/>
    <p:sldId id="467" r:id="rId5"/>
    <p:sldId id="371" r:id="rId6"/>
    <p:sldId id="323" r:id="rId7"/>
    <p:sldId id="493" r:id="rId8"/>
    <p:sldId id="386" r:id="rId9"/>
    <p:sldId id="409" r:id="rId10"/>
    <p:sldId id="390" r:id="rId11"/>
    <p:sldId id="392" r:id="rId12"/>
    <p:sldId id="495" r:id="rId13"/>
    <p:sldId id="436" r:id="rId14"/>
    <p:sldId id="468" r:id="rId15"/>
    <p:sldId id="469" r:id="rId16"/>
    <p:sldId id="470" r:id="rId17"/>
    <p:sldId id="471" r:id="rId18"/>
    <p:sldId id="472" r:id="rId19"/>
    <p:sldId id="473" r:id="rId20"/>
    <p:sldId id="474" r:id="rId21"/>
    <p:sldId id="475" r:id="rId22"/>
    <p:sldId id="477" r:id="rId23"/>
    <p:sldId id="476" r:id="rId24"/>
    <p:sldId id="499" r:id="rId25"/>
    <p:sldId id="500" r:id="rId26"/>
    <p:sldId id="478" r:id="rId27"/>
    <p:sldId id="496" r:id="rId28"/>
    <p:sldId id="497" r:id="rId29"/>
    <p:sldId id="498" r:id="rId30"/>
    <p:sldId id="48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5" autoAdjust="0"/>
    <p:restoredTop sz="89945" autoAdjust="0"/>
  </p:normalViewPr>
  <p:slideViewPr>
    <p:cSldViewPr>
      <p:cViewPr varScale="1">
        <p:scale>
          <a:sx n="113" d="100"/>
          <a:sy n="113" d="100"/>
        </p:scale>
        <p:origin x="160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n-US" sz="1800"/>
              <a:t>Questions correct as a function of hypnosis</a:t>
            </a:r>
          </a:p>
        </c:rich>
      </c:tx>
      <c:layout>
        <c:manualLayout>
          <c:xMode val="edge"/>
          <c:yMode val="edge"/>
          <c:x val="0.194063810205542"/>
          <c:y val="2.1276595744680799E-2"/>
        </c:manualLayout>
      </c:layout>
      <c:overlay val="0"/>
      <c:spPr>
        <a:solidFill>
          <a:schemeClr val="bg1"/>
        </a:solidFill>
      </c:spPr>
    </c:title>
    <c:autoTitleDeleted val="0"/>
    <c:plotArea>
      <c:layout/>
      <c:lineChart>
        <c:grouping val="standard"/>
        <c:varyColors val="0"/>
        <c:ser>
          <c:idx val="0"/>
          <c:order val="0"/>
          <c:spPr>
            <a:ln w="63500">
              <a:solidFill>
                <a:srgbClr val="0070C0"/>
              </a:solidFill>
            </a:ln>
          </c:spPr>
          <c:marker>
            <c:symbol val="none"/>
          </c:marker>
          <c:cat>
            <c:strRef>
              <c:f>Sheet1!$A$1:$A$2</c:f>
              <c:strCache>
                <c:ptCount val="2"/>
                <c:pt idx="0">
                  <c:v>No Hypnosis</c:v>
                </c:pt>
                <c:pt idx="1">
                  <c:v>Hypnosis</c:v>
                </c:pt>
              </c:strCache>
            </c:strRef>
          </c:cat>
          <c:val>
            <c:numRef>
              <c:f>Sheet1!$B$1:$B$2</c:f>
              <c:numCache>
                <c:formatCode>General</c:formatCode>
                <c:ptCount val="2"/>
                <c:pt idx="0">
                  <c:v>20</c:v>
                </c:pt>
                <c:pt idx="1">
                  <c:v>23</c:v>
                </c:pt>
              </c:numCache>
            </c:numRef>
          </c:val>
          <c:smooth val="0"/>
          <c:extLst>
            <c:ext xmlns:c16="http://schemas.microsoft.com/office/drawing/2014/chart" uri="{C3380CC4-5D6E-409C-BE32-E72D297353CC}">
              <c16:uniqueId val="{00000000-0387-4321-85FD-F9016FE4283D}"/>
            </c:ext>
          </c:extLst>
        </c:ser>
        <c:dLbls>
          <c:showLegendKey val="0"/>
          <c:showVal val="0"/>
          <c:showCatName val="0"/>
          <c:showSerName val="0"/>
          <c:showPercent val="0"/>
          <c:showBubbleSize val="0"/>
        </c:dLbls>
        <c:smooth val="0"/>
        <c:axId val="-2136590472"/>
        <c:axId val="-2136587432"/>
      </c:lineChart>
      <c:catAx>
        <c:axId val="-2136590472"/>
        <c:scaling>
          <c:orientation val="minMax"/>
        </c:scaling>
        <c:delete val="0"/>
        <c:axPos val="b"/>
        <c:numFmt formatCode="General" sourceLinked="0"/>
        <c:majorTickMark val="out"/>
        <c:minorTickMark val="none"/>
        <c:tickLblPos val="nextTo"/>
        <c:txPr>
          <a:bodyPr/>
          <a:lstStyle/>
          <a:p>
            <a:pPr>
              <a:defRPr sz="1800"/>
            </a:pPr>
            <a:endParaRPr lang="en-US"/>
          </a:p>
        </c:txPr>
        <c:crossAx val="-2136587432"/>
        <c:crosses val="autoZero"/>
        <c:auto val="1"/>
        <c:lblAlgn val="ctr"/>
        <c:lblOffset val="100"/>
        <c:noMultiLvlLbl val="0"/>
      </c:catAx>
      <c:valAx>
        <c:axId val="-2136587432"/>
        <c:scaling>
          <c:orientation val="minMax"/>
          <c:max val="30"/>
          <c:min val="0"/>
        </c:scaling>
        <c:delete val="0"/>
        <c:axPos val="l"/>
        <c:majorGridlines>
          <c:spPr>
            <a:ln w="6350" cap="flat" cmpd="sng" algn="in">
              <a:solidFill>
                <a:schemeClr val="dk1"/>
              </a:solidFill>
              <a:prstDash val="solid"/>
            </a:ln>
            <a:effectLst/>
          </c:spPr>
        </c:majorGridlines>
        <c:title>
          <c:tx>
            <c:rich>
              <a:bodyPr rot="-5400000" vert="horz"/>
              <a:lstStyle/>
              <a:p>
                <a:pPr>
                  <a:defRPr sz="1800"/>
                </a:pPr>
                <a:r>
                  <a:rPr lang="en-US" sz="1800"/>
                  <a:t>questions correct</a:t>
                </a:r>
              </a:p>
            </c:rich>
          </c:tx>
          <c:overlay val="0"/>
        </c:title>
        <c:numFmt formatCode="General" sourceLinked="1"/>
        <c:majorTickMark val="out"/>
        <c:minorTickMark val="none"/>
        <c:tickLblPos val="nextTo"/>
        <c:txPr>
          <a:bodyPr/>
          <a:lstStyle/>
          <a:p>
            <a:pPr>
              <a:defRPr sz="1800"/>
            </a:pPr>
            <a:endParaRPr lang="en-US"/>
          </a:p>
        </c:txPr>
        <c:crossAx val="-2136590472"/>
        <c:crosses val="autoZero"/>
        <c:crossBetween val="between"/>
      </c:valAx>
      <c:spPr>
        <a:solidFill>
          <a:schemeClr val="bg1"/>
        </a:solidFill>
        <a:ln>
          <a:solidFill>
            <a:schemeClr val="tx1"/>
          </a:solidFill>
        </a:ln>
      </c:spPr>
    </c:plotArea>
    <c:plotVisOnly val="1"/>
    <c:dispBlanksAs val="gap"/>
    <c:showDLblsOverMax val="0"/>
  </c:chart>
  <c:spPr>
    <a:solidFill>
      <a:schemeClr val="bg1"/>
    </a:solidFill>
  </c:spPr>
  <c:externalData r:id="rId1">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1ECE89-9D00-4137-8072-E1D82F3C02BF}" type="datetimeFigureOut">
              <a:rPr lang="en-US" smtClean="0"/>
              <a:t>1/27/22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D9D31F-80B6-4771-AE3C-23CF7E570026}" type="slidenum">
              <a:rPr lang="en-US" smtClean="0"/>
              <a:t>‹#›</a:t>
            </a:fld>
            <a:endParaRPr lang="en-US"/>
          </a:p>
        </p:txBody>
      </p:sp>
    </p:spTree>
    <p:extLst>
      <p:ext uri="{BB962C8B-B14F-4D97-AF65-F5344CB8AC3E}">
        <p14:creationId xmlns:p14="http://schemas.microsoft.com/office/powerpoint/2010/main" val="1291288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D9D31F-80B6-4771-AE3C-23CF7E570026}" type="slidenum">
              <a:rPr lang="en-US" smtClean="0"/>
              <a:t>2</a:t>
            </a:fld>
            <a:endParaRPr lang="en-US"/>
          </a:p>
        </p:txBody>
      </p:sp>
    </p:spTree>
    <p:extLst>
      <p:ext uri="{BB962C8B-B14F-4D97-AF65-F5344CB8AC3E}">
        <p14:creationId xmlns:p14="http://schemas.microsoft.com/office/powerpoint/2010/main" val="2708104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D9D31F-80B6-4771-AE3C-23CF7E570026}" type="slidenum">
              <a:rPr lang="en-US" smtClean="0"/>
              <a:t>4</a:t>
            </a:fld>
            <a:endParaRPr lang="en-US"/>
          </a:p>
        </p:txBody>
      </p:sp>
    </p:spTree>
    <p:extLst>
      <p:ext uri="{BB962C8B-B14F-4D97-AF65-F5344CB8AC3E}">
        <p14:creationId xmlns:p14="http://schemas.microsoft.com/office/powerpoint/2010/main" val="3448850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D9D31F-80B6-4771-AE3C-23CF7E570026}" type="slidenum">
              <a:rPr lang="en-US" smtClean="0"/>
              <a:t>5</a:t>
            </a:fld>
            <a:endParaRPr lang="en-US"/>
          </a:p>
        </p:txBody>
      </p:sp>
    </p:spTree>
    <p:extLst>
      <p:ext uri="{BB962C8B-B14F-4D97-AF65-F5344CB8AC3E}">
        <p14:creationId xmlns:p14="http://schemas.microsoft.com/office/powerpoint/2010/main" val="46076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D9D31F-80B6-4771-AE3C-23CF7E570026}" type="slidenum">
              <a:rPr lang="en-US" smtClean="0"/>
              <a:t>8</a:t>
            </a:fld>
            <a:endParaRPr lang="en-US"/>
          </a:p>
        </p:txBody>
      </p:sp>
    </p:spTree>
    <p:extLst>
      <p:ext uri="{BB962C8B-B14F-4D97-AF65-F5344CB8AC3E}">
        <p14:creationId xmlns:p14="http://schemas.microsoft.com/office/powerpoint/2010/main" val="1722992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D9D31F-80B6-4771-AE3C-23CF7E570026}" type="slidenum">
              <a:rPr lang="en-US" smtClean="0"/>
              <a:t>11</a:t>
            </a:fld>
            <a:endParaRPr lang="en-US"/>
          </a:p>
        </p:txBody>
      </p:sp>
    </p:spTree>
    <p:extLst>
      <p:ext uri="{BB962C8B-B14F-4D97-AF65-F5344CB8AC3E}">
        <p14:creationId xmlns:p14="http://schemas.microsoft.com/office/powerpoint/2010/main" val="3411373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D9D31F-80B6-4771-AE3C-23CF7E570026}" type="slidenum">
              <a:rPr lang="en-US" smtClean="0"/>
              <a:t>12</a:t>
            </a:fld>
            <a:endParaRPr lang="en-US"/>
          </a:p>
        </p:txBody>
      </p:sp>
    </p:spTree>
    <p:extLst>
      <p:ext uri="{BB962C8B-B14F-4D97-AF65-F5344CB8AC3E}">
        <p14:creationId xmlns:p14="http://schemas.microsoft.com/office/powerpoint/2010/main" val="2541156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D9D31F-80B6-4771-AE3C-23CF7E570026}" type="slidenum">
              <a:rPr lang="en-US" smtClean="0"/>
              <a:t>13</a:t>
            </a:fld>
            <a:endParaRPr lang="en-US"/>
          </a:p>
        </p:txBody>
      </p:sp>
    </p:spTree>
    <p:extLst>
      <p:ext uri="{BB962C8B-B14F-4D97-AF65-F5344CB8AC3E}">
        <p14:creationId xmlns:p14="http://schemas.microsoft.com/office/powerpoint/2010/main" val="210752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D9D31F-80B6-4771-AE3C-23CF7E570026}" type="slidenum">
              <a:rPr lang="en-US" smtClean="0"/>
              <a:t>25</a:t>
            </a:fld>
            <a:endParaRPr lang="en-US"/>
          </a:p>
        </p:txBody>
      </p:sp>
    </p:spTree>
    <p:extLst>
      <p:ext uri="{BB962C8B-B14F-4D97-AF65-F5344CB8AC3E}">
        <p14:creationId xmlns:p14="http://schemas.microsoft.com/office/powerpoint/2010/main" val="183942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074258CC-74D6-4505-9E05-3A760F4A5BCA}" type="datetimeFigureOut">
              <a:rPr lang="en-US" smtClean="0"/>
              <a:t>1/27/22</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4DC4056F-3CA4-4627-9EDD-DC0101B75288}" type="slidenum">
              <a:rPr lang="en-US" smtClean="0"/>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336262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4258CC-74D6-4505-9E05-3A760F4A5BCA}" type="datetimeFigureOut">
              <a:rPr lang="en-US" smtClean="0"/>
              <a:t>1/27/22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4056F-3CA4-4627-9EDD-DC0101B75288}" type="slidenum">
              <a:rPr lang="en-US" smtClean="0"/>
              <a:t>‹#›</a:t>
            </a:fld>
            <a:endParaRPr lang="en-US"/>
          </a:p>
        </p:txBody>
      </p:sp>
    </p:spTree>
    <p:extLst>
      <p:ext uri="{BB962C8B-B14F-4D97-AF65-F5344CB8AC3E}">
        <p14:creationId xmlns:p14="http://schemas.microsoft.com/office/powerpoint/2010/main" val="894600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4258CC-74D6-4505-9E05-3A760F4A5BCA}" type="datetimeFigureOut">
              <a:rPr lang="en-US" smtClean="0"/>
              <a:t>1/27/22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4056F-3CA4-4627-9EDD-DC0101B75288}" type="slidenum">
              <a:rPr lang="en-US" smtClean="0"/>
              <a:t>‹#›</a:t>
            </a:fld>
            <a:endParaRPr lang="en-US"/>
          </a:p>
        </p:txBody>
      </p:sp>
    </p:spTree>
    <p:extLst>
      <p:ext uri="{BB962C8B-B14F-4D97-AF65-F5344CB8AC3E}">
        <p14:creationId xmlns:p14="http://schemas.microsoft.com/office/powerpoint/2010/main" val="2994209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4258CC-74D6-4505-9E05-3A760F4A5BCA}" type="datetimeFigureOut">
              <a:rPr lang="en-US" smtClean="0"/>
              <a:t>1/27/22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4056F-3CA4-4627-9EDD-DC0101B75288}" type="slidenum">
              <a:rPr lang="en-US" smtClean="0"/>
              <a:t>‹#›</a:t>
            </a:fld>
            <a:endParaRPr lang="en-US"/>
          </a:p>
        </p:txBody>
      </p:sp>
    </p:spTree>
    <p:extLst>
      <p:ext uri="{BB962C8B-B14F-4D97-AF65-F5344CB8AC3E}">
        <p14:creationId xmlns:p14="http://schemas.microsoft.com/office/powerpoint/2010/main" val="4149230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074258CC-74D6-4505-9E05-3A760F4A5BCA}" type="datetimeFigureOut">
              <a:rPr lang="en-US" smtClean="0"/>
              <a:t>1/27/22</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4DC4056F-3CA4-4627-9EDD-DC0101B75288}" type="slidenum">
              <a:rPr lang="en-US" smtClean="0"/>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0465971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4258CC-74D6-4505-9E05-3A760F4A5BCA}" type="datetimeFigureOut">
              <a:rPr lang="en-US" smtClean="0"/>
              <a:t>1/27/22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4056F-3CA4-4627-9EDD-DC0101B75288}" type="slidenum">
              <a:rPr lang="en-US" smtClean="0"/>
              <a:t>‹#›</a:t>
            </a:fld>
            <a:endParaRPr lang="en-US"/>
          </a:p>
        </p:txBody>
      </p:sp>
    </p:spTree>
    <p:extLst>
      <p:ext uri="{BB962C8B-B14F-4D97-AF65-F5344CB8AC3E}">
        <p14:creationId xmlns:p14="http://schemas.microsoft.com/office/powerpoint/2010/main" val="2958282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4258CC-74D6-4505-9E05-3A760F4A5BCA}" type="datetimeFigureOut">
              <a:rPr lang="en-US" smtClean="0"/>
              <a:t>1/27/22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C4056F-3CA4-4627-9EDD-DC0101B75288}" type="slidenum">
              <a:rPr lang="en-US" smtClean="0"/>
              <a:t>‹#›</a:t>
            </a:fld>
            <a:endParaRPr lang="en-US"/>
          </a:p>
        </p:txBody>
      </p:sp>
    </p:spTree>
    <p:extLst>
      <p:ext uri="{BB962C8B-B14F-4D97-AF65-F5344CB8AC3E}">
        <p14:creationId xmlns:p14="http://schemas.microsoft.com/office/powerpoint/2010/main" val="1620158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4258CC-74D6-4505-9E05-3A760F4A5BCA}" type="datetimeFigureOut">
              <a:rPr lang="en-US" smtClean="0"/>
              <a:t>1/27/22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C4056F-3CA4-4627-9EDD-DC0101B75288}" type="slidenum">
              <a:rPr lang="en-US" smtClean="0"/>
              <a:t>‹#›</a:t>
            </a:fld>
            <a:endParaRPr lang="en-US"/>
          </a:p>
        </p:txBody>
      </p:sp>
    </p:spTree>
    <p:extLst>
      <p:ext uri="{BB962C8B-B14F-4D97-AF65-F5344CB8AC3E}">
        <p14:creationId xmlns:p14="http://schemas.microsoft.com/office/powerpoint/2010/main" val="1526297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4258CC-74D6-4505-9E05-3A760F4A5BCA}" type="datetimeFigureOut">
              <a:rPr lang="en-US" smtClean="0"/>
              <a:t>1/27/22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C4056F-3CA4-4627-9EDD-DC0101B75288}" type="slidenum">
              <a:rPr lang="en-US" smtClean="0"/>
              <a:t>‹#›</a:t>
            </a:fld>
            <a:endParaRPr lang="en-US"/>
          </a:p>
        </p:txBody>
      </p:sp>
    </p:spTree>
    <p:extLst>
      <p:ext uri="{BB962C8B-B14F-4D97-AF65-F5344CB8AC3E}">
        <p14:creationId xmlns:p14="http://schemas.microsoft.com/office/powerpoint/2010/main" val="3257965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074258CC-74D6-4505-9E05-3A760F4A5BCA}" type="datetimeFigureOut">
              <a:rPr lang="en-US" smtClean="0"/>
              <a:t>1/27/22</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4DC4056F-3CA4-4627-9EDD-DC0101B75288}"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71810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074258CC-74D6-4505-9E05-3A760F4A5BCA}" type="datetimeFigureOut">
              <a:rPr lang="en-US" smtClean="0"/>
              <a:t>1/27/22</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4DC4056F-3CA4-4627-9EDD-DC0101B75288}"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86051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074258CC-74D6-4505-9E05-3A760F4A5BCA}" type="datetimeFigureOut">
              <a:rPr lang="en-US" smtClean="0"/>
              <a:t>1/27/22</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4DC4056F-3CA4-4627-9EDD-DC0101B75288}" type="slidenum">
              <a:rPr lang="en-US" smtClean="0"/>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4788659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1368">
          <p15:clr>
            <a:srgbClr val="F26B43"/>
          </p15:clr>
        </p15:guide>
        <p15:guide id="1" pos="6912">
          <p15:clr>
            <a:srgbClr val="F26B43"/>
          </p15:clr>
        </p15:guide>
        <p15:guide id="2" pos="936">
          <p15:clr>
            <a:srgbClr val="F26B43"/>
          </p15:clr>
        </p15:guide>
        <p15:guide id="3" pos="864">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6.wmf"/><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7.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7.bin"/><Relationship Id="rId11" Type="http://schemas.openxmlformats.org/officeDocument/2006/relationships/image" Target="../media/image11.emf"/><Relationship Id="rId5" Type="http://schemas.openxmlformats.org/officeDocument/2006/relationships/image" Target="../media/image8.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10.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11.bin"/><Relationship Id="rId4" Type="http://schemas.openxmlformats.org/officeDocument/2006/relationships/image" Target="../media/image1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5.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2.xml"/><Relationship Id="rId4" Type="http://schemas.openxmlformats.org/officeDocument/2006/relationships/image" Target="../media/image21.emf"/></Relationships>
</file>

<file path=ppt/slides/_rels/slide29.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Independent samples t-tests</a:t>
            </a:r>
          </a:p>
        </p:txBody>
      </p:sp>
    </p:spTree>
    <p:extLst>
      <p:ext uri="{BB962C8B-B14F-4D97-AF65-F5344CB8AC3E}">
        <p14:creationId xmlns:p14="http://schemas.microsoft.com/office/powerpoint/2010/main" val="378712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ctr"/>
            <a:r>
              <a:rPr lang="en-US" dirty="0"/>
              <a:t>When to do a t-test</a:t>
            </a:r>
          </a:p>
        </p:txBody>
      </p:sp>
      <p:sp>
        <p:nvSpPr>
          <p:cNvPr id="3" name="Content Placeholder 2"/>
          <p:cNvSpPr>
            <a:spLocks noGrp="1"/>
          </p:cNvSpPr>
          <p:nvPr>
            <p:ph idx="1"/>
          </p:nvPr>
        </p:nvSpPr>
        <p:spPr>
          <a:xfrm>
            <a:off x="457200" y="990601"/>
            <a:ext cx="8229600" cy="4267199"/>
          </a:xfrm>
        </p:spPr>
        <p:txBody>
          <a:bodyPr>
            <a:normAutofit/>
          </a:bodyPr>
          <a:lstStyle/>
          <a:p>
            <a:pPr marL="0" indent="0">
              <a:buNone/>
            </a:pPr>
            <a:r>
              <a:rPr lang="en-US" sz="2400" dirty="0"/>
              <a:t>We should use t instead of z if the </a:t>
            </a:r>
            <a:r>
              <a:rPr lang="el-GR" sz="2400" dirty="0"/>
              <a:t>σ</a:t>
            </a:r>
            <a:r>
              <a:rPr lang="en-US" sz="2400" dirty="0"/>
              <a:t> is unknown</a:t>
            </a:r>
          </a:p>
          <a:p>
            <a:pPr marL="0" indent="0">
              <a:buNone/>
            </a:pPr>
            <a:endParaRPr lang="en-US" sz="1200" dirty="0"/>
          </a:p>
          <a:p>
            <a:pPr marL="0" indent="0">
              <a:buNone/>
            </a:pPr>
            <a:r>
              <a:rPr lang="en-US" sz="2400" dirty="0"/>
              <a:t>We also have to use t instead of z if we have small sample sizes </a:t>
            </a:r>
          </a:p>
          <a:p>
            <a:pPr lvl="1">
              <a:buFont typeface="Wingdings" pitchFamily="2" charset="2"/>
              <a:buChar char="§"/>
            </a:pPr>
            <a:r>
              <a:rPr lang="en-US" sz="2400" dirty="0"/>
              <a:t>(because the CLT can no longer be applied)</a:t>
            </a:r>
          </a:p>
          <a:p>
            <a:pPr lvl="1"/>
            <a:endParaRPr lang="en-US" sz="1200" dirty="0"/>
          </a:p>
          <a:p>
            <a:pPr marL="0" lvl="0" indent="0">
              <a:buNone/>
            </a:pPr>
            <a:r>
              <a:rPr lang="en-US" sz="2400" b="1" dirty="0">
                <a:solidFill>
                  <a:srgbClr val="7030A0"/>
                </a:solidFill>
              </a:rPr>
              <a:t>When using t:</a:t>
            </a:r>
          </a:p>
          <a:p>
            <a:pPr lvl="1">
              <a:buFont typeface="Wingdings" pitchFamily="2" charset="2"/>
              <a:buChar char="§"/>
            </a:pPr>
            <a:r>
              <a:rPr lang="en-US" sz="2400" dirty="0" err="1"/>
              <a:t>df</a:t>
            </a:r>
            <a:r>
              <a:rPr lang="en-US" sz="2400" dirty="0"/>
              <a:t> = (n-1)+(n-1) =n+n-2</a:t>
            </a:r>
          </a:p>
          <a:p>
            <a:pPr lvl="1">
              <a:buFont typeface="Wingdings" pitchFamily="2" charset="2"/>
              <a:buChar char="§"/>
            </a:pPr>
            <a:r>
              <a:rPr lang="en-US" sz="2400" b="1" dirty="0">
                <a:solidFill>
                  <a:srgbClr val="7030A0"/>
                </a:solidFill>
              </a:rPr>
              <a:t>If group n’s are equal SE is calculated the same</a:t>
            </a:r>
            <a:r>
              <a:rPr lang="en-US" sz="2400" b="1" dirty="0"/>
              <a:t>:</a:t>
            </a:r>
          </a:p>
        </p:txBody>
      </p:sp>
      <p:graphicFrame>
        <p:nvGraphicFramePr>
          <p:cNvPr id="4" name="Object 3"/>
          <p:cNvGraphicFramePr>
            <a:graphicFrameLocks noChangeAspect="1"/>
          </p:cNvGraphicFramePr>
          <p:nvPr>
            <p:extLst>
              <p:ext uri="{D42A27DB-BD31-4B8C-83A1-F6EECF244321}">
                <p14:modId xmlns:p14="http://schemas.microsoft.com/office/powerpoint/2010/main" val="4257007189"/>
              </p:ext>
            </p:extLst>
          </p:nvPr>
        </p:nvGraphicFramePr>
        <p:xfrm>
          <a:off x="2667000" y="5277678"/>
          <a:ext cx="3810000" cy="1427645"/>
        </p:xfrm>
        <a:graphic>
          <a:graphicData uri="http://schemas.openxmlformats.org/presentationml/2006/ole">
            <mc:AlternateContent xmlns:mc="http://schemas.openxmlformats.org/markup-compatibility/2006">
              <mc:Choice xmlns:v="urn:schemas-microsoft-com:vml" Requires="v">
                <p:oleObj spid="_x0000_s86113" name="Equation" r:id="rId3" imgW="1320480" imgH="495000" progId="Equation.3">
                  <p:embed/>
                </p:oleObj>
              </mc:Choice>
              <mc:Fallback>
                <p:oleObj name="Equation" r:id="rId3" imgW="1320480" imgH="495000" progId="Equation.3">
                  <p:embed/>
                  <p:pic>
                    <p:nvPicPr>
                      <p:cNvPr id="0" name="Object 10"/>
                      <p:cNvPicPr>
                        <a:picLocks noChangeAspect="1" noChangeArrowheads="1"/>
                      </p:cNvPicPr>
                      <p:nvPr/>
                    </p:nvPicPr>
                    <p:blipFill>
                      <a:blip r:embed="rId4"/>
                      <a:srcRect/>
                      <a:stretch>
                        <a:fillRect/>
                      </a:stretch>
                    </p:blipFill>
                    <p:spPr bwMode="auto">
                      <a:xfrm>
                        <a:off x="2667000" y="5277678"/>
                        <a:ext cx="3810000" cy="142764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713241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85800" y="152400"/>
            <a:ext cx="8229600" cy="334962"/>
          </a:xfrm>
        </p:spPr>
        <p:txBody>
          <a:bodyPr>
            <a:normAutofit fontScale="90000"/>
          </a:bodyPr>
          <a:lstStyle/>
          <a:p>
            <a:pPr algn="ctr"/>
            <a:r>
              <a:rPr lang="en-US" dirty="0"/>
              <a:t>Independent Sample t-test steps</a:t>
            </a:r>
          </a:p>
        </p:txBody>
      </p:sp>
      <p:sp>
        <p:nvSpPr>
          <p:cNvPr id="10" name="Content Placeholder 9"/>
          <p:cNvSpPr>
            <a:spLocks noGrp="1"/>
          </p:cNvSpPr>
          <p:nvPr>
            <p:ph idx="1"/>
          </p:nvPr>
        </p:nvSpPr>
        <p:spPr>
          <a:xfrm>
            <a:off x="685800" y="990600"/>
            <a:ext cx="8229600" cy="5562600"/>
          </a:xfrm>
        </p:spPr>
        <p:txBody>
          <a:bodyPr>
            <a:normAutofit/>
          </a:bodyPr>
          <a:lstStyle/>
          <a:p>
            <a:pPr marL="0" indent="0">
              <a:buNone/>
            </a:pPr>
            <a:r>
              <a:rPr lang="en-US" sz="2400" b="1" i="1" dirty="0">
                <a:solidFill>
                  <a:srgbClr val="7030A0"/>
                </a:solidFill>
              </a:rPr>
              <a:t>Step 1</a:t>
            </a:r>
            <a:r>
              <a:rPr lang="en-US" sz="2400" dirty="0"/>
              <a:t>: One- vs. Two-tailed test</a:t>
            </a:r>
            <a:endParaRPr lang="en-US" sz="2400" b="1" dirty="0"/>
          </a:p>
          <a:p>
            <a:pPr marL="0" indent="0">
              <a:buNone/>
            </a:pPr>
            <a:r>
              <a:rPr lang="en-US" sz="2400" b="1" i="1" dirty="0">
                <a:solidFill>
                  <a:srgbClr val="7030A0"/>
                </a:solidFill>
              </a:rPr>
              <a:t>Step 2</a:t>
            </a:r>
            <a:r>
              <a:rPr lang="en-US" sz="2400" dirty="0"/>
              <a:t>: Specify the </a:t>
            </a:r>
            <a:r>
              <a:rPr lang="en-US" sz="2400" b="1" i="1" cap="small" dirty="0">
                <a:solidFill>
                  <a:srgbClr val="7030A0"/>
                </a:solidFill>
              </a:rPr>
              <a:t>NULL</a:t>
            </a:r>
            <a:r>
              <a:rPr lang="en-US" sz="2400" dirty="0"/>
              <a:t> hypothesis (H</a:t>
            </a:r>
            <a:r>
              <a:rPr lang="en-US" sz="2400" baseline="-25000" dirty="0"/>
              <a:t>O</a:t>
            </a:r>
            <a:r>
              <a:rPr lang="en-US" sz="2400" dirty="0"/>
              <a:t>)</a:t>
            </a:r>
            <a:endParaRPr lang="en-US" sz="2400" b="1" dirty="0"/>
          </a:p>
          <a:p>
            <a:pPr lvl="1">
              <a:buFont typeface="Wingdings" pitchFamily="2" charset="2"/>
              <a:buChar char="§"/>
            </a:pPr>
            <a:r>
              <a:rPr lang="en-US" sz="2400" dirty="0">
                <a:sym typeface="Symbol"/>
              </a:rPr>
              <a:t></a:t>
            </a:r>
            <a:r>
              <a:rPr lang="en-US" sz="2400" baseline="-25000" dirty="0"/>
              <a:t>1</a:t>
            </a:r>
            <a:r>
              <a:rPr lang="en-US" sz="2400" dirty="0"/>
              <a:t> = </a:t>
            </a:r>
            <a:r>
              <a:rPr lang="en-US" sz="2400" dirty="0">
                <a:sym typeface="Symbol"/>
              </a:rPr>
              <a:t></a:t>
            </a:r>
            <a:r>
              <a:rPr lang="en-US" sz="2400" baseline="-25000" dirty="0"/>
              <a:t>2</a:t>
            </a:r>
            <a:r>
              <a:rPr lang="en-US" sz="2400" dirty="0"/>
              <a:t> 	OR 	</a:t>
            </a:r>
            <a:r>
              <a:rPr lang="en-US" sz="2400" dirty="0">
                <a:sym typeface="Symbol"/>
              </a:rPr>
              <a:t></a:t>
            </a:r>
            <a:r>
              <a:rPr lang="en-US" sz="2400" baseline="-25000" dirty="0"/>
              <a:t>1</a:t>
            </a:r>
            <a:r>
              <a:rPr lang="en-US" sz="2400" dirty="0"/>
              <a:t> - </a:t>
            </a:r>
            <a:r>
              <a:rPr lang="en-US" sz="2400" dirty="0">
                <a:sym typeface="Symbol"/>
              </a:rPr>
              <a:t></a:t>
            </a:r>
            <a:r>
              <a:rPr lang="en-US" sz="2400" baseline="-25000" dirty="0"/>
              <a:t>2</a:t>
            </a:r>
            <a:r>
              <a:rPr lang="en-US" sz="2400" dirty="0"/>
              <a:t> = 0</a:t>
            </a:r>
            <a:endParaRPr lang="en-US" sz="2400" b="1" dirty="0"/>
          </a:p>
          <a:p>
            <a:pPr marL="0" indent="0">
              <a:buNone/>
            </a:pPr>
            <a:r>
              <a:rPr lang="en-US" sz="2400" b="1" i="1" dirty="0">
                <a:solidFill>
                  <a:srgbClr val="7030A0"/>
                </a:solidFill>
              </a:rPr>
              <a:t>Step 3</a:t>
            </a:r>
            <a:r>
              <a:rPr lang="en-US" sz="2400" dirty="0"/>
              <a:t>: Specify the </a:t>
            </a:r>
            <a:r>
              <a:rPr lang="en-US" sz="2400" b="1" i="1" cap="small" dirty="0">
                <a:solidFill>
                  <a:srgbClr val="7030A0"/>
                </a:solidFill>
              </a:rPr>
              <a:t>ALTERNATIVE</a:t>
            </a:r>
            <a:r>
              <a:rPr lang="en-US" sz="2400" dirty="0"/>
              <a:t> hypothesis (Ha)</a:t>
            </a:r>
            <a:endParaRPr lang="en-US" sz="2400" b="1" dirty="0"/>
          </a:p>
          <a:p>
            <a:pPr lvl="1">
              <a:buFont typeface="Wingdings" pitchFamily="2" charset="2"/>
              <a:buChar char="§"/>
            </a:pPr>
            <a:r>
              <a:rPr lang="en-US" sz="2400" dirty="0">
                <a:sym typeface="Symbol"/>
              </a:rPr>
              <a:t></a:t>
            </a:r>
            <a:r>
              <a:rPr lang="fr-FR" sz="2400" baseline="-25000" dirty="0"/>
              <a:t>1</a:t>
            </a:r>
            <a:r>
              <a:rPr lang="fr-FR" sz="2400" dirty="0"/>
              <a:t> </a:t>
            </a:r>
            <a:r>
              <a:rPr lang="en-US" sz="2400" dirty="0">
                <a:sym typeface="Symbol"/>
              </a:rPr>
              <a:t></a:t>
            </a:r>
            <a:r>
              <a:rPr lang="fr-FR" sz="2400" dirty="0"/>
              <a:t> </a:t>
            </a:r>
            <a:r>
              <a:rPr lang="en-US" sz="2400" dirty="0">
                <a:sym typeface="Symbol"/>
              </a:rPr>
              <a:t></a:t>
            </a:r>
            <a:r>
              <a:rPr lang="fr-FR" sz="2400" baseline="-25000" dirty="0"/>
              <a:t>2</a:t>
            </a:r>
            <a:r>
              <a:rPr lang="fr-FR" sz="2400" dirty="0"/>
              <a:t> </a:t>
            </a:r>
            <a:r>
              <a:rPr lang="en-US" sz="2400" b="1" dirty="0"/>
              <a:t>	</a:t>
            </a:r>
            <a:r>
              <a:rPr lang="en-US" sz="2400" dirty="0"/>
              <a:t>OR</a:t>
            </a:r>
            <a:r>
              <a:rPr lang="en-US" sz="2400" b="1" dirty="0"/>
              <a:t>	</a:t>
            </a:r>
            <a:r>
              <a:rPr lang="en-US" sz="2400" dirty="0">
                <a:sym typeface="Symbol"/>
              </a:rPr>
              <a:t></a:t>
            </a:r>
            <a:r>
              <a:rPr lang="fr-FR" sz="2400" baseline="-25000" dirty="0"/>
              <a:t>1</a:t>
            </a:r>
            <a:r>
              <a:rPr lang="fr-FR" sz="2400" dirty="0"/>
              <a:t> - </a:t>
            </a:r>
            <a:r>
              <a:rPr lang="en-US" sz="2400" dirty="0">
                <a:sym typeface="Symbol"/>
              </a:rPr>
              <a:t></a:t>
            </a:r>
            <a:r>
              <a:rPr lang="fr-FR" sz="2400" baseline="-25000" dirty="0"/>
              <a:t>2</a:t>
            </a:r>
            <a:r>
              <a:rPr lang="fr-FR" sz="2400" dirty="0"/>
              <a:t> </a:t>
            </a:r>
            <a:r>
              <a:rPr lang="en-US" sz="2400" dirty="0">
                <a:sym typeface="Symbol"/>
              </a:rPr>
              <a:t></a:t>
            </a:r>
            <a:r>
              <a:rPr lang="en-US" sz="2400" dirty="0"/>
              <a:t>0</a:t>
            </a:r>
            <a:endParaRPr lang="en-US" sz="2400" b="1" dirty="0"/>
          </a:p>
          <a:p>
            <a:pPr marL="0" indent="0">
              <a:buNone/>
            </a:pPr>
            <a:r>
              <a:rPr lang="en-US" sz="2400" b="1" i="1" dirty="0">
                <a:solidFill>
                  <a:srgbClr val="7030A0"/>
                </a:solidFill>
              </a:rPr>
              <a:t>Step 4</a:t>
            </a:r>
            <a:r>
              <a:rPr lang="en-US" sz="2400" dirty="0"/>
              <a:t>: Designate the rejection region by selecting </a:t>
            </a:r>
            <a:r>
              <a:rPr lang="en-US" sz="2400" dirty="0">
                <a:sym typeface="Symbol"/>
              </a:rPr>
              <a:t></a:t>
            </a:r>
            <a:r>
              <a:rPr lang="en-US" sz="2400" dirty="0"/>
              <a:t>.</a:t>
            </a:r>
            <a:endParaRPr lang="en-US" sz="2400" b="1" dirty="0"/>
          </a:p>
          <a:p>
            <a:pPr marL="0" indent="0">
              <a:buNone/>
            </a:pPr>
            <a:r>
              <a:rPr lang="en-US" sz="2400" b="1" i="1" dirty="0">
                <a:solidFill>
                  <a:srgbClr val="7030A0"/>
                </a:solidFill>
              </a:rPr>
              <a:t>Step 5</a:t>
            </a:r>
            <a:r>
              <a:rPr lang="en-US" sz="2400" dirty="0"/>
              <a:t>: Determine the </a:t>
            </a:r>
            <a:r>
              <a:rPr lang="en-US" sz="2400" b="1" i="1" dirty="0">
                <a:solidFill>
                  <a:srgbClr val="7030A0"/>
                </a:solidFill>
              </a:rPr>
              <a:t>critical value</a:t>
            </a:r>
            <a:r>
              <a:rPr lang="en-US" sz="2400" dirty="0">
                <a:solidFill>
                  <a:srgbClr val="7030A0"/>
                </a:solidFill>
              </a:rPr>
              <a:t> </a:t>
            </a:r>
            <a:r>
              <a:rPr lang="en-US" sz="2400" dirty="0"/>
              <a:t>of your test statistic</a:t>
            </a:r>
            <a:endParaRPr lang="en-US" sz="2400" b="1" dirty="0"/>
          </a:p>
          <a:p>
            <a:pPr lvl="1">
              <a:buFont typeface="Wingdings" pitchFamily="2" charset="2"/>
              <a:buChar char="§"/>
            </a:pPr>
            <a:r>
              <a:rPr lang="en-US" sz="2400" i="1" dirty="0" err="1"/>
              <a:t>df</a:t>
            </a:r>
            <a:r>
              <a:rPr lang="en-US" sz="2400" i="1" dirty="0"/>
              <a:t> = (n</a:t>
            </a:r>
            <a:r>
              <a:rPr lang="en-US" sz="2400" i="1" baseline="-25000" dirty="0"/>
              <a:t>1</a:t>
            </a:r>
            <a:r>
              <a:rPr lang="en-US" sz="2400" i="1" dirty="0"/>
              <a:t>+n</a:t>
            </a:r>
            <a:r>
              <a:rPr lang="en-US" sz="2400" i="1" baseline="-25000" dirty="0"/>
              <a:t>2</a:t>
            </a:r>
            <a:r>
              <a:rPr lang="en-US" sz="2400" i="1" dirty="0"/>
              <a:t>) – 2</a:t>
            </a:r>
          </a:p>
          <a:p>
            <a:pPr marL="0" indent="0">
              <a:buNone/>
            </a:pPr>
            <a:endParaRPr lang="en-US" sz="2400" dirty="0"/>
          </a:p>
        </p:txBody>
      </p:sp>
    </p:spTree>
    <p:extLst>
      <p:ext uri="{BB962C8B-B14F-4D97-AF65-F5344CB8AC3E}">
        <p14:creationId xmlns:p14="http://schemas.microsoft.com/office/powerpoint/2010/main" val="1609505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85800" y="152400"/>
            <a:ext cx="8229600" cy="334962"/>
          </a:xfrm>
        </p:spPr>
        <p:txBody>
          <a:bodyPr>
            <a:normAutofit fontScale="90000"/>
          </a:bodyPr>
          <a:lstStyle/>
          <a:p>
            <a:pPr algn="ctr"/>
            <a:r>
              <a:rPr lang="en-US" dirty="0"/>
              <a:t>Independent Sample t-test steps</a:t>
            </a:r>
          </a:p>
        </p:txBody>
      </p:sp>
      <p:sp>
        <p:nvSpPr>
          <p:cNvPr id="10" name="Content Placeholder 9"/>
          <p:cNvSpPr>
            <a:spLocks noGrp="1"/>
          </p:cNvSpPr>
          <p:nvPr>
            <p:ph idx="1"/>
          </p:nvPr>
        </p:nvSpPr>
        <p:spPr>
          <a:xfrm>
            <a:off x="685800" y="838200"/>
            <a:ext cx="8458200" cy="5562600"/>
          </a:xfrm>
        </p:spPr>
        <p:txBody>
          <a:bodyPr>
            <a:normAutofit/>
          </a:bodyPr>
          <a:lstStyle/>
          <a:p>
            <a:pPr marL="0" indent="0">
              <a:buNone/>
            </a:pPr>
            <a:r>
              <a:rPr lang="en-US" sz="2400" b="1" i="1" dirty="0">
                <a:solidFill>
                  <a:srgbClr val="7030A0"/>
                </a:solidFill>
              </a:rPr>
              <a:t>Step 6</a:t>
            </a:r>
            <a:r>
              <a:rPr lang="en-US" sz="2400" dirty="0"/>
              <a:t>: Calculate the SE and t observed.</a:t>
            </a:r>
          </a:p>
          <a:p>
            <a:pPr marL="0" indent="0">
              <a:buNone/>
            </a:pPr>
            <a:endParaRPr lang="en-US" sz="2400" b="1" dirty="0"/>
          </a:p>
          <a:p>
            <a:pPr marL="0" indent="0">
              <a:buNone/>
            </a:pPr>
            <a:endParaRPr lang="en-US" sz="2400" b="1" dirty="0"/>
          </a:p>
          <a:p>
            <a:pPr marL="0" indent="0">
              <a:buNone/>
            </a:pPr>
            <a:endParaRPr lang="en-US" sz="2400" b="1" i="1" dirty="0"/>
          </a:p>
          <a:p>
            <a:pPr marL="0" indent="0">
              <a:buNone/>
            </a:pPr>
            <a:r>
              <a:rPr lang="en-US" sz="2400" b="1" i="1" dirty="0">
                <a:solidFill>
                  <a:srgbClr val="7030A0"/>
                </a:solidFill>
              </a:rPr>
              <a:t>Step 7</a:t>
            </a:r>
            <a:r>
              <a:rPr lang="en-US" sz="2400" dirty="0"/>
              <a:t>: Compare </a:t>
            </a:r>
            <a:r>
              <a:rPr lang="en-US" sz="2400" i="1" u="sng" dirty="0">
                <a:solidFill>
                  <a:srgbClr val="7030A0"/>
                </a:solidFill>
              </a:rPr>
              <a:t>observed</a:t>
            </a:r>
            <a:r>
              <a:rPr lang="en-US" sz="2400" dirty="0"/>
              <a:t> value with </a:t>
            </a:r>
            <a:r>
              <a:rPr lang="en-US" sz="2400" i="1" u="sng" dirty="0">
                <a:solidFill>
                  <a:srgbClr val="7030A0"/>
                </a:solidFill>
              </a:rPr>
              <a:t>critical</a:t>
            </a:r>
            <a:r>
              <a:rPr lang="en-US" sz="2400" dirty="0"/>
              <a:t> value:</a:t>
            </a:r>
            <a:endParaRPr lang="en-US" sz="2400" b="1" dirty="0"/>
          </a:p>
          <a:p>
            <a:pPr lvl="1">
              <a:buFont typeface="Wingdings" pitchFamily="2" charset="2"/>
              <a:buChar char="§"/>
            </a:pPr>
            <a:r>
              <a:rPr lang="en-US" sz="2400" dirty="0"/>
              <a:t>If test statistic falls in RR, we </a:t>
            </a:r>
            <a:r>
              <a:rPr lang="en-US" sz="2400" b="1" i="1" dirty="0">
                <a:solidFill>
                  <a:srgbClr val="7030A0"/>
                </a:solidFill>
              </a:rPr>
              <a:t>reject</a:t>
            </a:r>
            <a:r>
              <a:rPr lang="en-US" sz="2400" dirty="0"/>
              <a:t> the null.</a:t>
            </a:r>
            <a:endParaRPr lang="en-US" sz="2400" b="1" dirty="0"/>
          </a:p>
          <a:p>
            <a:pPr lvl="1">
              <a:buFont typeface="Wingdings" pitchFamily="2" charset="2"/>
              <a:buChar char="§"/>
            </a:pPr>
            <a:r>
              <a:rPr lang="en-US" sz="2400" dirty="0"/>
              <a:t>Otherwise, we </a:t>
            </a:r>
            <a:r>
              <a:rPr lang="en-US" sz="2400" b="1" i="1" dirty="0">
                <a:solidFill>
                  <a:srgbClr val="7030A0"/>
                </a:solidFill>
              </a:rPr>
              <a:t>fail to reject</a:t>
            </a:r>
            <a:r>
              <a:rPr lang="en-US" sz="2400" dirty="0">
                <a:solidFill>
                  <a:srgbClr val="7030A0"/>
                </a:solidFill>
              </a:rPr>
              <a:t> </a:t>
            </a:r>
            <a:r>
              <a:rPr lang="en-US" sz="2400" dirty="0"/>
              <a:t>the null.</a:t>
            </a:r>
            <a:endParaRPr lang="en-US" sz="2400" b="1" dirty="0"/>
          </a:p>
          <a:p>
            <a:pPr marL="0" indent="0">
              <a:buNone/>
            </a:pPr>
            <a:r>
              <a:rPr lang="en-US" sz="2400" b="1" i="1" dirty="0">
                <a:solidFill>
                  <a:srgbClr val="7030A0"/>
                </a:solidFill>
              </a:rPr>
              <a:t>Step 8</a:t>
            </a:r>
            <a:r>
              <a:rPr lang="en-US" sz="2400" dirty="0"/>
              <a:t>: Interpret your decision regarding the null in terms of your original research question.</a:t>
            </a:r>
            <a:endParaRPr lang="en-US" sz="2400" b="1" dirty="0"/>
          </a:p>
          <a:p>
            <a:pPr lvl="0"/>
            <a:endParaRPr lang="en-US" sz="2400" b="1" dirty="0"/>
          </a:p>
          <a:p>
            <a:pPr marL="0" indent="0">
              <a:buNone/>
            </a:pPr>
            <a:endParaRPr lang="en-US" sz="2400" dirty="0"/>
          </a:p>
        </p:txBody>
      </p:sp>
      <p:graphicFrame>
        <p:nvGraphicFramePr>
          <p:cNvPr id="5" name="Object 4"/>
          <p:cNvGraphicFramePr>
            <a:graphicFrameLocks noChangeAspect="1"/>
          </p:cNvGraphicFramePr>
          <p:nvPr>
            <p:extLst>
              <p:ext uri="{D42A27DB-BD31-4B8C-83A1-F6EECF244321}">
                <p14:modId xmlns:p14="http://schemas.microsoft.com/office/powerpoint/2010/main" val="861728487"/>
              </p:ext>
            </p:extLst>
          </p:nvPr>
        </p:nvGraphicFramePr>
        <p:xfrm>
          <a:off x="5301466" y="1407318"/>
          <a:ext cx="1870075" cy="842963"/>
        </p:xfrm>
        <a:graphic>
          <a:graphicData uri="http://schemas.openxmlformats.org/presentationml/2006/ole">
            <mc:AlternateContent xmlns:mc="http://schemas.openxmlformats.org/markup-compatibility/2006">
              <mc:Choice xmlns:v="urn:schemas-microsoft-com:vml" Requires="v">
                <p:oleObj spid="_x0000_s127013" name="Equation" r:id="rId4" imgW="1015920" imgH="457200" progId="Equation.3">
                  <p:embed/>
                </p:oleObj>
              </mc:Choice>
              <mc:Fallback>
                <p:oleObj name="Equation" r:id="rId4" imgW="1015920" imgH="457200" progId="Equation.3">
                  <p:embed/>
                  <p:pic>
                    <p:nvPicPr>
                      <p:cNvPr id="5" name="Object 4"/>
                      <p:cNvPicPr>
                        <a:picLocks noChangeAspect="1" noChangeArrowheads="1"/>
                      </p:cNvPicPr>
                      <p:nvPr/>
                    </p:nvPicPr>
                    <p:blipFill>
                      <a:blip r:embed="rId5"/>
                      <a:srcRect/>
                      <a:stretch>
                        <a:fillRect/>
                      </a:stretch>
                    </p:blipFill>
                    <p:spPr bwMode="auto">
                      <a:xfrm>
                        <a:off x="5301466" y="1407318"/>
                        <a:ext cx="1870075" cy="842963"/>
                      </a:xfrm>
                      <a:prstGeom prst="rect">
                        <a:avLst/>
                      </a:prstGeom>
                      <a:noFill/>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3103191019"/>
              </p:ext>
            </p:extLst>
          </p:nvPr>
        </p:nvGraphicFramePr>
        <p:xfrm>
          <a:off x="1295400" y="1371600"/>
          <a:ext cx="2441111" cy="914400"/>
        </p:xfrm>
        <a:graphic>
          <a:graphicData uri="http://schemas.openxmlformats.org/presentationml/2006/ole">
            <mc:AlternateContent xmlns:mc="http://schemas.openxmlformats.org/markup-compatibility/2006">
              <mc:Choice xmlns:v="urn:schemas-microsoft-com:vml" Requires="v">
                <p:oleObj spid="_x0000_s127014" name="Equation" r:id="rId6" imgW="1320480" imgH="495000" progId="Equation.3">
                  <p:embed/>
                </p:oleObj>
              </mc:Choice>
              <mc:Fallback>
                <p:oleObj name="Equation" r:id="rId6" imgW="1320480" imgH="495000" progId="Equation.3">
                  <p:embed/>
                  <p:pic>
                    <p:nvPicPr>
                      <p:cNvPr id="2"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95400" y="1371600"/>
                        <a:ext cx="2441111" cy="9144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797303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314" y="7938"/>
            <a:ext cx="8566686" cy="792162"/>
          </a:xfrm>
        </p:spPr>
        <p:txBody>
          <a:bodyPr>
            <a:normAutofit/>
          </a:bodyPr>
          <a:lstStyle/>
          <a:p>
            <a:pPr algn="ctr"/>
            <a:r>
              <a:rPr lang="en-US" sz="4000" dirty="0"/>
              <a:t>Calculating a Pooled Variance (S</a:t>
            </a:r>
            <a:r>
              <a:rPr lang="en-US" sz="4000" baseline="-25000" dirty="0"/>
              <a:t>p</a:t>
            </a:r>
            <a:r>
              <a:rPr lang="en-US" sz="4000" baseline="30000" dirty="0"/>
              <a:t>2</a:t>
            </a:r>
            <a:r>
              <a:rPr lang="en-US" sz="4000" dirty="0"/>
              <a:t>) </a:t>
            </a:r>
          </a:p>
        </p:txBody>
      </p:sp>
      <p:sp>
        <p:nvSpPr>
          <p:cNvPr id="3" name="Content Placeholder 2"/>
          <p:cNvSpPr>
            <a:spLocks noGrp="1"/>
          </p:cNvSpPr>
          <p:nvPr>
            <p:ph idx="1"/>
          </p:nvPr>
        </p:nvSpPr>
        <p:spPr>
          <a:xfrm>
            <a:off x="577314" y="836393"/>
            <a:ext cx="8109486" cy="4983163"/>
          </a:xfrm>
        </p:spPr>
        <p:txBody>
          <a:bodyPr/>
          <a:lstStyle/>
          <a:p>
            <a:pPr marL="0" indent="0">
              <a:buNone/>
            </a:pPr>
            <a:r>
              <a:rPr lang="en-US" sz="2400" dirty="0"/>
              <a:t>We have to calculate a weighted average</a:t>
            </a:r>
            <a:r>
              <a:rPr lang="en-US" dirty="0"/>
              <a:t>:</a:t>
            </a:r>
          </a:p>
          <a:p>
            <a:pPr marL="530352" lvl="1" indent="0">
              <a:buNone/>
            </a:pPr>
            <a:endParaRPr lang="en-US" dirty="0"/>
          </a:p>
          <a:p>
            <a:pPr marL="530352" lvl="1" indent="0">
              <a:buNone/>
            </a:pPr>
            <a:r>
              <a:rPr lang="en-US" dirty="0"/>
              <a:t>1. </a:t>
            </a:r>
          </a:p>
          <a:p>
            <a:pPr marL="0" indent="0">
              <a:buNone/>
            </a:pPr>
            <a:endParaRPr lang="en-US" dirty="0"/>
          </a:p>
          <a:p>
            <a:pPr marL="0" indent="0">
              <a:buNone/>
            </a:pPr>
            <a:endParaRPr lang="en-US" dirty="0"/>
          </a:p>
          <a:p>
            <a:pPr marL="530352" lvl="1" indent="0">
              <a:buNone/>
            </a:pPr>
            <a:r>
              <a:rPr lang="en-US" dirty="0"/>
              <a:t>2.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530964380"/>
              </p:ext>
            </p:extLst>
          </p:nvPr>
        </p:nvGraphicFramePr>
        <p:xfrm>
          <a:off x="1657834" y="1406900"/>
          <a:ext cx="3581400" cy="873812"/>
        </p:xfrm>
        <a:graphic>
          <a:graphicData uri="http://schemas.openxmlformats.org/presentationml/2006/ole">
            <mc:AlternateContent xmlns:mc="http://schemas.openxmlformats.org/markup-compatibility/2006">
              <mc:Choice xmlns:v="urn:schemas-microsoft-com:vml" Requires="v">
                <p:oleObj spid="_x0000_s88368" name="Equation" r:id="rId4" imgW="2768600" imgH="673100" progId="Equation.3">
                  <p:embed/>
                </p:oleObj>
              </mc:Choice>
              <mc:Fallback>
                <p:oleObj name="Equation" r:id="rId4" imgW="2768600" imgH="6731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7834" y="1406900"/>
                        <a:ext cx="3581400" cy="873812"/>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944690102"/>
              </p:ext>
            </p:extLst>
          </p:nvPr>
        </p:nvGraphicFramePr>
        <p:xfrm>
          <a:off x="1657834" y="2593542"/>
          <a:ext cx="2133600" cy="971061"/>
        </p:xfrm>
        <a:graphic>
          <a:graphicData uri="http://schemas.openxmlformats.org/presentationml/2006/ole">
            <mc:AlternateContent xmlns:mc="http://schemas.openxmlformats.org/markup-compatibility/2006">
              <mc:Choice xmlns:v="urn:schemas-microsoft-com:vml" Requires="v">
                <p:oleObj spid="_x0000_s88369" name="Equation" r:id="rId6" imgW="1485900" imgH="673100" progId="Equation.3">
                  <p:embed/>
                </p:oleObj>
              </mc:Choice>
              <mc:Fallback>
                <p:oleObj name="Equation" r:id="rId6" imgW="1485900" imgH="6731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57834" y="2593542"/>
                        <a:ext cx="2133600" cy="971061"/>
                      </a:xfrm>
                      <a:prstGeom prst="rect">
                        <a:avLst/>
                      </a:prstGeom>
                      <a:noFill/>
                    </p:spPr>
                  </p:pic>
                </p:oleObj>
              </mc:Fallback>
            </mc:AlternateContent>
          </a:graphicData>
        </a:graphic>
      </p:graphicFrame>
      <p:sp>
        <p:nvSpPr>
          <p:cNvPr id="9" name="TextBox 8"/>
          <p:cNvSpPr txBox="1"/>
          <p:nvPr/>
        </p:nvSpPr>
        <p:spPr>
          <a:xfrm>
            <a:off x="5353477" y="2398743"/>
            <a:ext cx="3845169" cy="2308324"/>
          </a:xfrm>
          <a:prstGeom prst="rect">
            <a:avLst/>
          </a:prstGeom>
          <a:noFill/>
        </p:spPr>
        <p:txBody>
          <a:bodyPr wrap="square" rtlCol="0">
            <a:spAutoFit/>
          </a:bodyPr>
          <a:lstStyle/>
          <a:p>
            <a:r>
              <a:rPr lang="en-US" sz="2400" dirty="0"/>
              <a:t>Remember SS= sums of squared deviations:</a:t>
            </a:r>
          </a:p>
          <a:p>
            <a:r>
              <a:rPr lang="en-US" sz="2400" dirty="0"/>
              <a:t>(equal to the numerator of the formula for variance)</a:t>
            </a:r>
          </a:p>
          <a:p>
            <a:endParaRPr lang="en-US" sz="2400" dirty="0"/>
          </a:p>
          <a:p>
            <a:endParaRPr lang="en-US" sz="2400" dirty="0"/>
          </a:p>
        </p:txBody>
      </p:sp>
      <p:sp>
        <p:nvSpPr>
          <p:cNvPr id="10" name="Rectangle 1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1118367427"/>
              </p:ext>
            </p:extLst>
          </p:nvPr>
        </p:nvGraphicFramePr>
        <p:xfrm>
          <a:off x="3031857" y="5181600"/>
          <a:ext cx="3657600" cy="1524000"/>
        </p:xfrm>
        <a:graphic>
          <a:graphicData uri="http://schemas.openxmlformats.org/presentationml/2006/ole">
            <mc:AlternateContent xmlns:mc="http://schemas.openxmlformats.org/markup-compatibility/2006">
              <mc:Choice xmlns:v="urn:schemas-microsoft-com:vml" Requires="v">
                <p:oleObj spid="_x0000_s88370" name="Equation" r:id="rId8" imgW="1765300" imgH="736600" progId="Equation.3">
                  <p:embed/>
                </p:oleObj>
              </mc:Choice>
              <mc:Fallback>
                <p:oleObj name="Equation" r:id="rId8" imgW="1765300" imgH="7366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31857" y="5181600"/>
                        <a:ext cx="3657600" cy="1524000"/>
                      </a:xfrm>
                      <a:prstGeom prst="rect">
                        <a:avLst/>
                      </a:prstGeom>
                      <a:noFill/>
                    </p:spPr>
                  </p:pic>
                </p:oleObj>
              </mc:Fallback>
            </mc:AlternateContent>
          </a:graphicData>
        </a:graphic>
      </p:graphicFrame>
      <p:sp>
        <p:nvSpPr>
          <p:cNvPr id="12" name="Rectangle 17"/>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12"/>
          <p:cNvSpPr/>
          <p:nvPr/>
        </p:nvSpPr>
        <p:spPr>
          <a:xfrm>
            <a:off x="563593" y="5800912"/>
            <a:ext cx="2161041" cy="461665"/>
          </a:xfrm>
          <a:prstGeom prst="rect">
            <a:avLst/>
          </a:prstGeom>
        </p:spPr>
        <p:txBody>
          <a:bodyPr wrap="none">
            <a:spAutoFit/>
          </a:bodyPr>
          <a:lstStyle/>
          <a:p>
            <a:r>
              <a:rPr lang="en-US" sz="2400" dirty="0"/>
              <a:t>Standard error: </a:t>
            </a:r>
          </a:p>
        </p:txBody>
      </p:sp>
      <p:graphicFrame>
        <p:nvGraphicFramePr>
          <p:cNvPr id="14" name="Object 13"/>
          <p:cNvGraphicFramePr>
            <a:graphicFrameLocks noChangeAspect="1"/>
          </p:cNvGraphicFramePr>
          <p:nvPr>
            <p:extLst>
              <p:ext uri="{D42A27DB-BD31-4B8C-83A1-F6EECF244321}">
                <p14:modId xmlns:p14="http://schemas.microsoft.com/office/powerpoint/2010/main" val="1097582721"/>
              </p:ext>
            </p:extLst>
          </p:nvPr>
        </p:nvGraphicFramePr>
        <p:xfrm>
          <a:off x="6104486" y="3922474"/>
          <a:ext cx="2343150" cy="866775"/>
        </p:xfrm>
        <a:graphic>
          <a:graphicData uri="http://schemas.openxmlformats.org/presentationml/2006/ole">
            <mc:AlternateContent xmlns:mc="http://schemas.openxmlformats.org/markup-compatibility/2006">
              <mc:Choice xmlns:v="urn:schemas-microsoft-com:vml" Requires="v">
                <p:oleObj spid="_x0000_s88371" name="Equation" r:id="rId10" imgW="1333500" imgH="508000" progId="Equation.3">
                  <p:embed/>
                </p:oleObj>
              </mc:Choice>
              <mc:Fallback>
                <p:oleObj name="Equation" r:id="rId10" imgW="1333500" imgH="508000" progId="Equation.3">
                  <p:embed/>
                  <p:pic>
                    <p:nvPicPr>
                      <p:cNvPr id="0" name=""/>
                      <p:cNvPicPr/>
                      <p:nvPr/>
                    </p:nvPicPr>
                    <p:blipFill>
                      <a:blip r:embed="rId11"/>
                      <a:stretch>
                        <a:fillRect/>
                      </a:stretch>
                    </p:blipFill>
                    <p:spPr>
                      <a:xfrm>
                        <a:off x="6104486" y="3922474"/>
                        <a:ext cx="2343150" cy="866775"/>
                      </a:xfrm>
                      <a:prstGeom prst="rect">
                        <a:avLst/>
                      </a:prstGeom>
                    </p:spPr>
                  </p:pic>
                </p:oleObj>
              </mc:Fallback>
            </mc:AlternateContent>
          </a:graphicData>
        </a:graphic>
      </p:graphicFrame>
    </p:spTree>
    <p:extLst>
      <p:ext uri="{BB962C8B-B14F-4D97-AF65-F5344CB8AC3E}">
        <p14:creationId xmlns:p14="http://schemas.microsoft.com/office/powerpoint/2010/main" val="259259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919"/>
            <a:ext cx="8229600" cy="639762"/>
          </a:xfrm>
        </p:spPr>
        <p:txBody>
          <a:bodyPr>
            <a:normAutofit fontScale="90000"/>
          </a:bodyPr>
          <a:lstStyle/>
          <a:p>
            <a:pPr algn="ctr"/>
            <a:r>
              <a:rPr lang="en-US" dirty="0"/>
              <a:t>Hypnosis and eye witness testimony</a:t>
            </a:r>
          </a:p>
        </p:txBody>
      </p:sp>
      <p:sp>
        <p:nvSpPr>
          <p:cNvPr id="3" name="Content Placeholder 2"/>
          <p:cNvSpPr>
            <a:spLocks noGrp="1"/>
          </p:cNvSpPr>
          <p:nvPr>
            <p:ph idx="1"/>
          </p:nvPr>
        </p:nvSpPr>
        <p:spPr>
          <a:xfrm>
            <a:off x="609600" y="990601"/>
            <a:ext cx="8229600" cy="2590799"/>
          </a:xfrm>
        </p:spPr>
        <p:txBody>
          <a:bodyPr>
            <a:normAutofit/>
          </a:bodyPr>
          <a:lstStyle/>
          <a:p>
            <a:pPr marL="0" indent="0">
              <a:buNone/>
            </a:pPr>
            <a:r>
              <a:rPr lang="en-US" sz="2400" dirty="0"/>
              <a:t>People who witness a crime may recall the details of the crime differently when under hypnosis. Participants are asked to watch a video of a robbery and half are randomly assigned to a hypnosis condition. These subjects are hypnotized and then asked 30 questions about the robbery. The other participants answer the same questions without being hypnotized. </a:t>
            </a:r>
            <a:r>
              <a:rPr lang="el-GR" sz="2400" dirty="0"/>
              <a:t>α</a:t>
            </a:r>
            <a:r>
              <a:rPr lang="en-US" sz="2400" dirty="0"/>
              <a:t> = .05</a:t>
            </a:r>
          </a:p>
        </p:txBody>
      </p:sp>
      <p:graphicFrame>
        <p:nvGraphicFramePr>
          <p:cNvPr id="4" name="Table 3"/>
          <p:cNvGraphicFramePr>
            <a:graphicFrameLocks noGrp="1"/>
          </p:cNvGraphicFramePr>
          <p:nvPr/>
        </p:nvGraphicFramePr>
        <p:xfrm>
          <a:off x="642730" y="3276600"/>
          <a:ext cx="8229600" cy="1828800"/>
        </p:xfrm>
        <a:graphic>
          <a:graphicData uri="http://schemas.openxmlformats.org/drawingml/2006/table">
            <a:tbl>
              <a:tblPr firstRow="1" bandRow="1">
                <a:tableStyleId>{3C2FFA5D-87B4-456A-9821-1D502468CF0F}</a:tableStyleId>
              </a:tblPr>
              <a:tblGrid>
                <a:gridCol w="4038600">
                  <a:extLst>
                    <a:ext uri="{9D8B030D-6E8A-4147-A177-3AD203B41FA5}">
                      <a16:colId xmlns:a16="http://schemas.microsoft.com/office/drawing/2014/main" val="20000"/>
                    </a:ext>
                  </a:extLst>
                </a:gridCol>
                <a:gridCol w="2089826">
                  <a:extLst>
                    <a:ext uri="{9D8B030D-6E8A-4147-A177-3AD203B41FA5}">
                      <a16:colId xmlns:a16="http://schemas.microsoft.com/office/drawing/2014/main" val="20001"/>
                    </a:ext>
                  </a:extLst>
                </a:gridCol>
                <a:gridCol w="2101174">
                  <a:extLst>
                    <a:ext uri="{9D8B030D-6E8A-4147-A177-3AD203B41FA5}">
                      <a16:colId xmlns:a16="http://schemas.microsoft.com/office/drawing/2014/main" val="20002"/>
                    </a:ext>
                  </a:extLst>
                </a:gridCol>
              </a:tblGrid>
              <a:tr h="370840">
                <a:tc>
                  <a:txBody>
                    <a:bodyPr/>
                    <a:lstStyle/>
                    <a:p>
                      <a:endParaRPr lang="en-US" sz="2400" dirty="0"/>
                    </a:p>
                  </a:txBody>
                  <a:tcPr/>
                </a:tc>
                <a:tc>
                  <a:txBody>
                    <a:bodyPr/>
                    <a:lstStyle/>
                    <a:p>
                      <a:pPr algn="ctr"/>
                      <a:r>
                        <a:rPr lang="en-US" sz="2400"/>
                        <a:t>Hypnosis</a:t>
                      </a:r>
                    </a:p>
                  </a:txBody>
                  <a:tcPr/>
                </a:tc>
                <a:tc>
                  <a:txBody>
                    <a:bodyPr/>
                    <a:lstStyle/>
                    <a:p>
                      <a:pPr algn="ctr"/>
                      <a:r>
                        <a:rPr lang="en-US" sz="2400"/>
                        <a:t>No Hypnosis</a:t>
                      </a:r>
                    </a:p>
                  </a:txBody>
                  <a:tcPr/>
                </a:tc>
                <a:extLst>
                  <a:ext uri="{0D108BD9-81ED-4DB2-BD59-A6C34878D82A}">
                    <a16:rowId xmlns:a16="http://schemas.microsoft.com/office/drawing/2014/main" val="10000"/>
                  </a:ext>
                </a:extLst>
              </a:tr>
              <a:tr h="370840">
                <a:tc>
                  <a:txBody>
                    <a:bodyPr/>
                    <a:lstStyle/>
                    <a:p>
                      <a:r>
                        <a:rPr lang="en-US" sz="2400" dirty="0"/>
                        <a:t>Mean </a:t>
                      </a:r>
                      <a:r>
                        <a:rPr lang="en-US" sz="2400" baseline="0" dirty="0"/>
                        <a:t>correct responses</a:t>
                      </a:r>
                      <a:endParaRPr lang="en-US" sz="2400" dirty="0"/>
                    </a:p>
                  </a:txBody>
                  <a:tcPr/>
                </a:tc>
                <a:tc>
                  <a:txBody>
                    <a:bodyPr/>
                    <a:lstStyle/>
                    <a:p>
                      <a:pPr algn="ctr"/>
                      <a:r>
                        <a:rPr lang="en-US" sz="2400" dirty="0"/>
                        <a:t>23</a:t>
                      </a:r>
                    </a:p>
                  </a:txBody>
                  <a:tcPr/>
                </a:tc>
                <a:tc>
                  <a:txBody>
                    <a:bodyPr/>
                    <a:lstStyle/>
                    <a:p>
                      <a:pPr algn="ctr"/>
                      <a:r>
                        <a:rPr lang="en-US" sz="2400"/>
                        <a:t>20</a:t>
                      </a:r>
                    </a:p>
                  </a:txBody>
                  <a:tcPr/>
                </a:tc>
                <a:extLst>
                  <a:ext uri="{0D108BD9-81ED-4DB2-BD59-A6C34878D82A}">
                    <a16:rowId xmlns:a16="http://schemas.microsoft.com/office/drawing/2014/main" val="10001"/>
                  </a:ext>
                </a:extLst>
              </a:tr>
              <a:tr h="370840">
                <a:tc>
                  <a:txBody>
                    <a:bodyPr/>
                    <a:lstStyle/>
                    <a:p>
                      <a:r>
                        <a:rPr lang="en-US" sz="2400"/>
                        <a:t>Number of participants</a:t>
                      </a:r>
                    </a:p>
                  </a:txBody>
                  <a:tcPr/>
                </a:tc>
                <a:tc>
                  <a:txBody>
                    <a:bodyPr/>
                    <a:lstStyle/>
                    <a:p>
                      <a:pPr algn="ctr"/>
                      <a:r>
                        <a:rPr lang="en-US" sz="2400"/>
                        <a:t>17</a:t>
                      </a:r>
                    </a:p>
                  </a:txBody>
                  <a:tcPr/>
                </a:tc>
                <a:tc>
                  <a:txBody>
                    <a:bodyPr/>
                    <a:lstStyle/>
                    <a:p>
                      <a:pPr algn="ctr"/>
                      <a:r>
                        <a:rPr lang="en-US" sz="2400"/>
                        <a:t>15</a:t>
                      </a:r>
                    </a:p>
                  </a:txBody>
                  <a:tcPr/>
                </a:tc>
                <a:extLst>
                  <a:ext uri="{0D108BD9-81ED-4DB2-BD59-A6C34878D82A}">
                    <a16:rowId xmlns:a16="http://schemas.microsoft.com/office/drawing/2014/main" val="10002"/>
                  </a:ext>
                </a:extLst>
              </a:tr>
              <a:tr h="370840">
                <a:tc>
                  <a:txBody>
                    <a:bodyPr/>
                    <a:lstStyle/>
                    <a:p>
                      <a:r>
                        <a:rPr lang="en-US" sz="2400"/>
                        <a:t>Estimated Variance</a:t>
                      </a:r>
                      <a:endParaRPr lang="en-US" sz="2400" b="1"/>
                    </a:p>
                  </a:txBody>
                  <a:tcPr/>
                </a:tc>
                <a:tc>
                  <a:txBody>
                    <a:bodyPr/>
                    <a:lstStyle/>
                    <a:p>
                      <a:pPr algn="ctr"/>
                      <a:r>
                        <a:rPr lang="en-US" sz="2400"/>
                        <a:t>9.0</a:t>
                      </a:r>
                    </a:p>
                  </a:txBody>
                  <a:tcPr/>
                </a:tc>
                <a:tc>
                  <a:txBody>
                    <a:bodyPr/>
                    <a:lstStyle/>
                    <a:p>
                      <a:pPr algn="ctr"/>
                      <a:r>
                        <a:rPr lang="en-US" sz="2400" dirty="0"/>
                        <a:t>7.5</a:t>
                      </a:r>
                    </a:p>
                  </a:txBody>
                  <a:tcPr/>
                </a:tc>
                <a:extLst>
                  <a:ext uri="{0D108BD9-81ED-4DB2-BD59-A6C34878D82A}">
                    <a16:rowId xmlns:a16="http://schemas.microsoft.com/office/drawing/2014/main" val="10003"/>
                  </a:ext>
                </a:extLst>
              </a:tr>
            </a:tbl>
          </a:graphicData>
        </a:graphic>
      </p:graphicFrame>
      <p:sp>
        <p:nvSpPr>
          <p:cNvPr id="5" name="Content Placeholder 2"/>
          <p:cNvSpPr txBox="1">
            <a:spLocks/>
          </p:cNvSpPr>
          <p:nvPr/>
        </p:nvSpPr>
        <p:spPr>
          <a:xfrm>
            <a:off x="609600" y="5341619"/>
            <a:ext cx="8229600" cy="12953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dirty="0"/>
              <a:t>1.) Conduct a two samples t-test</a:t>
            </a:r>
          </a:p>
          <a:p>
            <a:pPr marL="0" indent="0">
              <a:buFont typeface="Arial" pitchFamily="34" charset="0"/>
              <a:buNone/>
            </a:pPr>
            <a:r>
              <a:rPr lang="en-US" sz="2400" dirty="0"/>
              <a:t>2.) Calculate and interpret the 95% CI</a:t>
            </a:r>
          </a:p>
          <a:p>
            <a:pPr marL="0" indent="0">
              <a:buFont typeface="Arial" pitchFamily="34" charset="0"/>
              <a:buNone/>
            </a:pPr>
            <a:r>
              <a:rPr lang="en-US" sz="2400" dirty="0"/>
              <a:t>3.) Calculate and interpret Cohen’s D</a:t>
            </a:r>
          </a:p>
        </p:txBody>
      </p:sp>
      <p:sp>
        <p:nvSpPr>
          <p:cNvPr id="6" name="TextBox 5">
            <a:extLst>
              <a:ext uri="{FF2B5EF4-FFF2-40B4-BE49-F238E27FC236}">
                <a16:creationId xmlns:a16="http://schemas.microsoft.com/office/drawing/2014/main" id="{3E8CB63F-7F71-A745-9BF0-DA6C3F143914}"/>
              </a:ext>
            </a:extLst>
          </p:cNvPr>
          <p:cNvSpPr txBox="1"/>
          <p:nvPr/>
        </p:nvSpPr>
        <p:spPr>
          <a:xfrm>
            <a:off x="914400" y="124812"/>
            <a:ext cx="6858000" cy="3046988"/>
          </a:xfrm>
          <a:prstGeom prst="rect">
            <a:avLst/>
          </a:prstGeom>
          <a:noFill/>
        </p:spPr>
        <p:txBody>
          <a:bodyPr wrap="square" rtlCol="0">
            <a:spAutoFit/>
          </a:bodyPr>
          <a:lstStyle/>
          <a:p>
            <a:r>
              <a:rPr lang="en-US" sz="9600" dirty="0">
                <a:solidFill>
                  <a:srgbClr val="CC0099"/>
                </a:solidFill>
                <a:highlight>
                  <a:srgbClr val="FFFF00"/>
                </a:highlight>
              </a:rPr>
              <a:t>Do in class???</a:t>
            </a:r>
          </a:p>
        </p:txBody>
      </p:sp>
    </p:spTree>
    <p:extLst>
      <p:ext uri="{BB962C8B-B14F-4D97-AF65-F5344CB8AC3E}">
        <p14:creationId xmlns:p14="http://schemas.microsoft.com/office/powerpoint/2010/main" val="1981302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32791" y="2133600"/>
            <a:ext cx="7924800" cy="2677656"/>
          </a:xfrm>
          <a:prstGeom prst="rect">
            <a:avLst/>
          </a:prstGeom>
        </p:spPr>
        <p:txBody>
          <a:bodyPr wrap="square">
            <a:spAutoFit/>
          </a:bodyPr>
          <a:lstStyle/>
          <a:p>
            <a:r>
              <a:rPr lang="en-US" sz="2400" b="1" i="1" dirty="0">
                <a:solidFill>
                  <a:srgbClr val="7030A0"/>
                </a:solidFill>
              </a:rPr>
              <a:t>Step 1</a:t>
            </a:r>
            <a:r>
              <a:rPr lang="en-US" sz="2400" dirty="0">
                <a:solidFill>
                  <a:srgbClr val="7030A0"/>
                </a:solidFill>
              </a:rPr>
              <a:t>:</a:t>
            </a:r>
            <a:r>
              <a:rPr lang="en-US" sz="2400" dirty="0"/>
              <a:t> Run a two-tailed test</a:t>
            </a:r>
          </a:p>
          <a:p>
            <a:endParaRPr lang="en-US" sz="2400" b="1" dirty="0"/>
          </a:p>
          <a:p>
            <a:r>
              <a:rPr lang="en-US" sz="2400" b="1" i="1" dirty="0">
                <a:solidFill>
                  <a:srgbClr val="7030A0"/>
                </a:solidFill>
              </a:rPr>
              <a:t>Step 2</a:t>
            </a:r>
            <a:r>
              <a:rPr lang="en-US" sz="2400" dirty="0">
                <a:solidFill>
                  <a:srgbClr val="7030A0"/>
                </a:solidFill>
              </a:rPr>
              <a:t>:</a:t>
            </a:r>
            <a:r>
              <a:rPr lang="en-US" sz="2400" dirty="0"/>
              <a:t> µ</a:t>
            </a:r>
            <a:r>
              <a:rPr lang="en-US" sz="2400" baseline="-25000" dirty="0"/>
              <a:t>h</a:t>
            </a:r>
            <a:r>
              <a:rPr lang="en-US" sz="2400" dirty="0"/>
              <a:t> = µ</a:t>
            </a:r>
            <a:r>
              <a:rPr lang="en-US" sz="2400" baseline="-25000" dirty="0" err="1"/>
              <a:t>nh</a:t>
            </a:r>
            <a:r>
              <a:rPr lang="en-US" sz="2400" dirty="0"/>
              <a:t>		</a:t>
            </a:r>
          </a:p>
          <a:p>
            <a:endParaRPr lang="en-US" sz="2400" b="1" i="1" dirty="0"/>
          </a:p>
          <a:p>
            <a:r>
              <a:rPr lang="en-US" sz="2400" b="1" i="1" dirty="0">
                <a:solidFill>
                  <a:srgbClr val="7030A0"/>
                </a:solidFill>
              </a:rPr>
              <a:t>Step 3</a:t>
            </a:r>
            <a:r>
              <a:rPr lang="en-US" sz="2400" dirty="0">
                <a:solidFill>
                  <a:srgbClr val="7030A0"/>
                </a:solidFill>
              </a:rPr>
              <a:t>:</a:t>
            </a:r>
            <a:r>
              <a:rPr lang="en-US" sz="2400" dirty="0"/>
              <a:t> µ</a:t>
            </a:r>
            <a:r>
              <a:rPr lang="en-US" sz="2400" baseline="-25000" dirty="0"/>
              <a:t>h</a:t>
            </a:r>
            <a:r>
              <a:rPr lang="en-US" sz="2400" dirty="0"/>
              <a:t> </a:t>
            </a:r>
            <a:r>
              <a:rPr lang="en-US" sz="2400" dirty="0">
                <a:sym typeface="Symbol"/>
              </a:rPr>
              <a:t></a:t>
            </a:r>
            <a:r>
              <a:rPr lang="en-US" sz="2400" dirty="0"/>
              <a:t> µ</a:t>
            </a:r>
            <a:r>
              <a:rPr lang="en-US" sz="2400" baseline="-25000" dirty="0" err="1"/>
              <a:t>nh</a:t>
            </a:r>
            <a:endParaRPr lang="en-US" sz="2400" b="1" dirty="0"/>
          </a:p>
          <a:p>
            <a:endParaRPr lang="en-US" sz="2400" b="1" i="1" dirty="0"/>
          </a:p>
          <a:p>
            <a:r>
              <a:rPr lang="en-US" sz="2400" b="1" i="1" dirty="0">
                <a:solidFill>
                  <a:srgbClr val="7030A0"/>
                </a:solidFill>
              </a:rPr>
              <a:t>Steps 4</a:t>
            </a:r>
            <a:r>
              <a:rPr lang="en-US" sz="2400" dirty="0">
                <a:solidFill>
                  <a:srgbClr val="7030A0"/>
                </a:solidFill>
              </a:rPr>
              <a:t> and </a:t>
            </a:r>
            <a:r>
              <a:rPr lang="en-US" sz="2400" b="1" i="1" dirty="0">
                <a:solidFill>
                  <a:srgbClr val="7030A0"/>
                </a:solidFill>
              </a:rPr>
              <a:t>5</a:t>
            </a:r>
            <a:r>
              <a:rPr lang="en-US" sz="2400" dirty="0">
                <a:solidFill>
                  <a:srgbClr val="7030A0"/>
                </a:solidFill>
              </a:rPr>
              <a:t>: </a:t>
            </a:r>
            <a:r>
              <a:rPr lang="en-US" sz="2400" dirty="0"/>
              <a:t>α = .05; </a:t>
            </a:r>
            <a:r>
              <a:rPr lang="en-US" sz="2400" dirty="0" err="1"/>
              <a:t>df</a:t>
            </a:r>
            <a:r>
              <a:rPr lang="en-US" sz="2400" dirty="0"/>
              <a:t> = 30; </a:t>
            </a:r>
            <a:r>
              <a:rPr lang="en-US" sz="2400" dirty="0" err="1"/>
              <a:t>t</a:t>
            </a:r>
            <a:r>
              <a:rPr lang="en-US" sz="2400" baseline="-25000" dirty="0" err="1"/>
              <a:t>crit</a:t>
            </a:r>
            <a:r>
              <a:rPr lang="en-US" sz="2400" dirty="0"/>
              <a:t> = ±2.042</a:t>
            </a:r>
          </a:p>
        </p:txBody>
      </p:sp>
      <p:graphicFrame>
        <p:nvGraphicFramePr>
          <p:cNvPr id="10" name="Table 9"/>
          <p:cNvGraphicFramePr>
            <a:graphicFrameLocks noGrp="1"/>
          </p:cNvGraphicFramePr>
          <p:nvPr/>
        </p:nvGraphicFramePr>
        <p:xfrm>
          <a:off x="609600" y="228600"/>
          <a:ext cx="8229600" cy="1584960"/>
        </p:xfrm>
        <a:graphic>
          <a:graphicData uri="http://schemas.openxmlformats.org/drawingml/2006/table">
            <a:tbl>
              <a:tblPr firstRow="1" bandRow="1">
                <a:tableStyleId>{3C2FFA5D-87B4-456A-9821-1D502468CF0F}</a:tableStyleId>
              </a:tblPr>
              <a:tblGrid>
                <a:gridCol w="4038600">
                  <a:extLst>
                    <a:ext uri="{9D8B030D-6E8A-4147-A177-3AD203B41FA5}">
                      <a16:colId xmlns:a16="http://schemas.microsoft.com/office/drawing/2014/main" val="20000"/>
                    </a:ext>
                  </a:extLst>
                </a:gridCol>
                <a:gridCol w="2089826">
                  <a:extLst>
                    <a:ext uri="{9D8B030D-6E8A-4147-A177-3AD203B41FA5}">
                      <a16:colId xmlns:a16="http://schemas.microsoft.com/office/drawing/2014/main" val="20001"/>
                    </a:ext>
                  </a:extLst>
                </a:gridCol>
                <a:gridCol w="2101174">
                  <a:extLst>
                    <a:ext uri="{9D8B030D-6E8A-4147-A177-3AD203B41FA5}">
                      <a16:colId xmlns:a16="http://schemas.microsoft.com/office/drawing/2014/main" val="20002"/>
                    </a:ext>
                  </a:extLst>
                </a:gridCol>
              </a:tblGrid>
              <a:tr h="370840">
                <a:tc>
                  <a:txBody>
                    <a:bodyPr/>
                    <a:lstStyle/>
                    <a:p>
                      <a:endParaRPr lang="en-US" sz="2000"/>
                    </a:p>
                  </a:txBody>
                  <a:tcPr/>
                </a:tc>
                <a:tc>
                  <a:txBody>
                    <a:bodyPr/>
                    <a:lstStyle/>
                    <a:p>
                      <a:pPr algn="ctr"/>
                      <a:r>
                        <a:rPr lang="en-US" sz="2000"/>
                        <a:t>Hypnosis</a:t>
                      </a:r>
                    </a:p>
                  </a:txBody>
                  <a:tcPr/>
                </a:tc>
                <a:tc>
                  <a:txBody>
                    <a:bodyPr/>
                    <a:lstStyle/>
                    <a:p>
                      <a:pPr algn="ctr"/>
                      <a:r>
                        <a:rPr lang="en-US" sz="2000"/>
                        <a:t>No Hypnosis</a:t>
                      </a:r>
                    </a:p>
                  </a:txBody>
                  <a:tcPr/>
                </a:tc>
                <a:extLst>
                  <a:ext uri="{0D108BD9-81ED-4DB2-BD59-A6C34878D82A}">
                    <a16:rowId xmlns:a16="http://schemas.microsoft.com/office/drawing/2014/main" val="10000"/>
                  </a:ext>
                </a:extLst>
              </a:tr>
              <a:tr h="370840">
                <a:tc>
                  <a:txBody>
                    <a:bodyPr/>
                    <a:lstStyle/>
                    <a:p>
                      <a:r>
                        <a:rPr lang="en-US" sz="2000" dirty="0"/>
                        <a:t>Mean number</a:t>
                      </a:r>
                      <a:r>
                        <a:rPr lang="en-US" sz="2000" baseline="0" dirty="0"/>
                        <a:t> of questions correct</a:t>
                      </a:r>
                      <a:endParaRPr lang="en-US" sz="2000" dirty="0"/>
                    </a:p>
                  </a:txBody>
                  <a:tcPr/>
                </a:tc>
                <a:tc>
                  <a:txBody>
                    <a:bodyPr/>
                    <a:lstStyle/>
                    <a:p>
                      <a:pPr algn="ctr"/>
                      <a:r>
                        <a:rPr lang="en-US" sz="2000"/>
                        <a:t>23</a:t>
                      </a:r>
                    </a:p>
                  </a:txBody>
                  <a:tcPr/>
                </a:tc>
                <a:tc>
                  <a:txBody>
                    <a:bodyPr/>
                    <a:lstStyle/>
                    <a:p>
                      <a:pPr algn="ctr"/>
                      <a:r>
                        <a:rPr lang="en-US" sz="2000"/>
                        <a:t>20</a:t>
                      </a:r>
                    </a:p>
                  </a:txBody>
                  <a:tcPr/>
                </a:tc>
                <a:extLst>
                  <a:ext uri="{0D108BD9-81ED-4DB2-BD59-A6C34878D82A}">
                    <a16:rowId xmlns:a16="http://schemas.microsoft.com/office/drawing/2014/main" val="10001"/>
                  </a:ext>
                </a:extLst>
              </a:tr>
              <a:tr h="370840">
                <a:tc>
                  <a:txBody>
                    <a:bodyPr/>
                    <a:lstStyle/>
                    <a:p>
                      <a:r>
                        <a:rPr lang="en-US" sz="2000"/>
                        <a:t>Number of participants</a:t>
                      </a:r>
                    </a:p>
                  </a:txBody>
                  <a:tcPr/>
                </a:tc>
                <a:tc>
                  <a:txBody>
                    <a:bodyPr/>
                    <a:lstStyle/>
                    <a:p>
                      <a:pPr algn="ctr"/>
                      <a:r>
                        <a:rPr lang="en-US" sz="2000"/>
                        <a:t>17</a:t>
                      </a:r>
                    </a:p>
                  </a:txBody>
                  <a:tcPr/>
                </a:tc>
                <a:tc>
                  <a:txBody>
                    <a:bodyPr/>
                    <a:lstStyle/>
                    <a:p>
                      <a:pPr algn="ctr"/>
                      <a:r>
                        <a:rPr lang="en-US" sz="2000"/>
                        <a:t>15</a:t>
                      </a:r>
                    </a:p>
                  </a:txBody>
                  <a:tcPr/>
                </a:tc>
                <a:extLst>
                  <a:ext uri="{0D108BD9-81ED-4DB2-BD59-A6C34878D82A}">
                    <a16:rowId xmlns:a16="http://schemas.microsoft.com/office/drawing/2014/main" val="10002"/>
                  </a:ext>
                </a:extLst>
              </a:tr>
              <a:tr h="370840">
                <a:tc>
                  <a:txBody>
                    <a:bodyPr/>
                    <a:lstStyle/>
                    <a:p>
                      <a:r>
                        <a:rPr lang="en-US" sz="2000"/>
                        <a:t>Estimated Variance</a:t>
                      </a:r>
                      <a:endParaRPr lang="en-US" sz="2000" b="1"/>
                    </a:p>
                  </a:txBody>
                  <a:tcPr/>
                </a:tc>
                <a:tc>
                  <a:txBody>
                    <a:bodyPr/>
                    <a:lstStyle/>
                    <a:p>
                      <a:pPr algn="ctr"/>
                      <a:r>
                        <a:rPr lang="en-US" sz="2000"/>
                        <a:t>9.0</a:t>
                      </a:r>
                    </a:p>
                  </a:txBody>
                  <a:tcPr/>
                </a:tc>
                <a:tc>
                  <a:txBody>
                    <a:bodyPr/>
                    <a:lstStyle/>
                    <a:p>
                      <a:pPr algn="ctr"/>
                      <a:r>
                        <a:rPr lang="en-US" sz="2000" dirty="0"/>
                        <a:t>7.5</a:t>
                      </a:r>
                    </a:p>
                  </a:txBody>
                  <a:tcPr/>
                </a:tc>
                <a:extLst>
                  <a:ext uri="{0D108BD9-81ED-4DB2-BD59-A6C34878D82A}">
                    <a16:rowId xmlns:a16="http://schemas.microsoft.com/office/drawing/2014/main" val="10003"/>
                  </a:ext>
                </a:extLst>
              </a:tr>
            </a:tbl>
          </a:graphicData>
        </a:graphic>
      </p:graphicFrame>
      <p:sp>
        <p:nvSpPr>
          <p:cNvPr id="4" name="TextBox 3">
            <a:extLst>
              <a:ext uri="{FF2B5EF4-FFF2-40B4-BE49-F238E27FC236}">
                <a16:creationId xmlns:a16="http://schemas.microsoft.com/office/drawing/2014/main" id="{B12FB7E2-174C-AB48-9CB8-23CDE74CAF02}"/>
              </a:ext>
            </a:extLst>
          </p:cNvPr>
          <p:cNvSpPr txBox="1"/>
          <p:nvPr/>
        </p:nvSpPr>
        <p:spPr>
          <a:xfrm>
            <a:off x="914400" y="124812"/>
            <a:ext cx="6858000" cy="3046988"/>
          </a:xfrm>
          <a:prstGeom prst="rect">
            <a:avLst/>
          </a:prstGeom>
          <a:noFill/>
        </p:spPr>
        <p:txBody>
          <a:bodyPr wrap="square" rtlCol="0">
            <a:spAutoFit/>
          </a:bodyPr>
          <a:lstStyle/>
          <a:p>
            <a:r>
              <a:rPr lang="en-US" sz="9600" dirty="0">
                <a:solidFill>
                  <a:srgbClr val="CC0099"/>
                </a:solidFill>
                <a:highlight>
                  <a:srgbClr val="FFFF00"/>
                </a:highlight>
              </a:rPr>
              <a:t>Do in class???</a:t>
            </a:r>
          </a:p>
        </p:txBody>
      </p:sp>
    </p:spTree>
    <p:extLst>
      <p:ext uri="{BB962C8B-B14F-4D97-AF65-F5344CB8AC3E}">
        <p14:creationId xmlns:p14="http://schemas.microsoft.com/office/powerpoint/2010/main" val="1754984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09600" y="2411218"/>
            <a:ext cx="7924800" cy="461665"/>
          </a:xfrm>
          <a:prstGeom prst="rect">
            <a:avLst/>
          </a:prstGeom>
        </p:spPr>
        <p:txBody>
          <a:bodyPr wrap="square">
            <a:spAutoFit/>
          </a:bodyPr>
          <a:lstStyle/>
          <a:p>
            <a:r>
              <a:rPr lang="en-US" sz="2400" b="1" dirty="0">
                <a:solidFill>
                  <a:srgbClr val="7030A0"/>
                </a:solidFill>
              </a:rPr>
              <a:t>Step 6:</a:t>
            </a:r>
          </a:p>
        </p:txBody>
      </p:sp>
      <p:graphicFrame>
        <p:nvGraphicFramePr>
          <p:cNvPr id="7" name="Object 6"/>
          <p:cNvGraphicFramePr>
            <a:graphicFrameLocks noChangeAspect="1"/>
          </p:cNvGraphicFramePr>
          <p:nvPr/>
        </p:nvGraphicFramePr>
        <p:xfrm>
          <a:off x="622300" y="2966545"/>
          <a:ext cx="8559800" cy="1049338"/>
        </p:xfrm>
        <a:graphic>
          <a:graphicData uri="http://schemas.openxmlformats.org/presentationml/2006/ole">
            <mc:AlternateContent xmlns:mc="http://schemas.openxmlformats.org/markup-compatibility/2006">
              <mc:Choice xmlns:v="urn:schemas-microsoft-com:vml" Requires="v">
                <p:oleObj spid="_x0000_s129025" name="Equation" r:id="rId3" imgW="3746160" imgH="457200" progId="Equation.3">
                  <p:embed/>
                </p:oleObj>
              </mc:Choice>
              <mc:Fallback>
                <p:oleObj name="Equation" r:id="rId3" imgW="3746160" imgH="457200" progId="Equation.3">
                  <p:embed/>
                  <p:pic>
                    <p:nvPicPr>
                      <p:cNvPr id="7" name="Object 6"/>
                      <p:cNvPicPr>
                        <a:picLocks noChangeAspect="1" noChangeArrowheads="1"/>
                      </p:cNvPicPr>
                      <p:nvPr/>
                    </p:nvPicPr>
                    <p:blipFill>
                      <a:blip r:embed="rId4"/>
                      <a:srcRect/>
                      <a:stretch>
                        <a:fillRect/>
                      </a:stretch>
                    </p:blipFill>
                    <p:spPr bwMode="auto">
                      <a:xfrm>
                        <a:off x="622300" y="2966545"/>
                        <a:ext cx="8559800" cy="1049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nvGraphicFramePr>
        <p:xfrm>
          <a:off x="622300" y="4057435"/>
          <a:ext cx="7664450" cy="1196483"/>
        </p:xfrm>
        <a:graphic>
          <a:graphicData uri="http://schemas.openxmlformats.org/presentationml/2006/ole">
            <mc:AlternateContent xmlns:mc="http://schemas.openxmlformats.org/markup-compatibility/2006">
              <mc:Choice xmlns:v="urn:schemas-microsoft-com:vml" Requires="v">
                <p:oleObj spid="_x0000_s129026" name="Equation" r:id="rId5" imgW="3568680" imgH="558720" progId="Equation.3">
                  <p:embed/>
                </p:oleObj>
              </mc:Choice>
              <mc:Fallback>
                <p:oleObj name="Equation" r:id="rId5" imgW="3568680" imgH="558720" progId="Equation.3">
                  <p:embed/>
                  <p:pic>
                    <p:nvPicPr>
                      <p:cNvPr id="8" name="Object 7"/>
                      <p:cNvPicPr>
                        <a:picLocks noChangeAspect="1" noChangeArrowheads="1"/>
                      </p:cNvPicPr>
                      <p:nvPr/>
                    </p:nvPicPr>
                    <p:blipFill>
                      <a:blip r:embed="rId6"/>
                      <a:srcRect/>
                      <a:stretch>
                        <a:fillRect/>
                      </a:stretch>
                    </p:blipFill>
                    <p:spPr bwMode="auto">
                      <a:xfrm>
                        <a:off x="622300" y="4057435"/>
                        <a:ext cx="7664450" cy="1196483"/>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nvGraphicFramePr>
        <p:xfrm>
          <a:off x="622300" y="5562600"/>
          <a:ext cx="5321300" cy="838200"/>
        </p:xfrm>
        <a:graphic>
          <a:graphicData uri="http://schemas.openxmlformats.org/presentationml/2006/ole">
            <mc:AlternateContent xmlns:mc="http://schemas.openxmlformats.org/markup-compatibility/2006">
              <mc:Choice xmlns:v="urn:schemas-microsoft-com:vml" Requires="v">
                <p:oleObj spid="_x0000_s129027" name="Equation" r:id="rId7" imgW="2514600" imgH="393480" progId="Equation.3">
                  <p:embed/>
                </p:oleObj>
              </mc:Choice>
              <mc:Fallback>
                <p:oleObj name="Equation" r:id="rId7" imgW="2514600" imgH="393480" progId="Equation.3">
                  <p:embed/>
                  <p:pic>
                    <p:nvPicPr>
                      <p:cNvPr id="9" name="Object 8"/>
                      <p:cNvPicPr>
                        <a:picLocks noChangeAspect="1" noChangeArrowheads="1"/>
                      </p:cNvPicPr>
                      <p:nvPr/>
                    </p:nvPicPr>
                    <p:blipFill>
                      <a:blip r:embed="rId8"/>
                      <a:srcRect/>
                      <a:stretch>
                        <a:fillRect/>
                      </a:stretch>
                    </p:blipFill>
                    <p:spPr bwMode="auto">
                      <a:xfrm>
                        <a:off x="622300" y="5562600"/>
                        <a:ext cx="532130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Table 9"/>
          <p:cNvGraphicFramePr>
            <a:graphicFrameLocks noGrp="1"/>
          </p:cNvGraphicFramePr>
          <p:nvPr/>
        </p:nvGraphicFramePr>
        <p:xfrm>
          <a:off x="622300" y="381000"/>
          <a:ext cx="8229600" cy="1584960"/>
        </p:xfrm>
        <a:graphic>
          <a:graphicData uri="http://schemas.openxmlformats.org/drawingml/2006/table">
            <a:tbl>
              <a:tblPr firstRow="1" bandRow="1">
                <a:tableStyleId>{2D5ABB26-0587-4C30-8999-92F81FD0307C}</a:tableStyleId>
              </a:tblPr>
              <a:tblGrid>
                <a:gridCol w="4038600">
                  <a:extLst>
                    <a:ext uri="{9D8B030D-6E8A-4147-A177-3AD203B41FA5}">
                      <a16:colId xmlns:a16="http://schemas.microsoft.com/office/drawing/2014/main" val="20000"/>
                    </a:ext>
                  </a:extLst>
                </a:gridCol>
                <a:gridCol w="2089826">
                  <a:extLst>
                    <a:ext uri="{9D8B030D-6E8A-4147-A177-3AD203B41FA5}">
                      <a16:colId xmlns:a16="http://schemas.microsoft.com/office/drawing/2014/main" val="20001"/>
                    </a:ext>
                  </a:extLst>
                </a:gridCol>
                <a:gridCol w="2101174">
                  <a:extLst>
                    <a:ext uri="{9D8B030D-6E8A-4147-A177-3AD203B41FA5}">
                      <a16:colId xmlns:a16="http://schemas.microsoft.com/office/drawing/2014/main" val="20002"/>
                    </a:ext>
                  </a:extLst>
                </a:gridCol>
              </a:tblGrid>
              <a:tr h="370840">
                <a:tc>
                  <a:txBody>
                    <a:bodyPr/>
                    <a:lstStyle/>
                    <a:p>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a:t>Hypnosis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a:t>No Hypnosis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sz="2000"/>
                        <a:t>Mean number</a:t>
                      </a:r>
                      <a:r>
                        <a:rPr lang="en-US" sz="2000" baseline="0"/>
                        <a:t> of questions correct</a:t>
                      </a:r>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sz="2000"/>
                        <a:t>Number of participants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sz="2000"/>
                        <a:t>Estimated </a:t>
                      </a:r>
                      <a:r>
                        <a:rPr lang="en-US" sz="2000" b="1"/>
                        <a:t>Variance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a:t>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1" name="TextBox 10">
            <a:extLst>
              <a:ext uri="{FF2B5EF4-FFF2-40B4-BE49-F238E27FC236}">
                <a16:creationId xmlns:a16="http://schemas.microsoft.com/office/drawing/2014/main" id="{B3CDC550-C36A-4B4F-9CB9-9327F91AA346}"/>
              </a:ext>
            </a:extLst>
          </p:cNvPr>
          <p:cNvSpPr txBox="1"/>
          <p:nvPr/>
        </p:nvSpPr>
        <p:spPr>
          <a:xfrm>
            <a:off x="914400" y="124812"/>
            <a:ext cx="6858000" cy="3046988"/>
          </a:xfrm>
          <a:prstGeom prst="rect">
            <a:avLst/>
          </a:prstGeom>
          <a:noFill/>
        </p:spPr>
        <p:txBody>
          <a:bodyPr wrap="square" rtlCol="0">
            <a:spAutoFit/>
          </a:bodyPr>
          <a:lstStyle/>
          <a:p>
            <a:r>
              <a:rPr lang="en-US" sz="9600" dirty="0">
                <a:solidFill>
                  <a:srgbClr val="CC0099"/>
                </a:solidFill>
                <a:highlight>
                  <a:srgbClr val="FFFF00"/>
                </a:highlight>
              </a:rPr>
              <a:t>Do in class???</a:t>
            </a:r>
          </a:p>
        </p:txBody>
      </p:sp>
    </p:spTree>
    <p:extLst>
      <p:ext uri="{BB962C8B-B14F-4D97-AF65-F5344CB8AC3E}">
        <p14:creationId xmlns:p14="http://schemas.microsoft.com/office/powerpoint/2010/main" val="1771721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382000" cy="715962"/>
          </a:xfrm>
        </p:spPr>
        <p:txBody>
          <a:bodyPr>
            <a:normAutofit fontScale="90000"/>
          </a:bodyPr>
          <a:lstStyle/>
          <a:p>
            <a:pPr algn="ctr"/>
            <a:r>
              <a:rPr lang="en-US" dirty="0"/>
              <a:t>Hypnosis and eye witness testimony</a:t>
            </a:r>
          </a:p>
        </p:txBody>
      </p:sp>
      <p:sp>
        <p:nvSpPr>
          <p:cNvPr id="3" name="Content Placeholder 2"/>
          <p:cNvSpPr>
            <a:spLocks noGrp="1"/>
          </p:cNvSpPr>
          <p:nvPr>
            <p:ph idx="1"/>
          </p:nvPr>
        </p:nvSpPr>
        <p:spPr>
          <a:xfrm>
            <a:off x="685800" y="1208915"/>
            <a:ext cx="8229600" cy="5029200"/>
          </a:xfrm>
        </p:spPr>
        <p:txBody>
          <a:bodyPr>
            <a:normAutofit/>
          </a:bodyPr>
          <a:lstStyle/>
          <a:p>
            <a:pPr marL="0" indent="0">
              <a:buNone/>
            </a:pPr>
            <a:r>
              <a:rPr lang="en-US" sz="2400" b="1" dirty="0">
                <a:solidFill>
                  <a:srgbClr val="7030A0"/>
                </a:solidFill>
              </a:rPr>
              <a:t>Step 7:</a:t>
            </a:r>
            <a:r>
              <a:rPr lang="en-US" sz="2400" b="1" dirty="0"/>
              <a:t> </a:t>
            </a:r>
          </a:p>
          <a:p>
            <a:pPr marL="530352" lvl="1" indent="0">
              <a:buNone/>
            </a:pPr>
            <a:r>
              <a:rPr lang="en-US" sz="2400" i="0" dirty="0"/>
              <a:t>Decision regarding the null: </a:t>
            </a:r>
            <a:r>
              <a:rPr lang="en-US" sz="2400" i="0" dirty="0">
                <a:solidFill>
                  <a:srgbClr val="7030A0"/>
                </a:solidFill>
              </a:rPr>
              <a:t>reject the null</a:t>
            </a:r>
            <a:r>
              <a:rPr lang="en-US" sz="2400" i="0" dirty="0"/>
              <a:t>, </a:t>
            </a:r>
            <a:r>
              <a:rPr lang="en-US" sz="2400" i="0" dirty="0" err="1"/>
              <a:t>t</a:t>
            </a:r>
            <a:r>
              <a:rPr lang="en-US" sz="2400" i="0" baseline="-25000" dirty="0" err="1"/>
              <a:t>obs</a:t>
            </a:r>
            <a:r>
              <a:rPr lang="en-US" sz="2400" i="0" dirty="0"/>
              <a:t> is in the rejection region</a:t>
            </a:r>
            <a:endParaRPr lang="en-US" sz="2400" b="1" i="0" dirty="0"/>
          </a:p>
          <a:p>
            <a:pPr marL="0" indent="0">
              <a:buNone/>
            </a:pPr>
            <a:r>
              <a:rPr lang="en-US" sz="2400" dirty="0"/>
              <a:t>	</a:t>
            </a:r>
          </a:p>
          <a:p>
            <a:pPr marL="0" indent="0">
              <a:buNone/>
            </a:pPr>
            <a:r>
              <a:rPr lang="en-US" sz="2400" b="1" dirty="0">
                <a:solidFill>
                  <a:srgbClr val="7030A0"/>
                </a:solidFill>
              </a:rPr>
              <a:t>Step 8:</a:t>
            </a:r>
            <a:r>
              <a:rPr lang="en-US" sz="2400" b="1" dirty="0"/>
              <a:t> </a:t>
            </a:r>
            <a:r>
              <a:rPr lang="en-US" sz="2400" dirty="0"/>
              <a:t>interpretation: </a:t>
            </a:r>
          </a:p>
          <a:p>
            <a:pPr marL="530352" lvl="1" indent="0">
              <a:buNone/>
            </a:pPr>
            <a:r>
              <a:rPr lang="en-US" sz="2400" i="0" dirty="0"/>
              <a:t>Subjects answered </a:t>
            </a:r>
            <a:r>
              <a:rPr lang="en-US" sz="2400" i="0" dirty="0">
                <a:solidFill>
                  <a:srgbClr val="7030A0"/>
                </a:solidFill>
              </a:rPr>
              <a:t>significantly more </a:t>
            </a:r>
            <a:r>
              <a:rPr lang="en-US" sz="2400" i="0" dirty="0"/>
              <a:t>questions correctly when hypnotized (M = 23) than when not (M = 20), t (30) = 2.93, p &lt; .05</a:t>
            </a:r>
          </a:p>
          <a:p>
            <a:pPr marL="0" indent="0">
              <a:buNone/>
            </a:pPr>
            <a:endParaRPr lang="en-US" sz="2400" dirty="0"/>
          </a:p>
          <a:p>
            <a:pPr marL="0" indent="0">
              <a:buNone/>
            </a:pPr>
            <a:endParaRPr lang="en-US" sz="24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BF870945-DE23-224B-A6C4-051DB7F90A7E}"/>
              </a:ext>
            </a:extLst>
          </p:cNvPr>
          <p:cNvSpPr txBox="1"/>
          <p:nvPr/>
        </p:nvSpPr>
        <p:spPr>
          <a:xfrm>
            <a:off x="914400" y="124812"/>
            <a:ext cx="6858000" cy="3046988"/>
          </a:xfrm>
          <a:prstGeom prst="rect">
            <a:avLst/>
          </a:prstGeom>
          <a:noFill/>
        </p:spPr>
        <p:txBody>
          <a:bodyPr wrap="square" rtlCol="0">
            <a:spAutoFit/>
          </a:bodyPr>
          <a:lstStyle/>
          <a:p>
            <a:r>
              <a:rPr lang="en-US" sz="9600" dirty="0">
                <a:solidFill>
                  <a:srgbClr val="CC0099"/>
                </a:solidFill>
                <a:highlight>
                  <a:srgbClr val="FFFF00"/>
                </a:highlight>
              </a:rPr>
              <a:t>Do in class???</a:t>
            </a:r>
          </a:p>
        </p:txBody>
      </p:sp>
    </p:spTree>
    <p:extLst>
      <p:ext uri="{BB962C8B-B14F-4D97-AF65-F5344CB8AC3E}">
        <p14:creationId xmlns:p14="http://schemas.microsoft.com/office/powerpoint/2010/main" val="4106312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458200" cy="639762"/>
          </a:xfrm>
        </p:spPr>
        <p:txBody>
          <a:bodyPr>
            <a:normAutofit fontScale="90000"/>
          </a:bodyPr>
          <a:lstStyle/>
          <a:p>
            <a:pPr algn="ctr"/>
            <a:r>
              <a:rPr lang="en-US" dirty="0"/>
              <a:t>Hypnosis and eye witness testimony</a:t>
            </a:r>
          </a:p>
        </p:txBody>
      </p:sp>
      <p:sp>
        <p:nvSpPr>
          <p:cNvPr id="3" name="Content Placeholder 2"/>
          <p:cNvSpPr>
            <a:spLocks noGrp="1"/>
          </p:cNvSpPr>
          <p:nvPr>
            <p:ph idx="1"/>
          </p:nvPr>
        </p:nvSpPr>
        <p:spPr>
          <a:xfrm>
            <a:off x="533400" y="1143000"/>
            <a:ext cx="8229600" cy="4983163"/>
          </a:xfrm>
        </p:spPr>
        <p:txBody>
          <a:bodyPr>
            <a:normAutofit/>
          </a:bodyPr>
          <a:lstStyle/>
          <a:p>
            <a:pPr marL="0" indent="0">
              <a:buNone/>
            </a:pPr>
            <a:r>
              <a:rPr lang="en-US" sz="2400" b="1" dirty="0"/>
              <a:t>95 % Confidence interval:</a:t>
            </a:r>
          </a:p>
          <a:p>
            <a:pPr marL="0" indent="0">
              <a:buNone/>
            </a:pPr>
            <a:r>
              <a:rPr lang="en-US" sz="2400" dirty="0"/>
              <a:t>	(</a:t>
            </a:r>
            <a:r>
              <a:rPr lang="en-US" sz="2400" dirty="0" err="1"/>
              <a:t>M</a:t>
            </a:r>
            <a:r>
              <a:rPr lang="en-US" sz="2400" baseline="-25000" dirty="0" err="1"/>
              <a:t>Hyp</a:t>
            </a:r>
            <a:r>
              <a:rPr lang="en-US" sz="2400" dirty="0" err="1"/>
              <a:t>-M</a:t>
            </a:r>
            <a:r>
              <a:rPr lang="en-US" sz="2400" baseline="-25000" dirty="0" err="1"/>
              <a:t>NoHyp</a:t>
            </a:r>
            <a:r>
              <a:rPr lang="en-US" sz="2400" dirty="0"/>
              <a:t>) </a:t>
            </a:r>
            <a:r>
              <a:rPr lang="en-US" sz="2400" dirty="0">
                <a:sym typeface="Symbol"/>
              </a:rPr>
              <a:t></a:t>
            </a:r>
            <a:r>
              <a:rPr lang="en-US" sz="2400" dirty="0"/>
              <a:t> t</a:t>
            </a:r>
            <a:r>
              <a:rPr lang="en-US" sz="2400" baseline="-25000" dirty="0">
                <a:sym typeface="Symbol"/>
              </a:rPr>
              <a:t></a:t>
            </a:r>
            <a:r>
              <a:rPr lang="en-US" sz="2400" baseline="-25000" dirty="0"/>
              <a:t>/2</a:t>
            </a:r>
            <a:r>
              <a:rPr lang="en-US" sz="2400" dirty="0"/>
              <a:t> (</a:t>
            </a:r>
            <a:r>
              <a:rPr lang="en-US" sz="2400" dirty="0" err="1"/>
              <a:t>σ</a:t>
            </a:r>
            <a:r>
              <a:rPr lang="fr-FR" sz="2400" baseline="-25000" dirty="0"/>
              <a:t>M1-M2</a:t>
            </a:r>
            <a:r>
              <a:rPr lang="en-US" sz="2400" dirty="0"/>
              <a:t>)</a:t>
            </a:r>
          </a:p>
          <a:p>
            <a:pPr marL="0" indent="0">
              <a:buNone/>
            </a:pPr>
            <a:r>
              <a:rPr lang="en-US" sz="2400" dirty="0"/>
              <a:t>	(23-20) </a:t>
            </a:r>
            <a:r>
              <a:rPr lang="en-US" sz="2400" dirty="0">
                <a:sym typeface="Symbol"/>
              </a:rPr>
              <a:t></a:t>
            </a:r>
            <a:r>
              <a:rPr lang="en-US" sz="2400" dirty="0"/>
              <a:t> 2.042 (1.023)</a:t>
            </a:r>
          </a:p>
          <a:p>
            <a:pPr marL="0" indent="0">
              <a:buNone/>
            </a:pPr>
            <a:r>
              <a:rPr lang="en-US" sz="2400" dirty="0"/>
              <a:t>	95% CI [0.911, 5.089]</a:t>
            </a:r>
          </a:p>
          <a:p>
            <a:pPr marL="0" indent="0">
              <a:buNone/>
            </a:pPr>
            <a:endParaRPr lang="en-US" sz="2400" dirty="0"/>
          </a:p>
          <a:p>
            <a:pPr marL="0" indent="0">
              <a:buNone/>
            </a:pPr>
            <a:r>
              <a:rPr lang="en-US" sz="2400" dirty="0"/>
              <a:t>We are 95% confident that the population mean difference in correct answers between people under hypnosis and those not under hypnosis is between .91 and 5.09</a:t>
            </a:r>
          </a:p>
          <a:p>
            <a:pPr marL="0" indent="0">
              <a:buNone/>
            </a:pPr>
            <a:endParaRPr lang="en-US" sz="2400" b="1" dirty="0"/>
          </a:p>
          <a:p>
            <a:pPr marL="0" indent="0">
              <a:buNone/>
            </a:pPr>
            <a:endParaRPr lang="en-US" sz="2400" b="1" dirty="0"/>
          </a:p>
          <a:p>
            <a:pPr marL="0" indent="0">
              <a:buNone/>
            </a:pPr>
            <a:endParaRPr lang="en-US" sz="2400" dirty="0"/>
          </a:p>
        </p:txBody>
      </p:sp>
      <p:sp>
        <p:nvSpPr>
          <p:cNvPr id="4" name="TextBox 3">
            <a:extLst>
              <a:ext uri="{FF2B5EF4-FFF2-40B4-BE49-F238E27FC236}">
                <a16:creationId xmlns:a16="http://schemas.microsoft.com/office/drawing/2014/main" id="{B4AD6C8A-FB9C-6448-9A8C-AC7EFB346419}"/>
              </a:ext>
            </a:extLst>
          </p:cNvPr>
          <p:cNvSpPr txBox="1"/>
          <p:nvPr/>
        </p:nvSpPr>
        <p:spPr>
          <a:xfrm>
            <a:off x="914400" y="124812"/>
            <a:ext cx="6858000" cy="3046988"/>
          </a:xfrm>
          <a:prstGeom prst="rect">
            <a:avLst/>
          </a:prstGeom>
          <a:noFill/>
        </p:spPr>
        <p:txBody>
          <a:bodyPr wrap="square" rtlCol="0">
            <a:spAutoFit/>
          </a:bodyPr>
          <a:lstStyle/>
          <a:p>
            <a:r>
              <a:rPr lang="en-US" sz="9600" dirty="0">
                <a:solidFill>
                  <a:srgbClr val="CC0099"/>
                </a:solidFill>
                <a:highlight>
                  <a:srgbClr val="FFFF00"/>
                </a:highlight>
              </a:rPr>
              <a:t>Do in class???</a:t>
            </a:r>
          </a:p>
        </p:txBody>
      </p:sp>
    </p:spTree>
    <p:extLst>
      <p:ext uri="{BB962C8B-B14F-4D97-AF65-F5344CB8AC3E}">
        <p14:creationId xmlns:p14="http://schemas.microsoft.com/office/powerpoint/2010/main" val="1970296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458200" cy="639762"/>
          </a:xfrm>
        </p:spPr>
        <p:txBody>
          <a:bodyPr>
            <a:normAutofit fontScale="90000"/>
          </a:bodyPr>
          <a:lstStyle/>
          <a:p>
            <a:pPr algn="ctr"/>
            <a:r>
              <a:rPr lang="en-US" dirty="0"/>
              <a:t>Hypnosis and eye witness testimony</a:t>
            </a:r>
          </a:p>
        </p:txBody>
      </p:sp>
      <p:sp>
        <p:nvSpPr>
          <p:cNvPr id="5" name="Content Placeholder 4"/>
          <p:cNvSpPr>
            <a:spLocks noGrp="1"/>
          </p:cNvSpPr>
          <p:nvPr>
            <p:ph idx="1"/>
          </p:nvPr>
        </p:nvSpPr>
        <p:spPr>
          <a:xfrm>
            <a:off x="838200" y="1752600"/>
            <a:ext cx="7200900" cy="3581400"/>
          </a:xfrm>
        </p:spPr>
        <p:txBody>
          <a:bodyPr>
            <a:normAutofit/>
          </a:bodyPr>
          <a:lstStyle/>
          <a:p>
            <a:pPr marL="0" indent="0">
              <a:buNone/>
            </a:pPr>
            <a:r>
              <a:rPr lang="en-US" sz="2400" dirty="0"/>
              <a:t>Effect size:</a:t>
            </a:r>
          </a:p>
          <a:p>
            <a:pPr marL="0" indent="0">
              <a:buNone/>
            </a:pPr>
            <a:endParaRPr lang="en-US" sz="2400" dirty="0"/>
          </a:p>
          <a:p>
            <a:pPr marL="530352" lvl="1" indent="0">
              <a:buNone/>
            </a:pPr>
            <a:r>
              <a:rPr lang="en-US" sz="2400" dirty="0"/>
              <a:t>Cohen’s d = </a:t>
            </a:r>
          </a:p>
          <a:p>
            <a:pPr marL="0" indent="0">
              <a:buNone/>
            </a:pPr>
            <a:endParaRPr lang="en-US" sz="2400" dirty="0"/>
          </a:p>
          <a:p>
            <a:pPr marL="0" indent="0">
              <a:buNone/>
            </a:pPr>
            <a:endParaRPr lang="en-US" sz="2400" dirty="0"/>
          </a:p>
          <a:p>
            <a:pPr marL="0" indent="0">
              <a:buNone/>
            </a:pPr>
            <a:r>
              <a:rPr lang="en-US" sz="2400" dirty="0"/>
              <a:t>This is a large effect.</a:t>
            </a:r>
          </a:p>
        </p:txBody>
      </p:sp>
      <p:graphicFrame>
        <p:nvGraphicFramePr>
          <p:cNvPr id="6" name="Object 5"/>
          <p:cNvGraphicFramePr>
            <a:graphicFrameLocks noChangeAspect="1"/>
          </p:cNvGraphicFramePr>
          <p:nvPr/>
        </p:nvGraphicFramePr>
        <p:xfrm>
          <a:off x="3048000" y="2286000"/>
          <a:ext cx="5862638" cy="1447800"/>
        </p:xfrm>
        <a:graphic>
          <a:graphicData uri="http://schemas.openxmlformats.org/presentationml/2006/ole">
            <mc:AlternateContent xmlns:mc="http://schemas.openxmlformats.org/markup-compatibility/2006">
              <mc:Choice xmlns:v="urn:schemas-microsoft-com:vml" Requires="v">
                <p:oleObj spid="_x0000_s130049" name="Equation" r:id="rId3" imgW="2108200" imgH="520700" progId="Equation.3">
                  <p:embed/>
                </p:oleObj>
              </mc:Choice>
              <mc:Fallback>
                <p:oleObj name="Equation" r:id="rId3" imgW="2108200" imgH="520700" progId="Equation.3">
                  <p:embed/>
                  <p:pic>
                    <p:nvPicPr>
                      <p:cNvPr id="6" name="Object 5"/>
                      <p:cNvPicPr/>
                      <p:nvPr/>
                    </p:nvPicPr>
                    <p:blipFill>
                      <a:blip r:embed="rId4"/>
                      <a:stretch>
                        <a:fillRect/>
                      </a:stretch>
                    </p:blipFill>
                    <p:spPr>
                      <a:xfrm>
                        <a:off x="3048000" y="2286000"/>
                        <a:ext cx="5862638" cy="144780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AEE97B1C-4FDA-BE49-8566-79378EDB9BFF}"/>
              </a:ext>
            </a:extLst>
          </p:cNvPr>
          <p:cNvSpPr txBox="1"/>
          <p:nvPr/>
        </p:nvSpPr>
        <p:spPr>
          <a:xfrm>
            <a:off x="914400" y="124812"/>
            <a:ext cx="6858000" cy="3046988"/>
          </a:xfrm>
          <a:prstGeom prst="rect">
            <a:avLst/>
          </a:prstGeom>
          <a:noFill/>
        </p:spPr>
        <p:txBody>
          <a:bodyPr wrap="square" rtlCol="0">
            <a:spAutoFit/>
          </a:bodyPr>
          <a:lstStyle/>
          <a:p>
            <a:r>
              <a:rPr lang="en-US" sz="9600" dirty="0">
                <a:solidFill>
                  <a:srgbClr val="CC0099"/>
                </a:solidFill>
                <a:highlight>
                  <a:srgbClr val="FFFF00"/>
                </a:highlight>
              </a:rPr>
              <a:t>Do in class???</a:t>
            </a:r>
          </a:p>
        </p:txBody>
      </p:sp>
    </p:spTree>
    <p:extLst>
      <p:ext uri="{BB962C8B-B14F-4D97-AF65-F5344CB8AC3E}">
        <p14:creationId xmlns:p14="http://schemas.microsoft.com/office/powerpoint/2010/main" val="488088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ctr"/>
            <a:r>
              <a:rPr lang="en-US" sz="4000" dirty="0"/>
              <a:t>Important Questions</a:t>
            </a:r>
          </a:p>
        </p:txBody>
      </p:sp>
      <p:sp>
        <p:nvSpPr>
          <p:cNvPr id="3" name="Content Placeholder 2"/>
          <p:cNvSpPr>
            <a:spLocks noGrp="1"/>
          </p:cNvSpPr>
          <p:nvPr>
            <p:ph idx="1"/>
          </p:nvPr>
        </p:nvSpPr>
        <p:spPr>
          <a:xfrm>
            <a:off x="762000" y="1080052"/>
            <a:ext cx="8229600" cy="4906963"/>
          </a:xfrm>
        </p:spPr>
        <p:txBody>
          <a:bodyPr>
            <a:noAutofit/>
          </a:bodyPr>
          <a:lstStyle/>
          <a:p>
            <a:pPr marL="0" indent="0">
              <a:buNone/>
            </a:pPr>
            <a:r>
              <a:rPr lang="en-US" sz="2400" b="1" i="1" dirty="0">
                <a:solidFill>
                  <a:srgbClr val="7030A0"/>
                </a:solidFill>
              </a:rPr>
              <a:t>Confidence Interval:</a:t>
            </a:r>
            <a:endParaRPr lang="en-US" sz="2400" b="1" dirty="0">
              <a:solidFill>
                <a:srgbClr val="7030A0"/>
              </a:solidFill>
            </a:endParaRPr>
          </a:p>
          <a:p>
            <a:r>
              <a:rPr lang="en-US" sz="2400" dirty="0"/>
              <a:t>What is the range within which we can be (1 - </a:t>
            </a:r>
            <a:r>
              <a:rPr lang="en-US" sz="2400" dirty="0">
                <a:sym typeface="Symbol"/>
              </a:rPr>
              <a:t></a:t>
            </a:r>
            <a:r>
              <a:rPr lang="en-US" sz="2400" dirty="0"/>
              <a:t>)% sure that that </a:t>
            </a:r>
            <a:r>
              <a:rPr lang="en-US" sz="2400" dirty="0">
                <a:sym typeface="Symbol"/>
              </a:rPr>
              <a:t></a:t>
            </a:r>
            <a:r>
              <a:rPr lang="en-US" sz="2400" dirty="0"/>
              <a:t> falls?</a:t>
            </a:r>
            <a:endParaRPr lang="en-US" sz="2400" b="1" dirty="0"/>
          </a:p>
          <a:p>
            <a:endParaRPr lang="en-US" sz="2400" b="1" dirty="0"/>
          </a:p>
          <a:p>
            <a:pPr marL="0" indent="0">
              <a:buNone/>
            </a:pPr>
            <a:r>
              <a:rPr lang="en-US" sz="2400" b="1" i="1" dirty="0">
                <a:solidFill>
                  <a:srgbClr val="7030A0"/>
                </a:solidFill>
              </a:rPr>
              <a:t>1-Sample Hypothesis Test:</a:t>
            </a:r>
            <a:endParaRPr lang="en-US" sz="2400" b="1" dirty="0">
              <a:solidFill>
                <a:srgbClr val="7030A0"/>
              </a:solidFill>
            </a:endParaRPr>
          </a:p>
          <a:p>
            <a:r>
              <a:rPr lang="en-US" sz="2400" dirty="0"/>
              <a:t>What is the likelihood that the sample we have collected was drawn from a population with </a:t>
            </a:r>
            <a:r>
              <a:rPr lang="en-US" sz="2400" dirty="0">
                <a:sym typeface="Symbol"/>
              </a:rPr>
              <a:t></a:t>
            </a:r>
            <a:r>
              <a:rPr lang="en-US" sz="2400" dirty="0"/>
              <a:t> = ___?</a:t>
            </a:r>
            <a:endParaRPr lang="en-US" sz="2400" b="1" dirty="0"/>
          </a:p>
          <a:p>
            <a:pPr marL="0" indent="0">
              <a:buNone/>
            </a:pPr>
            <a:endParaRPr lang="en-US" sz="2400" b="1" dirty="0"/>
          </a:p>
          <a:p>
            <a:pPr marL="0" indent="0">
              <a:buNone/>
            </a:pPr>
            <a:r>
              <a:rPr lang="en-US" sz="2400" b="1" i="1" dirty="0">
                <a:solidFill>
                  <a:srgbClr val="7030A0"/>
                </a:solidFill>
              </a:rPr>
              <a:t>2-Sample Hypothesis Test:</a:t>
            </a:r>
            <a:endParaRPr lang="en-US" sz="2400" b="1" dirty="0">
              <a:solidFill>
                <a:srgbClr val="7030A0"/>
              </a:solidFill>
            </a:endParaRPr>
          </a:p>
          <a:p>
            <a:r>
              <a:rPr lang="en-US" sz="2400" dirty="0"/>
              <a:t>What is the likelihood that two samples we have collected were drawn from populations with the same value for </a:t>
            </a:r>
            <a:r>
              <a:rPr lang="en-US" sz="2400" dirty="0">
                <a:sym typeface="Symbol"/>
              </a:rPr>
              <a:t></a:t>
            </a:r>
            <a:r>
              <a:rPr lang="en-US" sz="2400" dirty="0"/>
              <a:t>?</a:t>
            </a:r>
            <a:endParaRPr lang="en-US" sz="2400" b="1" dirty="0"/>
          </a:p>
          <a:p>
            <a:pPr marL="0" indent="0">
              <a:buNone/>
            </a:pPr>
            <a:endParaRPr lang="en-US" sz="2400" dirty="0"/>
          </a:p>
        </p:txBody>
      </p:sp>
    </p:spTree>
    <p:extLst>
      <p:ext uri="{BB962C8B-B14F-4D97-AF65-F5344CB8AC3E}">
        <p14:creationId xmlns:p14="http://schemas.microsoft.com/office/powerpoint/2010/main" val="1582712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458200" cy="1485900"/>
          </a:xfrm>
        </p:spPr>
        <p:txBody>
          <a:bodyPr>
            <a:normAutofit/>
          </a:bodyPr>
          <a:lstStyle/>
          <a:p>
            <a:pPr algn="ctr"/>
            <a:r>
              <a:rPr lang="en-US" sz="3600" dirty="0"/>
              <a:t>Reporting results of an independent t-test</a:t>
            </a:r>
          </a:p>
        </p:txBody>
      </p:sp>
      <p:sp>
        <p:nvSpPr>
          <p:cNvPr id="3" name="Content Placeholder 2"/>
          <p:cNvSpPr>
            <a:spLocks noGrp="1"/>
          </p:cNvSpPr>
          <p:nvPr>
            <p:ph idx="1"/>
          </p:nvPr>
        </p:nvSpPr>
        <p:spPr>
          <a:xfrm>
            <a:off x="723900" y="994741"/>
            <a:ext cx="8229600" cy="1828800"/>
          </a:xfrm>
        </p:spPr>
        <p:txBody>
          <a:bodyPr>
            <a:normAutofit/>
          </a:bodyPr>
          <a:lstStyle/>
          <a:p>
            <a:pPr marL="0" indent="0">
              <a:buNone/>
            </a:pPr>
            <a:r>
              <a:rPr lang="en-US" dirty="0"/>
              <a:t>Individuals under hypnosis answered significantly more questions correctly (M = 23.00, SD = 3.00) than those not under hypnosis (M = 20.00, SD = 2.74), t (30) = 2.93, p &lt; .05. The 95% confidence interval for the difference is 0.91 to 5.09. The Cohen’s D effect size is 1.04, suggesting a large effect. </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2219163965"/>
              </p:ext>
            </p:extLst>
          </p:nvPr>
        </p:nvGraphicFramePr>
        <p:xfrm>
          <a:off x="1828800" y="2667000"/>
          <a:ext cx="5867400" cy="3581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43698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534400" cy="1485900"/>
          </a:xfrm>
        </p:spPr>
        <p:txBody>
          <a:bodyPr>
            <a:normAutofit/>
          </a:bodyPr>
          <a:lstStyle/>
          <a:p>
            <a:pPr algn="ctr"/>
            <a:r>
              <a:rPr lang="en-US" sz="3600" dirty="0"/>
              <a:t>Reporting results of an independent t-test</a:t>
            </a:r>
          </a:p>
        </p:txBody>
      </p:sp>
      <p:sp>
        <p:nvSpPr>
          <p:cNvPr id="3" name="Content Placeholder 2"/>
          <p:cNvSpPr>
            <a:spLocks noGrp="1"/>
          </p:cNvSpPr>
          <p:nvPr>
            <p:ph idx="1"/>
          </p:nvPr>
        </p:nvSpPr>
        <p:spPr>
          <a:xfrm>
            <a:off x="762000" y="1066800"/>
            <a:ext cx="8229600" cy="1828800"/>
          </a:xfrm>
        </p:spPr>
        <p:txBody>
          <a:bodyPr>
            <a:noAutofit/>
          </a:bodyPr>
          <a:lstStyle/>
          <a:p>
            <a:pPr marL="0" indent="0">
              <a:buNone/>
            </a:pPr>
            <a:r>
              <a:rPr lang="en-US" sz="2400" dirty="0"/>
              <a:t>Individuals under hypnosis answered significantly more questions correctly (M = 23.00, SD = 3.00) than those not under hypnosis (M = 20.00, SD = 2.74), t (30) = 2.93, p &lt; .05. The 95% confidence interval for the difference is 0.91 to 5.09. The Cohen’s D effect size is 1.04, suggesting a large effect. </a:t>
            </a:r>
          </a:p>
        </p:txBody>
      </p:sp>
      <p:pic>
        <p:nvPicPr>
          <p:cNvPr id="81922" name="Picture 2"/>
          <p:cNvPicPr>
            <a:picLocks noChangeAspect="1" noChangeArrowheads="1"/>
          </p:cNvPicPr>
          <p:nvPr/>
        </p:nvPicPr>
        <p:blipFill>
          <a:blip r:embed="rId2">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2057400" y="3124200"/>
            <a:ext cx="4565650" cy="3200400"/>
          </a:xfrm>
          <a:prstGeom prst="rect">
            <a:avLst/>
          </a:prstGeom>
          <a:solidFill>
            <a:schemeClr val="bg1"/>
          </a:solidFill>
          <a:ln>
            <a:solidFill>
              <a:schemeClr val="tx1"/>
            </a:solid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4938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848600" cy="1143000"/>
          </a:xfrm>
        </p:spPr>
        <p:txBody>
          <a:bodyPr>
            <a:noAutofit/>
          </a:bodyPr>
          <a:lstStyle/>
          <a:p>
            <a:pPr algn="ctr"/>
            <a:r>
              <a:rPr lang="en-US" sz="4000" dirty="0" err="1"/>
              <a:t>Eskine</a:t>
            </a:r>
            <a:r>
              <a:rPr lang="en-US" sz="4000" dirty="0"/>
              <a:t> Results </a:t>
            </a:r>
            <a:br>
              <a:rPr lang="en-US" sz="4000" dirty="0"/>
            </a:br>
            <a:r>
              <a:rPr lang="en-US" sz="2400" dirty="0"/>
              <a:t>(you can understand them now!!!!)</a:t>
            </a:r>
          </a:p>
        </p:txBody>
      </p:sp>
      <p:pic>
        <p:nvPicPr>
          <p:cNvPr id="6" name="Picture 5"/>
          <p:cNvPicPr>
            <a:picLocks noChangeAspect="1"/>
          </p:cNvPicPr>
          <p:nvPr/>
        </p:nvPicPr>
        <p:blipFill>
          <a:blip r:embed="rId2"/>
          <a:stretch>
            <a:fillRect/>
          </a:stretch>
        </p:blipFill>
        <p:spPr>
          <a:xfrm>
            <a:off x="547394" y="1447800"/>
            <a:ext cx="8523978" cy="2819400"/>
          </a:xfrm>
          <a:prstGeom prst="rect">
            <a:avLst/>
          </a:prstGeom>
        </p:spPr>
      </p:pic>
    </p:spTree>
    <p:extLst>
      <p:ext uri="{BB962C8B-B14F-4D97-AF65-F5344CB8AC3E}">
        <p14:creationId xmlns:p14="http://schemas.microsoft.com/office/powerpoint/2010/main" val="11057403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2" descr="http://mongarcia.files.wordpress.com/2012/01/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143000"/>
            <a:ext cx="6096000" cy="45815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9226017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56716-6C80-504D-85B9-F6F6E3F9E69B}"/>
              </a:ext>
            </a:extLst>
          </p:cNvPr>
          <p:cNvSpPr>
            <a:spLocks noGrp="1"/>
          </p:cNvSpPr>
          <p:nvPr>
            <p:ph type="title"/>
          </p:nvPr>
        </p:nvSpPr>
        <p:spPr>
          <a:xfrm>
            <a:off x="971550" y="0"/>
            <a:ext cx="7200900" cy="1485900"/>
          </a:xfrm>
        </p:spPr>
        <p:txBody>
          <a:bodyPr/>
          <a:lstStyle/>
          <a:p>
            <a:r>
              <a:rPr lang="en-US" dirty="0"/>
              <a:t>Watching Sherlock</a:t>
            </a:r>
          </a:p>
        </p:txBody>
      </p:sp>
      <p:graphicFrame>
        <p:nvGraphicFramePr>
          <p:cNvPr id="4" name="Content Placeholder 3">
            <a:extLst>
              <a:ext uri="{FF2B5EF4-FFF2-40B4-BE49-F238E27FC236}">
                <a16:creationId xmlns:a16="http://schemas.microsoft.com/office/drawing/2014/main" id="{9BC80559-9880-A145-B602-FAFEF22EE672}"/>
              </a:ext>
            </a:extLst>
          </p:cNvPr>
          <p:cNvGraphicFramePr>
            <a:graphicFrameLocks noGrp="1"/>
          </p:cNvGraphicFramePr>
          <p:nvPr>
            <p:ph idx="1"/>
            <p:extLst>
              <p:ext uri="{D42A27DB-BD31-4B8C-83A1-F6EECF244321}">
                <p14:modId xmlns:p14="http://schemas.microsoft.com/office/powerpoint/2010/main" val="151755849"/>
              </p:ext>
            </p:extLst>
          </p:nvPr>
        </p:nvGraphicFramePr>
        <p:xfrm>
          <a:off x="925689" y="3154680"/>
          <a:ext cx="6985000" cy="548640"/>
        </p:xfrm>
        <a:graphic>
          <a:graphicData uri="http://schemas.openxmlformats.org/drawingml/2006/table">
            <a:tbl>
              <a:tblPr>
                <a:tableStyleId>{5C22544A-7EE6-4342-B048-85BDC9FD1C3A}</a:tableStyleId>
              </a:tblPr>
              <a:tblGrid>
                <a:gridCol w="906780">
                  <a:extLst>
                    <a:ext uri="{9D8B030D-6E8A-4147-A177-3AD203B41FA5}">
                      <a16:colId xmlns:a16="http://schemas.microsoft.com/office/drawing/2014/main" val="3544928234"/>
                    </a:ext>
                  </a:extLst>
                </a:gridCol>
                <a:gridCol w="476885">
                  <a:extLst>
                    <a:ext uri="{9D8B030D-6E8A-4147-A177-3AD203B41FA5}">
                      <a16:colId xmlns:a16="http://schemas.microsoft.com/office/drawing/2014/main" val="951647852"/>
                    </a:ext>
                  </a:extLst>
                </a:gridCol>
                <a:gridCol w="515620">
                  <a:extLst>
                    <a:ext uri="{9D8B030D-6E8A-4147-A177-3AD203B41FA5}">
                      <a16:colId xmlns:a16="http://schemas.microsoft.com/office/drawing/2014/main" val="568760399"/>
                    </a:ext>
                  </a:extLst>
                </a:gridCol>
                <a:gridCol w="515620">
                  <a:extLst>
                    <a:ext uri="{9D8B030D-6E8A-4147-A177-3AD203B41FA5}">
                      <a16:colId xmlns:a16="http://schemas.microsoft.com/office/drawing/2014/main" val="3158332435"/>
                    </a:ext>
                  </a:extLst>
                </a:gridCol>
                <a:gridCol w="515620">
                  <a:extLst>
                    <a:ext uri="{9D8B030D-6E8A-4147-A177-3AD203B41FA5}">
                      <a16:colId xmlns:a16="http://schemas.microsoft.com/office/drawing/2014/main" val="2239789344"/>
                    </a:ext>
                  </a:extLst>
                </a:gridCol>
                <a:gridCol w="515620">
                  <a:extLst>
                    <a:ext uri="{9D8B030D-6E8A-4147-A177-3AD203B41FA5}">
                      <a16:colId xmlns:a16="http://schemas.microsoft.com/office/drawing/2014/main" val="1000218449"/>
                    </a:ext>
                  </a:extLst>
                </a:gridCol>
                <a:gridCol w="514985">
                  <a:extLst>
                    <a:ext uri="{9D8B030D-6E8A-4147-A177-3AD203B41FA5}">
                      <a16:colId xmlns:a16="http://schemas.microsoft.com/office/drawing/2014/main" val="3064915728"/>
                    </a:ext>
                  </a:extLst>
                </a:gridCol>
                <a:gridCol w="515620">
                  <a:extLst>
                    <a:ext uri="{9D8B030D-6E8A-4147-A177-3AD203B41FA5}">
                      <a16:colId xmlns:a16="http://schemas.microsoft.com/office/drawing/2014/main" val="3446808233"/>
                    </a:ext>
                  </a:extLst>
                </a:gridCol>
                <a:gridCol w="515620">
                  <a:extLst>
                    <a:ext uri="{9D8B030D-6E8A-4147-A177-3AD203B41FA5}">
                      <a16:colId xmlns:a16="http://schemas.microsoft.com/office/drawing/2014/main" val="1811437532"/>
                    </a:ext>
                  </a:extLst>
                </a:gridCol>
                <a:gridCol w="515620">
                  <a:extLst>
                    <a:ext uri="{9D8B030D-6E8A-4147-A177-3AD203B41FA5}">
                      <a16:colId xmlns:a16="http://schemas.microsoft.com/office/drawing/2014/main" val="3760646394"/>
                    </a:ext>
                  </a:extLst>
                </a:gridCol>
                <a:gridCol w="515620">
                  <a:extLst>
                    <a:ext uri="{9D8B030D-6E8A-4147-A177-3AD203B41FA5}">
                      <a16:colId xmlns:a16="http://schemas.microsoft.com/office/drawing/2014/main" val="2397400554"/>
                    </a:ext>
                  </a:extLst>
                </a:gridCol>
                <a:gridCol w="961390">
                  <a:extLst>
                    <a:ext uri="{9D8B030D-6E8A-4147-A177-3AD203B41FA5}">
                      <a16:colId xmlns:a16="http://schemas.microsoft.com/office/drawing/2014/main" val="2315616478"/>
                    </a:ext>
                  </a:extLst>
                </a:gridCol>
              </a:tblGrid>
              <a:tr h="0">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gridSpan="9">
                  <a:txBody>
                    <a:bodyPr/>
                    <a:lstStyle/>
                    <a:p>
                      <a:pPr marL="0" marR="0" algn="ctr">
                        <a:spcBef>
                          <a:spcPts val="0"/>
                        </a:spcBef>
                        <a:spcAft>
                          <a:spcPts val="0"/>
                        </a:spcAft>
                      </a:pPr>
                      <a:r>
                        <a:rPr lang="en-US" sz="1200" dirty="0">
                          <a:effectLst/>
                        </a:rPr>
                        <a:t>Raw Data</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200">
                          <a:effectLst/>
                        </a:rPr>
                        <a:t>Mean</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Variance</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11046552"/>
                  </a:ext>
                </a:extLst>
              </a:tr>
              <a:tr h="0">
                <a:tc>
                  <a:txBody>
                    <a:bodyPr/>
                    <a:lstStyle/>
                    <a:p>
                      <a:pPr marL="0" marR="0">
                        <a:spcBef>
                          <a:spcPts val="0"/>
                        </a:spcBef>
                        <a:spcAft>
                          <a:spcPts val="0"/>
                        </a:spcAft>
                      </a:pPr>
                      <a:r>
                        <a:rPr lang="en-US" sz="1200">
                          <a:effectLst/>
                        </a:rPr>
                        <a:t>Haters</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8</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12</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4</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02829224"/>
                  </a:ext>
                </a:extLst>
              </a:tr>
              <a:tr h="0">
                <a:tc>
                  <a:txBody>
                    <a:bodyPr/>
                    <a:lstStyle/>
                    <a:p>
                      <a:pPr marL="0" marR="0">
                        <a:spcBef>
                          <a:spcPts val="0"/>
                        </a:spcBef>
                        <a:spcAft>
                          <a:spcPts val="0"/>
                        </a:spcAft>
                      </a:pPr>
                      <a:r>
                        <a:rPr lang="en-US" sz="1200">
                          <a:effectLst/>
                        </a:rPr>
                        <a:t>Fans</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9</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14</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13</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14</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17</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16</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13</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13</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7</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18204909"/>
                  </a:ext>
                </a:extLst>
              </a:tr>
            </a:tbl>
          </a:graphicData>
        </a:graphic>
      </p:graphicFrame>
      <p:sp>
        <p:nvSpPr>
          <p:cNvPr id="5" name="Rectangle 1">
            <a:extLst>
              <a:ext uri="{FF2B5EF4-FFF2-40B4-BE49-F238E27FC236}">
                <a16:creationId xmlns:a16="http://schemas.microsoft.com/office/drawing/2014/main" id="{8378BA31-20F5-934E-8ECC-72F227E66590}"/>
              </a:ext>
            </a:extLst>
          </p:cNvPr>
          <p:cNvSpPr>
            <a:spLocks noChangeArrowheads="1"/>
          </p:cNvSpPr>
          <p:nvPr/>
        </p:nvSpPr>
        <p:spPr bwMode="auto">
          <a:xfrm>
            <a:off x="925689" y="757536"/>
            <a:ext cx="69850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Tammy believes that watching Sherlock makes life worth living. I like the show, but I’m not sure I would go that far.  We approach this disagreement the same way we approach all forms of marital discord: we collect some data. We asked a group of Sherlock Fans and a group of Sherlock haters to write their life satisfaction on a scale from 1-20, with higher scores indicating greater happiness. The data appear below.  </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endParaRPr lang="en-US" altLang="en-US" sz="2000" dirty="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endParaRPr lang="en-US" altLang="en-US" sz="2000" dirty="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Conduct a two-tailed hypothesis test with </a:t>
            </a:r>
            <a:r>
              <a:rPr kumimoji="0" lang="en-US" altLang="en-US"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sym typeface="Symbol" pitchFamily="2" charset="2"/>
              </a:rPr>
              <a:t></a:t>
            </a:r>
            <a:r>
              <a:rPr kumimoji="0" lang="en-US" altLang="en-US" sz="2000" b="0" i="0" u="none" strike="noStrike" cap="none" normalizeH="0" baseline="0" dirty="0">
                <a:ln>
                  <a:noFill/>
                </a:ln>
                <a:solidFill>
                  <a:schemeClr val="tx1"/>
                </a:solidFill>
                <a:effectLst/>
                <a:ea typeface="Times New Roman" panose="02020603050405020304" pitchFamily="18" charset="0"/>
              </a:rPr>
              <a:t> = .01 to determine whether these data provide enough evidence to conclude that being a Sherlock fan influences life satisfaction.</a:t>
            </a:r>
            <a:r>
              <a:rPr kumimoji="0" lang="en-US" altLang="en-US"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sym typeface="Symbol" pitchFamily="2" charset="2"/>
              </a:rPr>
              <a:t>  Your answer should include a statement of the null and alternative hypotheses, the critical value for your test statistic, the observed value of your test statistic, your decision regarding the null, an interpretation of the results, and a correct report of your test statistic. (15 pts)</a:t>
            </a:r>
          </a:p>
        </p:txBody>
      </p:sp>
    </p:spTree>
    <p:extLst>
      <p:ext uri="{BB962C8B-B14F-4D97-AF65-F5344CB8AC3E}">
        <p14:creationId xmlns:p14="http://schemas.microsoft.com/office/powerpoint/2010/main" val="13611430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DFD37-BF4A-E944-BE2D-65B7883BD557}"/>
              </a:ext>
            </a:extLst>
          </p:cNvPr>
          <p:cNvSpPr>
            <a:spLocks noGrp="1"/>
          </p:cNvSpPr>
          <p:nvPr>
            <p:ph type="title"/>
          </p:nvPr>
        </p:nvSpPr>
        <p:spPr/>
        <p:txBody>
          <a:bodyPr/>
          <a:lstStyle/>
          <a:p>
            <a:r>
              <a:rPr lang="en-US" dirty="0"/>
              <a:t>Let’s practice Using SPSS</a:t>
            </a:r>
          </a:p>
        </p:txBody>
      </p:sp>
      <p:sp>
        <p:nvSpPr>
          <p:cNvPr id="3" name="Content Placeholder 2">
            <a:extLst>
              <a:ext uri="{FF2B5EF4-FFF2-40B4-BE49-F238E27FC236}">
                <a16:creationId xmlns:a16="http://schemas.microsoft.com/office/drawing/2014/main" id="{6CBF6461-5201-5149-A215-C90206E59E51}"/>
              </a:ext>
            </a:extLst>
          </p:cNvPr>
          <p:cNvSpPr>
            <a:spLocks noGrp="1"/>
          </p:cNvSpPr>
          <p:nvPr>
            <p:ph idx="1"/>
          </p:nvPr>
        </p:nvSpPr>
        <p:spPr>
          <a:xfrm>
            <a:off x="914400" y="1411816"/>
            <a:ext cx="7200900" cy="5141383"/>
          </a:xfrm>
        </p:spPr>
        <p:txBody>
          <a:bodyPr>
            <a:noAutofit/>
          </a:bodyPr>
          <a:lstStyle/>
          <a:p>
            <a:pPr marL="0" indent="0">
              <a:buNone/>
            </a:pPr>
            <a:r>
              <a:rPr lang="en-US" sz="3200" dirty="0"/>
              <a:t>New DATA FILE!!!!!	</a:t>
            </a:r>
            <a:r>
              <a:rPr lang="en-US" sz="3200" dirty="0" err="1">
                <a:solidFill>
                  <a:srgbClr val="7030A0"/>
                </a:solidFill>
              </a:rPr>
              <a:t>FruitsVeggies.sav</a:t>
            </a:r>
            <a:endParaRPr lang="en-US" sz="3200" dirty="0">
              <a:solidFill>
                <a:srgbClr val="7030A0"/>
              </a:solidFill>
            </a:endParaRPr>
          </a:p>
          <a:p>
            <a:pPr marL="0" indent="0">
              <a:buNone/>
            </a:pPr>
            <a:endParaRPr lang="en-US" sz="3200" dirty="0"/>
          </a:p>
          <a:p>
            <a:pPr marL="0" indent="0">
              <a:buNone/>
            </a:pPr>
            <a:r>
              <a:rPr lang="en-US" sz="3200" dirty="0"/>
              <a:t>Let’s see if servings of fruits and veggies provide </a:t>
            </a:r>
            <a:r>
              <a:rPr lang="en-US" sz="3200" dirty="0">
                <a:solidFill>
                  <a:srgbClr val="7030A0"/>
                </a:solidFill>
              </a:rPr>
              <a:t>caloric</a:t>
            </a:r>
            <a:r>
              <a:rPr lang="en-US" sz="3200" dirty="0"/>
              <a:t> punches.</a:t>
            </a:r>
          </a:p>
          <a:p>
            <a:pPr marL="0" indent="0">
              <a:buNone/>
            </a:pPr>
            <a:r>
              <a:rPr lang="en-US" sz="3200" dirty="0"/>
              <a:t>Questions: </a:t>
            </a:r>
          </a:p>
          <a:p>
            <a:pPr lvl="1"/>
            <a:r>
              <a:rPr lang="en-US" sz="3200" dirty="0"/>
              <a:t>What is the </a:t>
            </a:r>
            <a:r>
              <a:rPr lang="en-US" sz="3200" dirty="0">
                <a:solidFill>
                  <a:srgbClr val="7030A0"/>
                </a:solidFill>
              </a:rPr>
              <a:t>null hypothesis</a:t>
            </a:r>
            <a:r>
              <a:rPr lang="en-US" sz="3200" dirty="0"/>
              <a:t>?</a:t>
            </a:r>
          </a:p>
          <a:p>
            <a:pPr lvl="1"/>
            <a:r>
              <a:rPr lang="en-US" sz="3200" dirty="0"/>
              <a:t>What is the </a:t>
            </a:r>
            <a:r>
              <a:rPr lang="en-US" sz="3200" dirty="0">
                <a:solidFill>
                  <a:srgbClr val="7030A0"/>
                </a:solidFill>
              </a:rPr>
              <a:t>alternative hypothesis</a:t>
            </a:r>
            <a:r>
              <a:rPr lang="en-US" sz="3200" dirty="0"/>
              <a:t>?</a:t>
            </a:r>
          </a:p>
          <a:p>
            <a:pPr lvl="1"/>
            <a:r>
              <a:rPr lang="en-US" sz="3200" dirty="0"/>
              <a:t>Should we </a:t>
            </a:r>
            <a:r>
              <a:rPr lang="en-US" sz="3200" dirty="0">
                <a:solidFill>
                  <a:srgbClr val="FF0000"/>
                </a:solidFill>
              </a:rPr>
              <a:t>reject</a:t>
            </a:r>
            <a:r>
              <a:rPr lang="en-US" sz="3200" dirty="0"/>
              <a:t> or </a:t>
            </a:r>
            <a:r>
              <a:rPr lang="en-US" sz="3200" dirty="0">
                <a:solidFill>
                  <a:srgbClr val="7030A0"/>
                </a:solidFill>
              </a:rPr>
              <a:t>FTR</a:t>
            </a:r>
            <a:r>
              <a:rPr lang="en-US" sz="3200" dirty="0"/>
              <a:t> the null?</a:t>
            </a:r>
          </a:p>
          <a:p>
            <a:pPr lvl="1"/>
            <a:r>
              <a:rPr lang="en-US" sz="3200" dirty="0"/>
              <a:t>What is your interpretation?</a:t>
            </a:r>
          </a:p>
        </p:txBody>
      </p:sp>
    </p:spTree>
    <p:extLst>
      <p:ext uri="{BB962C8B-B14F-4D97-AF65-F5344CB8AC3E}">
        <p14:creationId xmlns:p14="http://schemas.microsoft.com/office/powerpoint/2010/main" val="24387586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430" y="1828800"/>
            <a:ext cx="8229600" cy="4876800"/>
          </a:xfrm>
        </p:spPr>
        <p:txBody>
          <a:bodyPr>
            <a:noAutofit/>
          </a:bodyPr>
          <a:lstStyle/>
          <a:p>
            <a:pPr marL="0" indent="0">
              <a:buNone/>
            </a:pPr>
            <a:r>
              <a:rPr lang="en-US" sz="2400" dirty="0"/>
              <a:t>Participants were randomly assigned to sit in a room with a citrus cleaner scent (clean scent) or in a room with no scent (control). Participants were then provided with a biscuit to eat. Number of times the participant removed crumbs from table was coded to measure cleaning behavior, alpha was set to .05.</a:t>
            </a:r>
          </a:p>
        </p:txBody>
      </p:sp>
      <p:pic>
        <p:nvPicPr>
          <p:cNvPr id="5" name="Picture 4"/>
          <p:cNvPicPr>
            <a:picLocks noChangeAspect="1"/>
          </p:cNvPicPr>
          <p:nvPr/>
        </p:nvPicPr>
        <p:blipFill>
          <a:blip r:embed="rId2"/>
          <a:stretch>
            <a:fillRect/>
          </a:stretch>
        </p:blipFill>
        <p:spPr>
          <a:xfrm>
            <a:off x="566430" y="8467"/>
            <a:ext cx="8486163" cy="1600200"/>
          </a:xfrm>
          <a:prstGeom prst="rect">
            <a:avLst/>
          </a:prstGeom>
        </p:spPr>
      </p:pic>
    </p:spTree>
    <p:extLst>
      <p:ext uri="{BB962C8B-B14F-4D97-AF65-F5344CB8AC3E}">
        <p14:creationId xmlns:p14="http://schemas.microsoft.com/office/powerpoint/2010/main" val="31033157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430" y="1828800"/>
            <a:ext cx="8229600" cy="4876800"/>
          </a:xfrm>
        </p:spPr>
        <p:txBody>
          <a:bodyPr>
            <a:noAutofit/>
          </a:bodyPr>
          <a:lstStyle/>
          <a:p>
            <a:pPr marL="0" indent="0">
              <a:buNone/>
            </a:pPr>
            <a:r>
              <a:rPr lang="en-US" sz="2400" dirty="0"/>
              <a:t>Results: </a:t>
            </a:r>
          </a:p>
          <a:p>
            <a:pPr marL="0" indent="0">
              <a:buNone/>
            </a:pPr>
            <a:r>
              <a:rPr lang="en-US" sz="2400" dirty="0"/>
              <a:t>Clean Scent: M = 3.54 times		Control: M = 1.09 times</a:t>
            </a:r>
          </a:p>
          <a:p>
            <a:pPr marL="0" indent="0">
              <a:buNone/>
            </a:pPr>
            <a:r>
              <a:rPr lang="en-US" sz="2400" dirty="0"/>
              <a:t>t (20) = 2.37, </a:t>
            </a:r>
            <a:r>
              <a:rPr lang="en-US" sz="2400" i="1" dirty="0"/>
              <a:t>p</a:t>
            </a:r>
            <a:r>
              <a:rPr lang="en-US" sz="2400" dirty="0"/>
              <a:t> = .02</a:t>
            </a:r>
          </a:p>
          <a:p>
            <a:pPr marL="0" indent="0">
              <a:buNone/>
            </a:pPr>
            <a:r>
              <a:rPr lang="en-US" sz="2400" dirty="0"/>
              <a:t>Answer the following:</a:t>
            </a:r>
          </a:p>
          <a:p>
            <a:pPr lvl="1">
              <a:buFont typeface="Wingdings" pitchFamily="2" charset="2"/>
              <a:buChar char="§"/>
            </a:pPr>
            <a:r>
              <a:rPr lang="en-US" sz="2400" i="0" dirty="0"/>
              <a:t>What were the IV and DV?</a:t>
            </a:r>
          </a:p>
          <a:p>
            <a:pPr lvl="1">
              <a:buFont typeface="Wingdings" pitchFamily="2" charset="2"/>
              <a:buChar char="§"/>
            </a:pPr>
            <a:r>
              <a:rPr lang="en-US" sz="2400" i="0" dirty="0"/>
              <a:t>Provide an interpretation of the results</a:t>
            </a:r>
          </a:p>
          <a:p>
            <a:pPr lvl="1">
              <a:buFont typeface="Wingdings" pitchFamily="2" charset="2"/>
              <a:buChar char="§"/>
            </a:pPr>
            <a:r>
              <a:rPr lang="en-US" sz="2400" i="0" dirty="0"/>
              <a:t>Assuming equal sample sizes, how many subjects were in each group? (OK if you get stuck on this one)</a:t>
            </a:r>
          </a:p>
          <a:p>
            <a:pPr marL="0" indent="0">
              <a:buNone/>
            </a:pPr>
            <a:endParaRPr lang="en-US" sz="2400" dirty="0"/>
          </a:p>
        </p:txBody>
      </p:sp>
      <p:pic>
        <p:nvPicPr>
          <p:cNvPr id="5" name="Picture 4"/>
          <p:cNvPicPr>
            <a:picLocks noChangeAspect="1"/>
          </p:cNvPicPr>
          <p:nvPr/>
        </p:nvPicPr>
        <p:blipFill>
          <a:blip r:embed="rId2"/>
          <a:stretch>
            <a:fillRect/>
          </a:stretch>
        </p:blipFill>
        <p:spPr>
          <a:xfrm>
            <a:off x="566430" y="8467"/>
            <a:ext cx="8486163" cy="1600200"/>
          </a:xfrm>
          <a:prstGeom prst="rect">
            <a:avLst/>
          </a:prstGeom>
        </p:spPr>
      </p:pic>
    </p:spTree>
    <p:extLst>
      <p:ext uri="{BB962C8B-B14F-4D97-AF65-F5344CB8AC3E}">
        <p14:creationId xmlns:p14="http://schemas.microsoft.com/office/powerpoint/2010/main" val="22379794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566430" y="8467"/>
            <a:ext cx="8486163" cy="1600200"/>
          </a:xfrm>
          <a:prstGeom prst="rect">
            <a:avLst/>
          </a:prstGeom>
        </p:spPr>
      </p:pic>
      <p:pic>
        <p:nvPicPr>
          <p:cNvPr id="6" name="Picture 5">
            <a:extLst>
              <a:ext uri="{FF2B5EF4-FFF2-40B4-BE49-F238E27FC236}">
                <a16:creationId xmlns:a16="http://schemas.microsoft.com/office/drawing/2014/main" id="{8C8DFAB8-1C55-C441-9A60-DF1FCAAD91DB}"/>
              </a:ext>
            </a:extLst>
          </p:cNvPr>
          <p:cNvPicPr>
            <a:picLocks noChangeAspect="1"/>
          </p:cNvPicPr>
          <p:nvPr/>
        </p:nvPicPr>
        <p:blipFill>
          <a:blip r:embed="rId3"/>
          <a:stretch>
            <a:fillRect/>
          </a:stretch>
        </p:blipFill>
        <p:spPr>
          <a:xfrm>
            <a:off x="914400" y="2175614"/>
            <a:ext cx="7385241" cy="1744772"/>
          </a:xfrm>
          <a:prstGeom prst="rect">
            <a:avLst/>
          </a:prstGeom>
        </p:spPr>
      </p:pic>
      <p:pic>
        <p:nvPicPr>
          <p:cNvPr id="7" name="Picture 6">
            <a:extLst>
              <a:ext uri="{FF2B5EF4-FFF2-40B4-BE49-F238E27FC236}">
                <a16:creationId xmlns:a16="http://schemas.microsoft.com/office/drawing/2014/main" id="{5A453090-0D49-3345-B3B1-C49A26180423}"/>
              </a:ext>
            </a:extLst>
          </p:cNvPr>
          <p:cNvPicPr>
            <a:picLocks noChangeAspect="1"/>
          </p:cNvPicPr>
          <p:nvPr/>
        </p:nvPicPr>
        <p:blipFill>
          <a:blip r:embed="rId4"/>
          <a:stretch>
            <a:fillRect/>
          </a:stretch>
        </p:blipFill>
        <p:spPr>
          <a:xfrm>
            <a:off x="914400" y="4343400"/>
            <a:ext cx="7385241" cy="2244006"/>
          </a:xfrm>
          <a:prstGeom prst="rect">
            <a:avLst/>
          </a:prstGeom>
        </p:spPr>
      </p:pic>
    </p:spTree>
    <p:extLst>
      <p:ext uri="{BB962C8B-B14F-4D97-AF65-F5344CB8AC3E}">
        <p14:creationId xmlns:p14="http://schemas.microsoft.com/office/powerpoint/2010/main" val="6041160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057400"/>
            <a:ext cx="8001000" cy="4495800"/>
          </a:xfrm>
        </p:spPr>
        <p:txBody>
          <a:bodyPr>
            <a:noAutofit/>
          </a:bodyPr>
          <a:lstStyle/>
          <a:p>
            <a:pPr marL="0" indent="0">
              <a:buNone/>
            </a:pPr>
            <a:r>
              <a:rPr lang="en-US" sz="2400" dirty="0"/>
              <a:t>Participants were children with and without a diagnosis of ADHD. Children and their teacher were both asked to rate the child’s social acceptance on a 1 to 4 scale, higher suggests more accepted by peers. </a:t>
            </a:r>
          </a:p>
          <a:p>
            <a:pPr marL="0" indent="0">
              <a:buNone/>
            </a:pPr>
            <a:endParaRPr lang="en-US" sz="2400" dirty="0"/>
          </a:p>
        </p:txBody>
      </p:sp>
      <p:pic>
        <p:nvPicPr>
          <p:cNvPr id="5" name="Picture 4"/>
          <p:cNvPicPr>
            <a:picLocks noChangeAspect="1"/>
          </p:cNvPicPr>
          <p:nvPr/>
        </p:nvPicPr>
        <p:blipFill>
          <a:blip r:embed="rId2"/>
          <a:stretch>
            <a:fillRect/>
          </a:stretch>
        </p:blipFill>
        <p:spPr>
          <a:xfrm>
            <a:off x="685800" y="25400"/>
            <a:ext cx="8229600" cy="1752601"/>
          </a:xfrm>
          <a:prstGeom prst="rect">
            <a:avLst/>
          </a:prstGeom>
        </p:spPr>
      </p:pic>
    </p:spTree>
    <p:extLst>
      <p:ext uri="{BB962C8B-B14F-4D97-AF65-F5344CB8AC3E}">
        <p14:creationId xmlns:p14="http://schemas.microsoft.com/office/powerpoint/2010/main" val="1723638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3191"/>
            <a:ext cx="7200900" cy="1485900"/>
          </a:xfrm>
        </p:spPr>
        <p:txBody>
          <a:bodyPr>
            <a:normAutofit/>
          </a:bodyPr>
          <a:lstStyle/>
          <a:p>
            <a:pPr algn="ctr"/>
            <a:r>
              <a:rPr lang="en-US" sz="4000" dirty="0"/>
              <a:t>2 Types of 2-Sample Tests</a:t>
            </a:r>
          </a:p>
        </p:txBody>
      </p:sp>
      <p:sp>
        <p:nvSpPr>
          <p:cNvPr id="3" name="Content Placeholder 2"/>
          <p:cNvSpPr>
            <a:spLocks noGrp="1"/>
          </p:cNvSpPr>
          <p:nvPr>
            <p:ph idx="1"/>
          </p:nvPr>
        </p:nvSpPr>
        <p:spPr>
          <a:xfrm>
            <a:off x="1028700" y="1143000"/>
            <a:ext cx="7200900" cy="4495800"/>
          </a:xfrm>
        </p:spPr>
        <p:txBody>
          <a:bodyPr>
            <a:noAutofit/>
          </a:bodyPr>
          <a:lstStyle/>
          <a:p>
            <a:pPr marL="0" indent="0">
              <a:buNone/>
            </a:pPr>
            <a:r>
              <a:rPr lang="en-US" sz="2400" b="1" i="1" dirty="0">
                <a:solidFill>
                  <a:srgbClr val="7030A0"/>
                </a:solidFill>
              </a:rPr>
              <a:t>Paired test </a:t>
            </a:r>
            <a:r>
              <a:rPr lang="en-US" sz="2400" dirty="0"/>
              <a:t>– two conditions are comprised of the same elements; same observation is measured under different testing conditions.  </a:t>
            </a:r>
            <a:endParaRPr lang="en-US" sz="2400" b="1" dirty="0"/>
          </a:p>
          <a:p>
            <a:pPr lvl="1"/>
            <a:r>
              <a:rPr lang="en-US" sz="2400" b="1" i="1" dirty="0"/>
              <a:t>EX:</a:t>
            </a:r>
            <a:r>
              <a:rPr lang="en-US" sz="2400" dirty="0"/>
              <a:t> </a:t>
            </a:r>
            <a:endParaRPr lang="en-US" sz="2400" b="1" dirty="0"/>
          </a:p>
          <a:p>
            <a:pPr marL="0" indent="0">
              <a:buNone/>
            </a:pPr>
            <a:r>
              <a:rPr lang="en-US" sz="2400" dirty="0"/>
              <a:t>		</a:t>
            </a:r>
            <a:endParaRPr lang="en-US" sz="2400" b="1" dirty="0"/>
          </a:p>
          <a:p>
            <a:pPr marL="0" indent="0">
              <a:buNone/>
            </a:pPr>
            <a:r>
              <a:rPr lang="en-US" sz="2400" dirty="0"/>
              <a:t>			 </a:t>
            </a:r>
            <a:endParaRPr lang="en-US" sz="2400" b="1" dirty="0"/>
          </a:p>
          <a:p>
            <a:pPr marL="0" indent="0">
              <a:buNone/>
            </a:pPr>
            <a:r>
              <a:rPr lang="en-US" sz="2400" b="1" i="1" dirty="0">
                <a:solidFill>
                  <a:srgbClr val="7030A0"/>
                </a:solidFill>
              </a:rPr>
              <a:t>Independent test </a:t>
            </a:r>
            <a:r>
              <a:rPr lang="en-US" sz="2400" b="1" i="1" dirty="0"/>
              <a:t>–</a:t>
            </a:r>
            <a:r>
              <a:rPr lang="en-US" sz="2400" dirty="0"/>
              <a:t> two conditions are comprised of different elements/observations; </a:t>
            </a:r>
            <a:r>
              <a:rPr lang="en-US" sz="2400" b="1" dirty="0"/>
              <a:t> </a:t>
            </a:r>
            <a:r>
              <a:rPr lang="en-US" sz="2400" dirty="0"/>
              <a:t>often called unpaired</a:t>
            </a:r>
            <a:endParaRPr lang="en-US" sz="2400" b="1" dirty="0"/>
          </a:p>
          <a:p>
            <a:pPr lvl="1"/>
            <a:r>
              <a:rPr lang="en-US" sz="2400" b="1" i="1" dirty="0"/>
              <a:t>EX:</a:t>
            </a:r>
            <a:endParaRPr lang="en-US" sz="2400" b="1" dirty="0"/>
          </a:p>
          <a:p>
            <a:pPr marL="0" indent="0">
              <a:buNone/>
            </a:pPr>
            <a:endParaRPr lang="en-US" sz="2400" dirty="0"/>
          </a:p>
        </p:txBody>
      </p:sp>
    </p:spTree>
    <p:extLst>
      <p:ext uri="{BB962C8B-B14F-4D97-AF65-F5344CB8AC3E}">
        <p14:creationId xmlns:p14="http://schemas.microsoft.com/office/powerpoint/2010/main" val="8920046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8001000" cy="4495800"/>
          </a:xfrm>
        </p:spPr>
        <p:txBody>
          <a:bodyPr>
            <a:noAutofit/>
          </a:bodyPr>
          <a:lstStyle/>
          <a:p>
            <a:pPr marL="0" indent="0">
              <a:buNone/>
            </a:pPr>
            <a:r>
              <a:rPr lang="en-US" sz="2400" dirty="0"/>
              <a:t>Child’s perception of their social acceptance:</a:t>
            </a:r>
          </a:p>
          <a:p>
            <a:pPr marL="0" indent="0">
              <a:buNone/>
            </a:pPr>
            <a:r>
              <a:rPr lang="en-US" sz="2400" dirty="0"/>
              <a:t>ADHD: M = 2.75 (SD = .67)	Control: M = 2.88 (SD = .77)</a:t>
            </a:r>
          </a:p>
          <a:p>
            <a:pPr marL="0" indent="0">
              <a:buNone/>
            </a:pPr>
            <a:r>
              <a:rPr lang="en-US" sz="2400" dirty="0"/>
              <a:t>t(76) = .61, </a:t>
            </a:r>
            <a:r>
              <a:rPr lang="en-US" sz="2400" i="1" dirty="0"/>
              <a:t>p</a:t>
            </a:r>
            <a:r>
              <a:rPr lang="en-US" sz="2400" dirty="0"/>
              <a:t> &gt; .05, d = .18</a:t>
            </a:r>
          </a:p>
          <a:p>
            <a:pPr marL="0" indent="0">
              <a:buNone/>
            </a:pPr>
            <a:r>
              <a:rPr lang="en-US" sz="2400" dirty="0"/>
              <a:t>Results for teacher’s rating of the child’s social acceptance:</a:t>
            </a:r>
          </a:p>
          <a:p>
            <a:pPr marL="0" indent="0">
              <a:buNone/>
            </a:pPr>
            <a:r>
              <a:rPr lang="en-US" sz="2400" dirty="0"/>
              <a:t>ADHD: M = 2.12 (SD = .67)	Control: M =3.75 (SD = .35)</a:t>
            </a:r>
          </a:p>
          <a:p>
            <a:pPr marL="0" indent="0">
              <a:buNone/>
            </a:pPr>
            <a:r>
              <a:rPr lang="en-US" sz="2400" dirty="0"/>
              <a:t>t(76) = 12.01, </a:t>
            </a:r>
            <a:r>
              <a:rPr lang="en-US" sz="2400" i="1" dirty="0"/>
              <a:t>p</a:t>
            </a:r>
            <a:r>
              <a:rPr lang="en-US" sz="2400" dirty="0"/>
              <a:t> &lt; .05, d = 2.92</a:t>
            </a:r>
          </a:p>
          <a:p>
            <a:pPr marL="0" indent="0">
              <a:buNone/>
            </a:pPr>
            <a:r>
              <a:rPr lang="en-US" sz="2400" dirty="0"/>
              <a:t>Answer the following: </a:t>
            </a:r>
          </a:p>
          <a:p>
            <a:pPr lvl="1">
              <a:buFont typeface="Wingdings" pitchFamily="2" charset="2"/>
              <a:buChar char="§"/>
            </a:pPr>
            <a:r>
              <a:rPr lang="en-US" i="0" dirty="0"/>
              <a:t>What was the IV and  what were the two DVs?</a:t>
            </a:r>
          </a:p>
          <a:p>
            <a:pPr lvl="1">
              <a:buFont typeface="Wingdings" pitchFamily="2" charset="2"/>
              <a:buChar char="§"/>
            </a:pPr>
            <a:r>
              <a:rPr lang="en-US" i="0" dirty="0"/>
              <a:t>Interpret the results for child perception and teacher rating</a:t>
            </a:r>
          </a:p>
          <a:p>
            <a:pPr lvl="1">
              <a:buFont typeface="Wingdings" pitchFamily="2" charset="2"/>
              <a:buChar char="§"/>
            </a:pPr>
            <a:r>
              <a:rPr lang="en-US" i="0" dirty="0"/>
              <a:t>Interpret the magnitude of the group differences (HINT: think about effect size)</a:t>
            </a:r>
          </a:p>
        </p:txBody>
      </p:sp>
      <p:pic>
        <p:nvPicPr>
          <p:cNvPr id="5" name="Picture 4"/>
          <p:cNvPicPr>
            <a:picLocks noChangeAspect="1"/>
          </p:cNvPicPr>
          <p:nvPr/>
        </p:nvPicPr>
        <p:blipFill>
          <a:blip r:embed="rId2"/>
          <a:stretch>
            <a:fillRect/>
          </a:stretch>
        </p:blipFill>
        <p:spPr>
          <a:xfrm>
            <a:off x="685800" y="25400"/>
            <a:ext cx="8229600" cy="1752601"/>
          </a:xfrm>
          <a:prstGeom prst="rect">
            <a:avLst/>
          </a:prstGeom>
        </p:spPr>
      </p:pic>
    </p:spTree>
    <p:extLst>
      <p:ext uri="{BB962C8B-B14F-4D97-AF65-F5344CB8AC3E}">
        <p14:creationId xmlns:p14="http://schemas.microsoft.com/office/powerpoint/2010/main" val="1853059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9625" y="212725"/>
            <a:ext cx="8458200" cy="1485900"/>
          </a:xfrm>
        </p:spPr>
        <p:txBody>
          <a:bodyPr>
            <a:normAutofit/>
          </a:bodyPr>
          <a:lstStyle/>
          <a:p>
            <a:pPr algn="ctr"/>
            <a:r>
              <a:rPr lang="en-US" sz="4000" dirty="0"/>
              <a:t>Comparing one- &amp; two-sample tests</a:t>
            </a:r>
          </a:p>
        </p:txBody>
      </p:sp>
      <p:sp>
        <p:nvSpPr>
          <p:cNvPr id="5" name="Content Placeholder 4"/>
          <p:cNvSpPr>
            <a:spLocks noGrp="1"/>
          </p:cNvSpPr>
          <p:nvPr>
            <p:ph idx="1"/>
          </p:nvPr>
        </p:nvSpPr>
        <p:spPr>
          <a:xfrm>
            <a:off x="1268275" y="1219200"/>
            <a:ext cx="7200900" cy="3581400"/>
          </a:xfrm>
        </p:spPr>
        <p:txBody>
          <a:bodyPr>
            <a:noAutofit/>
          </a:bodyPr>
          <a:lstStyle/>
          <a:p>
            <a:pPr marL="0" indent="0">
              <a:buNone/>
            </a:pPr>
            <a:r>
              <a:rPr lang="en-US" sz="2400" dirty="0"/>
              <a:t>1 Sample Tests: </a:t>
            </a:r>
          </a:p>
          <a:p>
            <a:pPr lvl="1"/>
            <a:r>
              <a:rPr lang="en-US" sz="2400" dirty="0"/>
              <a:t>Ho: </a:t>
            </a:r>
            <a:r>
              <a:rPr lang="en-US" sz="2400" dirty="0" err="1"/>
              <a:t>μ</a:t>
            </a:r>
            <a:r>
              <a:rPr lang="en-US" sz="2400" dirty="0"/>
              <a:t> = some value</a:t>
            </a:r>
          </a:p>
          <a:p>
            <a:pPr lvl="1"/>
            <a:r>
              <a:rPr lang="en-US" sz="2400" dirty="0"/>
              <a:t>Ha: </a:t>
            </a:r>
            <a:r>
              <a:rPr lang="en-US" sz="2400" dirty="0" err="1"/>
              <a:t>μ</a:t>
            </a:r>
            <a:r>
              <a:rPr lang="en-US" sz="2400" dirty="0"/>
              <a:t> ≠ some value</a:t>
            </a:r>
          </a:p>
          <a:p>
            <a:pPr lvl="1"/>
            <a:r>
              <a:rPr lang="en-US" sz="2400" dirty="0"/>
              <a:t>Observed value of test stat = </a:t>
            </a:r>
          </a:p>
          <a:p>
            <a:pPr marL="0" indent="0">
              <a:buNone/>
            </a:pPr>
            <a:endParaRPr lang="en-US" sz="2400" dirty="0"/>
          </a:p>
          <a:p>
            <a:pPr marL="0" indent="0">
              <a:buNone/>
            </a:pPr>
            <a:r>
              <a:rPr lang="en-US" sz="2400" dirty="0"/>
              <a:t>2 Sample Tests: </a:t>
            </a:r>
          </a:p>
          <a:p>
            <a:pPr lvl="1"/>
            <a:r>
              <a:rPr lang="en-US" sz="2400" dirty="0"/>
              <a:t>Ho: μ1 = μ2</a:t>
            </a:r>
          </a:p>
          <a:p>
            <a:pPr lvl="1"/>
            <a:r>
              <a:rPr lang="en-US" sz="2400" dirty="0"/>
              <a:t>Ha: μ1 ≠ μ2</a:t>
            </a:r>
          </a:p>
          <a:p>
            <a:pPr lvl="1"/>
            <a:r>
              <a:rPr lang="en-US" sz="2400" dirty="0"/>
              <a:t>Observed value of test stat = </a:t>
            </a:r>
          </a:p>
          <a:p>
            <a:pPr marL="457200" lvl="1" indent="0">
              <a:buNone/>
            </a:pPr>
            <a:endParaRPr lang="en-US" sz="2400" dirty="0"/>
          </a:p>
        </p:txBody>
      </p:sp>
      <p:graphicFrame>
        <p:nvGraphicFramePr>
          <p:cNvPr id="6" name="Object 5"/>
          <p:cNvGraphicFramePr>
            <a:graphicFrameLocks noChangeAspect="1"/>
          </p:cNvGraphicFramePr>
          <p:nvPr>
            <p:extLst>
              <p:ext uri="{D42A27DB-BD31-4B8C-83A1-F6EECF244321}">
                <p14:modId xmlns:p14="http://schemas.microsoft.com/office/powerpoint/2010/main" val="3883653545"/>
              </p:ext>
            </p:extLst>
          </p:nvPr>
        </p:nvGraphicFramePr>
        <p:xfrm>
          <a:off x="6215856" y="4648200"/>
          <a:ext cx="1436688" cy="968375"/>
        </p:xfrm>
        <a:graphic>
          <a:graphicData uri="http://schemas.openxmlformats.org/presentationml/2006/ole">
            <mc:AlternateContent xmlns:mc="http://schemas.openxmlformats.org/markup-compatibility/2006">
              <mc:Choice xmlns:v="urn:schemas-microsoft-com:vml" Requires="v">
                <p:oleObj spid="_x0000_s107589" name="Equation" r:id="rId4" imgW="584200" imgH="393700" progId="Equation.3">
                  <p:embed/>
                </p:oleObj>
              </mc:Choice>
              <mc:Fallback>
                <p:oleObj name="Equation" r:id="rId4" imgW="584200" imgH="393700" progId="Equation.3">
                  <p:embed/>
                  <p:pic>
                    <p:nvPicPr>
                      <p:cNvPr id="0" name=""/>
                      <p:cNvPicPr/>
                      <p:nvPr/>
                    </p:nvPicPr>
                    <p:blipFill>
                      <a:blip r:embed="rId5"/>
                      <a:stretch>
                        <a:fillRect/>
                      </a:stretch>
                    </p:blipFill>
                    <p:spPr>
                      <a:xfrm>
                        <a:off x="6215856" y="4648200"/>
                        <a:ext cx="1436688" cy="96837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67084068"/>
              </p:ext>
            </p:extLst>
          </p:nvPr>
        </p:nvGraphicFramePr>
        <p:xfrm>
          <a:off x="6324600" y="2384425"/>
          <a:ext cx="1219200" cy="969108"/>
        </p:xfrm>
        <a:graphic>
          <a:graphicData uri="http://schemas.openxmlformats.org/presentationml/2006/ole">
            <mc:AlternateContent xmlns:mc="http://schemas.openxmlformats.org/markup-compatibility/2006">
              <mc:Choice xmlns:v="urn:schemas-microsoft-com:vml" Requires="v">
                <p:oleObj spid="_x0000_s107590" name="Equation" r:id="rId6" imgW="495300" imgH="393700" progId="Equation.3">
                  <p:embed/>
                </p:oleObj>
              </mc:Choice>
              <mc:Fallback>
                <p:oleObj name="Equation" r:id="rId6" imgW="495300" imgH="393700" progId="Equation.3">
                  <p:embed/>
                  <p:pic>
                    <p:nvPicPr>
                      <p:cNvPr id="0" name=""/>
                      <p:cNvPicPr/>
                      <p:nvPr/>
                    </p:nvPicPr>
                    <p:blipFill>
                      <a:blip r:embed="rId7"/>
                      <a:stretch>
                        <a:fillRect/>
                      </a:stretch>
                    </p:blipFill>
                    <p:spPr>
                      <a:xfrm>
                        <a:off x="6324600" y="2384425"/>
                        <a:ext cx="1219200" cy="969108"/>
                      </a:xfrm>
                      <a:prstGeom prst="rect">
                        <a:avLst/>
                      </a:prstGeom>
                    </p:spPr>
                  </p:pic>
                </p:oleObj>
              </mc:Fallback>
            </mc:AlternateContent>
          </a:graphicData>
        </a:graphic>
      </p:graphicFrame>
    </p:spTree>
    <p:extLst>
      <p:ext uri="{BB962C8B-B14F-4D97-AF65-F5344CB8AC3E}">
        <p14:creationId xmlns:p14="http://schemas.microsoft.com/office/powerpoint/2010/main" val="1831043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0017"/>
            <a:ext cx="8381999" cy="1485900"/>
          </a:xfrm>
        </p:spPr>
        <p:txBody>
          <a:bodyPr>
            <a:noAutofit/>
          </a:bodyPr>
          <a:lstStyle/>
          <a:p>
            <a:pPr algn="ctr"/>
            <a:r>
              <a:rPr lang="en-US" sz="4000" b="1" dirty="0"/>
              <a:t>Sampling Distribution of </a:t>
            </a:r>
            <a:br>
              <a:rPr lang="en-US" sz="4000" b="1" dirty="0"/>
            </a:br>
            <a:r>
              <a:rPr lang="en-US" sz="4000" b="1" dirty="0"/>
              <a:t>Differences Between Means</a:t>
            </a:r>
            <a:br>
              <a:rPr lang="en-US" sz="2400" b="1" dirty="0"/>
            </a:br>
            <a:br>
              <a:rPr lang="en-US" sz="2400" b="1" dirty="0"/>
            </a:br>
            <a:r>
              <a:rPr lang="en-US" sz="2400" dirty="0"/>
              <a:t>The distribution of the differences between means over repeated sampling from the same population</a:t>
            </a:r>
          </a:p>
        </p:txBody>
      </p:sp>
      <p:pic>
        <p:nvPicPr>
          <p:cNvPr id="59394" name="Picture 2" descr="http://www.psych.utah.edu/gordon/Classes/Psych_6500/samplingDistributio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135" y="2456140"/>
            <a:ext cx="6912708" cy="44196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p:cNvSpPr/>
          <p:nvPr/>
        </p:nvSpPr>
        <p:spPr>
          <a:xfrm>
            <a:off x="1143000" y="3048000"/>
            <a:ext cx="2743200" cy="523220"/>
          </a:xfrm>
          <a:prstGeom prst="rect">
            <a:avLst/>
          </a:prstGeom>
        </p:spPr>
        <p:txBody>
          <a:bodyPr wrap="square">
            <a:spAutoFit/>
          </a:bodyPr>
          <a:lstStyle/>
          <a:p>
            <a:r>
              <a:rPr lang="en-US" sz="2800" dirty="0"/>
              <a:t>H</a:t>
            </a:r>
            <a:r>
              <a:rPr lang="en-US" sz="2800" baseline="-25000" dirty="0"/>
              <a:t>a</a:t>
            </a:r>
            <a:r>
              <a:rPr lang="en-US" sz="2800" dirty="0"/>
              <a:t>: </a:t>
            </a:r>
            <a:r>
              <a:rPr lang="en-US" sz="2800" dirty="0">
                <a:sym typeface="Symbol"/>
              </a:rPr>
              <a:t></a:t>
            </a:r>
            <a:r>
              <a:rPr lang="en-US" sz="2800" baseline="-25000" dirty="0"/>
              <a:t>1</a:t>
            </a:r>
            <a:r>
              <a:rPr lang="en-US" sz="2800" dirty="0"/>
              <a:t> - </a:t>
            </a:r>
            <a:r>
              <a:rPr lang="en-US" sz="2800" dirty="0">
                <a:sym typeface="Symbol"/>
              </a:rPr>
              <a:t></a:t>
            </a:r>
            <a:r>
              <a:rPr lang="en-US" sz="2800" baseline="-25000" dirty="0"/>
              <a:t>2</a:t>
            </a:r>
            <a:r>
              <a:rPr lang="en-US" sz="2800" dirty="0"/>
              <a:t> </a:t>
            </a:r>
            <a:r>
              <a:rPr lang="en-US" sz="2800" dirty="0">
                <a:sym typeface="Symbol"/>
              </a:rPr>
              <a:t></a:t>
            </a:r>
            <a:r>
              <a:rPr lang="en-US" sz="2800" dirty="0"/>
              <a:t> 0</a:t>
            </a:r>
            <a:endParaRPr lang="en-US" dirty="0"/>
          </a:p>
        </p:txBody>
      </p:sp>
      <p:sp>
        <p:nvSpPr>
          <p:cNvPr id="6" name="Rectangle 5"/>
          <p:cNvSpPr/>
          <p:nvPr/>
        </p:nvSpPr>
        <p:spPr>
          <a:xfrm>
            <a:off x="4191000" y="6355833"/>
            <a:ext cx="685800" cy="523220"/>
          </a:xfrm>
          <a:prstGeom prst="rect">
            <a:avLst/>
          </a:prstGeom>
        </p:spPr>
        <p:txBody>
          <a:bodyPr wrap="square">
            <a:spAutoFit/>
          </a:bodyPr>
          <a:lstStyle/>
          <a:p>
            <a:pPr algn="ctr"/>
            <a:r>
              <a:rPr lang="en-US" sz="2800" dirty="0"/>
              <a:t>0</a:t>
            </a:r>
            <a:endParaRPr lang="en-US" dirty="0"/>
          </a:p>
        </p:txBody>
      </p:sp>
      <p:sp>
        <p:nvSpPr>
          <p:cNvPr id="5" name="TextBox 4"/>
          <p:cNvSpPr txBox="1"/>
          <p:nvPr/>
        </p:nvSpPr>
        <p:spPr>
          <a:xfrm>
            <a:off x="5617308" y="2590800"/>
            <a:ext cx="2438400" cy="2308324"/>
          </a:xfrm>
          <a:prstGeom prst="rect">
            <a:avLst/>
          </a:prstGeom>
          <a:noFill/>
        </p:spPr>
        <p:txBody>
          <a:bodyPr wrap="square" rtlCol="0">
            <a:spAutoFit/>
          </a:bodyPr>
          <a:lstStyle/>
          <a:p>
            <a:r>
              <a:rPr lang="en-US" sz="2400" dirty="0"/>
              <a:t>Where does the difference we observe between our samples fall if we assume  the null is true?</a:t>
            </a:r>
          </a:p>
        </p:txBody>
      </p:sp>
    </p:spTree>
    <p:extLst>
      <p:ext uri="{BB962C8B-B14F-4D97-AF65-F5344CB8AC3E}">
        <p14:creationId xmlns:p14="http://schemas.microsoft.com/office/powerpoint/2010/main" val="2824317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715962"/>
          </a:xfrm>
        </p:spPr>
        <p:txBody>
          <a:bodyPr>
            <a:noAutofit/>
          </a:bodyPr>
          <a:lstStyle/>
          <a:p>
            <a:pPr algn="ctr"/>
            <a:r>
              <a:rPr lang="en-US" sz="4000" dirty="0"/>
              <a:t>2-sample Hypothesis Test</a:t>
            </a:r>
          </a:p>
        </p:txBody>
      </p:sp>
      <p:sp>
        <p:nvSpPr>
          <p:cNvPr id="3" name="Content Placeholder 2"/>
          <p:cNvSpPr>
            <a:spLocks noGrp="1"/>
          </p:cNvSpPr>
          <p:nvPr>
            <p:ph idx="1"/>
          </p:nvPr>
        </p:nvSpPr>
        <p:spPr>
          <a:xfrm>
            <a:off x="884583" y="1066800"/>
            <a:ext cx="8229600" cy="5334000"/>
          </a:xfrm>
        </p:spPr>
        <p:txBody>
          <a:bodyPr>
            <a:noAutofit/>
          </a:bodyPr>
          <a:lstStyle/>
          <a:p>
            <a:pPr marL="0" indent="0">
              <a:buNone/>
            </a:pPr>
            <a:r>
              <a:rPr lang="en-US" sz="2400" dirty="0">
                <a:solidFill>
                  <a:srgbClr val="7030A0"/>
                </a:solidFill>
              </a:rPr>
              <a:t>Step 1</a:t>
            </a:r>
            <a:r>
              <a:rPr lang="en-US" sz="2400" dirty="0"/>
              <a:t>: Decide whether to conduct a one or a two-tailed test.  </a:t>
            </a:r>
          </a:p>
          <a:p>
            <a:pPr lvl="1">
              <a:buFont typeface="Wingdings" pitchFamily="2" charset="2"/>
              <a:buChar char="§"/>
            </a:pPr>
            <a:r>
              <a:rPr lang="en-US" sz="2400" dirty="0"/>
              <a:t>We’ll start with two-tailed tests.  </a:t>
            </a:r>
          </a:p>
          <a:p>
            <a:pPr marL="0" indent="0">
              <a:buNone/>
            </a:pPr>
            <a:endParaRPr lang="en-US" sz="2400" dirty="0"/>
          </a:p>
          <a:p>
            <a:pPr marL="0" indent="0">
              <a:buNone/>
            </a:pPr>
            <a:r>
              <a:rPr lang="en-US" sz="2400" dirty="0">
                <a:solidFill>
                  <a:srgbClr val="7030A0"/>
                </a:solidFill>
              </a:rPr>
              <a:t>Steps 2 and </a:t>
            </a:r>
            <a:r>
              <a:rPr lang="en-US" sz="2400" dirty="0"/>
              <a:t>3: Set up your null and alternative hypotheses</a:t>
            </a:r>
          </a:p>
          <a:p>
            <a:pPr marL="0" indent="0">
              <a:buNone/>
            </a:pPr>
            <a:r>
              <a:rPr lang="en-US" sz="2400" dirty="0"/>
              <a:t>	H</a:t>
            </a:r>
            <a:r>
              <a:rPr lang="en-US" sz="2400" baseline="-25000" dirty="0"/>
              <a:t>o</a:t>
            </a:r>
            <a:r>
              <a:rPr lang="en-US" sz="2400" dirty="0"/>
              <a:t>: </a:t>
            </a:r>
            <a:r>
              <a:rPr lang="en-US" sz="2400" dirty="0">
                <a:sym typeface="Symbol"/>
              </a:rPr>
              <a:t></a:t>
            </a:r>
            <a:r>
              <a:rPr lang="en-US" sz="2400" baseline="-25000" dirty="0"/>
              <a:t>1</a:t>
            </a:r>
            <a:r>
              <a:rPr lang="en-US" sz="2400" dirty="0"/>
              <a:t> - </a:t>
            </a:r>
            <a:r>
              <a:rPr lang="en-US" sz="2400" dirty="0">
                <a:sym typeface="Symbol"/>
              </a:rPr>
              <a:t></a:t>
            </a:r>
            <a:r>
              <a:rPr lang="en-US" sz="2400" baseline="-25000" dirty="0"/>
              <a:t>2</a:t>
            </a:r>
            <a:r>
              <a:rPr lang="en-US" sz="2400" dirty="0"/>
              <a:t> = 0		or		</a:t>
            </a:r>
            <a:r>
              <a:rPr lang="en-US" sz="2400" dirty="0">
                <a:sym typeface="Symbol"/>
              </a:rPr>
              <a:t></a:t>
            </a:r>
            <a:r>
              <a:rPr lang="en-US" sz="2400" baseline="-25000" dirty="0"/>
              <a:t>1</a:t>
            </a:r>
            <a:r>
              <a:rPr lang="en-US" sz="2400" dirty="0"/>
              <a:t> = </a:t>
            </a:r>
            <a:r>
              <a:rPr lang="en-US" sz="2400" dirty="0">
                <a:sym typeface="Symbol"/>
              </a:rPr>
              <a:t></a:t>
            </a:r>
            <a:r>
              <a:rPr lang="en-US" sz="2400" baseline="-25000" dirty="0"/>
              <a:t>2</a:t>
            </a:r>
            <a:r>
              <a:rPr lang="en-US" sz="2400" dirty="0"/>
              <a:t> </a:t>
            </a:r>
          </a:p>
          <a:p>
            <a:pPr marL="0" indent="0">
              <a:buNone/>
            </a:pPr>
            <a:r>
              <a:rPr lang="en-US" sz="2400" dirty="0"/>
              <a:t>	H</a:t>
            </a:r>
            <a:r>
              <a:rPr lang="en-US" sz="2400" baseline="-25000" dirty="0"/>
              <a:t>a</a:t>
            </a:r>
            <a:r>
              <a:rPr lang="en-US" sz="2400" dirty="0"/>
              <a:t>: </a:t>
            </a:r>
            <a:r>
              <a:rPr lang="en-US" sz="2400" dirty="0">
                <a:sym typeface="Symbol"/>
              </a:rPr>
              <a:t></a:t>
            </a:r>
            <a:r>
              <a:rPr lang="en-US" sz="2400" baseline="-25000" dirty="0"/>
              <a:t>1</a:t>
            </a:r>
            <a:r>
              <a:rPr lang="en-US" sz="2400" dirty="0"/>
              <a:t> - </a:t>
            </a:r>
            <a:r>
              <a:rPr lang="en-US" sz="2400" dirty="0">
                <a:sym typeface="Symbol"/>
              </a:rPr>
              <a:t></a:t>
            </a:r>
            <a:r>
              <a:rPr lang="en-US" sz="2400" baseline="-25000" dirty="0"/>
              <a:t>2</a:t>
            </a:r>
            <a:r>
              <a:rPr lang="en-US" sz="2400" dirty="0"/>
              <a:t> </a:t>
            </a:r>
            <a:r>
              <a:rPr lang="en-US" sz="2400" dirty="0">
                <a:sym typeface="Symbol"/>
              </a:rPr>
              <a:t></a:t>
            </a:r>
            <a:r>
              <a:rPr lang="en-US" sz="2400" dirty="0"/>
              <a:t> 0		or		</a:t>
            </a:r>
            <a:r>
              <a:rPr lang="en-US" sz="2400" dirty="0">
                <a:sym typeface="Symbol"/>
              </a:rPr>
              <a:t></a:t>
            </a:r>
            <a:r>
              <a:rPr lang="en-US" sz="2400" baseline="-25000" dirty="0"/>
              <a:t>1</a:t>
            </a:r>
            <a:r>
              <a:rPr lang="en-US" sz="2400" dirty="0"/>
              <a:t> </a:t>
            </a:r>
            <a:r>
              <a:rPr lang="en-US" sz="2400" dirty="0">
                <a:sym typeface="Symbol"/>
              </a:rPr>
              <a:t></a:t>
            </a:r>
            <a:r>
              <a:rPr lang="en-US" sz="2400" dirty="0"/>
              <a:t> </a:t>
            </a:r>
            <a:r>
              <a:rPr lang="en-US" sz="2400" dirty="0">
                <a:sym typeface="Symbol"/>
              </a:rPr>
              <a:t></a:t>
            </a:r>
            <a:r>
              <a:rPr lang="en-US" sz="2400" baseline="-25000" dirty="0"/>
              <a:t>2</a:t>
            </a:r>
            <a:r>
              <a:rPr lang="en-US" sz="2400" dirty="0"/>
              <a:t> </a:t>
            </a:r>
          </a:p>
          <a:p>
            <a:pPr marL="0" indent="0">
              <a:buNone/>
            </a:pPr>
            <a:endParaRPr lang="en-US" sz="2400" dirty="0"/>
          </a:p>
          <a:p>
            <a:pPr marL="0" indent="0">
              <a:buNone/>
            </a:pPr>
            <a:r>
              <a:rPr lang="en-US" sz="2400" dirty="0">
                <a:solidFill>
                  <a:srgbClr val="7030A0"/>
                </a:solidFill>
              </a:rPr>
              <a:t>Step 4</a:t>
            </a:r>
            <a:r>
              <a:rPr lang="en-US" sz="2400" dirty="0"/>
              <a:t>: Choose alpha</a:t>
            </a:r>
          </a:p>
        </p:txBody>
      </p:sp>
    </p:spTree>
    <p:extLst>
      <p:ext uri="{BB962C8B-B14F-4D97-AF65-F5344CB8AC3E}">
        <p14:creationId xmlns:p14="http://schemas.microsoft.com/office/powerpoint/2010/main" val="1471730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715962"/>
          </a:xfrm>
        </p:spPr>
        <p:txBody>
          <a:bodyPr>
            <a:noAutofit/>
          </a:bodyPr>
          <a:lstStyle/>
          <a:p>
            <a:pPr algn="ctr"/>
            <a:r>
              <a:rPr lang="en-US" sz="4000" dirty="0"/>
              <a:t>2-sample Hypothesis Test</a:t>
            </a:r>
          </a:p>
        </p:txBody>
      </p:sp>
      <p:sp>
        <p:nvSpPr>
          <p:cNvPr id="3" name="Content Placeholder 2"/>
          <p:cNvSpPr>
            <a:spLocks noGrp="1"/>
          </p:cNvSpPr>
          <p:nvPr>
            <p:ph idx="1"/>
          </p:nvPr>
        </p:nvSpPr>
        <p:spPr>
          <a:xfrm>
            <a:off x="457200" y="1066800"/>
            <a:ext cx="8229600" cy="5334000"/>
          </a:xfrm>
        </p:spPr>
        <p:txBody>
          <a:bodyPr>
            <a:noAutofit/>
          </a:bodyPr>
          <a:lstStyle/>
          <a:p>
            <a:pPr marL="0" indent="0">
              <a:buNone/>
            </a:pPr>
            <a:r>
              <a:rPr lang="en-US" sz="2400" dirty="0">
                <a:solidFill>
                  <a:srgbClr val="7030A0"/>
                </a:solidFill>
              </a:rPr>
              <a:t>Step 5</a:t>
            </a:r>
            <a:r>
              <a:rPr lang="en-US" sz="2400" dirty="0"/>
              <a:t>: Set up a Rejection Region by determining </a:t>
            </a:r>
            <a:r>
              <a:rPr lang="en-US" sz="2400" dirty="0" err="1"/>
              <a:t>z</a:t>
            </a:r>
            <a:r>
              <a:rPr lang="en-US" sz="2400" baseline="-25000" dirty="0" err="1"/>
              <a:t>crit</a:t>
            </a:r>
            <a:r>
              <a:rPr lang="en-US" sz="2400" dirty="0"/>
              <a:t> or </a:t>
            </a:r>
            <a:r>
              <a:rPr lang="en-US" sz="2400" dirty="0" err="1"/>
              <a:t>t</a:t>
            </a:r>
            <a:r>
              <a:rPr lang="en-US" sz="2400" baseline="-25000" dirty="0" err="1"/>
              <a:t>crit</a:t>
            </a:r>
            <a:r>
              <a:rPr lang="en-US" sz="2400" dirty="0"/>
              <a:t> </a:t>
            </a:r>
          </a:p>
          <a:p>
            <a:pPr marL="0" indent="0">
              <a:buNone/>
            </a:pPr>
            <a:endParaRPr lang="en-US" sz="2400" dirty="0">
              <a:solidFill>
                <a:srgbClr val="7030A0"/>
              </a:solidFill>
            </a:endParaRPr>
          </a:p>
          <a:p>
            <a:pPr marL="0" indent="0">
              <a:buNone/>
            </a:pPr>
            <a:r>
              <a:rPr lang="en-US" sz="2400" dirty="0">
                <a:solidFill>
                  <a:srgbClr val="7030A0"/>
                </a:solidFill>
              </a:rPr>
              <a:t>Step 6</a:t>
            </a:r>
            <a:r>
              <a:rPr lang="en-US" sz="2400" dirty="0"/>
              <a:t>: Calculate </a:t>
            </a:r>
            <a:r>
              <a:rPr lang="en-US" sz="2400" dirty="0" err="1"/>
              <a:t>z</a:t>
            </a:r>
            <a:r>
              <a:rPr lang="en-US" sz="2400" baseline="-25000" dirty="0" err="1"/>
              <a:t>obs</a:t>
            </a:r>
            <a:r>
              <a:rPr lang="en-US" sz="2400" dirty="0"/>
              <a:t> or </a:t>
            </a:r>
            <a:r>
              <a:rPr lang="en-US" sz="2400" dirty="0" err="1"/>
              <a:t>t</a:t>
            </a:r>
            <a:r>
              <a:rPr lang="en-US" sz="2400" baseline="-25000" dirty="0" err="1"/>
              <a:t>obs</a:t>
            </a:r>
            <a:r>
              <a:rPr lang="en-US" sz="2400" dirty="0"/>
              <a:t>	</a:t>
            </a:r>
          </a:p>
          <a:p>
            <a:pPr marL="0" indent="0">
              <a:buNone/>
            </a:pPr>
            <a:endParaRPr lang="en-US" sz="2400" dirty="0">
              <a:solidFill>
                <a:srgbClr val="7030A0"/>
              </a:solidFill>
            </a:endParaRPr>
          </a:p>
          <a:p>
            <a:pPr marL="0" indent="0">
              <a:buNone/>
            </a:pPr>
            <a:r>
              <a:rPr lang="en-US" sz="2400" dirty="0">
                <a:solidFill>
                  <a:srgbClr val="7030A0"/>
                </a:solidFill>
              </a:rPr>
              <a:t>Step 7</a:t>
            </a:r>
            <a:r>
              <a:rPr lang="en-US" sz="2400" dirty="0"/>
              <a:t>: Make a decision regarding the null.</a:t>
            </a:r>
          </a:p>
          <a:p>
            <a:pPr lvl="1">
              <a:buFont typeface="Wingdings" pitchFamily="2" charset="2"/>
              <a:buChar char="§"/>
            </a:pPr>
            <a:r>
              <a:rPr lang="en-US" sz="2400" b="1" i="1" dirty="0" err="1">
                <a:solidFill>
                  <a:srgbClr val="7030A0"/>
                </a:solidFill>
              </a:rPr>
              <a:t>Crit</a:t>
            </a:r>
            <a:r>
              <a:rPr lang="en-US" sz="2400" b="1" i="1" dirty="0">
                <a:solidFill>
                  <a:srgbClr val="7030A0"/>
                </a:solidFill>
              </a:rPr>
              <a:t> Value</a:t>
            </a:r>
            <a:r>
              <a:rPr lang="en-US" sz="2400" dirty="0"/>
              <a:t>: </a:t>
            </a:r>
            <a:r>
              <a:rPr lang="en-US" sz="2400" i="1" dirty="0"/>
              <a:t>Does the observed value of your test statistic fall in the rejection region?</a:t>
            </a:r>
          </a:p>
          <a:p>
            <a:pPr lvl="1">
              <a:buFont typeface="Wingdings" pitchFamily="2" charset="2"/>
              <a:buChar char="§"/>
            </a:pPr>
            <a:r>
              <a:rPr lang="en-US" sz="2400" b="1" i="1" dirty="0">
                <a:solidFill>
                  <a:srgbClr val="7030A0"/>
                </a:solidFill>
              </a:rPr>
              <a:t>P-value</a:t>
            </a:r>
            <a:r>
              <a:rPr lang="en-US" sz="2400" dirty="0"/>
              <a:t>:</a:t>
            </a:r>
            <a:r>
              <a:rPr lang="en-US" sz="2400" i="1" dirty="0"/>
              <a:t> Is our observed probability less than what alpha is set to?</a:t>
            </a:r>
          </a:p>
          <a:p>
            <a:pPr lvl="0"/>
            <a:endParaRPr lang="en-US" sz="2400" dirty="0"/>
          </a:p>
          <a:p>
            <a:pPr marL="0" indent="0">
              <a:buNone/>
            </a:pPr>
            <a:r>
              <a:rPr lang="en-US" sz="2400" dirty="0">
                <a:solidFill>
                  <a:srgbClr val="7030A0"/>
                </a:solidFill>
              </a:rPr>
              <a:t>Step 8</a:t>
            </a:r>
            <a:r>
              <a:rPr lang="en-US" sz="2400" dirty="0"/>
              <a:t>: Interpret what your decision regarding the null means in terms of your original research question.</a:t>
            </a:r>
          </a:p>
        </p:txBody>
      </p:sp>
    </p:spTree>
    <p:extLst>
      <p:ext uri="{BB962C8B-B14F-4D97-AF65-F5344CB8AC3E}">
        <p14:creationId xmlns:p14="http://schemas.microsoft.com/office/powerpoint/2010/main" val="337383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639762"/>
          </a:xfrm>
        </p:spPr>
        <p:txBody>
          <a:bodyPr>
            <a:noAutofit/>
          </a:bodyPr>
          <a:lstStyle/>
          <a:p>
            <a:r>
              <a:rPr lang="en-US" sz="3800" dirty="0"/>
              <a:t>What does statistical significance mean?</a:t>
            </a:r>
          </a:p>
        </p:txBody>
      </p:sp>
      <p:sp>
        <p:nvSpPr>
          <p:cNvPr id="3" name="Content Placeholder 2"/>
          <p:cNvSpPr>
            <a:spLocks noGrp="1"/>
          </p:cNvSpPr>
          <p:nvPr>
            <p:ph idx="1"/>
          </p:nvPr>
        </p:nvSpPr>
        <p:spPr>
          <a:xfrm>
            <a:off x="685800" y="874642"/>
            <a:ext cx="8458200" cy="5830957"/>
          </a:xfrm>
        </p:spPr>
        <p:txBody>
          <a:bodyPr>
            <a:noAutofit/>
          </a:bodyPr>
          <a:lstStyle/>
          <a:p>
            <a:pPr marL="0" indent="0">
              <a:buNone/>
            </a:pPr>
            <a:r>
              <a:rPr lang="en-US" sz="2400" dirty="0"/>
              <a:t>We expect some amount of error or variability from sample to sample. A hypothesis test evaluates whether there is more variability or error than we would expect. </a:t>
            </a:r>
          </a:p>
          <a:p>
            <a:pPr lvl="1">
              <a:buFont typeface="Wingdings" pitchFamily="2" charset="2"/>
              <a:buChar char="§"/>
            </a:pPr>
            <a:r>
              <a:rPr lang="en-US" sz="2400" dirty="0"/>
              <a:t>We reject the null if the observed error is significantly larger than we’d expect by chance.</a:t>
            </a:r>
          </a:p>
          <a:p>
            <a:pPr marL="0" indent="0">
              <a:buNone/>
            </a:pPr>
            <a:endParaRPr lang="en-US" sz="1200" b="1" i="1" dirty="0"/>
          </a:p>
          <a:p>
            <a:pPr marL="0" indent="0">
              <a:buNone/>
            </a:pPr>
            <a:r>
              <a:rPr lang="en-US" sz="2400" b="1" i="1" dirty="0">
                <a:solidFill>
                  <a:srgbClr val="7030A0"/>
                </a:solidFill>
              </a:rPr>
              <a:t>1-sample test:</a:t>
            </a:r>
            <a:endParaRPr lang="en-US" sz="2400" b="1" dirty="0">
              <a:solidFill>
                <a:srgbClr val="7030A0"/>
              </a:solidFill>
            </a:endParaRPr>
          </a:p>
          <a:p>
            <a:pPr lvl="1">
              <a:buFont typeface="Wingdings" pitchFamily="2" charset="2"/>
              <a:buChar char="§"/>
            </a:pPr>
            <a:r>
              <a:rPr lang="en-US" sz="2400" dirty="0"/>
              <a:t>If the difference between M and </a:t>
            </a:r>
            <a:r>
              <a:rPr lang="en-US" sz="2400" dirty="0">
                <a:sym typeface="Symbol"/>
              </a:rPr>
              <a:t></a:t>
            </a:r>
            <a:r>
              <a:rPr lang="en-US" sz="2400" baseline="-25000" dirty="0"/>
              <a:t>0</a:t>
            </a:r>
            <a:r>
              <a:rPr lang="en-US" sz="2400" dirty="0"/>
              <a:t> is significantly larger than we would expect by chance, we conclude that there is a significant difference between </a:t>
            </a:r>
            <a:r>
              <a:rPr lang="en-US" sz="2400" dirty="0">
                <a:sym typeface="Symbol"/>
              </a:rPr>
              <a:t></a:t>
            </a:r>
            <a:r>
              <a:rPr lang="en-US" sz="2400" dirty="0"/>
              <a:t> and </a:t>
            </a:r>
            <a:r>
              <a:rPr lang="en-US" sz="2400" dirty="0">
                <a:sym typeface="Symbol"/>
              </a:rPr>
              <a:t></a:t>
            </a:r>
            <a:r>
              <a:rPr lang="en-US" sz="2400" baseline="-25000" dirty="0"/>
              <a:t>0</a:t>
            </a:r>
            <a:r>
              <a:rPr lang="en-US" sz="2400" dirty="0"/>
              <a:t>.</a:t>
            </a:r>
            <a:endParaRPr lang="en-US" sz="2400" b="1" dirty="0"/>
          </a:p>
          <a:p>
            <a:pPr marL="0" indent="0">
              <a:buNone/>
            </a:pPr>
            <a:endParaRPr lang="en-US" sz="1200" b="1" dirty="0"/>
          </a:p>
          <a:p>
            <a:pPr marL="0" indent="0">
              <a:buNone/>
            </a:pPr>
            <a:r>
              <a:rPr lang="en-US" sz="2400" b="1" i="1" dirty="0">
                <a:solidFill>
                  <a:srgbClr val="7030A0"/>
                </a:solidFill>
              </a:rPr>
              <a:t>2-sample test:  </a:t>
            </a:r>
            <a:endParaRPr lang="en-US" sz="2400" b="1" dirty="0">
              <a:solidFill>
                <a:srgbClr val="7030A0"/>
              </a:solidFill>
            </a:endParaRPr>
          </a:p>
          <a:p>
            <a:pPr lvl="1">
              <a:buFont typeface="Wingdings" pitchFamily="2" charset="2"/>
              <a:buChar char="§"/>
            </a:pPr>
            <a:r>
              <a:rPr lang="en-US" sz="2400" dirty="0"/>
              <a:t>If the difference between M</a:t>
            </a:r>
            <a:r>
              <a:rPr lang="en-US" sz="2400" baseline="-25000" dirty="0"/>
              <a:t>1</a:t>
            </a:r>
            <a:r>
              <a:rPr lang="en-US" sz="2400" dirty="0"/>
              <a:t> and M</a:t>
            </a:r>
            <a:r>
              <a:rPr lang="en-US" sz="2400" baseline="-25000" dirty="0"/>
              <a:t>2</a:t>
            </a:r>
            <a:r>
              <a:rPr lang="en-US" sz="2400" dirty="0"/>
              <a:t> is significantly larger than we would expect by chance, we conclude that there is a significant difference between </a:t>
            </a:r>
            <a:r>
              <a:rPr lang="en-US" sz="2400" dirty="0">
                <a:sym typeface="Symbol"/>
              </a:rPr>
              <a:t></a:t>
            </a:r>
            <a:r>
              <a:rPr lang="en-US" sz="2400" baseline="-25000" dirty="0"/>
              <a:t>1</a:t>
            </a:r>
            <a:r>
              <a:rPr lang="en-US" sz="2400" dirty="0"/>
              <a:t> and </a:t>
            </a:r>
            <a:r>
              <a:rPr lang="en-US" sz="2400" dirty="0">
                <a:sym typeface="Symbol"/>
              </a:rPr>
              <a:t></a:t>
            </a:r>
            <a:r>
              <a:rPr lang="en-US" sz="2400" baseline="-25000" dirty="0"/>
              <a:t>2</a:t>
            </a:r>
            <a:r>
              <a:rPr lang="en-US" sz="2400" dirty="0"/>
              <a:t>. </a:t>
            </a:r>
            <a:endParaRPr lang="en-US" sz="2400" b="1" dirty="0"/>
          </a:p>
          <a:p>
            <a:pPr marL="0" indent="0">
              <a:buNone/>
            </a:pPr>
            <a:endParaRPr lang="en-US" sz="2400" dirty="0"/>
          </a:p>
        </p:txBody>
      </p:sp>
    </p:spTree>
    <p:extLst>
      <p:ext uri="{BB962C8B-B14F-4D97-AF65-F5344CB8AC3E}">
        <p14:creationId xmlns:p14="http://schemas.microsoft.com/office/powerpoint/2010/main" val="697276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descr="http://thenpmom.files.wordpress.com/2011/12/exhaust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450" y="838200"/>
            <a:ext cx="7620000" cy="507492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5979782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{84BB561C-5307-BD44-A6CC-056102DDAB20}tf10001072</Template>
  <TotalTime>7091</TotalTime>
  <Words>1861</Words>
  <Application>Microsoft Macintosh PowerPoint</Application>
  <PresentationFormat>On-screen Show (4:3)</PresentationFormat>
  <Paragraphs>253</Paragraphs>
  <Slides>30</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Arial</vt:lpstr>
      <vt:lpstr>Calibri</vt:lpstr>
      <vt:lpstr>Franklin Gothic Book</vt:lpstr>
      <vt:lpstr>Times New Roman</vt:lpstr>
      <vt:lpstr>Wingdings</vt:lpstr>
      <vt:lpstr>Crop</vt:lpstr>
      <vt:lpstr>Equation</vt:lpstr>
      <vt:lpstr>Independent samples t-tests</vt:lpstr>
      <vt:lpstr>Important Questions</vt:lpstr>
      <vt:lpstr>2 Types of 2-Sample Tests</vt:lpstr>
      <vt:lpstr>Comparing one- &amp; two-sample tests</vt:lpstr>
      <vt:lpstr>Sampling Distribution of  Differences Between Means  The distribution of the differences between means over repeated sampling from the same population</vt:lpstr>
      <vt:lpstr>2-sample Hypothesis Test</vt:lpstr>
      <vt:lpstr>2-sample Hypothesis Test</vt:lpstr>
      <vt:lpstr>What does statistical significance mean?</vt:lpstr>
      <vt:lpstr>PowerPoint Presentation</vt:lpstr>
      <vt:lpstr>When to do a t-test</vt:lpstr>
      <vt:lpstr>Independent Sample t-test steps</vt:lpstr>
      <vt:lpstr>Independent Sample t-test steps</vt:lpstr>
      <vt:lpstr>Calculating a Pooled Variance (Sp2) </vt:lpstr>
      <vt:lpstr>Hypnosis and eye witness testimony</vt:lpstr>
      <vt:lpstr>PowerPoint Presentation</vt:lpstr>
      <vt:lpstr>PowerPoint Presentation</vt:lpstr>
      <vt:lpstr>Hypnosis and eye witness testimony</vt:lpstr>
      <vt:lpstr>Hypnosis and eye witness testimony</vt:lpstr>
      <vt:lpstr>Hypnosis and eye witness testimony</vt:lpstr>
      <vt:lpstr>Reporting results of an independent t-test</vt:lpstr>
      <vt:lpstr>Reporting results of an independent t-test</vt:lpstr>
      <vt:lpstr>Eskine Results  (you can understand them now!!!!)</vt:lpstr>
      <vt:lpstr>PowerPoint Presentation</vt:lpstr>
      <vt:lpstr>Watching Sherlock</vt:lpstr>
      <vt:lpstr>Let’s practice Using SPSS</vt:lpstr>
      <vt:lpstr>PowerPoint Presentation</vt:lpstr>
      <vt:lpstr>PowerPoint Presentation</vt:lpstr>
      <vt:lpstr>PowerPoint Presentation</vt:lpstr>
      <vt:lpstr>PowerPoint Presentation</vt:lpstr>
      <vt:lpstr>PowerPoint Presentation</vt:lpstr>
    </vt:vector>
  </TitlesOfParts>
  <Company>Amherst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Sample t-tests</dc:title>
  <dc:creator>Julia McQuade</dc:creator>
  <cp:lastModifiedBy>Microsoft Office User</cp:lastModifiedBy>
  <cp:revision>239</cp:revision>
  <dcterms:created xsi:type="dcterms:W3CDTF">2013-03-10T16:54:01Z</dcterms:created>
  <dcterms:modified xsi:type="dcterms:W3CDTF">2022-01-27T18:31:25Z</dcterms:modified>
</cp:coreProperties>
</file>