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330" r:id="rId3"/>
    <p:sldId id="533" r:id="rId4"/>
    <p:sldId id="321" r:id="rId5"/>
    <p:sldId id="552" r:id="rId6"/>
    <p:sldId id="333" r:id="rId7"/>
    <p:sldId id="334" r:id="rId8"/>
    <p:sldId id="335" r:id="rId9"/>
    <p:sldId id="526" r:id="rId10"/>
    <p:sldId id="528" r:id="rId11"/>
    <p:sldId id="529" r:id="rId12"/>
    <p:sldId id="530" r:id="rId13"/>
    <p:sldId id="531" r:id="rId14"/>
    <p:sldId id="532" r:id="rId15"/>
    <p:sldId id="323" r:id="rId16"/>
    <p:sldId id="332" r:id="rId17"/>
    <p:sldId id="324" r:id="rId18"/>
    <p:sldId id="325" r:id="rId19"/>
    <p:sldId id="326" r:id="rId20"/>
    <p:sldId id="327" r:id="rId21"/>
    <p:sldId id="328" r:id="rId22"/>
    <p:sldId id="32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89118" autoAdjust="0"/>
  </p:normalViewPr>
  <p:slideViewPr>
    <p:cSldViewPr>
      <p:cViewPr varScale="1">
        <p:scale>
          <a:sx n="112" d="100"/>
          <a:sy n="112" d="100"/>
        </p:scale>
        <p:origin x="16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93227A-8962-4590-A1C3-B13098008E21}" type="datetimeFigureOut">
              <a:rPr lang="en-US" smtClean="0"/>
              <a:t>10/15/23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AF01A6-814D-462C-B228-4ADC87985196}" type="slidenum">
              <a:rPr lang="en-US" smtClean="0"/>
              <a:t>‹#›</a:t>
            </a:fld>
            <a:endParaRPr lang="en-US"/>
          </a:p>
        </p:txBody>
      </p:sp>
    </p:spTree>
    <p:extLst>
      <p:ext uri="{BB962C8B-B14F-4D97-AF65-F5344CB8AC3E}">
        <p14:creationId xmlns:p14="http://schemas.microsoft.com/office/powerpoint/2010/main" val="269057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9D31F-80B6-4771-AE3C-23CF7E570026}" type="slidenum">
              <a:rPr lang="en-US" smtClean="0"/>
              <a:t>9</a:t>
            </a:fld>
            <a:endParaRPr lang="en-US"/>
          </a:p>
        </p:txBody>
      </p:sp>
    </p:spTree>
    <p:extLst>
      <p:ext uri="{BB962C8B-B14F-4D97-AF65-F5344CB8AC3E}">
        <p14:creationId xmlns:p14="http://schemas.microsoft.com/office/powerpoint/2010/main" val="269758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a:t>
            </a:r>
          </a:p>
        </p:txBody>
      </p:sp>
      <p:sp>
        <p:nvSpPr>
          <p:cNvPr id="4" name="Slide Number Placeholder 3"/>
          <p:cNvSpPr>
            <a:spLocks noGrp="1"/>
          </p:cNvSpPr>
          <p:nvPr>
            <p:ph type="sldNum" sz="quarter" idx="5"/>
          </p:nvPr>
        </p:nvSpPr>
        <p:spPr/>
        <p:txBody>
          <a:bodyPr/>
          <a:lstStyle/>
          <a:p>
            <a:fld id="{4DAF01A6-814D-462C-B228-4ADC87985196}" type="slidenum">
              <a:rPr lang="en-US" smtClean="0"/>
              <a:t>20</a:t>
            </a:fld>
            <a:endParaRPr lang="en-US"/>
          </a:p>
        </p:txBody>
      </p:sp>
    </p:spTree>
    <p:extLst>
      <p:ext uri="{BB962C8B-B14F-4D97-AF65-F5344CB8AC3E}">
        <p14:creationId xmlns:p14="http://schemas.microsoft.com/office/powerpoint/2010/main" val="4215657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a:t>
            </a:r>
          </a:p>
        </p:txBody>
      </p:sp>
      <p:sp>
        <p:nvSpPr>
          <p:cNvPr id="4" name="Slide Number Placeholder 3"/>
          <p:cNvSpPr>
            <a:spLocks noGrp="1"/>
          </p:cNvSpPr>
          <p:nvPr>
            <p:ph type="sldNum" sz="quarter" idx="5"/>
          </p:nvPr>
        </p:nvSpPr>
        <p:spPr/>
        <p:txBody>
          <a:bodyPr/>
          <a:lstStyle/>
          <a:p>
            <a:fld id="{4DAF01A6-814D-462C-B228-4ADC87985196}" type="slidenum">
              <a:rPr lang="en-US" smtClean="0"/>
              <a:t>21</a:t>
            </a:fld>
            <a:endParaRPr lang="en-US"/>
          </a:p>
        </p:txBody>
      </p:sp>
    </p:spTree>
    <p:extLst>
      <p:ext uri="{BB962C8B-B14F-4D97-AF65-F5344CB8AC3E}">
        <p14:creationId xmlns:p14="http://schemas.microsoft.com/office/powerpoint/2010/main" val="363447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a:t>
            </a:r>
          </a:p>
        </p:txBody>
      </p:sp>
      <p:sp>
        <p:nvSpPr>
          <p:cNvPr id="4" name="Slide Number Placeholder 3"/>
          <p:cNvSpPr>
            <a:spLocks noGrp="1"/>
          </p:cNvSpPr>
          <p:nvPr>
            <p:ph type="sldNum" sz="quarter" idx="5"/>
          </p:nvPr>
        </p:nvSpPr>
        <p:spPr/>
        <p:txBody>
          <a:bodyPr/>
          <a:lstStyle/>
          <a:p>
            <a:fld id="{4DAF01A6-814D-462C-B228-4ADC87985196}" type="slidenum">
              <a:rPr lang="en-US" smtClean="0"/>
              <a:t>22</a:t>
            </a:fld>
            <a:endParaRPr lang="en-US"/>
          </a:p>
        </p:txBody>
      </p:sp>
    </p:spTree>
    <p:extLst>
      <p:ext uri="{BB962C8B-B14F-4D97-AF65-F5344CB8AC3E}">
        <p14:creationId xmlns:p14="http://schemas.microsoft.com/office/powerpoint/2010/main" val="181115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D9D31F-80B6-4771-AE3C-23CF7E570026}" type="slidenum">
              <a:rPr lang="en-US" smtClean="0"/>
              <a:t>10</a:t>
            </a:fld>
            <a:endParaRPr lang="en-US"/>
          </a:p>
        </p:txBody>
      </p:sp>
    </p:spTree>
    <p:extLst>
      <p:ext uri="{BB962C8B-B14F-4D97-AF65-F5344CB8AC3E}">
        <p14:creationId xmlns:p14="http://schemas.microsoft.com/office/powerpoint/2010/main" val="427101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9D31F-80B6-4771-AE3C-23CF7E570026}" type="slidenum">
              <a:rPr lang="en-US" smtClean="0"/>
              <a:t>12</a:t>
            </a:fld>
            <a:endParaRPr lang="en-US"/>
          </a:p>
        </p:txBody>
      </p:sp>
    </p:spTree>
    <p:extLst>
      <p:ext uri="{BB962C8B-B14F-4D97-AF65-F5344CB8AC3E}">
        <p14:creationId xmlns:p14="http://schemas.microsoft.com/office/powerpoint/2010/main" val="33557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D9D31F-80B6-4771-AE3C-23CF7E570026}" type="slidenum">
              <a:rPr lang="en-US" smtClean="0"/>
              <a:t>13</a:t>
            </a:fld>
            <a:endParaRPr lang="en-US"/>
          </a:p>
        </p:txBody>
      </p:sp>
    </p:spTree>
    <p:extLst>
      <p:ext uri="{BB962C8B-B14F-4D97-AF65-F5344CB8AC3E}">
        <p14:creationId xmlns:p14="http://schemas.microsoft.com/office/powerpoint/2010/main" val="140234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eats ornamental grass at John Wells’ house and throws it up almost immediately?</a:t>
            </a:r>
          </a:p>
          <a:p>
            <a:r>
              <a:rPr lang="en-US" dirty="0"/>
              <a:t>Can she have any complex thoughts?</a:t>
            </a:r>
          </a:p>
        </p:txBody>
      </p:sp>
      <p:sp>
        <p:nvSpPr>
          <p:cNvPr id="4" name="Slide Number Placeholder 3"/>
          <p:cNvSpPr>
            <a:spLocks noGrp="1"/>
          </p:cNvSpPr>
          <p:nvPr>
            <p:ph type="sldNum" sz="quarter" idx="5"/>
          </p:nvPr>
        </p:nvSpPr>
        <p:spPr/>
        <p:txBody>
          <a:bodyPr/>
          <a:lstStyle/>
          <a:p>
            <a:fld id="{4DAF01A6-814D-462C-B228-4ADC87985196}" type="slidenum">
              <a:rPr lang="en-US" smtClean="0"/>
              <a:t>15</a:t>
            </a:fld>
            <a:endParaRPr lang="en-US"/>
          </a:p>
        </p:txBody>
      </p:sp>
    </p:spTree>
    <p:extLst>
      <p:ext uri="{BB962C8B-B14F-4D97-AF65-F5344CB8AC3E}">
        <p14:creationId xmlns:p14="http://schemas.microsoft.com/office/powerpoint/2010/main" val="112164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  So keeping close to the pack is safe, etc.</a:t>
            </a:r>
          </a:p>
          <a:p>
            <a:r>
              <a:rPr lang="en-US" dirty="0"/>
              <a:t>Because it is thought to require theory of mind, which many believe is specifically human.</a:t>
            </a:r>
          </a:p>
          <a:p>
            <a:r>
              <a:rPr lang="en-US" dirty="0"/>
              <a:t>  What is theory of mind?</a:t>
            </a:r>
          </a:p>
        </p:txBody>
      </p:sp>
      <p:sp>
        <p:nvSpPr>
          <p:cNvPr id="4" name="Slide Number Placeholder 3"/>
          <p:cNvSpPr>
            <a:spLocks noGrp="1"/>
          </p:cNvSpPr>
          <p:nvPr>
            <p:ph type="sldNum" sz="quarter" idx="5"/>
          </p:nvPr>
        </p:nvSpPr>
        <p:spPr/>
        <p:txBody>
          <a:bodyPr/>
          <a:lstStyle/>
          <a:p>
            <a:fld id="{4DAF01A6-814D-462C-B228-4ADC87985196}" type="slidenum">
              <a:rPr lang="en-US" smtClean="0"/>
              <a:t>16</a:t>
            </a:fld>
            <a:endParaRPr lang="en-US"/>
          </a:p>
        </p:txBody>
      </p:sp>
    </p:spTree>
    <p:extLst>
      <p:ext uri="{BB962C8B-B14F-4D97-AF65-F5344CB8AC3E}">
        <p14:creationId xmlns:p14="http://schemas.microsoft.com/office/powerpoint/2010/main" val="231034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flips if she feels she is not part of the pack.  So keeping close to the pack is safe, etc.</a:t>
            </a:r>
          </a:p>
          <a:p>
            <a:r>
              <a:rPr lang="en-US" dirty="0"/>
              <a:t>Because it is thought to require theory of mind, which many believe is specifically human.</a:t>
            </a:r>
          </a:p>
          <a:p>
            <a:r>
              <a:rPr lang="en-US" dirty="0"/>
              <a:t>  What is theory of mind?</a:t>
            </a:r>
          </a:p>
        </p:txBody>
      </p:sp>
      <p:sp>
        <p:nvSpPr>
          <p:cNvPr id="4" name="Slide Number Placeholder 3"/>
          <p:cNvSpPr>
            <a:spLocks noGrp="1"/>
          </p:cNvSpPr>
          <p:nvPr>
            <p:ph type="sldNum" sz="quarter" idx="5"/>
          </p:nvPr>
        </p:nvSpPr>
        <p:spPr/>
        <p:txBody>
          <a:bodyPr/>
          <a:lstStyle/>
          <a:p>
            <a:fld id="{4DAF01A6-814D-462C-B228-4ADC87985196}" type="slidenum">
              <a:rPr lang="en-US" smtClean="0"/>
              <a:t>17</a:t>
            </a:fld>
            <a:endParaRPr lang="en-US"/>
          </a:p>
        </p:txBody>
      </p:sp>
    </p:spTree>
    <p:extLst>
      <p:ext uri="{BB962C8B-B14F-4D97-AF65-F5344CB8AC3E}">
        <p14:creationId xmlns:p14="http://schemas.microsoft.com/office/powerpoint/2010/main" val="153314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AF01A6-814D-462C-B228-4ADC87985196}" type="slidenum">
              <a:rPr lang="en-US" smtClean="0"/>
              <a:t>18</a:t>
            </a:fld>
            <a:endParaRPr lang="en-US"/>
          </a:p>
        </p:txBody>
      </p:sp>
    </p:spTree>
    <p:extLst>
      <p:ext uri="{BB962C8B-B14F-4D97-AF65-F5344CB8AC3E}">
        <p14:creationId xmlns:p14="http://schemas.microsoft.com/office/powerpoint/2010/main" val="427511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alternatives: fear, territoriality, for example.  </a:t>
            </a:r>
          </a:p>
        </p:txBody>
      </p:sp>
      <p:sp>
        <p:nvSpPr>
          <p:cNvPr id="4" name="Slide Number Placeholder 3"/>
          <p:cNvSpPr>
            <a:spLocks noGrp="1"/>
          </p:cNvSpPr>
          <p:nvPr>
            <p:ph type="sldNum" sz="quarter" idx="5"/>
          </p:nvPr>
        </p:nvSpPr>
        <p:spPr/>
        <p:txBody>
          <a:bodyPr/>
          <a:lstStyle/>
          <a:p>
            <a:fld id="{4DAF01A6-814D-462C-B228-4ADC87985196}" type="slidenum">
              <a:rPr lang="en-US" smtClean="0"/>
              <a:t>19</a:t>
            </a:fld>
            <a:endParaRPr lang="en-US"/>
          </a:p>
        </p:txBody>
      </p:sp>
    </p:spTree>
    <p:extLst>
      <p:ext uri="{BB962C8B-B14F-4D97-AF65-F5344CB8AC3E}">
        <p14:creationId xmlns:p14="http://schemas.microsoft.com/office/powerpoint/2010/main" val="113617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BBD72BC-065A-4542-B9D2-A1BB06FC102C}" type="datetimeFigureOut">
              <a:rPr lang="en-US" smtClean="0"/>
              <a:t>10/15/23</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43DCF92-0B7F-438D-B132-A04561666C35}"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879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D72BC-065A-4542-B9D2-A1BB06FC102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108495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D72BC-065A-4542-B9D2-A1BB06FC102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265131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D72BC-065A-4542-B9D2-A1BB06FC102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32392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5BBD72BC-065A-4542-B9D2-A1BB06FC102C}" type="datetimeFigureOut">
              <a:rPr lang="en-US" smtClean="0"/>
              <a:t>10/15/23</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43DCF92-0B7F-438D-B132-A04561666C35}"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209275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D72BC-065A-4542-B9D2-A1BB06FC102C}"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344212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BD72BC-065A-4542-B9D2-A1BB06FC102C}" type="datetimeFigureOut">
              <a:rPr lang="en-US" smtClean="0"/>
              <a:t>10/15/23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117733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BD72BC-065A-4542-B9D2-A1BB06FC102C}" type="datetimeFigureOut">
              <a:rPr lang="en-US" smtClean="0"/>
              <a:t>10/15/23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159526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D72BC-065A-4542-B9D2-A1BB06FC102C}" type="datetimeFigureOut">
              <a:rPr lang="en-US" smtClean="0"/>
              <a:t>10/15/23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3DCF92-0B7F-438D-B132-A04561666C35}" type="slidenum">
              <a:rPr lang="en-US" smtClean="0"/>
              <a:t>‹#›</a:t>
            </a:fld>
            <a:endParaRPr lang="en-US"/>
          </a:p>
        </p:txBody>
      </p:sp>
    </p:spTree>
    <p:extLst>
      <p:ext uri="{BB962C8B-B14F-4D97-AF65-F5344CB8AC3E}">
        <p14:creationId xmlns:p14="http://schemas.microsoft.com/office/powerpoint/2010/main" val="224088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BBD72BC-065A-4542-B9D2-A1BB06FC102C}" type="datetimeFigureOut">
              <a:rPr lang="en-US" smtClean="0"/>
              <a:t>10/15/23</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43DCF92-0B7F-438D-B132-A04561666C35}"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8024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BBD72BC-065A-4542-B9D2-A1BB06FC102C}" type="datetimeFigureOut">
              <a:rPr lang="en-US" smtClean="0"/>
              <a:t>10/15/23</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43DCF92-0B7F-438D-B132-A04561666C35}"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946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5BBD72BC-065A-4542-B9D2-A1BB06FC102C}" type="datetimeFigureOut">
              <a:rPr lang="en-US" smtClean="0"/>
              <a:t>10/15/23</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43DCF92-0B7F-438D-B132-A04561666C35}"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1601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Paired t-tests</a:t>
            </a:r>
          </a:p>
        </p:txBody>
      </p:sp>
      <p:sp>
        <p:nvSpPr>
          <p:cNvPr id="3" name="Subtitle 2"/>
          <p:cNvSpPr>
            <a:spLocks noGrp="1"/>
          </p:cNvSpPr>
          <p:nvPr>
            <p:ph type="subTitle" idx="1"/>
          </p:nvPr>
        </p:nvSpPr>
        <p:spPr/>
        <p:txBody>
          <a:bodyPr/>
          <a:lstStyle/>
          <a:p>
            <a:r>
              <a:rPr lang="en-US" dirty="0"/>
              <a:t>Why can’t we all just reduce variation due to chance!!</a:t>
            </a:r>
          </a:p>
        </p:txBody>
      </p:sp>
    </p:spTree>
    <p:extLst>
      <p:ext uri="{BB962C8B-B14F-4D97-AF65-F5344CB8AC3E}">
        <p14:creationId xmlns:p14="http://schemas.microsoft.com/office/powerpoint/2010/main" val="138955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87EFD2-F82F-4019-F6B1-1FA31DDA3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060450"/>
            <a:ext cx="6096000" cy="1358900"/>
          </a:xfrm>
          <a:prstGeom prst="rect">
            <a:avLst/>
          </a:prstGeom>
        </p:spPr>
      </p:pic>
      <p:sp>
        <p:nvSpPr>
          <p:cNvPr id="5" name="Rectangle 1"/>
          <p:cNvSpPr>
            <a:spLocks noChangeArrowheads="1"/>
          </p:cNvSpPr>
          <p:nvPr/>
        </p:nvSpPr>
        <p:spPr bwMode="auto">
          <a:xfrm>
            <a:off x="2395538" y="33543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1"/>
          <p:cNvSpPr>
            <a:spLocks noChangeArrowheads="1"/>
          </p:cNvSpPr>
          <p:nvPr/>
        </p:nvSpPr>
        <p:spPr bwMode="auto">
          <a:xfrm>
            <a:off x="457200" y="32527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2"/>
          <p:cNvSpPr>
            <a:spLocks noChangeArrowheads="1"/>
          </p:cNvSpPr>
          <p:nvPr/>
        </p:nvSpPr>
        <p:spPr bwMode="auto">
          <a:xfrm>
            <a:off x="457200" y="32527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Frame 11">
            <a:extLst>
              <a:ext uri="{FF2B5EF4-FFF2-40B4-BE49-F238E27FC236}">
                <a16:creationId xmlns:a16="http://schemas.microsoft.com/office/drawing/2014/main" id="{D5B135D3-A024-7047-8FB4-4703DE0FB63D}"/>
              </a:ext>
            </a:extLst>
          </p:cNvPr>
          <p:cNvSpPr/>
          <p:nvPr/>
        </p:nvSpPr>
        <p:spPr>
          <a:xfrm>
            <a:off x="3962400" y="1834338"/>
            <a:ext cx="3505200" cy="585012"/>
          </a:xfrm>
          <a:prstGeom prst="frame">
            <a:avLst/>
          </a:prstGeom>
          <a:solidFill>
            <a:srgbClr val="E12EC9"/>
          </a:solidFill>
          <a:ln>
            <a:solidFill>
              <a:srgbClr val="E12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2BC3E1AB-8084-FEA8-8392-10C3B5411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26" y="3481388"/>
            <a:ext cx="8685147" cy="1585911"/>
          </a:xfrm>
          <a:prstGeom prst="rect">
            <a:avLst/>
          </a:prstGeom>
        </p:spPr>
      </p:pic>
      <p:sp>
        <p:nvSpPr>
          <p:cNvPr id="13" name="Frame 12">
            <a:extLst>
              <a:ext uri="{FF2B5EF4-FFF2-40B4-BE49-F238E27FC236}">
                <a16:creationId xmlns:a16="http://schemas.microsoft.com/office/drawing/2014/main" id="{F0001B38-9039-3141-A471-93E768A72733}"/>
              </a:ext>
            </a:extLst>
          </p:cNvPr>
          <p:cNvSpPr/>
          <p:nvPr/>
        </p:nvSpPr>
        <p:spPr>
          <a:xfrm>
            <a:off x="3733800" y="4033838"/>
            <a:ext cx="3657600" cy="842962"/>
          </a:xfrm>
          <a:prstGeom prst="frame">
            <a:avLst/>
          </a:prstGeom>
          <a:solidFill>
            <a:srgbClr val="E12EC9"/>
          </a:solidFill>
          <a:ln>
            <a:solidFill>
              <a:srgbClr val="E12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a:extLst>
              <a:ext uri="{FF2B5EF4-FFF2-40B4-BE49-F238E27FC236}">
                <a16:creationId xmlns:a16="http://schemas.microsoft.com/office/drawing/2014/main" id="{37671AF3-6025-CDBA-B20B-5F9209CB115C}"/>
              </a:ext>
            </a:extLst>
          </p:cNvPr>
          <p:cNvSpPr txBox="1">
            <a:spLocks/>
          </p:cNvSpPr>
          <p:nvPr/>
        </p:nvSpPr>
        <p:spPr>
          <a:xfrm>
            <a:off x="971549" y="0"/>
            <a:ext cx="7200900" cy="1485900"/>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Factory Safety: Indy t-test</a:t>
            </a:r>
          </a:p>
        </p:txBody>
      </p:sp>
    </p:spTree>
    <p:extLst>
      <p:ext uri="{BB962C8B-B14F-4D97-AF65-F5344CB8AC3E}">
        <p14:creationId xmlns:p14="http://schemas.microsoft.com/office/powerpoint/2010/main" val="273915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5B6300-E29D-0B67-B0A6-88ED52ABD72D}"/>
              </a:ext>
            </a:extLst>
          </p:cNvPr>
          <p:cNvSpPr txBox="1"/>
          <p:nvPr/>
        </p:nvSpPr>
        <p:spPr>
          <a:xfrm>
            <a:off x="908756" y="1746724"/>
            <a:ext cx="8229600" cy="461665"/>
          </a:xfrm>
          <a:prstGeom prst="rect">
            <a:avLst/>
          </a:prstGeom>
          <a:noFill/>
        </p:spPr>
        <p:txBody>
          <a:bodyPr wrap="square">
            <a:spAutoFit/>
          </a:bodyPr>
          <a:lstStyle/>
          <a:p>
            <a:r>
              <a:rPr lang="en-US" sz="2400" b="1" i="1" dirty="0">
                <a:solidFill>
                  <a:srgbClr val="E12EC9"/>
                </a:solidFill>
              </a:rPr>
              <a:t>Analyze</a:t>
            </a:r>
            <a:r>
              <a:rPr lang="en-US" sz="2400" dirty="0"/>
              <a:t> → </a:t>
            </a:r>
            <a:r>
              <a:rPr lang="en-US" sz="2400" b="1" i="1" dirty="0">
                <a:solidFill>
                  <a:srgbClr val="E12EC9"/>
                </a:solidFill>
              </a:rPr>
              <a:t>Compare Means</a:t>
            </a:r>
            <a:r>
              <a:rPr lang="en-US" sz="2400" dirty="0"/>
              <a:t> →</a:t>
            </a:r>
            <a:r>
              <a:rPr lang="en-US" sz="2400" b="1" i="1" dirty="0">
                <a:solidFill>
                  <a:srgbClr val="E12EC9"/>
                </a:solidFill>
              </a:rPr>
              <a:t>Paired Samples T-Test</a:t>
            </a:r>
            <a:r>
              <a:rPr lang="en-US" sz="2400" dirty="0">
                <a:solidFill>
                  <a:schemeClr val="accent1"/>
                </a:solidFill>
              </a:rPr>
              <a:t> </a:t>
            </a:r>
            <a:endParaRPr lang="en-US" sz="2400" dirty="0"/>
          </a:p>
        </p:txBody>
      </p:sp>
      <p:sp>
        <p:nvSpPr>
          <p:cNvPr id="10" name="Title 1">
            <a:extLst>
              <a:ext uri="{FF2B5EF4-FFF2-40B4-BE49-F238E27FC236}">
                <a16:creationId xmlns:a16="http://schemas.microsoft.com/office/drawing/2014/main" id="{753C9976-D868-6896-62E0-CFC8CFB42AD8}"/>
              </a:ext>
            </a:extLst>
          </p:cNvPr>
          <p:cNvSpPr>
            <a:spLocks noGrp="1"/>
          </p:cNvSpPr>
          <p:nvPr>
            <p:ph type="title"/>
          </p:nvPr>
        </p:nvSpPr>
        <p:spPr>
          <a:xfrm>
            <a:off x="971550" y="92005"/>
            <a:ext cx="7200900" cy="1485900"/>
          </a:xfrm>
        </p:spPr>
        <p:txBody>
          <a:bodyPr/>
          <a:lstStyle/>
          <a:p>
            <a:r>
              <a:rPr lang="en-US" dirty="0"/>
              <a:t>Factory Safety: Paired t-test</a:t>
            </a:r>
          </a:p>
        </p:txBody>
      </p:sp>
      <p:pic>
        <p:nvPicPr>
          <p:cNvPr id="3" name="Picture 2">
            <a:extLst>
              <a:ext uri="{FF2B5EF4-FFF2-40B4-BE49-F238E27FC236}">
                <a16:creationId xmlns:a16="http://schemas.microsoft.com/office/drawing/2014/main" id="{EDFF4259-A386-BCF0-60C7-093F4FDB8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350" y="2971800"/>
            <a:ext cx="6845300" cy="3632200"/>
          </a:xfrm>
          <a:prstGeom prst="rect">
            <a:avLst/>
          </a:prstGeom>
        </p:spPr>
      </p:pic>
    </p:spTree>
    <p:extLst>
      <p:ext uri="{BB962C8B-B14F-4D97-AF65-F5344CB8AC3E}">
        <p14:creationId xmlns:p14="http://schemas.microsoft.com/office/powerpoint/2010/main" val="46641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FD37-BF4A-E944-BE2D-65B7883BD557}"/>
              </a:ext>
            </a:extLst>
          </p:cNvPr>
          <p:cNvSpPr>
            <a:spLocks noGrp="1"/>
          </p:cNvSpPr>
          <p:nvPr>
            <p:ph type="title"/>
          </p:nvPr>
        </p:nvSpPr>
        <p:spPr>
          <a:xfrm>
            <a:off x="971550" y="111125"/>
            <a:ext cx="7200900" cy="1485900"/>
          </a:xfrm>
        </p:spPr>
        <p:txBody>
          <a:bodyPr/>
          <a:lstStyle/>
          <a:p>
            <a:r>
              <a:rPr lang="en-US" dirty="0"/>
              <a:t>Factory Safety: Paired t-test</a:t>
            </a:r>
          </a:p>
        </p:txBody>
      </p:sp>
      <p:sp>
        <p:nvSpPr>
          <p:cNvPr id="5" name="TextBox 4">
            <a:extLst>
              <a:ext uri="{FF2B5EF4-FFF2-40B4-BE49-F238E27FC236}">
                <a16:creationId xmlns:a16="http://schemas.microsoft.com/office/drawing/2014/main" id="{509D20B3-9843-B1B8-8818-615681D75823}"/>
              </a:ext>
            </a:extLst>
          </p:cNvPr>
          <p:cNvSpPr txBox="1"/>
          <p:nvPr/>
        </p:nvSpPr>
        <p:spPr>
          <a:xfrm>
            <a:off x="794294" y="885825"/>
            <a:ext cx="8229600" cy="1569660"/>
          </a:xfrm>
          <a:prstGeom prst="rect">
            <a:avLst/>
          </a:prstGeom>
          <a:noFill/>
        </p:spPr>
        <p:txBody>
          <a:bodyPr wrap="square">
            <a:spAutoFit/>
          </a:bodyPr>
          <a:lstStyle/>
          <a:p>
            <a:pPr marL="457200" indent="-457200">
              <a:buFont typeface="+mj-lt"/>
              <a:buAutoNum type="arabicPeriod"/>
            </a:pPr>
            <a:r>
              <a:rPr lang="en-US" sz="2400" b="1" i="1" dirty="0"/>
              <a:t>Slide the the variables you are comparing into the </a:t>
            </a:r>
            <a:r>
              <a:rPr lang="en-US" sz="2400" b="1" i="1" dirty="0">
                <a:solidFill>
                  <a:srgbClr val="E12EC9"/>
                </a:solidFill>
              </a:rPr>
              <a:t>Paired Variables</a:t>
            </a:r>
            <a:r>
              <a:rPr lang="en-US" sz="2400" b="1" i="1" dirty="0"/>
              <a:t> box.</a:t>
            </a:r>
          </a:p>
          <a:p>
            <a:pPr marL="457200" indent="-457200">
              <a:buFont typeface="+mj-lt"/>
              <a:buAutoNum type="arabicPeriod"/>
            </a:pPr>
            <a:r>
              <a:rPr lang="en-US" sz="2400" b="1" i="1" dirty="0"/>
              <a:t>Then click </a:t>
            </a:r>
            <a:r>
              <a:rPr lang="en-US" sz="2400" b="1" i="1" dirty="0">
                <a:solidFill>
                  <a:srgbClr val="E12EC9"/>
                </a:solidFill>
              </a:rPr>
              <a:t>OK</a:t>
            </a:r>
            <a:r>
              <a:rPr lang="en-US" sz="2400" b="1" i="1" dirty="0"/>
              <a:t>.</a:t>
            </a:r>
          </a:p>
          <a:p>
            <a:endParaRPr lang="en-US" sz="2400" dirty="0"/>
          </a:p>
        </p:txBody>
      </p:sp>
      <p:pic>
        <p:nvPicPr>
          <p:cNvPr id="6" name="Picture 5">
            <a:extLst>
              <a:ext uri="{FF2B5EF4-FFF2-40B4-BE49-F238E27FC236}">
                <a16:creationId xmlns:a16="http://schemas.microsoft.com/office/drawing/2014/main" id="{DE144CC6-BADC-8E2B-ACD4-9347C87F6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451675"/>
            <a:ext cx="7772400" cy="3943285"/>
          </a:xfrm>
          <a:prstGeom prst="rect">
            <a:avLst/>
          </a:prstGeom>
        </p:spPr>
      </p:pic>
    </p:spTree>
    <p:extLst>
      <p:ext uri="{BB962C8B-B14F-4D97-AF65-F5344CB8AC3E}">
        <p14:creationId xmlns:p14="http://schemas.microsoft.com/office/powerpoint/2010/main" val="1164442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7F57A-290A-C15A-B080-55FE89E3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1388"/>
            <a:ext cx="9186167" cy="1358900"/>
          </a:xfrm>
          <a:prstGeom prst="rect">
            <a:avLst/>
          </a:prstGeom>
        </p:spPr>
      </p:pic>
      <p:sp>
        <p:nvSpPr>
          <p:cNvPr id="5" name="Rectangle 1"/>
          <p:cNvSpPr>
            <a:spLocks noChangeArrowheads="1"/>
          </p:cNvSpPr>
          <p:nvPr/>
        </p:nvSpPr>
        <p:spPr bwMode="auto">
          <a:xfrm>
            <a:off x="2395538" y="33543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1"/>
          <p:cNvSpPr>
            <a:spLocks noChangeArrowheads="1"/>
          </p:cNvSpPr>
          <p:nvPr/>
        </p:nvSpPr>
        <p:spPr bwMode="auto">
          <a:xfrm>
            <a:off x="457200" y="32527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Frame 12">
            <a:extLst>
              <a:ext uri="{FF2B5EF4-FFF2-40B4-BE49-F238E27FC236}">
                <a16:creationId xmlns:a16="http://schemas.microsoft.com/office/drawing/2014/main" id="{F0001B38-9039-3141-A471-93E768A72733}"/>
              </a:ext>
            </a:extLst>
          </p:cNvPr>
          <p:cNvSpPr/>
          <p:nvPr/>
        </p:nvSpPr>
        <p:spPr>
          <a:xfrm>
            <a:off x="1574798" y="3965576"/>
            <a:ext cx="7611369" cy="938530"/>
          </a:xfrm>
          <a:prstGeom prst="frame">
            <a:avLst>
              <a:gd name="adj1" fmla="val 6411"/>
            </a:avLst>
          </a:prstGeom>
          <a:solidFill>
            <a:srgbClr val="E12EC9"/>
          </a:solidFill>
          <a:ln>
            <a:solidFill>
              <a:srgbClr val="E12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a:extLst>
              <a:ext uri="{FF2B5EF4-FFF2-40B4-BE49-F238E27FC236}">
                <a16:creationId xmlns:a16="http://schemas.microsoft.com/office/drawing/2014/main" id="{37671AF3-6025-CDBA-B20B-5F9209CB115C}"/>
              </a:ext>
            </a:extLst>
          </p:cNvPr>
          <p:cNvSpPr txBox="1">
            <a:spLocks/>
          </p:cNvSpPr>
          <p:nvPr/>
        </p:nvSpPr>
        <p:spPr>
          <a:xfrm>
            <a:off x="971549" y="0"/>
            <a:ext cx="7200900" cy="1485900"/>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Factory Safety: Paired t-test</a:t>
            </a:r>
          </a:p>
        </p:txBody>
      </p:sp>
      <p:pic>
        <p:nvPicPr>
          <p:cNvPr id="3" name="Picture 2">
            <a:extLst>
              <a:ext uri="{FF2B5EF4-FFF2-40B4-BE49-F238E27FC236}">
                <a16:creationId xmlns:a16="http://schemas.microsoft.com/office/drawing/2014/main" id="{2B4A2B0B-3FA6-EB5E-F122-FD25A0229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899" y="1204913"/>
            <a:ext cx="5664200" cy="1358900"/>
          </a:xfrm>
          <a:prstGeom prst="rect">
            <a:avLst/>
          </a:prstGeom>
        </p:spPr>
      </p:pic>
      <p:sp>
        <p:nvSpPr>
          <p:cNvPr id="12" name="Frame 11">
            <a:extLst>
              <a:ext uri="{FF2B5EF4-FFF2-40B4-BE49-F238E27FC236}">
                <a16:creationId xmlns:a16="http://schemas.microsoft.com/office/drawing/2014/main" id="{D5B135D3-A024-7047-8FB4-4703DE0FB63D}"/>
              </a:ext>
            </a:extLst>
          </p:cNvPr>
          <p:cNvSpPr/>
          <p:nvPr/>
        </p:nvSpPr>
        <p:spPr>
          <a:xfrm>
            <a:off x="3060698" y="1498106"/>
            <a:ext cx="4343401" cy="1065707"/>
          </a:xfrm>
          <a:prstGeom prst="frame">
            <a:avLst>
              <a:gd name="adj1" fmla="val 7604"/>
            </a:avLst>
          </a:prstGeom>
          <a:solidFill>
            <a:srgbClr val="E12EC9"/>
          </a:solidFill>
          <a:ln>
            <a:solidFill>
              <a:srgbClr val="E12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9802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CBA7-591F-8302-7B5F-70EC10E33D4E}"/>
              </a:ext>
            </a:extLst>
          </p:cNvPr>
          <p:cNvSpPr>
            <a:spLocks noGrp="1"/>
          </p:cNvSpPr>
          <p:nvPr>
            <p:ph type="title"/>
          </p:nvPr>
        </p:nvSpPr>
        <p:spPr>
          <a:xfrm>
            <a:off x="1028700" y="76200"/>
            <a:ext cx="7658100" cy="1485900"/>
          </a:xfrm>
        </p:spPr>
        <p:txBody>
          <a:bodyPr/>
          <a:lstStyle/>
          <a:p>
            <a:r>
              <a:rPr lang="en-US" dirty="0"/>
              <a:t>Paired vs. Independent T-tests</a:t>
            </a:r>
          </a:p>
        </p:txBody>
      </p:sp>
      <p:sp>
        <p:nvSpPr>
          <p:cNvPr id="3" name="Content Placeholder 2">
            <a:extLst>
              <a:ext uri="{FF2B5EF4-FFF2-40B4-BE49-F238E27FC236}">
                <a16:creationId xmlns:a16="http://schemas.microsoft.com/office/drawing/2014/main" id="{87045DF7-FB6D-F540-D0C0-51C46F93F0E6}"/>
              </a:ext>
            </a:extLst>
          </p:cNvPr>
          <p:cNvSpPr>
            <a:spLocks noGrp="1"/>
          </p:cNvSpPr>
          <p:nvPr>
            <p:ph idx="1"/>
          </p:nvPr>
        </p:nvSpPr>
        <p:spPr>
          <a:xfrm>
            <a:off x="1257300" y="1219200"/>
            <a:ext cx="7200900" cy="4648200"/>
          </a:xfrm>
        </p:spPr>
        <p:txBody>
          <a:bodyPr>
            <a:normAutofit/>
          </a:bodyPr>
          <a:lstStyle/>
          <a:p>
            <a:pPr marL="0" indent="0">
              <a:buNone/>
            </a:pPr>
            <a:r>
              <a:rPr lang="en-US" sz="3000" dirty="0"/>
              <a:t>You try it with one of the other data sets:</a:t>
            </a:r>
          </a:p>
          <a:p>
            <a:pPr lvl="1"/>
            <a:r>
              <a:rPr lang="en-US" sz="2600" dirty="0">
                <a:solidFill>
                  <a:srgbClr val="00B050"/>
                </a:solidFill>
              </a:rPr>
              <a:t>Factory safety data</a:t>
            </a:r>
          </a:p>
          <a:p>
            <a:pPr lvl="1"/>
            <a:r>
              <a:rPr lang="en-US" sz="2600" dirty="0">
                <a:solidFill>
                  <a:srgbClr val="0070C0"/>
                </a:solidFill>
              </a:rPr>
              <a:t>Ice cream and exams</a:t>
            </a:r>
          </a:p>
          <a:p>
            <a:pPr lvl="1"/>
            <a:r>
              <a:rPr lang="en-US" sz="2600" dirty="0">
                <a:solidFill>
                  <a:srgbClr val="7030A0"/>
                </a:solidFill>
              </a:rPr>
              <a:t>Sherlock</a:t>
            </a:r>
          </a:p>
        </p:txBody>
      </p:sp>
    </p:spTree>
    <p:extLst>
      <p:ext uri="{BB962C8B-B14F-4D97-AF65-F5344CB8AC3E}">
        <p14:creationId xmlns:p14="http://schemas.microsoft.com/office/powerpoint/2010/main" val="96839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1028700" y="76200"/>
            <a:ext cx="7200900" cy="1485900"/>
          </a:xfrm>
        </p:spPr>
        <p:txBody>
          <a:bodyPr/>
          <a:lstStyle/>
          <a:p>
            <a:r>
              <a:rPr lang="en-US" dirty="0"/>
              <a:t>Bastos, et al. (2021)</a:t>
            </a:r>
          </a:p>
        </p:txBody>
      </p:sp>
      <p:pic>
        <p:nvPicPr>
          <p:cNvPr id="5" name="Content Placeholder 4">
            <a:extLst>
              <a:ext uri="{FF2B5EF4-FFF2-40B4-BE49-F238E27FC236}">
                <a16:creationId xmlns:a16="http://schemas.microsoft.com/office/drawing/2014/main" id="{725976FE-A1E4-044A-9217-8E4E2D63B3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flipV="1">
            <a:off x="2245667" y="2286000"/>
            <a:ext cx="4766966" cy="3581400"/>
          </a:xfrm>
        </p:spPr>
      </p:pic>
      <p:sp>
        <p:nvSpPr>
          <p:cNvPr id="6" name="TextBox 5">
            <a:extLst>
              <a:ext uri="{FF2B5EF4-FFF2-40B4-BE49-F238E27FC236}">
                <a16:creationId xmlns:a16="http://schemas.microsoft.com/office/drawing/2014/main" id="{DBE95913-92D7-2F43-ACB3-68B9734F16A0}"/>
              </a:ext>
            </a:extLst>
          </p:cNvPr>
          <p:cNvSpPr txBox="1"/>
          <p:nvPr/>
        </p:nvSpPr>
        <p:spPr>
          <a:xfrm>
            <a:off x="1447800" y="819150"/>
            <a:ext cx="6553200" cy="369332"/>
          </a:xfrm>
          <a:prstGeom prst="rect">
            <a:avLst/>
          </a:prstGeom>
          <a:noFill/>
        </p:spPr>
        <p:txBody>
          <a:bodyPr wrap="square" rtlCol="0">
            <a:spAutoFit/>
          </a:bodyPr>
          <a:lstStyle/>
          <a:p>
            <a:r>
              <a:rPr lang="en-US" dirty="0"/>
              <a:t>What is Zoe thinking?</a:t>
            </a:r>
          </a:p>
        </p:txBody>
      </p:sp>
      <p:pic>
        <p:nvPicPr>
          <p:cNvPr id="10242" name="Picture 2" descr="Anticipation builds as speculation swirls around OU, Texas conference move  | KOKH">
            <a:extLst>
              <a:ext uri="{FF2B5EF4-FFF2-40B4-BE49-F238E27FC236}">
                <a16:creationId xmlns:a16="http://schemas.microsoft.com/office/drawing/2014/main" id="{535F265D-AA1F-524D-B0B5-BE1807A86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7620"/>
            <a:ext cx="37973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47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219200"/>
            <a:ext cx="7688580" cy="5486400"/>
          </a:xfrm>
        </p:spPr>
        <p:txBody>
          <a:bodyPr>
            <a:normAutofit/>
          </a:bodyPr>
          <a:lstStyle/>
          <a:p>
            <a:r>
              <a:rPr lang="en-US" sz="2400" dirty="0"/>
              <a:t>What was their main research question?</a:t>
            </a:r>
          </a:p>
          <a:p>
            <a:r>
              <a:rPr lang="en-US" sz="2400" dirty="0"/>
              <a:t>Why is there doubt that non-human species (e.g., dogs) can experience </a:t>
            </a:r>
            <a:r>
              <a:rPr lang="en-US" sz="2400" dirty="0">
                <a:solidFill>
                  <a:srgbClr val="7030A0"/>
                </a:solidFill>
              </a:rPr>
              <a:t>jealousy</a:t>
            </a:r>
            <a:r>
              <a:rPr lang="en-US" sz="2400" dirty="0"/>
              <a:t>?</a:t>
            </a:r>
          </a:p>
          <a:p>
            <a:r>
              <a:rPr lang="en-US" sz="2400" dirty="0"/>
              <a:t>What were the major concerns about previous research?</a:t>
            </a:r>
          </a:p>
          <a:p>
            <a:r>
              <a:rPr lang="en-US" sz="2400" dirty="0"/>
              <a:t>How did they design the experiment? </a:t>
            </a:r>
          </a:p>
          <a:p>
            <a:pPr lvl="1"/>
            <a:r>
              <a:rPr lang="en-US" sz="2400" dirty="0"/>
              <a:t>What were the IVs / DVs / experimental groups?</a:t>
            </a:r>
          </a:p>
          <a:p>
            <a:pPr lvl="1"/>
            <a:r>
              <a:rPr lang="en-US" sz="2400" dirty="0"/>
              <a:t>What was the purpose of the confirmation trial?</a:t>
            </a:r>
          </a:p>
          <a:p>
            <a:r>
              <a:rPr lang="en-US" sz="2400" dirty="0"/>
              <a:t>What analyses did they run and what did those analyses show?</a:t>
            </a:r>
          </a:p>
          <a:p>
            <a:r>
              <a:rPr lang="en-US" sz="2400" dirty="0"/>
              <a:t>What conclusions did they draw regarding the capacity of dogs to experience jealousy?</a:t>
            </a:r>
          </a:p>
        </p:txBody>
      </p:sp>
    </p:spTree>
    <p:extLst>
      <p:ext uri="{BB962C8B-B14F-4D97-AF65-F5344CB8AC3E}">
        <p14:creationId xmlns:p14="http://schemas.microsoft.com/office/powerpoint/2010/main" val="333083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3581400"/>
          </a:xfrm>
        </p:spPr>
        <p:txBody>
          <a:bodyPr>
            <a:normAutofit/>
          </a:bodyPr>
          <a:lstStyle/>
          <a:p>
            <a:r>
              <a:rPr lang="en-US" sz="2400" dirty="0"/>
              <a:t>Why might </a:t>
            </a:r>
            <a:r>
              <a:rPr lang="en-US" sz="2400" dirty="0">
                <a:solidFill>
                  <a:srgbClr val="7030A0"/>
                </a:solidFill>
              </a:rPr>
              <a:t>jealousy</a:t>
            </a:r>
            <a:r>
              <a:rPr lang="en-US" sz="2400" dirty="0"/>
              <a:t> be an evolutionary beneficial adaptation?</a:t>
            </a:r>
          </a:p>
          <a:p>
            <a:r>
              <a:rPr lang="en-US" sz="2400" dirty="0"/>
              <a:t>Why is there doubt that non-human species (e.g., dogs) can experience </a:t>
            </a:r>
            <a:r>
              <a:rPr lang="en-US" sz="2400" dirty="0">
                <a:solidFill>
                  <a:srgbClr val="7030A0"/>
                </a:solidFill>
              </a:rPr>
              <a:t>jealousy</a:t>
            </a:r>
            <a:r>
              <a:rPr lang="en-US" sz="2400" dirty="0"/>
              <a:t>?</a:t>
            </a:r>
          </a:p>
        </p:txBody>
      </p:sp>
    </p:spTree>
    <p:extLst>
      <p:ext uri="{BB962C8B-B14F-4D97-AF65-F5344CB8AC3E}">
        <p14:creationId xmlns:p14="http://schemas.microsoft.com/office/powerpoint/2010/main" val="3400860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3581400"/>
          </a:xfrm>
        </p:spPr>
        <p:txBody>
          <a:bodyPr>
            <a:normAutofit/>
          </a:bodyPr>
          <a:lstStyle/>
          <a:p>
            <a:pPr marL="0" indent="0">
              <a:buNone/>
            </a:pPr>
            <a:r>
              <a:rPr lang="en-US" sz="3200" dirty="0">
                <a:solidFill>
                  <a:srgbClr val="7030A0"/>
                </a:solidFill>
              </a:rPr>
              <a:t>What did previous research find?</a:t>
            </a:r>
          </a:p>
          <a:p>
            <a:pPr lvl="1"/>
            <a:r>
              <a:rPr lang="en-US" dirty="0"/>
              <a:t>Dogs react differently when owners interact with a rival than a non-rival</a:t>
            </a:r>
          </a:p>
          <a:p>
            <a:pPr lvl="1"/>
            <a:r>
              <a:rPr lang="en-US" dirty="0"/>
              <a:t>Looking at owner</a:t>
            </a:r>
          </a:p>
          <a:p>
            <a:pPr lvl="1"/>
            <a:r>
              <a:rPr lang="en-US" dirty="0"/>
              <a:t>Whining</a:t>
            </a:r>
          </a:p>
          <a:p>
            <a:pPr lvl="1"/>
            <a:r>
              <a:rPr lang="en-US" dirty="0"/>
              <a:t>Getting in between</a:t>
            </a:r>
          </a:p>
          <a:p>
            <a:pPr lvl="1"/>
            <a:r>
              <a:rPr lang="en-US" dirty="0"/>
              <a:t>Also brain activation</a:t>
            </a:r>
          </a:p>
          <a:p>
            <a:endParaRPr lang="en-US" sz="2400" dirty="0"/>
          </a:p>
        </p:txBody>
      </p:sp>
    </p:spTree>
    <p:extLst>
      <p:ext uri="{BB962C8B-B14F-4D97-AF65-F5344CB8AC3E}">
        <p14:creationId xmlns:p14="http://schemas.microsoft.com/office/powerpoint/2010/main" val="279791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3581400"/>
          </a:xfrm>
        </p:spPr>
        <p:txBody>
          <a:bodyPr>
            <a:normAutofit/>
          </a:bodyPr>
          <a:lstStyle/>
          <a:p>
            <a:pPr marL="0" indent="0">
              <a:buNone/>
            </a:pPr>
            <a:r>
              <a:rPr lang="en-US" sz="3200" dirty="0">
                <a:solidFill>
                  <a:srgbClr val="7030A0"/>
                </a:solidFill>
              </a:rPr>
              <a:t>Why did </a:t>
            </a:r>
            <a:r>
              <a:rPr lang="en-US" sz="3200" dirty="0" err="1">
                <a:solidFill>
                  <a:srgbClr val="7030A0"/>
                </a:solidFill>
              </a:rPr>
              <a:t>Batsos</a:t>
            </a:r>
            <a:r>
              <a:rPr lang="en-US" sz="3200" dirty="0">
                <a:solidFill>
                  <a:srgbClr val="7030A0"/>
                </a:solidFill>
              </a:rPr>
              <a:t>, et al. remain unconvinced?</a:t>
            </a:r>
          </a:p>
          <a:p>
            <a:pPr lvl="1"/>
            <a:r>
              <a:rPr lang="en-US" sz="2400" dirty="0"/>
              <a:t>Mere presence of the rival?</a:t>
            </a:r>
          </a:p>
          <a:p>
            <a:pPr lvl="1"/>
            <a:r>
              <a:rPr lang="en-US" sz="2400" dirty="0"/>
              <a:t>Behavior of the owner could have elicited “jealous” actions by dog</a:t>
            </a:r>
          </a:p>
        </p:txBody>
      </p:sp>
    </p:spTree>
    <p:extLst>
      <p:ext uri="{BB962C8B-B14F-4D97-AF65-F5344CB8AC3E}">
        <p14:creationId xmlns:p14="http://schemas.microsoft.com/office/powerpoint/2010/main" val="58719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C985-5CAC-BC49-B69B-5D26EF3C2E26}"/>
              </a:ext>
            </a:extLst>
          </p:cNvPr>
          <p:cNvSpPr>
            <a:spLocks noGrp="1"/>
          </p:cNvSpPr>
          <p:nvPr>
            <p:ph type="title"/>
          </p:nvPr>
        </p:nvSpPr>
        <p:spPr/>
        <p:txBody>
          <a:bodyPr/>
          <a:lstStyle/>
          <a:p>
            <a:r>
              <a:rPr lang="en-US" dirty="0"/>
              <a:t>Paired T-tests</a:t>
            </a:r>
          </a:p>
        </p:txBody>
      </p:sp>
      <p:sp>
        <p:nvSpPr>
          <p:cNvPr id="4" name="Content Placeholder 2">
            <a:extLst>
              <a:ext uri="{FF2B5EF4-FFF2-40B4-BE49-F238E27FC236}">
                <a16:creationId xmlns:a16="http://schemas.microsoft.com/office/drawing/2014/main" id="{E8D72C35-3373-884A-863E-59BFD44B10A4}"/>
              </a:ext>
            </a:extLst>
          </p:cNvPr>
          <p:cNvSpPr>
            <a:spLocks noGrp="1"/>
          </p:cNvSpPr>
          <p:nvPr>
            <p:ph idx="1"/>
          </p:nvPr>
        </p:nvSpPr>
        <p:spPr>
          <a:xfrm>
            <a:off x="457200" y="5638800"/>
            <a:ext cx="8229600" cy="598170"/>
          </a:xfrm>
        </p:spPr>
        <p:txBody>
          <a:bodyPr>
            <a:normAutofit/>
          </a:bodyPr>
          <a:lstStyle/>
          <a:p>
            <a:pPr marL="0" indent="0" algn="ctr">
              <a:buNone/>
            </a:pPr>
            <a:r>
              <a:rPr lang="en-US" sz="2400" dirty="0"/>
              <a:t>Questions about the video lectures</a:t>
            </a:r>
          </a:p>
        </p:txBody>
      </p:sp>
      <p:pic>
        <p:nvPicPr>
          <p:cNvPr id="5" name="Picture 4">
            <a:extLst>
              <a:ext uri="{FF2B5EF4-FFF2-40B4-BE49-F238E27FC236}">
                <a16:creationId xmlns:a16="http://schemas.microsoft.com/office/drawing/2014/main" id="{B5B39608-246E-A043-A7D3-6B50F532EB18}"/>
              </a:ext>
            </a:extLst>
          </p:cNvPr>
          <p:cNvPicPr>
            <a:picLocks noChangeAspect="1"/>
          </p:cNvPicPr>
          <p:nvPr/>
        </p:nvPicPr>
        <p:blipFill>
          <a:blip r:embed="rId2"/>
          <a:stretch>
            <a:fillRect/>
          </a:stretch>
        </p:blipFill>
        <p:spPr>
          <a:xfrm>
            <a:off x="1656080" y="2087880"/>
            <a:ext cx="5831840" cy="3280410"/>
          </a:xfrm>
          <a:prstGeom prst="rect">
            <a:avLst/>
          </a:prstGeom>
        </p:spPr>
      </p:pic>
    </p:spTree>
    <p:extLst>
      <p:ext uri="{BB962C8B-B14F-4D97-AF65-F5344CB8AC3E}">
        <p14:creationId xmlns:p14="http://schemas.microsoft.com/office/powerpoint/2010/main" val="356978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4800600"/>
          </a:xfrm>
        </p:spPr>
        <p:txBody>
          <a:bodyPr>
            <a:normAutofit/>
          </a:bodyPr>
          <a:lstStyle/>
          <a:p>
            <a:pPr marL="0" indent="0">
              <a:buNone/>
            </a:pPr>
            <a:r>
              <a:rPr lang="en-US" sz="3200" dirty="0">
                <a:solidFill>
                  <a:srgbClr val="7030A0"/>
                </a:solidFill>
              </a:rPr>
              <a:t>What were </a:t>
            </a:r>
            <a:r>
              <a:rPr lang="en-US" sz="3200" dirty="0" err="1">
                <a:solidFill>
                  <a:srgbClr val="7030A0"/>
                </a:solidFill>
              </a:rPr>
              <a:t>Batsos</a:t>
            </a:r>
            <a:r>
              <a:rPr lang="en-US" sz="3200" dirty="0">
                <a:solidFill>
                  <a:srgbClr val="7030A0"/>
                </a:solidFill>
              </a:rPr>
              <a:t>, et al. looking for?</a:t>
            </a:r>
          </a:p>
          <a:p>
            <a:pPr lvl="1"/>
            <a:r>
              <a:rPr lang="en-US" sz="2400" dirty="0"/>
              <a:t>Jealous behavior should emerge when its owner interacts with a rival but not with an inanimate object.</a:t>
            </a:r>
          </a:p>
          <a:p>
            <a:pPr lvl="1"/>
            <a:r>
              <a:rPr lang="en-US" sz="2400" dirty="0"/>
              <a:t>Jealous behavior should emerge when a dog’s relationship with the owner is threatened the interaction of a rival rather than its mere presence.</a:t>
            </a:r>
          </a:p>
          <a:p>
            <a:pPr lvl="1"/>
            <a:r>
              <a:rPr lang="en-US" sz="2400" dirty="0"/>
              <a:t>Imagined interactions should also elicit the response; direct observance is not necessary.  </a:t>
            </a:r>
          </a:p>
          <a:p>
            <a:pPr lvl="1"/>
            <a:r>
              <a:rPr lang="en-US" sz="2400" dirty="0"/>
              <a:t>What was the purpose of the confirmation trial?</a:t>
            </a:r>
          </a:p>
          <a:p>
            <a:pPr lvl="1"/>
            <a:endParaRPr lang="en-US" sz="2400" dirty="0"/>
          </a:p>
        </p:txBody>
      </p:sp>
    </p:spTree>
    <p:extLst>
      <p:ext uri="{BB962C8B-B14F-4D97-AF65-F5344CB8AC3E}">
        <p14:creationId xmlns:p14="http://schemas.microsoft.com/office/powerpoint/2010/main" val="41398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a:t>Bastos,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685800" y="1066800"/>
            <a:ext cx="3733800" cy="4419600"/>
          </a:xfrm>
        </p:spPr>
        <p:txBody>
          <a:bodyPr>
            <a:normAutofit/>
          </a:bodyPr>
          <a:lstStyle/>
          <a:p>
            <a:pPr marL="0" indent="0">
              <a:buNone/>
            </a:pPr>
            <a:r>
              <a:rPr lang="en-US" sz="3200" dirty="0">
                <a:solidFill>
                  <a:srgbClr val="7030A0"/>
                </a:solidFill>
              </a:rPr>
              <a:t>Results</a:t>
            </a:r>
          </a:p>
          <a:p>
            <a:pPr lvl="1"/>
            <a:r>
              <a:rPr lang="en-US" dirty="0"/>
              <a:t>What do the confidence intervals on page 651 mean?</a:t>
            </a:r>
          </a:p>
          <a:p>
            <a:pPr lvl="1"/>
            <a:r>
              <a:rPr lang="en-US" dirty="0"/>
              <a:t>Is there anything concerning about the confidence intervals vis a vis the conclusions that </a:t>
            </a:r>
            <a:r>
              <a:rPr lang="en-US" dirty="0" err="1"/>
              <a:t>Batsos</a:t>
            </a:r>
            <a:r>
              <a:rPr lang="en-US" dirty="0"/>
              <a:t> et al. draw about the differences between their conditions?</a:t>
            </a:r>
          </a:p>
          <a:p>
            <a:pPr marL="530352" lvl="1" indent="0">
              <a:buNone/>
            </a:pPr>
            <a:endParaRPr lang="en-US" dirty="0"/>
          </a:p>
          <a:p>
            <a:pPr lvl="1"/>
            <a:endParaRPr lang="en-US" sz="2400" dirty="0"/>
          </a:p>
        </p:txBody>
      </p:sp>
      <p:pic>
        <p:nvPicPr>
          <p:cNvPr id="5" name="Picture 4">
            <a:extLst>
              <a:ext uri="{FF2B5EF4-FFF2-40B4-BE49-F238E27FC236}">
                <a16:creationId xmlns:a16="http://schemas.microsoft.com/office/drawing/2014/main" id="{2DEAFB69-3AE7-E147-87F2-4C58C320B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62000"/>
            <a:ext cx="4644571" cy="6096000"/>
          </a:xfrm>
          <a:prstGeom prst="rect">
            <a:avLst/>
          </a:prstGeom>
        </p:spPr>
      </p:pic>
      <p:pic>
        <p:nvPicPr>
          <p:cNvPr id="6" name="Picture 5">
            <a:extLst>
              <a:ext uri="{FF2B5EF4-FFF2-40B4-BE49-F238E27FC236}">
                <a16:creationId xmlns:a16="http://schemas.microsoft.com/office/drawing/2014/main" id="{EF31AC22-D4F1-2A4D-8345-812403FBF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68900"/>
            <a:ext cx="4644571" cy="1689100"/>
          </a:xfrm>
          <a:prstGeom prst="rect">
            <a:avLst/>
          </a:prstGeom>
        </p:spPr>
      </p:pic>
    </p:spTree>
    <p:extLst>
      <p:ext uri="{BB962C8B-B14F-4D97-AF65-F5344CB8AC3E}">
        <p14:creationId xmlns:p14="http://schemas.microsoft.com/office/powerpoint/2010/main" val="96772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9CBA-2367-C44C-B3CD-20848BD1CCDF}"/>
              </a:ext>
            </a:extLst>
          </p:cNvPr>
          <p:cNvSpPr>
            <a:spLocks noGrp="1"/>
          </p:cNvSpPr>
          <p:nvPr>
            <p:ph type="title"/>
          </p:nvPr>
        </p:nvSpPr>
        <p:spPr>
          <a:xfrm>
            <a:off x="998220" y="76200"/>
            <a:ext cx="7200900" cy="1485900"/>
          </a:xfrm>
        </p:spPr>
        <p:txBody>
          <a:bodyPr/>
          <a:lstStyle/>
          <a:p>
            <a:r>
              <a:rPr lang="en-US" dirty="0" err="1"/>
              <a:t>Batsos</a:t>
            </a:r>
            <a:r>
              <a:rPr lang="en-US" dirty="0"/>
              <a:t>, et al. (2021)</a:t>
            </a:r>
          </a:p>
        </p:txBody>
      </p:sp>
      <p:sp>
        <p:nvSpPr>
          <p:cNvPr id="4" name="Content Placeholder 3">
            <a:extLst>
              <a:ext uri="{FF2B5EF4-FFF2-40B4-BE49-F238E27FC236}">
                <a16:creationId xmlns:a16="http://schemas.microsoft.com/office/drawing/2014/main" id="{2ED3EDA4-54AF-234E-85E8-A75D2ED831A5}"/>
              </a:ext>
            </a:extLst>
          </p:cNvPr>
          <p:cNvSpPr>
            <a:spLocks noGrp="1"/>
          </p:cNvSpPr>
          <p:nvPr>
            <p:ph idx="1"/>
          </p:nvPr>
        </p:nvSpPr>
        <p:spPr>
          <a:xfrm>
            <a:off x="998220" y="1752600"/>
            <a:ext cx="7200900" cy="4495800"/>
          </a:xfrm>
        </p:spPr>
        <p:txBody>
          <a:bodyPr>
            <a:normAutofit/>
          </a:bodyPr>
          <a:lstStyle/>
          <a:p>
            <a:pPr marL="0" indent="0">
              <a:buNone/>
            </a:pPr>
            <a:r>
              <a:rPr lang="en-US" sz="3200" dirty="0">
                <a:solidFill>
                  <a:srgbClr val="7030A0"/>
                </a:solidFill>
              </a:rPr>
              <a:t>Conclusions</a:t>
            </a:r>
          </a:p>
          <a:p>
            <a:pPr lvl="1"/>
            <a:r>
              <a:rPr lang="en-US" sz="2400" i="0" dirty="0"/>
              <a:t>Dogs are complex animals who have meaningful social interactions with their owners</a:t>
            </a:r>
          </a:p>
          <a:p>
            <a:pPr lvl="1"/>
            <a:r>
              <a:rPr lang="en-US" sz="2400" i="0" dirty="0"/>
              <a:t>Dogs displayed jealous, not just envy (because they didn’t strain with non-living object)</a:t>
            </a:r>
          </a:p>
          <a:p>
            <a:pPr lvl="1"/>
            <a:r>
              <a:rPr lang="en-US" sz="2400" i="0" dirty="0"/>
              <a:t>Dogs pulled just as hard when they could see the stuffed dog as when they could not</a:t>
            </a:r>
          </a:p>
          <a:p>
            <a:pPr lvl="1"/>
            <a:r>
              <a:rPr lang="en-US" sz="2400" i="0" dirty="0"/>
              <a:t>They were imagining the interaction</a:t>
            </a:r>
          </a:p>
          <a:p>
            <a:pPr lvl="1"/>
            <a:endParaRPr lang="en-US" sz="2400" dirty="0"/>
          </a:p>
        </p:txBody>
      </p:sp>
    </p:spTree>
    <p:extLst>
      <p:ext uri="{BB962C8B-B14F-4D97-AF65-F5344CB8AC3E}">
        <p14:creationId xmlns:p14="http://schemas.microsoft.com/office/powerpoint/2010/main" val="3134256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C985-5CAC-BC49-B69B-5D26EF3C2E26}"/>
              </a:ext>
            </a:extLst>
          </p:cNvPr>
          <p:cNvSpPr>
            <a:spLocks noGrp="1"/>
          </p:cNvSpPr>
          <p:nvPr>
            <p:ph type="title"/>
          </p:nvPr>
        </p:nvSpPr>
        <p:spPr/>
        <p:txBody>
          <a:bodyPr/>
          <a:lstStyle/>
          <a:p>
            <a:r>
              <a:rPr lang="en-US" dirty="0"/>
              <a:t>Paired T-tests</a:t>
            </a:r>
          </a:p>
        </p:txBody>
      </p:sp>
      <p:sp>
        <p:nvSpPr>
          <p:cNvPr id="4" name="Content Placeholder 2">
            <a:extLst>
              <a:ext uri="{FF2B5EF4-FFF2-40B4-BE49-F238E27FC236}">
                <a16:creationId xmlns:a16="http://schemas.microsoft.com/office/drawing/2014/main" id="{E8D72C35-3373-884A-863E-59BFD44B10A4}"/>
              </a:ext>
            </a:extLst>
          </p:cNvPr>
          <p:cNvSpPr>
            <a:spLocks noGrp="1"/>
          </p:cNvSpPr>
          <p:nvPr>
            <p:ph idx="1"/>
          </p:nvPr>
        </p:nvSpPr>
        <p:spPr>
          <a:xfrm>
            <a:off x="457200" y="1573530"/>
            <a:ext cx="8229600" cy="598170"/>
          </a:xfrm>
        </p:spPr>
        <p:txBody>
          <a:bodyPr>
            <a:normAutofit/>
          </a:bodyPr>
          <a:lstStyle/>
          <a:p>
            <a:pPr marL="0" indent="0" algn="ctr">
              <a:buNone/>
            </a:pPr>
            <a:r>
              <a:rPr lang="en-US" sz="2400" dirty="0"/>
              <a:t>Complete the </a:t>
            </a:r>
            <a:r>
              <a:rPr lang="en-US" sz="2400" b="1" dirty="0">
                <a:solidFill>
                  <a:srgbClr val="0070C0"/>
                </a:solidFill>
              </a:rPr>
              <a:t>Things have Changed </a:t>
            </a:r>
            <a:r>
              <a:rPr lang="en-US" sz="2400" dirty="0"/>
              <a:t>google form.</a:t>
            </a:r>
          </a:p>
        </p:txBody>
      </p:sp>
    </p:spTree>
    <p:extLst>
      <p:ext uri="{BB962C8B-B14F-4D97-AF65-F5344CB8AC3E}">
        <p14:creationId xmlns:p14="http://schemas.microsoft.com/office/powerpoint/2010/main" val="11134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E9F5-136D-CF43-BEFA-5516F950D90F}"/>
              </a:ext>
            </a:extLst>
          </p:cNvPr>
          <p:cNvSpPr>
            <a:spLocks noGrp="1"/>
          </p:cNvSpPr>
          <p:nvPr>
            <p:ph type="title"/>
          </p:nvPr>
        </p:nvSpPr>
        <p:spPr>
          <a:xfrm>
            <a:off x="1013093" y="228600"/>
            <a:ext cx="7200900" cy="685800"/>
          </a:xfrm>
        </p:spPr>
        <p:txBody>
          <a:bodyPr>
            <a:normAutofit fontScale="90000"/>
          </a:bodyPr>
          <a:lstStyle/>
          <a:p>
            <a:r>
              <a:rPr lang="en-US" dirty="0"/>
              <a:t>Sherlock Part Deux</a:t>
            </a:r>
          </a:p>
        </p:txBody>
      </p:sp>
      <p:graphicFrame>
        <p:nvGraphicFramePr>
          <p:cNvPr id="4" name="Content Placeholder 3">
            <a:extLst>
              <a:ext uri="{FF2B5EF4-FFF2-40B4-BE49-F238E27FC236}">
                <a16:creationId xmlns:a16="http://schemas.microsoft.com/office/drawing/2014/main" id="{04DF8FC5-50DE-D640-8C8F-AC0E91EA179B}"/>
              </a:ext>
            </a:extLst>
          </p:cNvPr>
          <p:cNvGraphicFramePr>
            <a:graphicFrameLocks noGrp="1"/>
          </p:cNvGraphicFramePr>
          <p:nvPr>
            <p:ph idx="1"/>
            <p:extLst>
              <p:ext uri="{D42A27DB-BD31-4B8C-83A1-F6EECF244321}">
                <p14:modId xmlns:p14="http://schemas.microsoft.com/office/powerpoint/2010/main" val="3267619121"/>
              </p:ext>
            </p:extLst>
          </p:nvPr>
        </p:nvGraphicFramePr>
        <p:xfrm>
          <a:off x="609598" y="3468661"/>
          <a:ext cx="7863593" cy="731520"/>
        </p:xfrm>
        <a:graphic>
          <a:graphicData uri="http://schemas.openxmlformats.org/drawingml/2006/table">
            <a:tbl>
              <a:tblPr>
                <a:tableStyleId>{5C22544A-7EE6-4342-B048-85BDC9FD1C3A}</a:tableStyleId>
              </a:tblPr>
              <a:tblGrid>
                <a:gridCol w="609602">
                  <a:extLst>
                    <a:ext uri="{9D8B030D-6E8A-4147-A177-3AD203B41FA5}">
                      <a16:colId xmlns:a16="http://schemas.microsoft.com/office/drawing/2014/main" val="2403801526"/>
                    </a:ext>
                  </a:extLst>
                </a:gridCol>
                <a:gridCol w="621935">
                  <a:extLst>
                    <a:ext uri="{9D8B030D-6E8A-4147-A177-3AD203B41FA5}">
                      <a16:colId xmlns:a16="http://schemas.microsoft.com/office/drawing/2014/main" val="2579228000"/>
                    </a:ext>
                  </a:extLst>
                </a:gridCol>
                <a:gridCol w="708371">
                  <a:extLst>
                    <a:ext uri="{9D8B030D-6E8A-4147-A177-3AD203B41FA5}">
                      <a16:colId xmlns:a16="http://schemas.microsoft.com/office/drawing/2014/main" val="3729668637"/>
                    </a:ext>
                  </a:extLst>
                </a:gridCol>
                <a:gridCol w="709172">
                  <a:extLst>
                    <a:ext uri="{9D8B030D-6E8A-4147-A177-3AD203B41FA5}">
                      <a16:colId xmlns:a16="http://schemas.microsoft.com/office/drawing/2014/main" val="1149181466"/>
                    </a:ext>
                  </a:extLst>
                </a:gridCol>
                <a:gridCol w="709172">
                  <a:extLst>
                    <a:ext uri="{9D8B030D-6E8A-4147-A177-3AD203B41FA5}">
                      <a16:colId xmlns:a16="http://schemas.microsoft.com/office/drawing/2014/main" val="4207934551"/>
                    </a:ext>
                  </a:extLst>
                </a:gridCol>
                <a:gridCol w="673114">
                  <a:extLst>
                    <a:ext uri="{9D8B030D-6E8A-4147-A177-3AD203B41FA5}">
                      <a16:colId xmlns:a16="http://schemas.microsoft.com/office/drawing/2014/main" val="2277999816"/>
                    </a:ext>
                  </a:extLst>
                </a:gridCol>
                <a:gridCol w="721193">
                  <a:extLst>
                    <a:ext uri="{9D8B030D-6E8A-4147-A177-3AD203B41FA5}">
                      <a16:colId xmlns:a16="http://schemas.microsoft.com/office/drawing/2014/main" val="3679249505"/>
                    </a:ext>
                  </a:extLst>
                </a:gridCol>
                <a:gridCol w="793312">
                  <a:extLst>
                    <a:ext uri="{9D8B030D-6E8A-4147-A177-3AD203B41FA5}">
                      <a16:colId xmlns:a16="http://schemas.microsoft.com/office/drawing/2014/main" val="872350239"/>
                    </a:ext>
                  </a:extLst>
                </a:gridCol>
                <a:gridCol w="647470">
                  <a:extLst>
                    <a:ext uri="{9D8B030D-6E8A-4147-A177-3AD203B41FA5}">
                      <a16:colId xmlns:a16="http://schemas.microsoft.com/office/drawing/2014/main" val="2944042618"/>
                    </a:ext>
                  </a:extLst>
                </a:gridCol>
                <a:gridCol w="205428">
                  <a:extLst>
                    <a:ext uri="{9D8B030D-6E8A-4147-A177-3AD203B41FA5}">
                      <a16:colId xmlns:a16="http://schemas.microsoft.com/office/drawing/2014/main" val="486192004"/>
                    </a:ext>
                  </a:extLst>
                </a:gridCol>
                <a:gridCol w="596187">
                  <a:extLst>
                    <a:ext uri="{9D8B030D-6E8A-4147-A177-3AD203B41FA5}">
                      <a16:colId xmlns:a16="http://schemas.microsoft.com/office/drawing/2014/main" val="1506453632"/>
                    </a:ext>
                  </a:extLst>
                </a:gridCol>
                <a:gridCol w="868637">
                  <a:extLst>
                    <a:ext uri="{9D8B030D-6E8A-4147-A177-3AD203B41FA5}">
                      <a16:colId xmlns:a16="http://schemas.microsoft.com/office/drawing/2014/main" val="966082319"/>
                    </a:ext>
                  </a:extLst>
                </a:gridCol>
              </a:tblGrid>
              <a:tr h="0">
                <a:tc gridSpan="9">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Mean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Variance</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7887916"/>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Ruby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Anna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Pooja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Gimin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Chris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Jack</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Steve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Scott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77177202"/>
                  </a:ext>
                </a:extLst>
              </a:tr>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After</a:t>
                      </a:r>
                    </a:p>
                  </a:txBody>
                  <a:tcPr marL="68580" marR="68580" marT="0" marB="0"/>
                </a:tc>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8</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45397963"/>
                  </a:ext>
                </a:extLst>
              </a:tr>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Before</a:t>
                      </a: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8</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9116624"/>
                  </a:ext>
                </a:extLst>
              </a:tr>
            </a:tbl>
          </a:graphicData>
        </a:graphic>
      </p:graphicFrame>
      <p:sp>
        <p:nvSpPr>
          <p:cNvPr id="7" name="Rectangle 3">
            <a:extLst>
              <a:ext uri="{FF2B5EF4-FFF2-40B4-BE49-F238E27FC236}">
                <a16:creationId xmlns:a16="http://schemas.microsoft.com/office/drawing/2014/main" id="{844F7CEC-5CDC-2B40-A91B-C1E2779422FC}"/>
              </a:ext>
            </a:extLst>
          </p:cNvPr>
          <p:cNvSpPr>
            <a:spLocks noChangeArrowheads="1"/>
          </p:cNvSpPr>
          <p:nvPr/>
        </p:nvSpPr>
        <p:spPr bwMode="auto">
          <a:xfrm>
            <a:off x="773245" y="874455"/>
            <a:ext cx="820710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Jake and Abby have their own argument about the benefits of watching Sherlock.  Abby thinks that watching a single episode is powerful enough to affect life satisfaction scores; Jake is not convinced.  Usually, they solve their disagreements with violence, but we convince them to collect some data instead.  They gather 8 of their friends and have them rate their life satisfaction right before and right after watching an episode of Sherlock (‘The Lying Detective’ Series 4, Episode 2).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3FD6204F-053E-E646-9BDC-A60C76837F0A}"/>
              </a:ext>
            </a:extLst>
          </p:cNvPr>
          <p:cNvSpPr>
            <a:spLocks noChangeArrowheads="1"/>
          </p:cNvSpPr>
          <p:nvPr/>
        </p:nvSpPr>
        <p:spPr bwMode="auto">
          <a:xfrm flipH="1">
            <a:off x="773244" y="4382632"/>
            <a:ext cx="8370755"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Conduct a hypothesis test to determine whether these data provide enough evidence to conclude that watching an episode of Sherlock influences life satisfaction (­­­­­­­­</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.05).</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Symbol" pitchFamily="2" charset="2"/>
              </a:rPr>
              <a:t>  Your answer should include a statement of the null and alternative hypotheses, the critical value for your test statistic, the observed value of your test statistic, your decision regarding the null, an interpretation of the results, and a correct report of the test statistic. </a:t>
            </a:r>
          </a:p>
        </p:txBody>
      </p:sp>
    </p:spTree>
    <p:extLst>
      <p:ext uri="{BB962C8B-B14F-4D97-AF65-F5344CB8AC3E}">
        <p14:creationId xmlns:p14="http://schemas.microsoft.com/office/powerpoint/2010/main" val="182312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0203" y="1447800"/>
            <a:ext cx="7924800" cy="4208973"/>
          </a:xfrm>
          <a:prstGeom prst="rect">
            <a:avLst/>
          </a:prstGeom>
        </p:spPr>
        <p:txBody>
          <a:bodyPr wrap="square">
            <a:spAutoFit/>
          </a:bodyPr>
          <a:lstStyle/>
          <a:p>
            <a:pPr>
              <a:lnSpc>
                <a:spcPct val="150000"/>
              </a:lnSpc>
            </a:pPr>
            <a:r>
              <a:rPr lang="en-US" sz="2400" b="1" i="1" dirty="0">
                <a:solidFill>
                  <a:srgbClr val="7030A0"/>
                </a:solidFill>
              </a:rPr>
              <a:t>Step 1</a:t>
            </a:r>
            <a:r>
              <a:rPr lang="en-US" sz="2400" dirty="0">
                <a:solidFill>
                  <a:srgbClr val="7030A0"/>
                </a:solidFill>
              </a:rPr>
              <a:t>:</a:t>
            </a:r>
            <a:r>
              <a:rPr lang="en-US" sz="2400" dirty="0"/>
              <a:t> One- or two-tailed test?</a:t>
            </a:r>
          </a:p>
          <a:p>
            <a:pPr>
              <a:lnSpc>
                <a:spcPct val="150000"/>
              </a:lnSpc>
            </a:pPr>
            <a:r>
              <a:rPr lang="en-US" sz="2400" b="1" i="1" dirty="0">
                <a:solidFill>
                  <a:srgbClr val="7030A0"/>
                </a:solidFill>
              </a:rPr>
              <a:t>Step 2</a:t>
            </a:r>
            <a:r>
              <a:rPr lang="en-US" sz="2400" dirty="0">
                <a:solidFill>
                  <a:srgbClr val="7030A0"/>
                </a:solidFill>
              </a:rPr>
              <a:t>:</a:t>
            </a:r>
            <a:r>
              <a:rPr lang="en-US" sz="2400" dirty="0"/>
              <a:t> Null hypothesis		</a:t>
            </a:r>
          </a:p>
          <a:p>
            <a:pPr>
              <a:lnSpc>
                <a:spcPct val="150000"/>
              </a:lnSpc>
            </a:pPr>
            <a:r>
              <a:rPr lang="en-US" sz="2400" b="1" i="1" dirty="0">
                <a:solidFill>
                  <a:srgbClr val="7030A0"/>
                </a:solidFill>
              </a:rPr>
              <a:t>Step 3</a:t>
            </a:r>
            <a:r>
              <a:rPr lang="en-US" sz="2400" dirty="0">
                <a:solidFill>
                  <a:srgbClr val="7030A0"/>
                </a:solidFill>
              </a:rPr>
              <a:t>:</a:t>
            </a:r>
            <a:r>
              <a:rPr lang="en-US" sz="2400" dirty="0"/>
              <a:t> Alternative hypothesis</a:t>
            </a:r>
            <a:endParaRPr lang="en-US" sz="2400" b="1" dirty="0"/>
          </a:p>
          <a:p>
            <a:pPr>
              <a:lnSpc>
                <a:spcPct val="150000"/>
              </a:lnSpc>
            </a:pPr>
            <a:r>
              <a:rPr lang="en-US" sz="2400" b="1" i="1" dirty="0">
                <a:solidFill>
                  <a:srgbClr val="7030A0"/>
                </a:solidFill>
              </a:rPr>
              <a:t>Steps 4</a:t>
            </a:r>
            <a:r>
              <a:rPr lang="en-US" sz="2400" dirty="0">
                <a:solidFill>
                  <a:srgbClr val="7030A0"/>
                </a:solidFill>
              </a:rPr>
              <a:t> and </a:t>
            </a:r>
            <a:r>
              <a:rPr lang="en-US" sz="2400" b="1" i="1" dirty="0">
                <a:solidFill>
                  <a:srgbClr val="7030A0"/>
                </a:solidFill>
              </a:rPr>
              <a:t>5</a:t>
            </a:r>
            <a:r>
              <a:rPr lang="en-US" sz="2400" dirty="0">
                <a:solidFill>
                  <a:srgbClr val="7030A0"/>
                </a:solidFill>
              </a:rPr>
              <a:t>: </a:t>
            </a:r>
            <a:r>
              <a:rPr lang="en-US" sz="2400" dirty="0"/>
              <a:t>α =	 </a:t>
            </a:r>
            <a:r>
              <a:rPr lang="en-US" sz="2400" dirty="0" err="1"/>
              <a:t>t</a:t>
            </a:r>
            <a:r>
              <a:rPr lang="en-US" sz="2400" baseline="-25000" dirty="0" err="1"/>
              <a:t>crit</a:t>
            </a:r>
            <a:r>
              <a:rPr lang="en-US" sz="2400" dirty="0"/>
              <a:t> =</a:t>
            </a:r>
          </a:p>
          <a:p>
            <a:pPr>
              <a:lnSpc>
                <a:spcPct val="150000"/>
              </a:lnSpc>
            </a:pPr>
            <a:r>
              <a:rPr lang="en-US" sz="2400" b="1" i="1" dirty="0">
                <a:solidFill>
                  <a:srgbClr val="7030A0"/>
                </a:solidFill>
              </a:rPr>
              <a:t>Step 6:</a:t>
            </a:r>
            <a:r>
              <a:rPr lang="en-US" sz="2400" dirty="0"/>
              <a:t> Calculate the observed value of t.</a:t>
            </a:r>
          </a:p>
          <a:p>
            <a:pPr>
              <a:lnSpc>
                <a:spcPct val="150000"/>
              </a:lnSpc>
            </a:pPr>
            <a:r>
              <a:rPr lang="en-US" sz="2400" b="1" i="1" dirty="0">
                <a:solidFill>
                  <a:srgbClr val="7030A0"/>
                </a:solidFill>
              </a:rPr>
              <a:t>Step 7: </a:t>
            </a:r>
            <a:r>
              <a:rPr lang="en-US" sz="2400" dirty="0"/>
              <a:t>Decision regarding the null</a:t>
            </a:r>
          </a:p>
          <a:p>
            <a:r>
              <a:rPr lang="en-US" sz="2400" b="1" i="1" dirty="0">
                <a:solidFill>
                  <a:srgbClr val="7030A0"/>
                </a:solidFill>
              </a:rPr>
              <a:t>Step 8: </a:t>
            </a:r>
            <a:r>
              <a:rPr lang="en-US" sz="2400" dirty="0"/>
              <a:t>Interpret your decision regarding the null</a:t>
            </a:r>
          </a:p>
          <a:p>
            <a:r>
              <a:rPr lang="en-US" sz="2400" dirty="0"/>
              <a:t>	  (using proper notation).  </a:t>
            </a:r>
          </a:p>
        </p:txBody>
      </p:sp>
      <p:graphicFrame>
        <p:nvGraphicFramePr>
          <p:cNvPr id="2" name="Content Placeholder 3">
            <a:extLst>
              <a:ext uri="{FF2B5EF4-FFF2-40B4-BE49-F238E27FC236}">
                <a16:creationId xmlns:a16="http://schemas.microsoft.com/office/drawing/2014/main" id="{5A2F4EC9-472A-CF8E-D56C-CCAC27E5BCBD}"/>
              </a:ext>
            </a:extLst>
          </p:cNvPr>
          <p:cNvGraphicFramePr>
            <a:graphicFrameLocks noGrp="1"/>
          </p:cNvGraphicFramePr>
          <p:nvPr>
            <p:ph idx="1"/>
          </p:nvPr>
        </p:nvGraphicFramePr>
        <p:xfrm>
          <a:off x="640203" y="149667"/>
          <a:ext cx="7863593" cy="731520"/>
        </p:xfrm>
        <a:graphic>
          <a:graphicData uri="http://schemas.openxmlformats.org/drawingml/2006/table">
            <a:tbl>
              <a:tblPr>
                <a:tableStyleId>{5C22544A-7EE6-4342-B048-85BDC9FD1C3A}</a:tableStyleId>
              </a:tblPr>
              <a:tblGrid>
                <a:gridCol w="609602">
                  <a:extLst>
                    <a:ext uri="{9D8B030D-6E8A-4147-A177-3AD203B41FA5}">
                      <a16:colId xmlns:a16="http://schemas.microsoft.com/office/drawing/2014/main" val="2403801526"/>
                    </a:ext>
                  </a:extLst>
                </a:gridCol>
                <a:gridCol w="621935">
                  <a:extLst>
                    <a:ext uri="{9D8B030D-6E8A-4147-A177-3AD203B41FA5}">
                      <a16:colId xmlns:a16="http://schemas.microsoft.com/office/drawing/2014/main" val="2579228000"/>
                    </a:ext>
                  </a:extLst>
                </a:gridCol>
                <a:gridCol w="708371">
                  <a:extLst>
                    <a:ext uri="{9D8B030D-6E8A-4147-A177-3AD203B41FA5}">
                      <a16:colId xmlns:a16="http://schemas.microsoft.com/office/drawing/2014/main" val="3729668637"/>
                    </a:ext>
                  </a:extLst>
                </a:gridCol>
                <a:gridCol w="709172">
                  <a:extLst>
                    <a:ext uri="{9D8B030D-6E8A-4147-A177-3AD203B41FA5}">
                      <a16:colId xmlns:a16="http://schemas.microsoft.com/office/drawing/2014/main" val="1149181466"/>
                    </a:ext>
                  </a:extLst>
                </a:gridCol>
                <a:gridCol w="709172">
                  <a:extLst>
                    <a:ext uri="{9D8B030D-6E8A-4147-A177-3AD203B41FA5}">
                      <a16:colId xmlns:a16="http://schemas.microsoft.com/office/drawing/2014/main" val="4207934551"/>
                    </a:ext>
                  </a:extLst>
                </a:gridCol>
                <a:gridCol w="673114">
                  <a:extLst>
                    <a:ext uri="{9D8B030D-6E8A-4147-A177-3AD203B41FA5}">
                      <a16:colId xmlns:a16="http://schemas.microsoft.com/office/drawing/2014/main" val="2277999816"/>
                    </a:ext>
                  </a:extLst>
                </a:gridCol>
                <a:gridCol w="721193">
                  <a:extLst>
                    <a:ext uri="{9D8B030D-6E8A-4147-A177-3AD203B41FA5}">
                      <a16:colId xmlns:a16="http://schemas.microsoft.com/office/drawing/2014/main" val="3679249505"/>
                    </a:ext>
                  </a:extLst>
                </a:gridCol>
                <a:gridCol w="793312">
                  <a:extLst>
                    <a:ext uri="{9D8B030D-6E8A-4147-A177-3AD203B41FA5}">
                      <a16:colId xmlns:a16="http://schemas.microsoft.com/office/drawing/2014/main" val="872350239"/>
                    </a:ext>
                  </a:extLst>
                </a:gridCol>
                <a:gridCol w="647470">
                  <a:extLst>
                    <a:ext uri="{9D8B030D-6E8A-4147-A177-3AD203B41FA5}">
                      <a16:colId xmlns:a16="http://schemas.microsoft.com/office/drawing/2014/main" val="2944042618"/>
                    </a:ext>
                  </a:extLst>
                </a:gridCol>
                <a:gridCol w="205428">
                  <a:extLst>
                    <a:ext uri="{9D8B030D-6E8A-4147-A177-3AD203B41FA5}">
                      <a16:colId xmlns:a16="http://schemas.microsoft.com/office/drawing/2014/main" val="486192004"/>
                    </a:ext>
                  </a:extLst>
                </a:gridCol>
                <a:gridCol w="596187">
                  <a:extLst>
                    <a:ext uri="{9D8B030D-6E8A-4147-A177-3AD203B41FA5}">
                      <a16:colId xmlns:a16="http://schemas.microsoft.com/office/drawing/2014/main" val="1506453632"/>
                    </a:ext>
                  </a:extLst>
                </a:gridCol>
                <a:gridCol w="868637">
                  <a:extLst>
                    <a:ext uri="{9D8B030D-6E8A-4147-A177-3AD203B41FA5}">
                      <a16:colId xmlns:a16="http://schemas.microsoft.com/office/drawing/2014/main" val="966082319"/>
                    </a:ext>
                  </a:extLst>
                </a:gridCol>
              </a:tblGrid>
              <a:tr h="0">
                <a:tc gridSpan="9">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Mean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Variance</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7887916"/>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Ruby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Anna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Pooja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Gimin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Chris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Jack</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Steve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Scott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77177202"/>
                  </a:ext>
                </a:extLst>
              </a:tr>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After</a:t>
                      </a:r>
                    </a:p>
                  </a:txBody>
                  <a:tcPr marL="68580" marR="68580" marT="0" marB="0"/>
                </a:tc>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8</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45397963"/>
                  </a:ext>
                </a:extLst>
              </a:tr>
              <a:tr h="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Before</a:t>
                      </a: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8</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9116624"/>
                  </a:ext>
                </a:extLst>
              </a:tr>
            </a:tbl>
          </a:graphicData>
        </a:graphic>
      </p:graphicFrame>
    </p:spTree>
    <p:extLst>
      <p:ext uri="{BB962C8B-B14F-4D97-AF65-F5344CB8AC3E}">
        <p14:creationId xmlns:p14="http://schemas.microsoft.com/office/powerpoint/2010/main" val="373502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CBA7-591F-8302-7B5F-70EC10E33D4E}"/>
              </a:ext>
            </a:extLst>
          </p:cNvPr>
          <p:cNvSpPr>
            <a:spLocks noGrp="1"/>
          </p:cNvSpPr>
          <p:nvPr>
            <p:ph type="title"/>
          </p:nvPr>
        </p:nvSpPr>
        <p:spPr>
          <a:xfrm>
            <a:off x="1028700" y="76200"/>
            <a:ext cx="7658100" cy="1485900"/>
          </a:xfrm>
        </p:spPr>
        <p:txBody>
          <a:bodyPr/>
          <a:lstStyle/>
          <a:p>
            <a:r>
              <a:rPr lang="en-US" dirty="0"/>
              <a:t>Paired vs. Independent T-tests</a:t>
            </a:r>
          </a:p>
        </p:txBody>
      </p:sp>
      <p:sp>
        <p:nvSpPr>
          <p:cNvPr id="3" name="Content Placeholder 2">
            <a:extLst>
              <a:ext uri="{FF2B5EF4-FFF2-40B4-BE49-F238E27FC236}">
                <a16:creationId xmlns:a16="http://schemas.microsoft.com/office/drawing/2014/main" id="{87045DF7-FB6D-F540-D0C0-51C46F93F0E6}"/>
              </a:ext>
            </a:extLst>
          </p:cNvPr>
          <p:cNvSpPr>
            <a:spLocks noGrp="1"/>
          </p:cNvSpPr>
          <p:nvPr>
            <p:ph idx="1"/>
          </p:nvPr>
        </p:nvSpPr>
        <p:spPr>
          <a:xfrm>
            <a:off x="1257300" y="1219200"/>
            <a:ext cx="7200900" cy="4648200"/>
          </a:xfrm>
        </p:spPr>
        <p:txBody>
          <a:bodyPr>
            <a:normAutofit/>
          </a:bodyPr>
          <a:lstStyle/>
          <a:p>
            <a:pPr marL="0" indent="0">
              <a:buNone/>
            </a:pPr>
            <a:r>
              <a:rPr lang="en-US" sz="3000" dirty="0"/>
              <a:t>Talk amongst yourselves:</a:t>
            </a:r>
          </a:p>
          <a:p>
            <a:r>
              <a:rPr lang="en-US" sz="2600" dirty="0"/>
              <a:t>What is the main difference between </a:t>
            </a:r>
            <a:r>
              <a:rPr lang="en-US" sz="2600" b="1" dirty="0">
                <a:solidFill>
                  <a:srgbClr val="0070C0"/>
                </a:solidFill>
              </a:rPr>
              <a:t>paired t-tests</a:t>
            </a:r>
            <a:r>
              <a:rPr lang="en-US" sz="2600" dirty="0"/>
              <a:t> and </a:t>
            </a:r>
            <a:r>
              <a:rPr lang="en-US" sz="2600" b="1" dirty="0">
                <a:solidFill>
                  <a:srgbClr val="7030A0"/>
                </a:solidFill>
              </a:rPr>
              <a:t>independent t-tests</a:t>
            </a:r>
            <a:r>
              <a:rPr lang="en-US" sz="2600" dirty="0"/>
              <a:t>?</a:t>
            </a:r>
          </a:p>
          <a:p>
            <a:r>
              <a:rPr lang="en-US" sz="2600" dirty="0"/>
              <a:t>What affect does this have on the </a:t>
            </a:r>
            <a:r>
              <a:rPr lang="en-US" sz="2600" b="1" dirty="0">
                <a:solidFill>
                  <a:srgbClr val="00B050"/>
                </a:solidFill>
              </a:rPr>
              <a:t>variability</a:t>
            </a:r>
            <a:r>
              <a:rPr lang="en-US" sz="2600" dirty="0"/>
              <a:t> in our data?  Why?</a:t>
            </a:r>
          </a:p>
          <a:p>
            <a:r>
              <a:rPr lang="en-US" sz="2600" dirty="0"/>
              <a:t>How do you predict that will affect the outcome of statistical analyses?  In other words, - all other things being equal - will the probability of rejecting the null hypothesis </a:t>
            </a:r>
            <a:r>
              <a:rPr lang="en-US" sz="2600" b="1" dirty="0">
                <a:solidFill>
                  <a:srgbClr val="FF0000"/>
                </a:solidFill>
              </a:rPr>
              <a:t>increase</a:t>
            </a:r>
            <a:r>
              <a:rPr lang="en-US" sz="2600" dirty="0"/>
              <a:t>, </a:t>
            </a:r>
            <a:r>
              <a:rPr lang="en-US" sz="2600" b="1" dirty="0">
                <a:solidFill>
                  <a:srgbClr val="7030A0"/>
                </a:solidFill>
              </a:rPr>
              <a:t>decrease</a:t>
            </a:r>
            <a:r>
              <a:rPr lang="en-US" sz="2600" dirty="0"/>
              <a:t> or </a:t>
            </a:r>
            <a:r>
              <a:rPr lang="en-US" sz="2600" b="1" dirty="0">
                <a:solidFill>
                  <a:srgbClr val="00B050"/>
                </a:solidFill>
              </a:rPr>
              <a:t>stay the same</a:t>
            </a:r>
            <a:r>
              <a:rPr lang="en-US" sz="2600" dirty="0"/>
              <a:t>?</a:t>
            </a:r>
          </a:p>
        </p:txBody>
      </p:sp>
    </p:spTree>
    <p:extLst>
      <p:ext uri="{BB962C8B-B14F-4D97-AF65-F5344CB8AC3E}">
        <p14:creationId xmlns:p14="http://schemas.microsoft.com/office/powerpoint/2010/main" val="1005649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CBA7-591F-8302-7B5F-70EC10E33D4E}"/>
              </a:ext>
            </a:extLst>
          </p:cNvPr>
          <p:cNvSpPr>
            <a:spLocks noGrp="1"/>
          </p:cNvSpPr>
          <p:nvPr>
            <p:ph type="title"/>
          </p:nvPr>
        </p:nvSpPr>
        <p:spPr>
          <a:xfrm>
            <a:off x="1028700" y="76200"/>
            <a:ext cx="7658100" cy="1485900"/>
          </a:xfrm>
        </p:spPr>
        <p:txBody>
          <a:bodyPr/>
          <a:lstStyle/>
          <a:p>
            <a:r>
              <a:rPr lang="en-US" dirty="0"/>
              <a:t>Paired vs. Independent T-tests</a:t>
            </a:r>
          </a:p>
        </p:txBody>
      </p:sp>
      <p:sp>
        <p:nvSpPr>
          <p:cNvPr id="3" name="Content Placeholder 2">
            <a:extLst>
              <a:ext uri="{FF2B5EF4-FFF2-40B4-BE49-F238E27FC236}">
                <a16:creationId xmlns:a16="http://schemas.microsoft.com/office/drawing/2014/main" id="{87045DF7-FB6D-F540-D0C0-51C46F93F0E6}"/>
              </a:ext>
            </a:extLst>
          </p:cNvPr>
          <p:cNvSpPr>
            <a:spLocks noGrp="1"/>
          </p:cNvSpPr>
          <p:nvPr>
            <p:ph idx="1"/>
          </p:nvPr>
        </p:nvSpPr>
        <p:spPr>
          <a:xfrm>
            <a:off x="1257300" y="1219200"/>
            <a:ext cx="7200900" cy="4648200"/>
          </a:xfrm>
        </p:spPr>
        <p:txBody>
          <a:bodyPr>
            <a:normAutofit/>
          </a:bodyPr>
          <a:lstStyle/>
          <a:p>
            <a:pPr marL="0" indent="0">
              <a:buNone/>
            </a:pPr>
            <a:r>
              <a:rPr lang="en-US" sz="3000" dirty="0"/>
              <a:t>Let’s look at some examples from the video lectures:</a:t>
            </a:r>
          </a:p>
          <a:p>
            <a:pPr lvl="1"/>
            <a:r>
              <a:rPr lang="en-US" sz="2600" dirty="0">
                <a:solidFill>
                  <a:srgbClr val="00B050"/>
                </a:solidFill>
              </a:rPr>
              <a:t>Factory safety data</a:t>
            </a:r>
          </a:p>
          <a:p>
            <a:pPr lvl="1"/>
            <a:r>
              <a:rPr lang="en-US" sz="2600" dirty="0">
                <a:solidFill>
                  <a:srgbClr val="0070C0"/>
                </a:solidFill>
              </a:rPr>
              <a:t>Ice cream and exams</a:t>
            </a:r>
          </a:p>
          <a:p>
            <a:pPr lvl="1"/>
            <a:r>
              <a:rPr lang="en-US" sz="2600" dirty="0">
                <a:solidFill>
                  <a:srgbClr val="7030A0"/>
                </a:solidFill>
              </a:rPr>
              <a:t>Sherlock</a:t>
            </a:r>
          </a:p>
        </p:txBody>
      </p:sp>
    </p:spTree>
    <p:extLst>
      <p:ext uri="{BB962C8B-B14F-4D97-AF65-F5344CB8AC3E}">
        <p14:creationId xmlns:p14="http://schemas.microsoft.com/office/powerpoint/2010/main" val="3051076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2D1E6B-D9E1-7313-BC8F-1810C7C9F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350" y="2590800"/>
            <a:ext cx="6845300" cy="3683000"/>
          </a:xfrm>
          <a:prstGeom prst="rect">
            <a:avLst/>
          </a:prstGeom>
        </p:spPr>
      </p:pic>
      <p:sp>
        <p:nvSpPr>
          <p:cNvPr id="7" name="TextBox 6">
            <a:extLst>
              <a:ext uri="{FF2B5EF4-FFF2-40B4-BE49-F238E27FC236}">
                <a16:creationId xmlns:a16="http://schemas.microsoft.com/office/drawing/2014/main" id="{F55B6300-E29D-0B67-B0A6-88ED52ABD72D}"/>
              </a:ext>
            </a:extLst>
          </p:cNvPr>
          <p:cNvSpPr txBox="1"/>
          <p:nvPr/>
        </p:nvSpPr>
        <p:spPr>
          <a:xfrm>
            <a:off x="908756" y="1746724"/>
            <a:ext cx="8229600" cy="461665"/>
          </a:xfrm>
          <a:prstGeom prst="rect">
            <a:avLst/>
          </a:prstGeom>
          <a:noFill/>
        </p:spPr>
        <p:txBody>
          <a:bodyPr wrap="square">
            <a:spAutoFit/>
          </a:bodyPr>
          <a:lstStyle/>
          <a:p>
            <a:r>
              <a:rPr lang="en-US" sz="2400" b="1" i="1" dirty="0">
                <a:solidFill>
                  <a:srgbClr val="E12EC9"/>
                </a:solidFill>
              </a:rPr>
              <a:t>Analyze</a:t>
            </a:r>
            <a:r>
              <a:rPr lang="en-US" sz="2400" dirty="0"/>
              <a:t> → </a:t>
            </a:r>
            <a:r>
              <a:rPr lang="en-US" sz="2400" b="1" i="1" dirty="0">
                <a:solidFill>
                  <a:srgbClr val="E12EC9"/>
                </a:solidFill>
              </a:rPr>
              <a:t>Compare Means</a:t>
            </a:r>
            <a:r>
              <a:rPr lang="en-US" sz="2400" dirty="0"/>
              <a:t> →</a:t>
            </a:r>
            <a:r>
              <a:rPr lang="en-US" sz="2400" b="1" i="1" dirty="0">
                <a:solidFill>
                  <a:srgbClr val="E12EC9"/>
                </a:solidFill>
              </a:rPr>
              <a:t>Independent Samples T-Test</a:t>
            </a:r>
            <a:r>
              <a:rPr lang="en-US" sz="2400" dirty="0">
                <a:solidFill>
                  <a:schemeClr val="accent1"/>
                </a:solidFill>
              </a:rPr>
              <a:t> </a:t>
            </a:r>
            <a:endParaRPr lang="en-US" sz="2400" dirty="0"/>
          </a:p>
        </p:txBody>
      </p:sp>
      <p:sp>
        <p:nvSpPr>
          <p:cNvPr id="10" name="Title 1">
            <a:extLst>
              <a:ext uri="{FF2B5EF4-FFF2-40B4-BE49-F238E27FC236}">
                <a16:creationId xmlns:a16="http://schemas.microsoft.com/office/drawing/2014/main" id="{753C9976-D868-6896-62E0-CFC8CFB42AD8}"/>
              </a:ext>
            </a:extLst>
          </p:cNvPr>
          <p:cNvSpPr>
            <a:spLocks noGrp="1"/>
          </p:cNvSpPr>
          <p:nvPr>
            <p:ph type="title"/>
          </p:nvPr>
        </p:nvSpPr>
        <p:spPr>
          <a:xfrm>
            <a:off x="971550" y="92005"/>
            <a:ext cx="7200900" cy="1485900"/>
          </a:xfrm>
        </p:spPr>
        <p:txBody>
          <a:bodyPr/>
          <a:lstStyle/>
          <a:p>
            <a:r>
              <a:rPr lang="en-US" dirty="0"/>
              <a:t>Factory Safety: Indy t-test</a:t>
            </a:r>
          </a:p>
        </p:txBody>
      </p:sp>
    </p:spTree>
    <p:extLst>
      <p:ext uri="{BB962C8B-B14F-4D97-AF65-F5344CB8AC3E}">
        <p14:creationId xmlns:p14="http://schemas.microsoft.com/office/powerpoint/2010/main" val="63814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FD37-BF4A-E944-BE2D-65B7883BD557}"/>
              </a:ext>
            </a:extLst>
          </p:cNvPr>
          <p:cNvSpPr>
            <a:spLocks noGrp="1"/>
          </p:cNvSpPr>
          <p:nvPr>
            <p:ph type="title"/>
          </p:nvPr>
        </p:nvSpPr>
        <p:spPr>
          <a:xfrm>
            <a:off x="971550" y="111125"/>
            <a:ext cx="7200900" cy="1485900"/>
          </a:xfrm>
        </p:spPr>
        <p:txBody>
          <a:bodyPr/>
          <a:lstStyle/>
          <a:p>
            <a:r>
              <a:rPr lang="en-US" dirty="0"/>
              <a:t>Factory Safety: Indy t-test</a:t>
            </a:r>
          </a:p>
        </p:txBody>
      </p:sp>
      <p:sp>
        <p:nvSpPr>
          <p:cNvPr id="5" name="TextBox 4">
            <a:extLst>
              <a:ext uri="{FF2B5EF4-FFF2-40B4-BE49-F238E27FC236}">
                <a16:creationId xmlns:a16="http://schemas.microsoft.com/office/drawing/2014/main" id="{509D20B3-9843-B1B8-8818-615681D75823}"/>
              </a:ext>
            </a:extLst>
          </p:cNvPr>
          <p:cNvSpPr txBox="1"/>
          <p:nvPr/>
        </p:nvSpPr>
        <p:spPr>
          <a:xfrm>
            <a:off x="794294" y="885825"/>
            <a:ext cx="8229600" cy="3046988"/>
          </a:xfrm>
          <a:prstGeom prst="rect">
            <a:avLst/>
          </a:prstGeom>
          <a:noFill/>
        </p:spPr>
        <p:txBody>
          <a:bodyPr wrap="square">
            <a:spAutoFit/>
          </a:bodyPr>
          <a:lstStyle/>
          <a:p>
            <a:pPr marL="457200" indent="-457200">
              <a:buFont typeface="+mj-lt"/>
              <a:buAutoNum type="arabicPeriod"/>
            </a:pPr>
            <a:r>
              <a:rPr lang="en-US" sz="2400" b="1" i="1" dirty="0"/>
              <a:t>Slide the DV into the</a:t>
            </a:r>
            <a:r>
              <a:rPr lang="en-US" sz="2400" b="1" i="1" dirty="0">
                <a:solidFill>
                  <a:srgbClr val="E12EC9"/>
                </a:solidFill>
              </a:rPr>
              <a:t> Test Variables </a:t>
            </a:r>
            <a:r>
              <a:rPr lang="en-US" sz="2400" b="1" i="1" dirty="0"/>
              <a:t>box.</a:t>
            </a:r>
          </a:p>
          <a:p>
            <a:pPr marL="457200" indent="-457200">
              <a:buFont typeface="+mj-lt"/>
              <a:buAutoNum type="arabicPeriod"/>
            </a:pPr>
            <a:r>
              <a:rPr lang="en-US" sz="2400" b="1" i="1" dirty="0"/>
              <a:t>Slide the IV into the</a:t>
            </a:r>
            <a:r>
              <a:rPr lang="en-US" sz="2400" b="1" i="1" dirty="0">
                <a:solidFill>
                  <a:srgbClr val="E12EC9"/>
                </a:solidFill>
              </a:rPr>
              <a:t> Group Variable </a:t>
            </a:r>
            <a:r>
              <a:rPr lang="en-US" sz="2400" b="1" i="1" dirty="0"/>
              <a:t>box.</a:t>
            </a:r>
          </a:p>
          <a:p>
            <a:pPr marL="457200" indent="-457200">
              <a:buFont typeface="+mj-lt"/>
              <a:buAutoNum type="arabicPeriod"/>
            </a:pPr>
            <a:r>
              <a:rPr lang="en-US" sz="2400" b="1" i="1" dirty="0"/>
              <a:t>Then click </a:t>
            </a:r>
            <a:r>
              <a:rPr lang="en-US" sz="2400" b="1" i="1" dirty="0">
                <a:solidFill>
                  <a:srgbClr val="E12EC9"/>
                </a:solidFill>
              </a:rPr>
              <a:t>Define Groups…</a:t>
            </a:r>
          </a:p>
          <a:p>
            <a:pPr marL="457200" indent="-457200">
              <a:buFont typeface="+mj-lt"/>
              <a:buAutoNum type="arabicPeriod" startAt="4"/>
            </a:pPr>
            <a:r>
              <a:rPr lang="en-US" sz="2400" b="1" i="1" dirty="0"/>
              <a:t>Enter the labels of your groups in the appropriate boxes.</a:t>
            </a:r>
          </a:p>
          <a:p>
            <a:pPr marL="457200" indent="-457200">
              <a:buFont typeface="+mj-lt"/>
              <a:buAutoNum type="arabicPeriod" startAt="4"/>
            </a:pPr>
            <a:r>
              <a:rPr lang="en-US" sz="2400" b="1" i="1" dirty="0"/>
              <a:t>Click </a:t>
            </a:r>
            <a:r>
              <a:rPr lang="en-US" sz="2400" b="1" i="1" dirty="0">
                <a:solidFill>
                  <a:srgbClr val="E12EC9"/>
                </a:solidFill>
              </a:rPr>
              <a:t>Continue</a:t>
            </a:r>
            <a:r>
              <a:rPr lang="en-US" sz="2400" b="1" i="1" dirty="0"/>
              <a:t>.</a:t>
            </a:r>
          </a:p>
          <a:p>
            <a:pPr marL="457200" indent="-457200">
              <a:buFont typeface="+mj-lt"/>
              <a:buAutoNum type="arabicPeriod" startAt="4"/>
            </a:pPr>
            <a:r>
              <a:rPr lang="en-US" sz="2400" b="1" i="1" dirty="0"/>
              <a:t>Click </a:t>
            </a:r>
            <a:r>
              <a:rPr lang="en-US" sz="2400" b="1" i="1" dirty="0">
                <a:solidFill>
                  <a:srgbClr val="E12EC9"/>
                </a:solidFill>
              </a:rPr>
              <a:t>OK</a:t>
            </a:r>
            <a:r>
              <a:rPr lang="en-US" sz="2400" b="1" i="1" dirty="0"/>
              <a:t>.</a:t>
            </a:r>
          </a:p>
          <a:p>
            <a:pPr marL="457200" indent="-457200">
              <a:buFont typeface="+mj-lt"/>
              <a:buAutoNum type="arabicPeriod"/>
            </a:pPr>
            <a:endParaRPr lang="en-US" sz="2400" b="1" i="1" dirty="0"/>
          </a:p>
          <a:p>
            <a:endParaRPr lang="en-US" sz="2400" dirty="0"/>
          </a:p>
        </p:txBody>
      </p:sp>
      <p:pic>
        <p:nvPicPr>
          <p:cNvPr id="4" name="Picture 3">
            <a:extLst>
              <a:ext uri="{FF2B5EF4-FFF2-40B4-BE49-F238E27FC236}">
                <a16:creationId xmlns:a16="http://schemas.microsoft.com/office/drawing/2014/main" id="{35E41C7C-AA56-6EAF-7E1E-44A3C17F3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3276600"/>
            <a:ext cx="6993613" cy="3470275"/>
          </a:xfrm>
          <a:prstGeom prst="rect">
            <a:avLst/>
          </a:prstGeom>
        </p:spPr>
      </p:pic>
      <p:pic>
        <p:nvPicPr>
          <p:cNvPr id="10" name="Picture 9">
            <a:extLst>
              <a:ext uri="{FF2B5EF4-FFF2-40B4-BE49-F238E27FC236}">
                <a16:creationId xmlns:a16="http://schemas.microsoft.com/office/drawing/2014/main" id="{02ECA230-6893-E631-C37E-8CD189CA4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4835525"/>
            <a:ext cx="2695484" cy="1136650"/>
          </a:xfrm>
          <a:prstGeom prst="rect">
            <a:avLst/>
          </a:prstGeom>
        </p:spPr>
      </p:pic>
    </p:spTree>
    <p:extLst>
      <p:ext uri="{BB962C8B-B14F-4D97-AF65-F5344CB8AC3E}">
        <p14:creationId xmlns:p14="http://schemas.microsoft.com/office/powerpoint/2010/main" val="378721863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{84BB561C-5307-BD44-A6CC-056102DDAB20}tf10001072</Template>
  <TotalTime>1015</TotalTime>
  <Words>1152</Words>
  <Application>Microsoft Macintosh PowerPoint</Application>
  <PresentationFormat>On-screen Show (4:3)</PresentationFormat>
  <Paragraphs>194</Paragraphs>
  <Slides>22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Franklin Gothic Book</vt:lpstr>
      <vt:lpstr>Times New Roman</vt:lpstr>
      <vt:lpstr>Crop</vt:lpstr>
      <vt:lpstr>Paired t-tests</vt:lpstr>
      <vt:lpstr>Paired T-tests</vt:lpstr>
      <vt:lpstr>Paired T-tests</vt:lpstr>
      <vt:lpstr>Sherlock Part Deux</vt:lpstr>
      <vt:lpstr>PowerPoint Presentation</vt:lpstr>
      <vt:lpstr>Paired vs. Independent T-tests</vt:lpstr>
      <vt:lpstr>Paired vs. Independent T-tests</vt:lpstr>
      <vt:lpstr>Factory Safety: Indy t-test</vt:lpstr>
      <vt:lpstr>Factory Safety: Indy t-test</vt:lpstr>
      <vt:lpstr>PowerPoint Presentation</vt:lpstr>
      <vt:lpstr>Factory Safety: Paired t-test</vt:lpstr>
      <vt:lpstr>Factory Safety: Paired t-test</vt:lpstr>
      <vt:lpstr>PowerPoint Presentation</vt:lpstr>
      <vt:lpstr>Paired vs. Independent T-tests</vt:lpstr>
      <vt:lpstr>Bastos, et al. (2021)</vt:lpstr>
      <vt:lpstr>Bastos, et al. (2021)</vt:lpstr>
      <vt:lpstr>Bastos, et al. (2021)</vt:lpstr>
      <vt:lpstr>Bastos, et al. (2021)</vt:lpstr>
      <vt:lpstr>Bastos, et al. (2021)</vt:lpstr>
      <vt:lpstr>Bastos, et al. (2021)</vt:lpstr>
      <vt:lpstr>Bastos, et al. (2021)</vt:lpstr>
      <vt:lpstr>Batsos, et al. (2021)</vt:lpstr>
    </vt:vector>
  </TitlesOfParts>
  <Company>Amherst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Paired T-tests</dc:title>
  <dc:creator>Julia McQuade</dc:creator>
  <cp:lastModifiedBy>Microsoft Office User</cp:lastModifiedBy>
  <cp:revision>94</cp:revision>
  <dcterms:created xsi:type="dcterms:W3CDTF">2014-03-24T17:36:49Z</dcterms:created>
  <dcterms:modified xsi:type="dcterms:W3CDTF">2023-10-16T02:10:45Z</dcterms:modified>
</cp:coreProperties>
</file>