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16" r:id="rId2"/>
    <p:sldId id="319" r:id="rId3"/>
    <p:sldId id="256" r:id="rId4"/>
    <p:sldId id="330" r:id="rId5"/>
    <p:sldId id="331" r:id="rId6"/>
    <p:sldId id="295" r:id="rId7"/>
    <p:sldId id="321" r:id="rId8"/>
    <p:sldId id="322" r:id="rId9"/>
    <p:sldId id="323" r:id="rId10"/>
    <p:sldId id="332" r:id="rId11"/>
    <p:sldId id="324" r:id="rId12"/>
    <p:sldId id="325" r:id="rId13"/>
    <p:sldId id="326" r:id="rId14"/>
    <p:sldId id="327" r:id="rId15"/>
    <p:sldId id="328" r:id="rId16"/>
    <p:sldId id="32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3" autoAdjust="0"/>
    <p:restoredTop sz="89118" autoAdjust="0"/>
  </p:normalViewPr>
  <p:slideViewPr>
    <p:cSldViewPr>
      <p:cViewPr varScale="1">
        <p:scale>
          <a:sx n="112" d="100"/>
          <a:sy n="112" d="100"/>
        </p:scale>
        <p:origin x="168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93227A-8962-4590-A1C3-B13098008E21}" type="datetimeFigureOut">
              <a:rPr lang="en-US" smtClean="0"/>
              <a:t>3/28/22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AF01A6-814D-462C-B228-4ADC87985196}" type="slidenum">
              <a:rPr lang="en-US" smtClean="0"/>
              <a:t>‹#›</a:t>
            </a:fld>
            <a:endParaRPr lang="en-US"/>
          </a:p>
        </p:txBody>
      </p:sp>
    </p:spTree>
    <p:extLst>
      <p:ext uri="{BB962C8B-B14F-4D97-AF65-F5344CB8AC3E}">
        <p14:creationId xmlns:p14="http://schemas.microsoft.com/office/powerpoint/2010/main" val="2690575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Yoga pre and post-stress</a:t>
            </a:r>
          </a:p>
        </p:txBody>
      </p:sp>
      <p:sp>
        <p:nvSpPr>
          <p:cNvPr id="4" name="Slide Number Placeholder 3"/>
          <p:cNvSpPr>
            <a:spLocks noGrp="1"/>
          </p:cNvSpPr>
          <p:nvPr>
            <p:ph type="sldNum" sz="quarter" idx="10"/>
          </p:nvPr>
        </p:nvSpPr>
        <p:spPr/>
        <p:txBody>
          <a:bodyPr/>
          <a:lstStyle/>
          <a:p>
            <a:fld id="{4DAF01A6-814D-462C-B228-4ADC87985196}" type="slidenum">
              <a:rPr lang="en-US" smtClean="0"/>
              <a:t>6</a:t>
            </a:fld>
            <a:endParaRPr lang="en-US"/>
          </a:p>
        </p:txBody>
      </p:sp>
    </p:spTree>
    <p:extLst>
      <p:ext uri="{BB962C8B-B14F-4D97-AF65-F5344CB8AC3E}">
        <p14:creationId xmlns:p14="http://schemas.microsoft.com/office/powerpoint/2010/main" val="1526347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eats ornamental grass at John Wells’ house and throws it up almost immediately?</a:t>
            </a:r>
          </a:p>
          <a:p>
            <a:r>
              <a:rPr lang="en-US" dirty="0"/>
              <a:t>Can she have any complex thoughts?</a:t>
            </a:r>
          </a:p>
        </p:txBody>
      </p:sp>
      <p:sp>
        <p:nvSpPr>
          <p:cNvPr id="4" name="Slide Number Placeholder 3"/>
          <p:cNvSpPr>
            <a:spLocks noGrp="1"/>
          </p:cNvSpPr>
          <p:nvPr>
            <p:ph type="sldNum" sz="quarter" idx="5"/>
          </p:nvPr>
        </p:nvSpPr>
        <p:spPr/>
        <p:txBody>
          <a:bodyPr/>
          <a:lstStyle/>
          <a:p>
            <a:fld id="{4DAF01A6-814D-462C-B228-4ADC87985196}" type="slidenum">
              <a:rPr lang="en-US" smtClean="0"/>
              <a:t>9</a:t>
            </a:fld>
            <a:endParaRPr lang="en-US"/>
          </a:p>
        </p:txBody>
      </p:sp>
    </p:spTree>
    <p:extLst>
      <p:ext uri="{BB962C8B-B14F-4D97-AF65-F5344CB8AC3E}">
        <p14:creationId xmlns:p14="http://schemas.microsoft.com/office/powerpoint/2010/main" val="1121641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flips if she feels she is not part of the pack.  So keeping close to the pack is safe, etc.</a:t>
            </a:r>
          </a:p>
          <a:p>
            <a:r>
              <a:rPr lang="en-US" dirty="0"/>
              <a:t>Because it is thought to require theory of mind, which many believe is specifically human.</a:t>
            </a:r>
          </a:p>
          <a:p>
            <a:r>
              <a:rPr lang="en-US" dirty="0"/>
              <a:t>  What is theory of mind?</a:t>
            </a:r>
          </a:p>
        </p:txBody>
      </p:sp>
      <p:sp>
        <p:nvSpPr>
          <p:cNvPr id="4" name="Slide Number Placeholder 3"/>
          <p:cNvSpPr>
            <a:spLocks noGrp="1"/>
          </p:cNvSpPr>
          <p:nvPr>
            <p:ph type="sldNum" sz="quarter" idx="5"/>
          </p:nvPr>
        </p:nvSpPr>
        <p:spPr/>
        <p:txBody>
          <a:bodyPr/>
          <a:lstStyle/>
          <a:p>
            <a:fld id="{4DAF01A6-814D-462C-B228-4ADC87985196}" type="slidenum">
              <a:rPr lang="en-US" smtClean="0"/>
              <a:t>10</a:t>
            </a:fld>
            <a:endParaRPr lang="en-US"/>
          </a:p>
        </p:txBody>
      </p:sp>
    </p:spTree>
    <p:extLst>
      <p:ext uri="{BB962C8B-B14F-4D97-AF65-F5344CB8AC3E}">
        <p14:creationId xmlns:p14="http://schemas.microsoft.com/office/powerpoint/2010/main" val="2310343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flips if she feels she is not part of the pack.  So keeping close to the pack is safe, etc.</a:t>
            </a:r>
          </a:p>
          <a:p>
            <a:r>
              <a:rPr lang="en-US" dirty="0"/>
              <a:t>Because it is thought to require theory of mind, which many believe is specifically human.</a:t>
            </a:r>
          </a:p>
          <a:p>
            <a:r>
              <a:rPr lang="en-US" dirty="0"/>
              <a:t>  What is theory of mind?</a:t>
            </a:r>
          </a:p>
        </p:txBody>
      </p:sp>
      <p:sp>
        <p:nvSpPr>
          <p:cNvPr id="4" name="Slide Number Placeholder 3"/>
          <p:cNvSpPr>
            <a:spLocks noGrp="1"/>
          </p:cNvSpPr>
          <p:nvPr>
            <p:ph type="sldNum" sz="quarter" idx="5"/>
          </p:nvPr>
        </p:nvSpPr>
        <p:spPr/>
        <p:txBody>
          <a:bodyPr/>
          <a:lstStyle/>
          <a:p>
            <a:fld id="{4DAF01A6-814D-462C-B228-4ADC87985196}" type="slidenum">
              <a:rPr lang="en-US" smtClean="0"/>
              <a:t>11</a:t>
            </a:fld>
            <a:endParaRPr lang="en-US"/>
          </a:p>
        </p:txBody>
      </p:sp>
    </p:spTree>
    <p:extLst>
      <p:ext uri="{BB962C8B-B14F-4D97-AF65-F5344CB8AC3E}">
        <p14:creationId xmlns:p14="http://schemas.microsoft.com/office/powerpoint/2010/main" val="1533140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AF01A6-814D-462C-B228-4ADC87985196}" type="slidenum">
              <a:rPr lang="en-US" smtClean="0"/>
              <a:t>12</a:t>
            </a:fld>
            <a:endParaRPr lang="en-US"/>
          </a:p>
        </p:txBody>
      </p:sp>
    </p:spTree>
    <p:extLst>
      <p:ext uri="{BB962C8B-B14F-4D97-AF65-F5344CB8AC3E}">
        <p14:creationId xmlns:p14="http://schemas.microsoft.com/office/powerpoint/2010/main" val="427511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alternatives: fear, territoriality, for example.  </a:t>
            </a:r>
          </a:p>
        </p:txBody>
      </p:sp>
      <p:sp>
        <p:nvSpPr>
          <p:cNvPr id="4" name="Slide Number Placeholder 3"/>
          <p:cNvSpPr>
            <a:spLocks noGrp="1"/>
          </p:cNvSpPr>
          <p:nvPr>
            <p:ph type="sldNum" sz="quarter" idx="5"/>
          </p:nvPr>
        </p:nvSpPr>
        <p:spPr/>
        <p:txBody>
          <a:bodyPr/>
          <a:lstStyle/>
          <a:p>
            <a:fld id="{4DAF01A6-814D-462C-B228-4ADC87985196}" type="slidenum">
              <a:rPr lang="en-US" smtClean="0"/>
              <a:t>13</a:t>
            </a:fld>
            <a:endParaRPr lang="en-US"/>
          </a:p>
        </p:txBody>
      </p:sp>
    </p:spTree>
    <p:extLst>
      <p:ext uri="{BB962C8B-B14F-4D97-AF65-F5344CB8AC3E}">
        <p14:creationId xmlns:p14="http://schemas.microsoft.com/office/powerpoint/2010/main" val="113617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flips if she feels she is not part of the pack.</a:t>
            </a:r>
          </a:p>
        </p:txBody>
      </p:sp>
      <p:sp>
        <p:nvSpPr>
          <p:cNvPr id="4" name="Slide Number Placeholder 3"/>
          <p:cNvSpPr>
            <a:spLocks noGrp="1"/>
          </p:cNvSpPr>
          <p:nvPr>
            <p:ph type="sldNum" sz="quarter" idx="5"/>
          </p:nvPr>
        </p:nvSpPr>
        <p:spPr/>
        <p:txBody>
          <a:bodyPr/>
          <a:lstStyle/>
          <a:p>
            <a:fld id="{4DAF01A6-814D-462C-B228-4ADC87985196}" type="slidenum">
              <a:rPr lang="en-US" smtClean="0"/>
              <a:t>14</a:t>
            </a:fld>
            <a:endParaRPr lang="en-US"/>
          </a:p>
        </p:txBody>
      </p:sp>
    </p:spTree>
    <p:extLst>
      <p:ext uri="{BB962C8B-B14F-4D97-AF65-F5344CB8AC3E}">
        <p14:creationId xmlns:p14="http://schemas.microsoft.com/office/powerpoint/2010/main" val="4215657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flips if she feels she is not part of the pack.</a:t>
            </a:r>
          </a:p>
        </p:txBody>
      </p:sp>
      <p:sp>
        <p:nvSpPr>
          <p:cNvPr id="4" name="Slide Number Placeholder 3"/>
          <p:cNvSpPr>
            <a:spLocks noGrp="1"/>
          </p:cNvSpPr>
          <p:nvPr>
            <p:ph type="sldNum" sz="quarter" idx="5"/>
          </p:nvPr>
        </p:nvSpPr>
        <p:spPr/>
        <p:txBody>
          <a:bodyPr/>
          <a:lstStyle/>
          <a:p>
            <a:fld id="{4DAF01A6-814D-462C-B228-4ADC87985196}" type="slidenum">
              <a:rPr lang="en-US" smtClean="0"/>
              <a:t>15</a:t>
            </a:fld>
            <a:endParaRPr lang="en-US"/>
          </a:p>
        </p:txBody>
      </p:sp>
    </p:spTree>
    <p:extLst>
      <p:ext uri="{BB962C8B-B14F-4D97-AF65-F5344CB8AC3E}">
        <p14:creationId xmlns:p14="http://schemas.microsoft.com/office/powerpoint/2010/main" val="363447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flips if she feels she is not part of the pack.</a:t>
            </a:r>
          </a:p>
        </p:txBody>
      </p:sp>
      <p:sp>
        <p:nvSpPr>
          <p:cNvPr id="4" name="Slide Number Placeholder 3"/>
          <p:cNvSpPr>
            <a:spLocks noGrp="1"/>
          </p:cNvSpPr>
          <p:nvPr>
            <p:ph type="sldNum" sz="quarter" idx="5"/>
          </p:nvPr>
        </p:nvSpPr>
        <p:spPr/>
        <p:txBody>
          <a:bodyPr/>
          <a:lstStyle/>
          <a:p>
            <a:fld id="{4DAF01A6-814D-462C-B228-4ADC87985196}" type="slidenum">
              <a:rPr lang="en-US" smtClean="0"/>
              <a:t>16</a:t>
            </a:fld>
            <a:endParaRPr lang="en-US"/>
          </a:p>
        </p:txBody>
      </p:sp>
    </p:spTree>
    <p:extLst>
      <p:ext uri="{BB962C8B-B14F-4D97-AF65-F5344CB8AC3E}">
        <p14:creationId xmlns:p14="http://schemas.microsoft.com/office/powerpoint/2010/main" val="1811156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5BBD72BC-065A-4542-B9D2-A1BB06FC102C}" type="datetimeFigureOut">
              <a:rPr lang="en-US" smtClean="0"/>
              <a:t>3/28/22</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743DCF92-0B7F-438D-B132-A04561666C35}" type="slidenum">
              <a:rPr lang="en-US" smtClean="0"/>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8792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D72BC-065A-4542-B9D2-A1BB06FC102C}" type="datetimeFigureOut">
              <a:rPr lang="en-US" smtClean="0"/>
              <a:t>3/28/22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108495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D72BC-065A-4542-B9D2-A1BB06FC102C}" type="datetimeFigureOut">
              <a:rPr lang="en-US" smtClean="0"/>
              <a:t>3/28/22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265131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D72BC-065A-4542-B9D2-A1BB06FC102C}" type="datetimeFigureOut">
              <a:rPr lang="en-US" smtClean="0"/>
              <a:t>3/28/22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32392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5BBD72BC-065A-4542-B9D2-A1BB06FC102C}" type="datetimeFigureOut">
              <a:rPr lang="en-US" smtClean="0"/>
              <a:t>3/28/22</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743DCF92-0B7F-438D-B132-A04561666C35}" type="slidenum">
              <a:rPr lang="en-US" smtClean="0"/>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1209275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BD72BC-065A-4542-B9D2-A1BB06FC102C}" type="datetimeFigureOut">
              <a:rPr lang="en-US" smtClean="0"/>
              <a:t>3/28/22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3442126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BD72BC-065A-4542-B9D2-A1BB06FC102C}" type="datetimeFigureOut">
              <a:rPr lang="en-US" smtClean="0"/>
              <a:t>3/28/22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1177338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BD72BC-065A-4542-B9D2-A1BB06FC102C}" type="datetimeFigureOut">
              <a:rPr lang="en-US" smtClean="0"/>
              <a:t>3/28/22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159526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D72BC-065A-4542-B9D2-A1BB06FC102C}" type="datetimeFigureOut">
              <a:rPr lang="en-US" smtClean="0"/>
              <a:t>3/28/22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224088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BBD72BC-065A-4542-B9D2-A1BB06FC102C}" type="datetimeFigureOut">
              <a:rPr lang="en-US" smtClean="0"/>
              <a:t>3/28/22</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43DCF92-0B7F-438D-B132-A04561666C35}"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8024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BBD72BC-065A-4542-B9D2-A1BB06FC102C}" type="datetimeFigureOut">
              <a:rPr lang="en-US" smtClean="0"/>
              <a:t>3/28/22</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43DCF92-0B7F-438D-B132-A04561666C35}"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9463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5BBD72BC-065A-4542-B9D2-A1BB06FC102C}" type="datetimeFigureOut">
              <a:rPr lang="en-US" smtClean="0"/>
              <a:t>3/28/22</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743DCF92-0B7F-438D-B132-A04561666C35}" type="slidenum">
              <a:rPr lang="en-US" smtClean="0"/>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1601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643187"/>
            <a:ext cx="8229600" cy="3352800"/>
          </a:xfrm>
        </p:spPr>
        <p:txBody>
          <a:bodyPr>
            <a:noAutofit/>
          </a:bodyPr>
          <a:lstStyle/>
          <a:p>
            <a:pPr marL="0" indent="0">
              <a:buNone/>
            </a:pPr>
            <a:r>
              <a:rPr lang="en-US" sz="2200" dirty="0"/>
              <a:t>Exam 1 is coming up! You need to train!</a:t>
            </a:r>
          </a:p>
          <a:p>
            <a:pPr lvl="1"/>
            <a:r>
              <a:rPr lang="en-US" sz="2200" dirty="0"/>
              <a:t>Stay up on your skills:	</a:t>
            </a:r>
          </a:p>
          <a:p>
            <a:pPr lvl="2"/>
            <a:r>
              <a:rPr lang="en-US" sz="2200" dirty="0"/>
              <a:t>Do the practice problems from the book</a:t>
            </a:r>
          </a:p>
          <a:p>
            <a:pPr lvl="2"/>
            <a:r>
              <a:rPr lang="en-US" sz="2200" dirty="0"/>
              <a:t>Do my practice problems</a:t>
            </a:r>
          </a:p>
          <a:p>
            <a:pPr lvl="2"/>
            <a:r>
              <a:rPr lang="en-US" sz="2200" dirty="0"/>
              <a:t>Review the lecture slides</a:t>
            </a:r>
          </a:p>
          <a:p>
            <a:pPr lvl="1"/>
            <a:r>
              <a:rPr lang="en-US" sz="2200" dirty="0"/>
              <a:t>Make your formula sheet</a:t>
            </a:r>
          </a:p>
          <a:p>
            <a:pPr lvl="2"/>
            <a:r>
              <a:rPr lang="en-US" sz="2200" dirty="0"/>
              <a:t>Can make word doc: copy formulas from the slides</a:t>
            </a:r>
          </a:p>
          <a:p>
            <a:pPr lvl="2"/>
            <a:r>
              <a:rPr lang="en-US" sz="2200" dirty="0"/>
              <a:t>I can check it over if you want</a:t>
            </a:r>
          </a:p>
          <a:p>
            <a:pPr lvl="1"/>
            <a:r>
              <a:rPr lang="en-US" sz="2200" dirty="0"/>
              <a:t>Figure out what you don’t understand</a:t>
            </a:r>
          </a:p>
          <a:p>
            <a:pPr lvl="2"/>
            <a:r>
              <a:rPr lang="en-US" sz="2200" dirty="0"/>
              <a:t>Come see me!!!</a:t>
            </a:r>
          </a:p>
        </p:txBody>
      </p:sp>
      <p:pic>
        <p:nvPicPr>
          <p:cNvPr id="4" name="Picture 3"/>
          <p:cNvPicPr>
            <a:picLocks noChangeAspect="1"/>
          </p:cNvPicPr>
          <p:nvPr/>
        </p:nvPicPr>
        <p:blipFill>
          <a:blip r:embed="rId2"/>
          <a:stretch>
            <a:fillRect/>
          </a:stretch>
        </p:blipFill>
        <p:spPr>
          <a:xfrm>
            <a:off x="2209800" y="152400"/>
            <a:ext cx="4419600" cy="2490787"/>
          </a:xfrm>
          <a:prstGeom prst="rect">
            <a:avLst/>
          </a:prstGeom>
        </p:spPr>
      </p:pic>
      <p:pic>
        <p:nvPicPr>
          <p:cNvPr id="6" name="Picture 5"/>
          <p:cNvPicPr>
            <a:picLocks noChangeAspect="1"/>
          </p:cNvPicPr>
          <p:nvPr/>
        </p:nvPicPr>
        <p:blipFill>
          <a:blip r:embed="rId3"/>
          <a:stretch>
            <a:fillRect/>
          </a:stretch>
        </p:blipFill>
        <p:spPr>
          <a:xfrm>
            <a:off x="6629400" y="2617787"/>
            <a:ext cx="2400300" cy="1600200"/>
          </a:xfrm>
          <a:prstGeom prst="rect">
            <a:avLst/>
          </a:prstGeom>
        </p:spPr>
      </p:pic>
    </p:spTree>
    <p:extLst>
      <p:ext uri="{BB962C8B-B14F-4D97-AF65-F5344CB8AC3E}">
        <p14:creationId xmlns:p14="http://schemas.microsoft.com/office/powerpoint/2010/main" val="1799028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219200"/>
            <a:ext cx="7688580" cy="5486400"/>
          </a:xfrm>
        </p:spPr>
        <p:txBody>
          <a:bodyPr>
            <a:normAutofit/>
          </a:bodyPr>
          <a:lstStyle/>
          <a:p>
            <a:r>
              <a:rPr lang="en-US" sz="2400" dirty="0"/>
              <a:t>What was their main research question?</a:t>
            </a:r>
          </a:p>
          <a:p>
            <a:r>
              <a:rPr lang="en-US" sz="2400" dirty="0"/>
              <a:t>Why is there doubt that non-human species (e.g., dogs) can experience </a:t>
            </a:r>
            <a:r>
              <a:rPr lang="en-US" sz="2400" dirty="0">
                <a:solidFill>
                  <a:srgbClr val="7030A0"/>
                </a:solidFill>
              </a:rPr>
              <a:t>jealousy</a:t>
            </a:r>
            <a:r>
              <a:rPr lang="en-US" sz="2400" dirty="0"/>
              <a:t>?</a:t>
            </a:r>
          </a:p>
          <a:p>
            <a:r>
              <a:rPr lang="en-US" sz="2400" dirty="0"/>
              <a:t>What were the major concerns about previous research?</a:t>
            </a:r>
          </a:p>
          <a:p>
            <a:r>
              <a:rPr lang="en-US" sz="2400" dirty="0"/>
              <a:t>How did they design the experiment? </a:t>
            </a:r>
          </a:p>
          <a:p>
            <a:pPr lvl="1"/>
            <a:r>
              <a:rPr lang="en-US" sz="2400" dirty="0"/>
              <a:t>What were the IVs / DVs / experimental groups?</a:t>
            </a:r>
          </a:p>
          <a:p>
            <a:pPr lvl="1"/>
            <a:r>
              <a:rPr lang="en-US" sz="2400" dirty="0"/>
              <a:t>What was the purpose of the confirmation trial?</a:t>
            </a:r>
          </a:p>
          <a:p>
            <a:r>
              <a:rPr lang="en-US" sz="2400" dirty="0"/>
              <a:t>What analyses did they run and what did those analyses show?</a:t>
            </a:r>
          </a:p>
          <a:p>
            <a:r>
              <a:rPr lang="en-US" sz="2400" dirty="0"/>
              <a:t>What conclusions did they draw regarding the capacity of dogs to experience jealousy?</a:t>
            </a:r>
          </a:p>
        </p:txBody>
      </p:sp>
      <p:pic>
        <p:nvPicPr>
          <p:cNvPr id="5" name="IMG_0904_eUvXFG.mp4" descr="IMG_0904_eUvXFG.mp4">
            <a:hlinkClick r:id="" action="ppaction://media"/>
            <a:extLst>
              <a:ext uri="{FF2B5EF4-FFF2-40B4-BE49-F238E27FC236}">
                <a16:creationId xmlns:a16="http://schemas.microsoft.com/office/drawing/2014/main" id="{D9F85BB4-8FDF-5640-A2DB-16D82AF22B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55895" y="0"/>
            <a:ext cx="3857625" cy="6858000"/>
          </a:xfrm>
          <a:prstGeom prst="rect">
            <a:avLst/>
          </a:prstGeom>
        </p:spPr>
      </p:pic>
    </p:spTree>
    <p:extLst>
      <p:ext uri="{BB962C8B-B14F-4D97-AF65-F5344CB8AC3E}">
        <p14:creationId xmlns:p14="http://schemas.microsoft.com/office/powerpoint/2010/main" val="33308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2" presetClass="exit" presetSubtype="4" fill="hold" nodeType="clickEffect">
                                  <p:stCondLst>
                                    <p:cond delay="0"/>
                                  </p:stCondLst>
                                  <p:childTnLst>
                                    <p:anim calcmode="lin" valueType="num">
                                      <p:cBhvr additive="base">
                                        <p:cTn id="10" dur="500"/>
                                        <p:tgtEl>
                                          <p:spTgt spid="5"/>
                                        </p:tgtEl>
                                        <p:attrNameLst>
                                          <p:attrName>ppt_y</p:attrName>
                                        </p:attrNameLst>
                                      </p:cBhvr>
                                      <p:tavLst>
                                        <p:tav tm="0">
                                          <p:val>
                                            <p:strVal val="#ppt_y"/>
                                          </p:val>
                                        </p:tav>
                                        <p:tav tm="100000">
                                          <p:val>
                                            <p:strVal val="#ppt_y+#ppt_h*1.125000"/>
                                          </p:val>
                                        </p:tav>
                                      </p:tavLst>
                                    </p:anim>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md type="call" cmd="stop">
                                      <p:cBhvr>
                                        <p:cTn id="13" dur="1">
                                          <p:stCondLst>
                                            <p:cond delay="499"/>
                                          </p:stCondLst>
                                        </p:cTn>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33333">
                <p:cTn id="19"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752600"/>
            <a:ext cx="7200900" cy="3581400"/>
          </a:xfrm>
        </p:spPr>
        <p:txBody>
          <a:bodyPr>
            <a:normAutofit/>
          </a:bodyPr>
          <a:lstStyle/>
          <a:p>
            <a:r>
              <a:rPr lang="en-US" sz="2400" dirty="0"/>
              <a:t>Why might </a:t>
            </a:r>
            <a:r>
              <a:rPr lang="en-US" sz="2400" dirty="0">
                <a:solidFill>
                  <a:srgbClr val="7030A0"/>
                </a:solidFill>
              </a:rPr>
              <a:t>jealousy</a:t>
            </a:r>
            <a:r>
              <a:rPr lang="en-US" sz="2400" dirty="0"/>
              <a:t> be an evolutionary beneficial adaptation?</a:t>
            </a:r>
          </a:p>
          <a:p>
            <a:r>
              <a:rPr lang="en-US" sz="2400" dirty="0"/>
              <a:t>Why is there doubt that non-human species (e.g., dogs) can experience </a:t>
            </a:r>
            <a:r>
              <a:rPr lang="en-US" sz="2400" dirty="0">
                <a:solidFill>
                  <a:srgbClr val="7030A0"/>
                </a:solidFill>
              </a:rPr>
              <a:t>jealousy</a:t>
            </a:r>
            <a:r>
              <a:rPr lang="en-US" sz="2400" dirty="0"/>
              <a:t>?</a:t>
            </a:r>
          </a:p>
        </p:txBody>
      </p:sp>
    </p:spTree>
    <p:extLst>
      <p:ext uri="{BB962C8B-B14F-4D97-AF65-F5344CB8AC3E}">
        <p14:creationId xmlns:p14="http://schemas.microsoft.com/office/powerpoint/2010/main" val="3400860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752600"/>
            <a:ext cx="7200900" cy="3581400"/>
          </a:xfrm>
        </p:spPr>
        <p:txBody>
          <a:bodyPr>
            <a:normAutofit/>
          </a:bodyPr>
          <a:lstStyle/>
          <a:p>
            <a:pPr marL="0" indent="0">
              <a:buNone/>
            </a:pPr>
            <a:r>
              <a:rPr lang="en-US" sz="3200" dirty="0">
                <a:solidFill>
                  <a:srgbClr val="7030A0"/>
                </a:solidFill>
              </a:rPr>
              <a:t>What did previous research find?</a:t>
            </a:r>
          </a:p>
          <a:p>
            <a:pPr lvl="1"/>
            <a:r>
              <a:rPr lang="en-US" dirty="0"/>
              <a:t>Dogs react differently when owners interact with a rival than a non-rival</a:t>
            </a:r>
          </a:p>
          <a:p>
            <a:pPr lvl="1"/>
            <a:r>
              <a:rPr lang="en-US" dirty="0"/>
              <a:t>Looking at owner</a:t>
            </a:r>
          </a:p>
          <a:p>
            <a:pPr lvl="1"/>
            <a:r>
              <a:rPr lang="en-US" dirty="0"/>
              <a:t>Whining</a:t>
            </a:r>
          </a:p>
          <a:p>
            <a:pPr lvl="1"/>
            <a:r>
              <a:rPr lang="en-US" dirty="0"/>
              <a:t>Getting in between</a:t>
            </a:r>
          </a:p>
          <a:p>
            <a:pPr lvl="1"/>
            <a:r>
              <a:rPr lang="en-US" dirty="0"/>
              <a:t>Also brain activation</a:t>
            </a:r>
          </a:p>
          <a:p>
            <a:endParaRPr lang="en-US" sz="2400" dirty="0"/>
          </a:p>
        </p:txBody>
      </p:sp>
    </p:spTree>
    <p:extLst>
      <p:ext uri="{BB962C8B-B14F-4D97-AF65-F5344CB8AC3E}">
        <p14:creationId xmlns:p14="http://schemas.microsoft.com/office/powerpoint/2010/main" val="2797914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752600"/>
            <a:ext cx="7200900" cy="3581400"/>
          </a:xfrm>
        </p:spPr>
        <p:txBody>
          <a:bodyPr>
            <a:normAutofit/>
          </a:bodyPr>
          <a:lstStyle/>
          <a:p>
            <a:pPr marL="0" indent="0">
              <a:buNone/>
            </a:pPr>
            <a:r>
              <a:rPr lang="en-US" sz="3200" dirty="0">
                <a:solidFill>
                  <a:srgbClr val="7030A0"/>
                </a:solidFill>
              </a:rPr>
              <a:t>Why did </a:t>
            </a:r>
            <a:r>
              <a:rPr lang="en-US" sz="3200" dirty="0" err="1">
                <a:solidFill>
                  <a:srgbClr val="7030A0"/>
                </a:solidFill>
              </a:rPr>
              <a:t>Batsos</a:t>
            </a:r>
            <a:r>
              <a:rPr lang="en-US" sz="3200" dirty="0">
                <a:solidFill>
                  <a:srgbClr val="7030A0"/>
                </a:solidFill>
              </a:rPr>
              <a:t>, et al. remain unconvinced?</a:t>
            </a:r>
          </a:p>
          <a:p>
            <a:pPr lvl="1"/>
            <a:r>
              <a:rPr lang="en-US" sz="2400" dirty="0"/>
              <a:t>Mere presence of the rival?</a:t>
            </a:r>
          </a:p>
          <a:p>
            <a:pPr lvl="1"/>
            <a:r>
              <a:rPr lang="en-US" sz="2400" dirty="0"/>
              <a:t>Behavior of the owner could have elicited “jealous” actions by dog</a:t>
            </a:r>
          </a:p>
        </p:txBody>
      </p:sp>
    </p:spTree>
    <p:extLst>
      <p:ext uri="{BB962C8B-B14F-4D97-AF65-F5344CB8AC3E}">
        <p14:creationId xmlns:p14="http://schemas.microsoft.com/office/powerpoint/2010/main" val="587190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752600"/>
            <a:ext cx="7200900" cy="4800600"/>
          </a:xfrm>
        </p:spPr>
        <p:txBody>
          <a:bodyPr>
            <a:normAutofit/>
          </a:bodyPr>
          <a:lstStyle/>
          <a:p>
            <a:pPr marL="0" indent="0">
              <a:buNone/>
            </a:pPr>
            <a:r>
              <a:rPr lang="en-US" sz="3200" dirty="0">
                <a:solidFill>
                  <a:srgbClr val="7030A0"/>
                </a:solidFill>
              </a:rPr>
              <a:t>What were </a:t>
            </a:r>
            <a:r>
              <a:rPr lang="en-US" sz="3200" dirty="0" err="1">
                <a:solidFill>
                  <a:srgbClr val="7030A0"/>
                </a:solidFill>
              </a:rPr>
              <a:t>Batsos</a:t>
            </a:r>
            <a:r>
              <a:rPr lang="en-US" sz="3200" dirty="0">
                <a:solidFill>
                  <a:srgbClr val="7030A0"/>
                </a:solidFill>
              </a:rPr>
              <a:t>, et al. looking for?</a:t>
            </a:r>
          </a:p>
          <a:p>
            <a:pPr lvl="1"/>
            <a:r>
              <a:rPr lang="en-US" sz="2400" dirty="0"/>
              <a:t>Jealous behavior should emerge when its owner interacts with a rival but not with an inanimate object.</a:t>
            </a:r>
          </a:p>
          <a:p>
            <a:pPr lvl="1"/>
            <a:r>
              <a:rPr lang="en-US" sz="2400" dirty="0"/>
              <a:t>Jealous behavior should emerge when a dog’s relationship with the owner is threatened the interaction of a rival rather than its mere presence.</a:t>
            </a:r>
          </a:p>
          <a:p>
            <a:pPr lvl="1"/>
            <a:r>
              <a:rPr lang="en-US" sz="2400" dirty="0"/>
              <a:t>Imagined interactions should also elicit the response; direct observance is not necessary.  </a:t>
            </a:r>
          </a:p>
          <a:p>
            <a:pPr lvl="1"/>
            <a:r>
              <a:rPr lang="en-US" sz="2400" dirty="0"/>
              <a:t>What was the purpose of the confirmation trial?</a:t>
            </a:r>
          </a:p>
          <a:p>
            <a:pPr lvl="1"/>
            <a:endParaRPr lang="en-US" sz="2400" dirty="0"/>
          </a:p>
        </p:txBody>
      </p:sp>
    </p:spTree>
    <p:extLst>
      <p:ext uri="{BB962C8B-B14F-4D97-AF65-F5344CB8AC3E}">
        <p14:creationId xmlns:p14="http://schemas.microsoft.com/office/powerpoint/2010/main" val="413989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685800" y="1066800"/>
            <a:ext cx="3733800" cy="4419600"/>
          </a:xfrm>
        </p:spPr>
        <p:txBody>
          <a:bodyPr>
            <a:normAutofit/>
          </a:bodyPr>
          <a:lstStyle/>
          <a:p>
            <a:pPr marL="0" indent="0">
              <a:buNone/>
            </a:pPr>
            <a:r>
              <a:rPr lang="en-US" sz="3200" dirty="0">
                <a:solidFill>
                  <a:srgbClr val="7030A0"/>
                </a:solidFill>
              </a:rPr>
              <a:t>Results</a:t>
            </a:r>
          </a:p>
          <a:p>
            <a:pPr lvl="1"/>
            <a:r>
              <a:rPr lang="en-US" dirty="0"/>
              <a:t>What do the confidence intervals on page 651 mean?</a:t>
            </a:r>
          </a:p>
          <a:p>
            <a:pPr lvl="1"/>
            <a:r>
              <a:rPr lang="en-US" dirty="0"/>
              <a:t>Is there anything concerning about the confidence intervals vis a vis the conclusions that </a:t>
            </a:r>
            <a:r>
              <a:rPr lang="en-US" dirty="0" err="1"/>
              <a:t>Batsos</a:t>
            </a:r>
            <a:r>
              <a:rPr lang="en-US" dirty="0"/>
              <a:t> et al. draw about the differences between their conditions?</a:t>
            </a:r>
          </a:p>
          <a:p>
            <a:pPr marL="530352" lvl="1" indent="0">
              <a:buNone/>
            </a:pPr>
            <a:endParaRPr lang="en-US" dirty="0"/>
          </a:p>
          <a:p>
            <a:pPr lvl="1"/>
            <a:endParaRPr lang="en-US" sz="2400" dirty="0"/>
          </a:p>
        </p:txBody>
      </p:sp>
      <p:pic>
        <p:nvPicPr>
          <p:cNvPr id="5" name="Picture 4">
            <a:extLst>
              <a:ext uri="{FF2B5EF4-FFF2-40B4-BE49-F238E27FC236}">
                <a16:creationId xmlns:a16="http://schemas.microsoft.com/office/drawing/2014/main" id="{2DEAFB69-3AE7-E147-87F2-4C58C320B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570" y="0"/>
            <a:ext cx="4644571" cy="6858000"/>
          </a:xfrm>
          <a:prstGeom prst="rect">
            <a:avLst/>
          </a:prstGeom>
        </p:spPr>
      </p:pic>
      <p:pic>
        <p:nvPicPr>
          <p:cNvPr id="6" name="Picture 5">
            <a:extLst>
              <a:ext uri="{FF2B5EF4-FFF2-40B4-BE49-F238E27FC236}">
                <a16:creationId xmlns:a16="http://schemas.microsoft.com/office/drawing/2014/main" id="{EF31AC22-D4F1-2A4D-8345-812403FBF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68900"/>
            <a:ext cx="4914900" cy="1689100"/>
          </a:xfrm>
          <a:prstGeom prst="rect">
            <a:avLst/>
          </a:prstGeom>
        </p:spPr>
      </p:pic>
    </p:spTree>
    <p:extLst>
      <p:ext uri="{BB962C8B-B14F-4D97-AF65-F5344CB8AC3E}">
        <p14:creationId xmlns:p14="http://schemas.microsoft.com/office/powerpoint/2010/main" val="967723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err="1"/>
              <a:t>Batsos</a:t>
            </a:r>
            <a:r>
              <a:rPr lang="en-US" dirty="0"/>
              <a:t>,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752600"/>
            <a:ext cx="7200900" cy="4495800"/>
          </a:xfrm>
        </p:spPr>
        <p:txBody>
          <a:bodyPr>
            <a:normAutofit/>
          </a:bodyPr>
          <a:lstStyle/>
          <a:p>
            <a:pPr marL="0" indent="0">
              <a:buNone/>
            </a:pPr>
            <a:r>
              <a:rPr lang="en-US" sz="3200" dirty="0">
                <a:solidFill>
                  <a:srgbClr val="7030A0"/>
                </a:solidFill>
              </a:rPr>
              <a:t>Conclusions</a:t>
            </a:r>
          </a:p>
          <a:p>
            <a:pPr lvl="1"/>
            <a:r>
              <a:rPr lang="en-US" sz="2400" dirty="0"/>
              <a:t>Dogs are complex animals who have meaningful social interactions with their owners</a:t>
            </a:r>
          </a:p>
          <a:p>
            <a:pPr lvl="1"/>
            <a:r>
              <a:rPr lang="en-US" sz="2400" dirty="0"/>
              <a:t>Dogs displayed jealous, not just envy (because they didn’t strain with non-living object)</a:t>
            </a:r>
          </a:p>
          <a:p>
            <a:pPr lvl="1"/>
            <a:r>
              <a:rPr lang="en-US" sz="2400" dirty="0"/>
              <a:t>Dogs pulled just as hard when they could see the stuffed dog as when they could not</a:t>
            </a:r>
          </a:p>
          <a:p>
            <a:pPr lvl="1"/>
            <a:r>
              <a:rPr lang="en-US" sz="2400" dirty="0"/>
              <a:t>They were imagining the interaction</a:t>
            </a:r>
          </a:p>
          <a:p>
            <a:pPr lvl="1"/>
            <a:endParaRPr lang="en-US" sz="2400" dirty="0"/>
          </a:p>
        </p:txBody>
      </p:sp>
    </p:spTree>
    <p:extLst>
      <p:ext uri="{BB962C8B-B14F-4D97-AF65-F5344CB8AC3E}">
        <p14:creationId xmlns:p14="http://schemas.microsoft.com/office/powerpoint/2010/main" val="313425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1900" y="53626"/>
            <a:ext cx="5257800" cy="2944368"/>
          </a:xfrm>
          <a:prstGeom prst="rect">
            <a:avLst/>
          </a:prstGeom>
        </p:spPr>
      </p:pic>
      <p:pic>
        <p:nvPicPr>
          <p:cNvPr id="5" name="Picture 4"/>
          <p:cNvPicPr>
            <a:picLocks noChangeAspect="1"/>
          </p:cNvPicPr>
          <p:nvPr/>
        </p:nvPicPr>
        <p:blipFill>
          <a:blip r:embed="rId3"/>
          <a:stretch>
            <a:fillRect/>
          </a:stretch>
        </p:blipFill>
        <p:spPr>
          <a:xfrm>
            <a:off x="381000" y="228600"/>
            <a:ext cx="3129643" cy="1752600"/>
          </a:xfrm>
          <a:prstGeom prst="rect">
            <a:avLst/>
          </a:prstGeom>
        </p:spPr>
      </p:pic>
      <p:sp>
        <p:nvSpPr>
          <p:cNvPr id="7" name="Content Placeholder 2">
            <a:extLst>
              <a:ext uri="{FF2B5EF4-FFF2-40B4-BE49-F238E27FC236}">
                <a16:creationId xmlns:a16="http://schemas.microsoft.com/office/drawing/2014/main" id="{D965F0E5-59DD-974E-85C0-EC89FEEF1A31}"/>
              </a:ext>
            </a:extLst>
          </p:cNvPr>
          <p:cNvSpPr txBox="1">
            <a:spLocks/>
          </p:cNvSpPr>
          <p:nvPr/>
        </p:nvSpPr>
        <p:spPr>
          <a:xfrm>
            <a:off x="685800" y="2643187"/>
            <a:ext cx="8229600" cy="3352800"/>
          </a:xfrm>
          <a:prstGeom prst="rect">
            <a:avLst/>
          </a:prstGeom>
        </p:spPr>
        <p:txBody>
          <a:bodyPr vert="horz" lIns="91440" tIns="45720" rIns="91440" bIns="45720" rtlCol="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sz="2200" dirty="0"/>
              <a:t>Exam 1 is coming up! You need to train!</a:t>
            </a:r>
          </a:p>
          <a:p>
            <a:pPr lvl="1"/>
            <a:r>
              <a:rPr lang="en-US" sz="2200" dirty="0"/>
              <a:t>Stay up on your skills:	</a:t>
            </a:r>
          </a:p>
          <a:p>
            <a:pPr lvl="2"/>
            <a:r>
              <a:rPr lang="en-US" sz="2200" dirty="0"/>
              <a:t>Do the practice problems from the book</a:t>
            </a:r>
          </a:p>
          <a:p>
            <a:pPr lvl="2"/>
            <a:r>
              <a:rPr lang="en-US" sz="2200" dirty="0"/>
              <a:t>Do my practice problems</a:t>
            </a:r>
          </a:p>
          <a:p>
            <a:pPr lvl="2"/>
            <a:r>
              <a:rPr lang="en-US" sz="2200" dirty="0"/>
              <a:t>Review the lecture slides</a:t>
            </a:r>
          </a:p>
          <a:p>
            <a:pPr lvl="1"/>
            <a:r>
              <a:rPr lang="en-US" sz="2200" dirty="0"/>
              <a:t>Make your formula sheet</a:t>
            </a:r>
          </a:p>
          <a:p>
            <a:pPr lvl="2"/>
            <a:r>
              <a:rPr lang="en-US" sz="2200" dirty="0"/>
              <a:t>Can make word doc: copy formulas from the slides</a:t>
            </a:r>
          </a:p>
          <a:p>
            <a:pPr lvl="2"/>
            <a:r>
              <a:rPr lang="en-US" sz="2200" dirty="0"/>
              <a:t>I can check it over if you want</a:t>
            </a:r>
          </a:p>
          <a:p>
            <a:pPr lvl="1"/>
            <a:r>
              <a:rPr lang="en-US" sz="2200" dirty="0"/>
              <a:t>Figure out what you don’t understand</a:t>
            </a:r>
          </a:p>
          <a:p>
            <a:pPr lvl="2"/>
            <a:r>
              <a:rPr lang="en-US" sz="2200" dirty="0"/>
              <a:t>Come see me!!!</a:t>
            </a:r>
          </a:p>
        </p:txBody>
      </p:sp>
    </p:spTree>
    <p:extLst>
      <p:ext uri="{BB962C8B-B14F-4D97-AF65-F5344CB8AC3E}">
        <p14:creationId xmlns:p14="http://schemas.microsoft.com/office/powerpoint/2010/main" val="4101741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Paired t-tests</a:t>
            </a:r>
          </a:p>
        </p:txBody>
      </p:sp>
      <p:sp>
        <p:nvSpPr>
          <p:cNvPr id="3" name="Subtitle 2"/>
          <p:cNvSpPr>
            <a:spLocks noGrp="1"/>
          </p:cNvSpPr>
          <p:nvPr>
            <p:ph type="subTitle" idx="1"/>
          </p:nvPr>
        </p:nvSpPr>
        <p:spPr/>
        <p:txBody>
          <a:bodyPr/>
          <a:lstStyle/>
          <a:p>
            <a:r>
              <a:rPr lang="en-US" dirty="0"/>
              <a:t>Why can’t we all just reduce variation due to chance!!</a:t>
            </a:r>
          </a:p>
        </p:txBody>
      </p:sp>
    </p:spTree>
    <p:extLst>
      <p:ext uri="{BB962C8B-B14F-4D97-AF65-F5344CB8AC3E}">
        <p14:creationId xmlns:p14="http://schemas.microsoft.com/office/powerpoint/2010/main" val="1389550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C985-5CAC-BC49-B69B-5D26EF3C2E26}"/>
              </a:ext>
            </a:extLst>
          </p:cNvPr>
          <p:cNvSpPr>
            <a:spLocks noGrp="1"/>
          </p:cNvSpPr>
          <p:nvPr>
            <p:ph type="title"/>
          </p:nvPr>
        </p:nvSpPr>
        <p:spPr/>
        <p:txBody>
          <a:bodyPr/>
          <a:lstStyle/>
          <a:p>
            <a:r>
              <a:rPr lang="en-US" dirty="0"/>
              <a:t>Paired T-tests</a:t>
            </a:r>
          </a:p>
        </p:txBody>
      </p:sp>
      <p:sp>
        <p:nvSpPr>
          <p:cNvPr id="4" name="Content Placeholder 2">
            <a:extLst>
              <a:ext uri="{FF2B5EF4-FFF2-40B4-BE49-F238E27FC236}">
                <a16:creationId xmlns:a16="http://schemas.microsoft.com/office/drawing/2014/main" id="{E8D72C35-3373-884A-863E-59BFD44B10A4}"/>
              </a:ext>
            </a:extLst>
          </p:cNvPr>
          <p:cNvSpPr>
            <a:spLocks noGrp="1"/>
          </p:cNvSpPr>
          <p:nvPr>
            <p:ph idx="1"/>
          </p:nvPr>
        </p:nvSpPr>
        <p:spPr>
          <a:xfrm>
            <a:off x="457200" y="5638800"/>
            <a:ext cx="8229600" cy="598170"/>
          </a:xfrm>
        </p:spPr>
        <p:txBody>
          <a:bodyPr>
            <a:normAutofit/>
          </a:bodyPr>
          <a:lstStyle/>
          <a:p>
            <a:pPr marL="0" indent="0" algn="ctr">
              <a:buNone/>
            </a:pPr>
            <a:r>
              <a:rPr lang="en-US" sz="2400" dirty="0"/>
              <a:t>Questions about the video lectures</a:t>
            </a:r>
          </a:p>
        </p:txBody>
      </p:sp>
      <p:pic>
        <p:nvPicPr>
          <p:cNvPr id="5" name="Picture 4">
            <a:extLst>
              <a:ext uri="{FF2B5EF4-FFF2-40B4-BE49-F238E27FC236}">
                <a16:creationId xmlns:a16="http://schemas.microsoft.com/office/drawing/2014/main" id="{B5B39608-246E-A043-A7D3-6B50F532EB18}"/>
              </a:ext>
            </a:extLst>
          </p:cNvPr>
          <p:cNvPicPr>
            <a:picLocks noChangeAspect="1"/>
          </p:cNvPicPr>
          <p:nvPr/>
        </p:nvPicPr>
        <p:blipFill>
          <a:blip r:embed="rId2"/>
          <a:stretch>
            <a:fillRect/>
          </a:stretch>
        </p:blipFill>
        <p:spPr>
          <a:xfrm>
            <a:off x="1656080" y="2087880"/>
            <a:ext cx="5831840" cy="3280410"/>
          </a:xfrm>
          <a:prstGeom prst="rect">
            <a:avLst/>
          </a:prstGeom>
        </p:spPr>
      </p:pic>
    </p:spTree>
    <p:extLst>
      <p:ext uri="{BB962C8B-B14F-4D97-AF65-F5344CB8AC3E}">
        <p14:creationId xmlns:p14="http://schemas.microsoft.com/office/powerpoint/2010/main" val="3569788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C985-5CAC-BC49-B69B-5D26EF3C2E26}"/>
              </a:ext>
            </a:extLst>
          </p:cNvPr>
          <p:cNvSpPr>
            <a:spLocks noGrp="1"/>
          </p:cNvSpPr>
          <p:nvPr>
            <p:ph type="title"/>
          </p:nvPr>
        </p:nvSpPr>
        <p:spPr/>
        <p:txBody>
          <a:bodyPr/>
          <a:lstStyle/>
          <a:p>
            <a:r>
              <a:rPr lang="en-US" dirty="0"/>
              <a:t>Paired T-tests</a:t>
            </a:r>
          </a:p>
        </p:txBody>
      </p:sp>
      <p:sp>
        <p:nvSpPr>
          <p:cNvPr id="4" name="Content Placeholder 2">
            <a:extLst>
              <a:ext uri="{FF2B5EF4-FFF2-40B4-BE49-F238E27FC236}">
                <a16:creationId xmlns:a16="http://schemas.microsoft.com/office/drawing/2014/main" id="{E8D72C35-3373-884A-863E-59BFD44B10A4}"/>
              </a:ext>
            </a:extLst>
          </p:cNvPr>
          <p:cNvSpPr>
            <a:spLocks noGrp="1"/>
          </p:cNvSpPr>
          <p:nvPr>
            <p:ph idx="1"/>
          </p:nvPr>
        </p:nvSpPr>
        <p:spPr>
          <a:xfrm>
            <a:off x="304800" y="1295400"/>
            <a:ext cx="8229600" cy="598170"/>
          </a:xfrm>
        </p:spPr>
        <p:txBody>
          <a:bodyPr>
            <a:noAutofit/>
          </a:bodyPr>
          <a:lstStyle/>
          <a:p>
            <a:pPr marL="0" indent="0" algn="ctr">
              <a:buNone/>
            </a:pPr>
            <a:r>
              <a:rPr lang="en-US" sz="4000" dirty="0"/>
              <a:t>Show them stuff in SPSS</a:t>
            </a:r>
          </a:p>
          <a:p>
            <a:pPr marL="0" indent="0" algn="ctr">
              <a:buNone/>
            </a:pPr>
            <a:r>
              <a:rPr lang="en-US" sz="4000" dirty="0"/>
              <a:t>And explain differences between paired and independent when doing so. Use the SPSS data sat on </a:t>
            </a:r>
            <a:r>
              <a:rPr lang="en-US" sz="4000"/>
              <a:t>Factory safety programs</a:t>
            </a:r>
            <a:endParaRPr lang="en-US" sz="4000" dirty="0"/>
          </a:p>
        </p:txBody>
      </p:sp>
    </p:spTree>
    <p:extLst>
      <p:ext uri="{BB962C8B-B14F-4D97-AF65-F5344CB8AC3E}">
        <p14:creationId xmlns:p14="http://schemas.microsoft.com/office/powerpoint/2010/main" val="45555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304800"/>
            <a:ext cx="7200900" cy="1485900"/>
          </a:xfrm>
        </p:spPr>
        <p:txBody>
          <a:bodyPr>
            <a:normAutofit/>
          </a:bodyPr>
          <a:lstStyle/>
          <a:p>
            <a:pPr algn="ctr"/>
            <a:r>
              <a:rPr lang="en-US" sz="4000" dirty="0"/>
              <a:t>Types of Two-Sample Tests</a:t>
            </a:r>
          </a:p>
        </p:txBody>
      </p:sp>
      <p:sp>
        <p:nvSpPr>
          <p:cNvPr id="3" name="Content Placeholder 2"/>
          <p:cNvSpPr>
            <a:spLocks noGrp="1"/>
          </p:cNvSpPr>
          <p:nvPr>
            <p:ph idx="1"/>
          </p:nvPr>
        </p:nvSpPr>
        <p:spPr/>
        <p:txBody>
          <a:bodyPr>
            <a:noAutofit/>
          </a:bodyPr>
          <a:lstStyle/>
          <a:p>
            <a:pPr marL="0" indent="0">
              <a:buNone/>
            </a:pPr>
            <a:r>
              <a:rPr lang="en-US" sz="2400" b="1" dirty="0">
                <a:solidFill>
                  <a:srgbClr val="7030A0"/>
                </a:solidFill>
              </a:rPr>
              <a:t>Independent test </a:t>
            </a:r>
            <a:r>
              <a:rPr lang="en-US" sz="2400" b="1" dirty="0"/>
              <a:t>–</a:t>
            </a:r>
            <a:r>
              <a:rPr lang="en-US" sz="2400" dirty="0"/>
              <a:t> two conditions are comprised of different elements or subjects </a:t>
            </a:r>
            <a:endParaRPr lang="en-US" sz="2400" b="1" dirty="0"/>
          </a:p>
          <a:p>
            <a:pPr lvl="1">
              <a:buFont typeface="Wingdings" pitchFamily="2" charset="2"/>
              <a:buChar char="§"/>
            </a:pPr>
            <a:r>
              <a:rPr lang="en-US" sz="2400" dirty="0"/>
              <a:t>Example: comparing children and adults on a task</a:t>
            </a:r>
          </a:p>
          <a:p>
            <a:endParaRPr lang="en-US" sz="2400" dirty="0"/>
          </a:p>
          <a:p>
            <a:pPr marL="0" indent="0">
              <a:buNone/>
            </a:pPr>
            <a:r>
              <a:rPr lang="en-US" sz="2400" b="1" dirty="0">
                <a:solidFill>
                  <a:srgbClr val="7030A0"/>
                </a:solidFill>
              </a:rPr>
              <a:t>Paired test </a:t>
            </a:r>
            <a:r>
              <a:rPr lang="en-US" sz="2400" dirty="0"/>
              <a:t>– two conditions are comprised of the same elements or subjects; same observation is measured under different testing conditions.  </a:t>
            </a:r>
          </a:p>
          <a:p>
            <a:pPr lvl="1">
              <a:buFont typeface="Wingdings" pitchFamily="2" charset="2"/>
              <a:buChar char="§"/>
            </a:pPr>
            <a:r>
              <a:rPr lang="en-US" sz="2400" dirty="0"/>
              <a:t>Example: pre-post observations of the same subjects</a:t>
            </a:r>
          </a:p>
          <a:p>
            <a:endParaRPr lang="en-US" sz="2400" dirty="0"/>
          </a:p>
          <a:p>
            <a:pPr marL="0" indent="0">
              <a:buNone/>
            </a:pPr>
            <a:endParaRPr lang="en-US" sz="2400" dirty="0"/>
          </a:p>
          <a:p>
            <a:endParaRPr lang="en-US" sz="2400" b="1" dirty="0"/>
          </a:p>
        </p:txBody>
      </p:sp>
    </p:spTree>
    <p:extLst>
      <p:ext uri="{BB962C8B-B14F-4D97-AF65-F5344CB8AC3E}">
        <p14:creationId xmlns:p14="http://schemas.microsoft.com/office/powerpoint/2010/main" val="1670048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E9F5-136D-CF43-BEFA-5516F950D90F}"/>
              </a:ext>
            </a:extLst>
          </p:cNvPr>
          <p:cNvSpPr>
            <a:spLocks noGrp="1"/>
          </p:cNvSpPr>
          <p:nvPr>
            <p:ph type="title"/>
          </p:nvPr>
        </p:nvSpPr>
        <p:spPr>
          <a:xfrm>
            <a:off x="1013093" y="228600"/>
            <a:ext cx="7200900" cy="685800"/>
          </a:xfrm>
        </p:spPr>
        <p:txBody>
          <a:bodyPr>
            <a:normAutofit fontScale="90000"/>
          </a:bodyPr>
          <a:lstStyle/>
          <a:p>
            <a:r>
              <a:rPr lang="en-US" dirty="0"/>
              <a:t>Sherlock Part Deux</a:t>
            </a:r>
          </a:p>
        </p:txBody>
      </p:sp>
      <p:graphicFrame>
        <p:nvGraphicFramePr>
          <p:cNvPr id="4" name="Content Placeholder 3">
            <a:extLst>
              <a:ext uri="{FF2B5EF4-FFF2-40B4-BE49-F238E27FC236}">
                <a16:creationId xmlns:a16="http://schemas.microsoft.com/office/drawing/2014/main" id="{04DF8FC5-50DE-D640-8C8F-AC0E91EA179B}"/>
              </a:ext>
            </a:extLst>
          </p:cNvPr>
          <p:cNvGraphicFramePr>
            <a:graphicFrameLocks noGrp="1"/>
          </p:cNvGraphicFramePr>
          <p:nvPr>
            <p:ph idx="1"/>
            <p:extLst>
              <p:ext uri="{D42A27DB-BD31-4B8C-83A1-F6EECF244321}">
                <p14:modId xmlns:p14="http://schemas.microsoft.com/office/powerpoint/2010/main" val="3267619121"/>
              </p:ext>
            </p:extLst>
          </p:nvPr>
        </p:nvGraphicFramePr>
        <p:xfrm>
          <a:off x="609598" y="3468661"/>
          <a:ext cx="7863593" cy="731520"/>
        </p:xfrm>
        <a:graphic>
          <a:graphicData uri="http://schemas.openxmlformats.org/drawingml/2006/table">
            <a:tbl>
              <a:tblPr>
                <a:tableStyleId>{5C22544A-7EE6-4342-B048-85BDC9FD1C3A}</a:tableStyleId>
              </a:tblPr>
              <a:tblGrid>
                <a:gridCol w="609602">
                  <a:extLst>
                    <a:ext uri="{9D8B030D-6E8A-4147-A177-3AD203B41FA5}">
                      <a16:colId xmlns:a16="http://schemas.microsoft.com/office/drawing/2014/main" val="2403801526"/>
                    </a:ext>
                  </a:extLst>
                </a:gridCol>
                <a:gridCol w="621935">
                  <a:extLst>
                    <a:ext uri="{9D8B030D-6E8A-4147-A177-3AD203B41FA5}">
                      <a16:colId xmlns:a16="http://schemas.microsoft.com/office/drawing/2014/main" val="2579228000"/>
                    </a:ext>
                  </a:extLst>
                </a:gridCol>
                <a:gridCol w="708371">
                  <a:extLst>
                    <a:ext uri="{9D8B030D-6E8A-4147-A177-3AD203B41FA5}">
                      <a16:colId xmlns:a16="http://schemas.microsoft.com/office/drawing/2014/main" val="3729668637"/>
                    </a:ext>
                  </a:extLst>
                </a:gridCol>
                <a:gridCol w="709172">
                  <a:extLst>
                    <a:ext uri="{9D8B030D-6E8A-4147-A177-3AD203B41FA5}">
                      <a16:colId xmlns:a16="http://schemas.microsoft.com/office/drawing/2014/main" val="1149181466"/>
                    </a:ext>
                  </a:extLst>
                </a:gridCol>
                <a:gridCol w="709172">
                  <a:extLst>
                    <a:ext uri="{9D8B030D-6E8A-4147-A177-3AD203B41FA5}">
                      <a16:colId xmlns:a16="http://schemas.microsoft.com/office/drawing/2014/main" val="4207934551"/>
                    </a:ext>
                  </a:extLst>
                </a:gridCol>
                <a:gridCol w="673114">
                  <a:extLst>
                    <a:ext uri="{9D8B030D-6E8A-4147-A177-3AD203B41FA5}">
                      <a16:colId xmlns:a16="http://schemas.microsoft.com/office/drawing/2014/main" val="2277999816"/>
                    </a:ext>
                  </a:extLst>
                </a:gridCol>
                <a:gridCol w="721193">
                  <a:extLst>
                    <a:ext uri="{9D8B030D-6E8A-4147-A177-3AD203B41FA5}">
                      <a16:colId xmlns:a16="http://schemas.microsoft.com/office/drawing/2014/main" val="3679249505"/>
                    </a:ext>
                  </a:extLst>
                </a:gridCol>
                <a:gridCol w="793312">
                  <a:extLst>
                    <a:ext uri="{9D8B030D-6E8A-4147-A177-3AD203B41FA5}">
                      <a16:colId xmlns:a16="http://schemas.microsoft.com/office/drawing/2014/main" val="872350239"/>
                    </a:ext>
                  </a:extLst>
                </a:gridCol>
                <a:gridCol w="647470">
                  <a:extLst>
                    <a:ext uri="{9D8B030D-6E8A-4147-A177-3AD203B41FA5}">
                      <a16:colId xmlns:a16="http://schemas.microsoft.com/office/drawing/2014/main" val="2944042618"/>
                    </a:ext>
                  </a:extLst>
                </a:gridCol>
                <a:gridCol w="205428">
                  <a:extLst>
                    <a:ext uri="{9D8B030D-6E8A-4147-A177-3AD203B41FA5}">
                      <a16:colId xmlns:a16="http://schemas.microsoft.com/office/drawing/2014/main" val="486192004"/>
                    </a:ext>
                  </a:extLst>
                </a:gridCol>
                <a:gridCol w="596187">
                  <a:extLst>
                    <a:ext uri="{9D8B030D-6E8A-4147-A177-3AD203B41FA5}">
                      <a16:colId xmlns:a16="http://schemas.microsoft.com/office/drawing/2014/main" val="1506453632"/>
                    </a:ext>
                  </a:extLst>
                </a:gridCol>
                <a:gridCol w="868637">
                  <a:extLst>
                    <a:ext uri="{9D8B030D-6E8A-4147-A177-3AD203B41FA5}">
                      <a16:colId xmlns:a16="http://schemas.microsoft.com/office/drawing/2014/main" val="966082319"/>
                    </a:ext>
                  </a:extLst>
                </a:gridCol>
              </a:tblGrid>
              <a:tr h="0">
                <a:tc gridSpan="9">
                  <a:txBody>
                    <a:bodyPr/>
                    <a:lstStyle/>
                    <a:p>
                      <a:pPr marL="0" marR="0" algn="ctr">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Mean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Variance</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77887916"/>
                  </a:ext>
                </a:extLst>
              </a:tr>
              <a:tr h="0">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Ruby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Anna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Pooja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Gimin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Chris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Jack</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Steve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Scott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77177202"/>
                  </a:ext>
                </a:extLst>
              </a:tr>
              <a:tr h="0">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After</a:t>
                      </a:r>
                    </a:p>
                  </a:txBody>
                  <a:tcPr marL="68580" marR="68580" marT="0" marB="0"/>
                </a:tc>
                <a:tc>
                  <a:txBody>
                    <a:bodyPr/>
                    <a:lstStyle/>
                    <a:p>
                      <a:pPr marL="0" marR="0" algn="ctr">
                        <a:spcBef>
                          <a:spcPts val="0"/>
                        </a:spcBef>
                        <a:spcAft>
                          <a:spcPts val="0"/>
                        </a:spcAft>
                      </a:pPr>
                      <a:r>
                        <a:rPr lang="en-US" sz="1200">
                          <a:effectLst/>
                        </a:rPr>
                        <a:t>14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14</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20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8</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45397963"/>
                  </a:ext>
                </a:extLst>
              </a:tr>
              <a:tr h="0">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Before</a:t>
                      </a: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8</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49116624"/>
                  </a:ext>
                </a:extLst>
              </a:tr>
            </a:tbl>
          </a:graphicData>
        </a:graphic>
      </p:graphicFrame>
      <p:sp>
        <p:nvSpPr>
          <p:cNvPr id="7" name="Rectangle 3">
            <a:extLst>
              <a:ext uri="{FF2B5EF4-FFF2-40B4-BE49-F238E27FC236}">
                <a16:creationId xmlns:a16="http://schemas.microsoft.com/office/drawing/2014/main" id="{844F7CEC-5CDC-2B40-A91B-C1E2779422FC}"/>
              </a:ext>
            </a:extLst>
          </p:cNvPr>
          <p:cNvSpPr>
            <a:spLocks noChangeArrowheads="1"/>
          </p:cNvSpPr>
          <p:nvPr/>
        </p:nvSpPr>
        <p:spPr bwMode="auto">
          <a:xfrm>
            <a:off x="773245" y="874455"/>
            <a:ext cx="820710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Jake and Abby have their own argument about the benefits of watching Sherlock.  Abby thinks that watching a single episode is powerful enough to affect life satisfaction scores; Jake is not convinced.  Usually, they solve their disagreements with violence, but we convince them to collect some data instead.  They gather 8 of their friends and have them rate their life satisfaction right before and right after watching an episode of Sherlock (‘The Lying Detective’ Series 4, Episode 2).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3FD6204F-053E-E646-9BDC-A60C76837F0A}"/>
              </a:ext>
            </a:extLst>
          </p:cNvPr>
          <p:cNvSpPr>
            <a:spLocks noChangeArrowheads="1"/>
          </p:cNvSpPr>
          <p:nvPr/>
        </p:nvSpPr>
        <p:spPr bwMode="auto">
          <a:xfrm flipH="1">
            <a:off x="773244" y="4382632"/>
            <a:ext cx="8370755"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Conduct a hypothesis test to determine whether these data provide enough evidence to conclude that watching an episode of Sherlock influences life satisfaction (­­­­­­­­</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.05).</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Symbol" pitchFamily="2" charset="2"/>
              </a:rPr>
              <a:t>  Your answer should include a statement of the null and alternative hypotheses, the critical value for your test statistic, the observed value of your test statistic, your decision regarding the null, an interpretation of the results, and a correct report of the test statistic. </a:t>
            </a:r>
          </a:p>
        </p:txBody>
      </p:sp>
    </p:spTree>
    <p:extLst>
      <p:ext uri="{BB962C8B-B14F-4D97-AF65-F5344CB8AC3E}">
        <p14:creationId xmlns:p14="http://schemas.microsoft.com/office/powerpoint/2010/main" val="1823125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1392-0F40-C144-B8D4-6BDEBB375C86}"/>
              </a:ext>
            </a:extLst>
          </p:cNvPr>
          <p:cNvSpPr>
            <a:spLocks noGrp="1"/>
          </p:cNvSpPr>
          <p:nvPr>
            <p:ph type="title"/>
          </p:nvPr>
        </p:nvSpPr>
        <p:spPr>
          <a:xfrm>
            <a:off x="3816886" y="0"/>
            <a:ext cx="5327114" cy="914400"/>
          </a:xfrm>
        </p:spPr>
        <p:txBody>
          <a:bodyPr/>
          <a:lstStyle/>
          <a:p>
            <a:r>
              <a:rPr lang="en-US" dirty="0">
                <a:solidFill>
                  <a:srgbClr val="FF0000"/>
                </a:solidFill>
              </a:rPr>
              <a:t>Fruits</a:t>
            </a:r>
            <a:r>
              <a:rPr lang="en-US" dirty="0"/>
              <a:t> and </a:t>
            </a:r>
            <a:r>
              <a:rPr lang="en-US" dirty="0">
                <a:solidFill>
                  <a:srgbClr val="00B050"/>
                </a:solidFill>
              </a:rPr>
              <a:t>Vegetables</a:t>
            </a:r>
          </a:p>
        </p:txBody>
      </p:sp>
      <p:sp>
        <p:nvSpPr>
          <p:cNvPr id="3" name="Content Placeholder 2">
            <a:extLst>
              <a:ext uri="{FF2B5EF4-FFF2-40B4-BE49-F238E27FC236}">
                <a16:creationId xmlns:a16="http://schemas.microsoft.com/office/drawing/2014/main" id="{A4557D07-545F-574C-947E-DBD1BEDDE452}"/>
              </a:ext>
            </a:extLst>
          </p:cNvPr>
          <p:cNvSpPr>
            <a:spLocks noGrp="1"/>
          </p:cNvSpPr>
          <p:nvPr>
            <p:ph idx="1"/>
          </p:nvPr>
        </p:nvSpPr>
        <p:spPr>
          <a:xfrm>
            <a:off x="971550" y="2514600"/>
            <a:ext cx="7200900" cy="4495800"/>
          </a:xfrm>
        </p:spPr>
        <p:txBody>
          <a:bodyPr>
            <a:noAutofit/>
          </a:bodyPr>
          <a:lstStyle/>
          <a:p>
            <a:pPr marL="0" indent="0">
              <a:buNone/>
            </a:pPr>
            <a:r>
              <a:rPr lang="en-US" sz="2800" dirty="0"/>
              <a:t>If we want to do a paired test, can we compare </a:t>
            </a:r>
            <a:r>
              <a:rPr lang="en-US" sz="2800" dirty="0">
                <a:solidFill>
                  <a:srgbClr val="FF0000"/>
                </a:solidFill>
              </a:rPr>
              <a:t>fruits</a:t>
            </a:r>
            <a:r>
              <a:rPr lang="en-US" sz="2800" dirty="0"/>
              <a:t> with </a:t>
            </a:r>
            <a:r>
              <a:rPr lang="en-US" sz="2800" dirty="0">
                <a:solidFill>
                  <a:srgbClr val="00B050"/>
                </a:solidFill>
              </a:rPr>
              <a:t>vegetables</a:t>
            </a:r>
            <a:r>
              <a:rPr lang="en-US" sz="2800" dirty="0"/>
              <a:t> with one another?</a:t>
            </a:r>
            <a:endParaRPr lang="en-US" sz="2800" b="1" dirty="0">
              <a:solidFill>
                <a:srgbClr val="7030A0"/>
              </a:solidFill>
            </a:endParaRPr>
          </a:p>
          <a:p>
            <a:r>
              <a:rPr lang="en-US" sz="2800" b="1" dirty="0">
                <a:solidFill>
                  <a:srgbClr val="7030A0"/>
                </a:solidFill>
              </a:rPr>
              <a:t>Why not?</a:t>
            </a:r>
          </a:p>
          <a:p>
            <a:pPr marL="0" indent="0">
              <a:buNone/>
            </a:pPr>
            <a:endParaRPr lang="en-US" sz="2800" dirty="0"/>
          </a:p>
          <a:p>
            <a:pPr marL="0" indent="0">
              <a:buNone/>
            </a:pPr>
            <a:r>
              <a:rPr lang="en-US" sz="2800" dirty="0"/>
              <a:t>Instead, let’s ask the following question: are </a:t>
            </a:r>
            <a:r>
              <a:rPr lang="en-US" sz="2800" dirty="0">
                <a:solidFill>
                  <a:srgbClr val="FF0000"/>
                </a:solidFill>
              </a:rPr>
              <a:t>fruits</a:t>
            </a:r>
            <a:r>
              <a:rPr lang="en-US" sz="2800" dirty="0"/>
              <a:t> and </a:t>
            </a:r>
            <a:r>
              <a:rPr lang="en-US" sz="2800" dirty="0">
                <a:solidFill>
                  <a:srgbClr val="00B050"/>
                </a:solidFill>
              </a:rPr>
              <a:t>vegetables</a:t>
            </a:r>
            <a:r>
              <a:rPr lang="en-US" sz="2800" dirty="0"/>
              <a:t> a better source of __________ or ___________ &lt;fill in the two blanks with </a:t>
            </a:r>
            <a:r>
              <a:rPr lang="en-US" sz="2800" dirty="0">
                <a:solidFill>
                  <a:srgbClr val="7030A0"/>
                </a:solidFill>
              </a:rPr>
              <a:t>nutrients</a:t>
            </a:r>
            <a:r>
              <a:rPr lang="en-US" sz="2800" dirty="0"/>
              <a:t> of your choosing&gt;?</a:t>
            </a:r>
          </a:p>
        </p:txBody>
      </p:sp>
      <p:pic>
        <p:nvPicPr>
          <p:cNvPr id="10242" name="Picture 2" descr="Vegetables and Fruits | The Nutrition Source | Harvard T.H. Chan School of  Public Health">
            <a:extLst>
              <a:ext uri="{FF2B5EF4-FFF2-40B4-BE49-F238E27FC236}">
                <a16:creationId xmlns:a16="http://schemas.microsoft.com/office/drawing/2014/main" id="{12AC61D0-FC6B-674F-8300-8101460DD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92512"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7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1028700" y="76200"/>
            <a:ext cx="7200900" cy="1485900"/>
          </a:xfrm>
        </p:spPr>
        <p:txBody>
          <a:bodyPr/>
          <a:lstStyle/>
          <a:p>
            <a:r>
              <a:rPr lang="en-US" dirty="0"/>
              <a:t>Bastos, et al. (2021)</a:t>
            </a:r>
          </a:p>
        </p:txBody>
      </p:sp>
      <p:pic>
        <p:nvPicPr>
          <p:cNvPr id="5" name="Content Placeholder 4">
            <a:extLst>
              <a:ext uri="{FF2B5EF4-FFF2-40B4-BE49-F238E27FC236}">
                <a16:creationId xmlns:a16="http://schemas.microsoft.com/office/drawing/2014/main" id="{725976FE-A1E4-044A-9217-8E4E2D63B3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flipV="1">
            <a:off x="2245667" y="2286000"/>
            <a:ext cx="4766966" cy="3581400"/>
          </a:xfrm>
        </p:spPr>
      </p:pic>
      <p:sp>
        <p:nvSpPr>
          <p:cNvPr id="6" name="TextBox 5">
            <a:extLst>
              <a:ext uri="{FF2B5EF4-FFF2-40B4-BE49-F238E27FC236}">
                <a16:creationId xmlns:a16="http://schemas.microsoft.com/office/drawing/2014/main" id="{DBE95913-92D7-2F43-ACB3-68B9734F16A0}"/>
              </a:ext>
            </a:extLst>
          </p:cNvPr>
          <p:cNvSpPr txBox="1"/>
          <p:nvPr/>
        </p:nvSpPr>
        <p:spPr>
          <a:xfrm>
            <a:off x="1447800" y="819150"/>
            <a:ext cx="6553200" cy="369332"/>
          </a:xfrm>
          <a:prstGeom prst="rect">
            <a:avLst/>
          </a:prstGeom>
          <a:noFill/>
        </p:spPr>
        <p:txBody>
          <a:bodyPr wrap="square" rtlCol="0">
            <a:spAutoFit/>
          </a:bodyPr>
          <a:lstStyle/>
          <a:p>
            <a:r>
              <a:rPr lang="en-US" dirty="0"/>
              <a:t>What is Zoe thinking?</a:t>
            </a:r>
          </a:p>
        </p:txBody>
      </p:sp>
      <p:pic>
        <p:nvPicPr>
          <p:cNvPr id="10242" name="Picture 2" descr="Anticipation builds as speculation swirls around OU, Texas conference move  | KOKH">
            <a:extLst>
              <a:ext uri="{FF2B5EF4-FFF2-40B4-BE49-F238E27FC236}">
                <a16:creationId xmlns:a16="http://schemas.microsoft.com/office/drawing/2014/main" id="{535F265D-AA1F-524D-B0B5-BE1807A86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7620"/>
            <a:ext cx="37973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47574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{84BB561C-5307-BD44-A6CC-056102DDAB20}tf10001072</Template>
  <TotalTime>893</TotalTime>
  <Words>1083</Words>
  <Application>Microsoft Macintosh PowerPoint</Application>
  <PresentationFormat>On-screen Show (4:3)</PresentationFormat>
  <Paragraphs>146</Paragraphs>
  <Slides>16</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Franklin Gothic Book</vt:lpstr>
      <vt:lpstr>Times New Roman</vt:lpstr>
      <vt:lpstr>Wingdings</vt:lpstr>
      <vt:lpstr>Crop</vt:lpstr>
      <vt:lpstr>PowerPoint Presentation</vt:lpstr>
      <vt:lpstr>PowerPoint Presentation</vt:lpstr>
      <vt:lpstr>Paired t-tests</vt:lpstr>
      <vt:lpstr>Paired T-tests</vt:lpstr>
      <vt:lpstr>Paired T-tests</vt:lpstr>
      <vt:lpstr>Types of Two-Sample Tests</vt:lpstr>
      <vt:lpstr>Sherlock Part Deux</vt:lpstr>
      <vt:lpstr>Fruits and Vegetables</vt:lpstr>
      <vt:lpstr>Bastos, et al. (2021)</vt:lpstr>
      <vt:lpstr>Bastos, et al. (2021)</vt:lpstr>
      <vt:lpstr>Bastos, et al. (2021)</vt:lpstr>
      <vt:lpstr>Bastos, et al. (2021)</vt:lpstr>
      <vt:lpstr>Bastos, et al. (2021)</vt:lpstr>
      <vt:lpstr>Bastos, et al. (2021)</vt:lpstr>
      <vt:lpstr>Bastos, et al. (2021)</vt:lpstr>
      <vt:lpstr>Batsos, et al. (2021)</vt:lpstr>
    </vt:vector>
  </TitlesOfParts>
  <Company>Amherst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Paired T-tests</dc:title>
  <dc:creator>Julia McQuade</dc:creator>
  <cp:lastModifiedBy>Microsoft Office User</cp:lastModifiedBy>
  <cp:revision>89</cp:revision>
  <dcterms:created xsi:type="dcterms:W3CDTF">2014-03-24T17:36:49Z</dcterms:created>
  <dcterms:modified xsi:type="dcterms:W3CDTF">2022-03-28T16:47:35Z</dcterms:modified>
</cp:coreProperties>
</file>