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41"/>
  </p:notesMasterIdLst>
  <p:sldIdLst>
    <p:sldId id="510" r:id="rId2"/>
    <p:sldId id="256" r:id="rId3"/>
    <p:sldId id="508" r:id="rId4"/>
    <p:sldId id="509" r:id="rId5"/>
    <p:sldId id="376" r:id="rId6"/>
    <p:sldId id="379" r:id="rId7"/>
    <p:sldId id="506" r:id="rId8"/>
    <p:sldId id="495" r:id="rId9"/>
    <p:sldId id="513" r:id="rId10"/>
    <p:sldId id="512" r:id="rId11"/>
    <p:sldId id="340" r:id="rId12"/>
    <p:sldId id="341" r:id="rId13"/>
    <p:sldId id="342" r:id="rId14"/>
    <p:sldId id="343" r:id="rId15"/>
    <p:sldId id="380" r:id="rId16"/>
    <p:sldId id="361" r:id="rId17"/>
    <p:sldId id="514" r:id="rId18"/>
    <p:sldId id="362" r:id="rId19"/>
    <p:sldId id="363" r:id="rId20"/>
    <p:sldId id="364" r:id="rId21"/>
    <p:sldId id="365" r:id="rId22"/>
    <p:sldId id="366" r:id="rId23"/>
    <p:sldId id="367" r:id="rId24"/>
    <p:sldId id="370" r:id="rId25"/>
    <p:sldId id="493" r:id="rId26"/>
    <p:sldId id="502" r:id="rId27"/>
    <p:sldId id="504" r:id="rId28"/>
    <p:sldId id="505" r:id="rId29"/>
    <p:sldId id="494" r:id="rId30"/>
    <p:sldId id="507" r:id="rId31"/>
    <p:sldId id="306" r:id="rId32"/>
    <p:sldId id="378" r:id="rId33"/>
    <p:sldId id="307" r:id="rId34"/>
    <p:sldId id="308" r:id="rId35"/>
    <p:sldId id="377" r:id="rId36"/>
    <p:sldId id="496" r:id="rId37"/>
    <p:sldId id="497" r:id="rId38"/>
    <p:sldId id="498" r:id="rId39"/>
    <p:sldId id="30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E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661" autoAdjust="0"/>
  </p:normalViewPr>
  <p:slideViewPr>
    <p:cSldViewPr>
      <p:cViewPr varScale="1">
        <p:scale>
          <a:sx n="121" d="100"/>
          <a:sy n="121" d="100"/>
        </p:scale>
        <p:origin x="136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mdschulkind/Documents/Teaching/Psych%20122%20-%20Stats/Classroom%20Activities/Normal%20Distribution%20make%20your%20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dschulkind/Documents/Teaching/Psych%20122%20-%20Stats/Classroom%20Activities/Normal%20Distribution%20make%20your%20ow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dschulkind/Documents/Teaching/Psych%20122%20-%20Stats/Classroom%20Activities/Normal%20Distribution%20make%20your%20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dschulkind/Documents/Teaching/Psych%20122%20-%20Stats/Classroom%20Activities/Normal%20Distribution%20make%20your%20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mdschulkind/Documents/Teaching/Psych%20122%20-%20Stats/Classroom%20Activities/Normal%20Distribution%20make%20your%20own.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Population</c:v>
          </c:tx>
          <c:spPr>
            <a:ln w="28575" cap="rnd">
              <a:solidFill>
                <a:schemeClr val="accent1"/>
              </a:solidFill>
              <a:round/>
            </a:ln>
            <a:effectLst/>
          </c:spPr>
          <c:marker>
            <c:symbol val="none"/>
          </c:marker>
          <c:cat>
            <c:numRef>
              <c:f>ANOVA!$A$15:$A$117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ANOVA!$B$15:$B$117</c:f>
              <c:numCache>
                <c:formatCode>General</c:formatCode>
                <c:ptCount val="103"/>
                <c:pt idx="0">
                  <c:v>2.7366454720576512E-5</c:v>
                </c:pt>
                <c:pt idx="1">
                  <c:v>4.4074460295930676E-5</c:v>
                </c:pt>
                <c:pt idx="2">
                  <c:v>6.9882690279020608E-5</c:v>
                </c:pt>
                <c:pt idx="3">
                  <c:v>1.0908533688072002E-4</c:v>
                </c:pt>
                <c:pt idx="4">
                  <c:v>1.6763985918629722E-4</c:v>
                </c:pt>
                <c:pt idx="5">
                  <c:v>2.5363100716247101E-4</c:v>
                </c:pt>
                <c:pt idx="6">
                  <c:v>3.7778225439984452E-4</c:v>
                </c:pt>
                <c:pt idx="7">
                  <c:v>5.5398105149225094E-4</c:v>
                </c:pt>
                <c:pt idx="8">
                  <c:v>7.9976503884044456E-4</c:v>
                </c:pt>
                <c:pt idx="9">
                  <c:v>1.1366953126988816E-3</c:v>
                </c:pt>
                <c:pt idx="10">
                  <c:v>1.5905226996039291E-3</c:v>
                </c:pt>
                <c:pt idx="11">
                  <c:v>2.1910375616960675E-3</c:v>
                </c:pt>
                <c:pt idx="12">
                  <c:v>2.9714876037392258E-3</c:v>
                </c:pt>
                <c:pt idx="13">
                  <c:v>3.9674564794584272E-3</c:v>
                </c:pt>
                <c:pt idx="14">
                  <c:v>5.2151231570423265E-3</c:v>
                </c:pt>
                <c:pt idx="15">
                  <c:v>6.7488708141485079E-3</c:v>
                </c:pt>
                <c:pt idx="16">
                  <c:v>8.5982844783364879E-3</c:v>
                </c:pt>
                <c:pt idx="17">
                  <c:v>1.0784664853313941E-2</c:v>
                </c:pt>
                <c:pt idx="18">
                  <c:v>1.3317283516323134E-2</c:v>
                </c:pt>
                <c:pt idx="19">
                  <c:v>1.6189699458236468E-2</c:v>
                </c:pt>
                <c:pt idx="20">
                  <c:v>1.9376533182286652E-2</c:v>
                </c:pt>
                <c:pt idx="21">
                  <c:v>2.2831135673627739E-2</c:v>
                </c:pt>
                <c:pt idx="22">
                  <c:v>2.6484580721962435E-2</c:v>
                </c:pt>
                <c:pt idx="23">
                  <c:v>3.0246340564892921E-2</c:v>
                </c:pt>
                <c:pt idx="24">
                  <c:v>3.400687479731794E-2</c:v>
                </c:pt>
                <c:pt idx="25">
                  <c:v>3.7642179019350554E-2</c:v>
                </c:pt>
                <c:pt idx="26">
                  <c:v>4.1020121068796885E-2</c:v>
                </c:pt>
                <c:pt idx="27">
                  <c:v>4.4008165845537441E-2</c:v>
                </c:pt>
                <c:pt idx="28">
                  <c:v>4.6481886733721119E-2</c:v>
                </c:pt>
                <c:pt idx="29">
                  <c:v>4.8333514600356155E-2</c:v>
                </c:pt>
                <c:pt idx="30">
                  <c:v>4.947971086809369E-2</c:v>
                </c:pt>
                <c:pt idx="31">
                  <c:v>4.9867785050179088E-2</c:v>
                </c:pt>
                <c:pt idx="32">
                  <c:v>4.947971086809369E-2</c:v>
                </c:pt>
                <c:pt idx="33">
                  <c:v>4.8333514600356155E-2</c:v>
                </c:pt>
                <c:pt idx="34">
                  <c:v>4.6481886733721119E-2</c:v>
                </c:pt>
                <c:pt idx="35">
                  <c:v>4.4008165845537441E-2</c:v>
                </c:pt>
                <c:pt idx="36">
                  <c:v>4.1020121068796885E-2</c:v>
                </c:pt>
                <c:pt idx="37">
                  <c:v>3.7642179019350554E-2</c:v>
                </c:pt>
                <c:pt idx="38">
                  <c:v>3.400687479731794E-2</c:v>
                </c:pt>
                <c:pt idx="39">
                  <c:v>3.0246340564892921E-2</c:v>
                </c:pt>
                <c:pt idx="40">
                  <c:v>2.6484580721962435E-2</c:v>
                </c:pt>
                <c:pt idx="41">
                  <c:v>2.2831135673627739E-2</c:v>
                </c:pt>
                <c:pt idx="42">
                  <c:v>1.9376533182286652E-2</c:v>
                </c:pt>
                <c:pt idx="43">
                  <c:v>1.6189699458236468E-2</c:v>
                </c:pt>
                <c:pt idx="44">
                  <c:v>1.3317283516323134E-2</c:v>
                </c:pt>
                <c:pt idx="45">
                  <c:v>1.0784664853313941E-2</c:v>
                </c:pt>
                <c:pt idx="46">
                  <c:v>8.5982844783364879E-3</c:v>
                </c:pt>
                <c:pt idx="47">
                  <c:v>6.7488708141485079E-3</c:v>
                </c:pt>
                <c:pt idx="48">
                  <c:v>5.2151231570423265E-3</c:v>
                </c:pt>
                <c:pt idx="49">
                  <c:v>3.9674564794584272E-3</c:v>
                </c:pt>
                <c:pt idx="50">
                  <c:v>2.9714876037392258E-3</c:v>
                </c:pt>
                <c:pt idx="51">
                  <c:v>2.1910375616960675E-3</c:v>
                </c:pt>
                <c:pt idx="52">
                  <c:v>1.5905226996039291E-3</c:v>
                </c:pt>
                <c:pt idx="53">
                  <c:v>1.1366953126988816E-3</c:v>
                </c:pt>
                <c:pt idx="54">
                  <c:v>7.9976503884044456E-4</c:v>
                </c:pt>
                <c:pt idx="55">
                  <c:v>5.5398105149225094E-4</c:v>
                </c:pt>
                <c:pt idx="56">
                  <c:v>3.7778225439984452E-4</c:v>
                </c:pt>
                <c:pt idx="57">
                  <c:v>2.5363100716247101E-4</c:v>
                </c:pt>
                <c:pt idx="58">
                  <c:v>1.6763985918629722E-4</c:v>
                </c:pt>
                <c:pt idx="59">
                  <c:v>1.0908533688072002E-4</c:v>
                </c:pt>
                <c:pt idx="60">
                  <c:v>6.9882690279020608E-5</c:v>
                </c:pt>
                <c:pt idx="61">
                  <c:v>4.4074460295930676E-5</c:v>
                </c:pt>
                <c:pt idx="62">
                  <c:v>2.7366454720576512E-5</c:v>
                </c:pt>
                <c:pt idx="63">
                  <c:v>1.6728778220610671E-5</c:v>
                </c:pt>
                <c:pt idx="64">
                  <c:v>1.0067556069449268E-5</c:v>
                </c:pt>
                <c:pt idx="65">
                  <c:v>5.964829567650619E-6</c:v>
                </c:pt>
                <c:pt idx="66">
                  <c:v>3.4792542786518599E-6</c:v>
                </c:pt>
                <c:pt idx="67">
                  <c:v>1.9979676383631843E-6</c:v>
                </c:pt>
                <c:pt idx="68">
                  <c:v>1.1295484861314217E-6</c:v>
                </c:pt>
                <c:pt idx="69">
                  <c:v>6.2868841107405567E-7</c:v>
                </c:pt>
                <c:pt idx="70">
                  <c:v>3.4449282469374652E-7</c:v>
                </c:pt>
                <c:pt idx="71">
                  <c:v>1.8583993934178721E-7</c:v>
                </c:pt>
                <c:pt idx="72">
                  <c:v>9.869884675867493E-8</c:v>
                </c:pt>
                <c:pt idx="73">
                  <c:v>5.160588735787498E-8</c:v>
                </c:pt>
                <c:pt idx="74">
                  <c:v>2.6564434228878601E-8</c:v>
                </c:pt>
                <c:pt idx="75">
                  <c:v>1.3462200053179095E-8</c:v>
                </c:pt>
                <c:pt idx="76">
                  <c:v>6.7165408132114375E-9</c:v>
                </c:pt>
                <c:pt idx="77">
                  <c:v>3.2990540044632169E-9</c:v>
                </c:pt>
                <c:pt idx="78">
                  <c:v>1.5953182754420551E-9</c:v>
                </c:pt>
                <c:pt idx="79">
                  <c:v>7.5948535622791076E-10</c:v>
                </c:pt>
                <c:pt idx="80">
                  <c:v>3.5596362228710267E-10</c:v>
                </c:pt>
                <c:pt idx="81">
                  <c:v>1.642502272694855E-10</c:v>
                </c:pt>
                <c:pt idx="82">
                  <c:v>7.4614028642929039E-11</c:v>
                </c:pt>
                <c:pt idx="83">
                  <c:v>3.3369457684535649E-11</c:v>
                </c:pt>
                <c:pt idx="84">
                  <c:v>1.469237337381287E-11</c:v>
                </c:pt>
                <c:pt idx="85">
                  <c:v>6.3686724485546052E-12</c:v>
                </c:pt>
                <c:pt idx="86">
                  <c:v>2.7178157946487087E-12</c:v>
                </c:pt>
                <c:pt idx="87">
                  <c:v>1.1418400510455742E-12</c:v>
                </c:pt>
                <c:pt idx="88">
                  <c:v>4.7228556820801128E-13</c:v>
                </c:pt>
                <c:pt idx="89">
                  <c:v>1.9231724382015938E-13</c:v>
                </c:pt>
                <c:pt idx="90">
                  <c:v>7.7098499606725727E-14</c:v>
                </c:pt>
                <c:pt idx="91">
                  <c:v>3.042900666286262E-14</c:v>
                </c:pt>
                <c:pt idx="92">
                  <c:v>1.1823437850983154E-14</c:v>
                </c:pt>
                <c:pt idx="93">
                  <c:v>4.5228680638906466E-15</c:v>
                </c:pt>
                <c:pt idx="94">
                  <c:v>1.7033277199712563E-15</c:v>
                </c:pt>
                <c:pt idx="95">
                  <c:v>6.3153388544211159E-16</c:v>
                </c:pt>
                <c:pt idx="96">
                  <c:v>2.3052033942708369E-16</c:v>
                </c:pt>
                <c:pt idx="97">
                  <c:v>8.2839218199609403E-17</c:v>
                </c:pt>
                <c:pt idx="98">
                  <c:v>2.93073723088039E-17</c:v>
                </c:pt>
                <c:pt idx="99">
                  <c:v>1.0207794539586938E-17</c:v>
                </c:pt>
                <c:pt idx="100">
                  <c:v>3.5002664669383133E-18</c:v>
                </c:pt>
                <c:pt idx="101">
                  <c:v>1.1816379852378566E-18</c:v>
                </c:pt>
                <c:pt idx="102">
                  <c:v>3.9271901358310839E-19</c:v>
                </c:pt>
              </c:numCache>
            </c:numRef>
          </c:val>
          <c:smooth val="0"/>
          <c:extLst>
            <c:ext xmlns:c16="http://schemas.microsoft.com/office/drawing/2014/chart" uri="{C3380CC4-5D6E-409C-BE32-E72D297353CC}">
              <c16:uniqueId val="{00000000-6379-0F48-B172-D5A9D658A0EA}"/>
            </c:ext>
          </c:extLst>
        </c:ser>
        <c:ser>
          <c:idx val="1"/>
          <c:order val="1"/>
          <c:spPr>
            <a:ln w="28575" cap="rnd">
              <a:solidFill>
                <a:schemeClr val="accent2"/>
              </a:solidFill>
              <a:round/>
            </a:ln>
            <a:effectLst/>
          </c:spPr>
          <c:marker>
            <c:symbol val="none"/>
          </c:marker>
          <c:cat>
            <c:numRef>
              <c:f>ANOVA!$A$15:$A$117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ANOVA!$C$15:$C$117</c:f>
              <c:numCache>
                <c:formatCode>General</c:formatCode>
                <c:ptCount val="103"/>
                <c:pt idx="0">
                  <c:v>7.4614028642929039E-11</c:v>
                </c:pt>
                <c:pt idx="1">
                  <c:v>1.642502272694855E-10</c:v>
                </c:pt>
                <c:pt idx="2">
                  <c:v>3.5596362228710267E-10</c:v>
                </c:pt>
                <c:pt idx="3">
                  <c:v>7.5948535622791076E-10</c:v>
                </c:pt>
                <c:pt idx="4">
                  <c:v>1.5953182754420551E-9</c:v>
                </c:pt>
                <c:pt idx="5">
                  <c:v>3.2990540044632169E-9</c:v>
                </c:pt>
                <c:pt idx="6">
                  <c:v>6.7165408132114375E-9</c:v>
                </c:pt>
                <c:pt idx="7">
                  <c:v>1.3462200053179095E-8</c:v>
                </c:pt>
                <c:pt idx="8">
                  <c:v>2.6564434228878601E-8</c:v>
                </c:pt>
                <c:pt idx="9">
                  <c:v>5.160588735787498E-8</c:v>
                </c:pt>
                <c:pt idx="10">
                  <c:v>9.869884675867493E-8</c:v>
                </c:pt>
                <c:pt idx="11">
                  <c:v>1.8583993934178721E-7</c:v>
                </c:pt>
                <c:pt idx="12">
                  <c:v>3.4449282469374652E-7</c:v>
                </c:pt>
                <c:pt idx="13">
                  <c:v>6.2868841107405567E-7</c:v>
                </c:pt>
                <c:pt idx="14">
                  <c:v>1.1295484861314217E-6</c:v>
                </c:pt>
                <c:pt idx="15">
                  <c:v>1.9979676383631843E-6</c:v>
                </c:pt>
                <c:pt idx="16">
                  <c:v>3.4792542786518599E-6</c:v>
                </c:pt>
                <c:pt idx="17">
                  <c:v>5.964829567650619E-6</c:v>
                </c:pt>
                <c:pt idx="18">
                  <c:v>1.0067556069449268E-5</c:v>
                </c:pt>
                <c:pt idx="19">
                  <c:v>1.6728778220610671E-5</c:v>
                </c:pt>
                <c:pt idx="20">
                  <c:v>2.7366454720576512E-5</c:v>
                </c:pt>
                <c:pt idx="21">
                  <c:v>4.4074460295930676E-5</c:v>
                </c:pt>
                <c:pt idx="22">
                  <c:v>6.9882690279020608E-5</c:v>
                </c:pt>
                <c:pt idx="23">
                  <c:v>1.0908533688072002E-4</c:v>
                </c:pt>
                <c:pt idx="24">
                  <c:v>1.6763985918629722E-4</c:v>
                </c:pt>
                <c:pt idx="25">
                  <c:v>2.5363100716247101E-4</c:v>
                </c:pt>
                <c:pt idx="26">
                  <c:v>3.7778225439984452E-4</c:v>
                </c:pt>
                <c:pt idx="27">
                  <c:v>5.5398105149225094E-4</c:v>
                </c:pt>
                <c:pt idx="28">
                  <c:v>7.9976503884044456E-4</c:v>
                </c:pt>
                <c:pt idx="29">
                  <c:v>1.1366953126988816E-3</c:v>
                </c:pt>
                <c:pt idx="30">
                  <c:v>1.5905226996039291E-3</c:v>
                </c:pt>
                <c:pt idx="31">
                  <c:v>2.1910375616960675E-3</c:v>
                </c:pt>
                <c:pt idx="32">
                  <c:v>2.9714876037392258E-3</c:v>
                </c:pt>
                <c:pt idx="33">
                  <c:v>3.9674564794584272E-3</c:v>
                </c:pt>
                <c:pt idx="34">
                  <c:v>5.2151231570423265E-3</c:v>
                </c:pt>
                <c:pt idx="35">
                  <c:v>6.7488708141485079E-3</c:v>
                </c:pt>
                <c:pt idx="36">
                  <c:v>8.5982844783364879E-3</c:v>
                </c:pt>
                <c:pt idx="37">
                  <c:v>1.0784664853313941E-2</c:v>
                </c:pt>
                <c:pt idx="38">
                  <c:v>1.3317283516323134E-2</c:v>
                </c:pt>
                <c:pt idx="39">
                  <c:v>1.6189699458236468E-2</c:v>
                </c:pt>
                <c:pt idx="40">
                  <c:v>1.9376533182286652E-2</c:v>
                </c:pt>
                <c:pt idx="41">
                  <c:v>2.2831135673627739E-2</c:v>
                </c:pt>
                <c:pt idx="42">
                  <c:v>2.6484580721962435E-2</c:v>
                </c:pt>
                <c:pt idx="43">
                  <c:v>3.0246340564892921E-2</c:v>
                </c:pt>
                <c:pt idx="44">
                  <c:v>3.400687479731794E-2</c:v>
                </c:pt>
                <c:pt idx="45">
                  <c:v>3.7642179019350554E-2</c:v>
                </c:pt>
                <c:pt idx="46">
                  <c:v>4.1020121068796885E-2</c:v>
                </c:pt>
                <c:pt idx="47">
                  <c:v>4.4008165845537441E-2</c:v>
                </c:pt>
                <c:pt idx="48">
                  <c:v>4.6481886733721119E-2</c:v>
                </c:pt>
                <c:pt idx="49">
                  <c:v>4.8333514600356155E-2</c:v>
                </c:pt>
                <c:pt idx="50">
                  <c:v>4.947971086809369E-2</c:v>
                </c:pt>
                <c:pt idx="51">
                  <c:v>4.9867785050179088E-2</c:v>
                </c:pt>
                <c:pt idx="52">
                  <c:v>4.947971086809369E-2</c:v>
                </c:pt>
                <c:pt idx="53">
                  <c:v>4.8333514600356155E-2</c:v>
                </c:pt>
                <c:pt idx="54">
                  <c:v>4.6481886733721119E-2</c:v>
                </c:pt>
                <c:pt idx="55">
                  <c:v>4.4008165845537441E-2</c:v>
                </c:pt>
                <c:pt idx="56">
                  <c:v>4.1020121068796885E-2</c:v>
                </c:pt>
                <c:pt idx="57">
                  <c:v>3.7642179019350554E-2</c:v>
                </c:pt>
                <c:pt idx="58">
                  <c:v>3.400687479731794E-2</c:v>
                </c:pt>
                <c:pt idx="59">
                  <c:v>3.0246340564892921E-2</c:v>
                </c:pt>
                <c:pt idx="60">
                  <c:v>2.6484580721962435E-2</c:v>
                </c:pt>
                <c:pt idx="61">
                  <c:v>2.2831135673627739E-2</c:v>
                </c:pt>
                <c:pt idx="62">
                  <c:v>1.9376533182286652E-2</c:v>
                </c:pt>
                <c:pt idx="63">
                  <c:v>1.6189699458236468E-2</c:v>
                </c:pt>
                <c:pt idx="64">
                  <c:v>1.3317283516323134E-2</c:v>
                </c:pt>
                <c:pt idx="65">
                  <c:v>1.0784664853313941E-2</c:v>
                </c:pt>
                <c:pt idx="66">
                  <c:v>8.5982844783364879E-3</c:v>
                </c:pt>
                <c:pt idx="67">
                  <c:v>6.7488708141485079E-3</c:v>
                </c:pt>
                <c:pt idx="68">
                  <c:v>5.2151231570423265E-3</c:v>
                </c:pt>
                <c:pt idx="69">
                  <c:v>3.9674564794584272E-3</c:v>
                </c:pt>
                <c:pt idx="70">
                  <c:v>2.9714876037392258E-3</c:v>
                </c:pt>
                <c:pt idx="71">
                  <c:v>2.1910375616960675E-3</c:v>
                </c:pt>
                <c:pt idx="72">
                  <c:v>1.5905226996039291E-3</c:v>
                </c:pt>
                <c:pt idx="73">
                  <c:v>1.1366953126988816E-3</c:v>
                </c:pt>
                <c:pt idx="74">
                  <c:v>7.9976503884044456E-4</c:v>
                </c:pt>
                <c:pt idx="75">
                  <c:v>5.5398105149225094E-4</c:v>
                </c:pt>
                <c:pt idx="76">
                  <c:v>3.7778225439984452E-4</c:v>
                </c:pt>
                <c:pt idx="77">
                  <c:v>2.5363100716247101E-4</c:v>
                </c:pt>
                <c:pt idx="78">
                  <c:v>1.6763985918629722E-4</c:v>
                </c:pt>
                <c:pt idx="79">
                  <c:v>1.0908533688072002E-4</c:v>
                </c:pt>
                <c:pt idx="80">
                  <c:v>6.9882690279020608E-5</c:v>
                </c:pt>
                <c:pt idx="81">
                  <c:v>4.4074460295930676E-5</c:v>
                </c:pt>
                <c:pt idx="82">
                  <c:v>2.7366454720576512E-5</c:v>
                </c:pt>
                <c:pt idx="83">
                  <c:v>1.6728778220610671E-5</c:v>
                </c:pt>
                <c:pt idx="84">
                  <c:v>1.0067556069449268E-5</c:v>
                </c:pt>
                <c:pt idx="85">
                  <c:v>5.964829567650619E-6</c:v>
                </c:pt>
                <c:pt idx="86">
                  <c:v>3.4792542786518599E-6</c:v>
                </c:pt>
                <c:pt idx="87">
                  <c:v>1.9979676383631843E-6</c:v>
                </c:pt>
                <c:pt idx="88">
                  <c:v>1.1295484861314217E-6</c:v>
                </c:pt>
                <c:pt idx="89">
                  <c:v>6.2868841107405567E-7</c:v>
                </c:pt>
                <c:pt idx="90">
                  <c:v>3.4449282469374652E-7</c:v>
                </c:pt>
                <c:pt idx="91">
                  <c:v>1.8583993934178721E-7</c:v>
                </c:pt>
                <c:pt idx="92">
                  <c:v>9.869884675867493E-8</c:v>
                </c:pt>
                <c:pt idx="93">
                  <c:v>5.160588735787498E-8</c:v>
                </c:pt>
                <c:pt idx="94">
                  <c:v>2.6564434228878601E-8</c:v>
                </c:pt>
                <c:pt idx="95">
                  <c:v>1.3462200053179095E-8</c:v>
                </c:pt>
                <c:pt idx="96">
                  <c:v>6.7165408132114375E-9</c:v>
                </c:pt>
                <c:pt idx="97">
                  <c:v>3.2990540044632169E-9</c:v>
                </c:pt>
                <c:pt idx="98">
                  <c:v>1.5953182754420551E-9</c:v>
                </c:pt>
                <c:pt idx="99">
                  <c:v>7.5948535622791076E-10</c:v>
                </c:pt>
                <c:pt idx="100">
                  <c:v>3.5596362228710267E-10</c:v>
                </c:pt>
                <c:pt idx="101">
                  <c:v>1.642502272694855E-10</c:v>
                </c:pt>
                <c:pt idx="102">
                  <c:v>7.4614028642929039E-11</c:v>
                </c:pt>
              </c:numCache>
            </c:numRef>
          </c:val>
          <c:smooth val="0"/>
          <c:extLst>
            <c:ext xmlns:c16="http://schemas.microsoft.com/office/drawing/2014/chart" uri="{C3380CC4-5D6E-409C-BE32-E72D297353CC}">
              <c16:uniqueId val="{00000001-6379-0F48-B172-D5A9D658A0EA}"/>
            </c:ext>
          </c:extLst>
        </c:ser>
        <c:ser>
          <c:idx val="2"/>
          <c:order val="2"/>
          <c:spPr>
            <a:ln w="28575" cap="rnd">
              <a:solidFill>
                <a:schemeClr val="accent3"/>
              </a:solidFill>
              <a:round/>
            </a:ln>
            <a:effectLst/>
          </c:spPr>
          <c:marker>
            <c:symbol val="none"/>
          </c:marker>
          <c:cat>
            <c:numRef>
              <c:f>ANOVA!$A$15:$A$117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ANOVA!$D$15:$D$117</c:f>
              <c:numCache>
                <c:formatCode>General</c:formatCode>
                <c:ptCount val="103"/>
                <c:pt idx="0">
                  <c:v>3.9271901358310839E-19</c:v>
                </c:pt>
                <c:pt idx="1">
                  <c:v>1.1816379852378566E-18</c:v>
                </c:pt>
                <c:pt idx="2">
                  <c:v>3.5002664669383133E-18</c:v>
                </c:pt>
                <c:pt idx="3">
                  <c:v>1.0207794539586938E-17</c:v>
                </c:pt>
                <c:pt idx="4">
                  <c:v>2.93073723088039E-17</c:v>
                </c:pt>
                <c:pt idx="5">
                  <c:v>8.2839218199609403E-17</c:v>
                </c:pt>
                <c:pt idx="6">
                  <c:v>2.3052033942708369E-16</c:v>
                </c:pt>
                <c:pt idx="7">
                  <c:v>6.3153388544211159E-16</c:v>
                </c:pt>
                <c:pt idx="8">
                  <c:v>1.7033277199712563E-15</c:v>
                </c:pt>
                <c:pt idx="9">
                  <c:v>4.5228680638906466E-15</c:v>
                </c:pt>
                <c:pt idx="10">
                  <c:v>1.1823437850983154E-14</c:v>
                </c:pt>
                <c:pt idx="11">
                  <c:v>3.042900666286262E-14</c:v>
                </c:pt>
                <c:pt idx="12">
                  <c:v>7.7098499606725727E-14</c:v>
                </c:pt>
                <c:pt idx="13">
                  <c:v>1.9231724382015938E-13</c:v>
                </c:pt>
                <c:pt idx="14">
                  <c:v>4.7228556820801128E-13</c:v>
                </c:pt>
                <c:pt idx="15">
                  <c:v>1.1418400510455742E-12</c:v>
                </c:pt>
                <c:pt idx="16">
                  <c:v>2.7178157946487087E-12</c:v>
                </c:pt>
                <c:pt idx="17">
                  <c:v>6.3686724485546052E-12</c:v>
                </c:pt>
                <c:pt idx="18">
                  <c:v>1.469237337381287E-11</c:v>
                </c:pt>
                <c:pt idx="19">
                  <c:v>3.3369457684535649E-11</c:v>
                </c:pt>
                <c:pt idx="20">
                  <c:v>7.4614028642929039E-11</c:v>
                </c:pt>
                <c:pt idx="21">
                  <c:v>1.642502272694855E-10</c:v>
                </c:pt>
                <c:pt idx="22">
                  <c:v>3.5596362228710267E-10</c:v>
                </c:pt>
                <c:pt idx="23">
                  <c:v>7.5948535622791076E-10</c:v>
                </c:pt>
                <c:pt idx="24">
                  <c:v>1.5953182754420551E-9</c:v>
                </c:pt>
                <c:pt idx="25">
                  <c:v>3.2990540044632169E-9</c:v>
                </c:pt>
                <c:pt idx="26">
                  <c:v>6.7165408132114375E-9</c:v>
                </c:pt>
                <c:pt idx="27">
                  <c:v>1.3462200053179095E-8</c:v>
                </c:pt>
                <c:pt idx="28">
                  <c:v>2.6564434228878601E-8</c:v>
                </c:pt>
                <c:pt idx="29">
                  <c:v>5.160588735787498E-8</c:v>
                </c:pt>
                <c:pt idx="30">
                  <c:v>9.869884675867493E-8</c:v>
                </c:pt>
                <c:pt idx="31">
                  <c:v>1.8583993934178721E-7</c:v>
                </c:pt>
                <c:pt idx="32">
                  <c:v>3.4449282469374652E-7</c:v>
                </c:pt>
                <c:pt idx="33">
                  <c:v>6.2868841107405567E-7</c:v>
                </c:pt>
                <c:pt idx="34">
                  <c:v>1.1295484861314217E-6</c:v>
                </c:pt>
                <c:pt idx="35">
                  <c:v>1.9979676383631843E-6</c:v>
                </c:pt>
                <c:pt idx="36">
                  <c:v>3.4792542786518599E-6</c:v>
                </c:pt>
                <c:pt idx="37">
                  <c:v>5.964829567650619E-6</c:v>
                </c:pt>
                <c:pt idx="38">
                  <c:v>1.0067556069449268E-5</c:v>
                </c:pt>
                <c:pt idx="39">
                  <c:v>1.6728778220610671E-5</c:v>
                </c:pt>
                <c:pt idx="40">
                  <c:v>2.7366454720576512E-5</c:v>
                </c:pt>
                <c:pt idx="41">
                  <c:v>4.4074460295930676E-5</c:v>
                </c:pt>
                <c:pt idx="42">
                  <c:v>6.9882690279020608E-5</c:v>
                </c:pt>
                <c:pt idx="43">
                  <c:v>1.0908533688072002E-4</c:v>
                </c:pt>
                <c:pt idx="44">
                  <c:v>1.6763985918629722E-4</c:v>
                </c:pt>
                <c:pt idx="45">
                  <c:v>2.5363100716247101E-4</c:v>
                </c:pt>
                <c:pt idx="46">
                  <c:v>3.7778225439984452E-4</c:v>
                </c:pt>
                <c:pt idx="47">
                  <c:v>5.5398105149225094E-4</c:v>
                </c:pt>
                <c:pt idx="48">
                  <c:v>7.9976503884044456E-4</c:v>
                </c:pt>
                <c:pt idx="49">
                  <c:v>1.1366953126988816E-3</c:v>
                </c:pt>
                <c:pt idx="50">
                  <c:v>1.5905226996039291E-3</c:v>
                </c:pt>
                <c:pt idx="51">
                  <c:v>2.1910375616960675E-3</c:v>
                </c:pt>
                <c:pt idx="52">
                  <c:v>2.9714876037392258E-3</c:v>
                </c:pt>
                <c:pt idx="53">
                  <c:v>3.9674564794584272E-3</c:v>
                </c:pt>
                <c:pt idx="54">
                  <c:v>5.2151231570423265E-3</c:v>
                </c:pt>
                <c:pt idx="55">
                  <c:v>6.7488708141485079E-3</c:v>
                </c:pt>
                <c:pt idx="56">
                  <c:v>8.5982844783364879E-3</c:v>
                </c:pt>
                <c:pt idx="57">
                  <c:v>1.0784664853313941E-2</c:v>
                </c:pt>
                <c:pt idx="58">
                  <c:v>1.3317283516323134E-2</c:v>
                </c:pt>
                <c:pt idx="59">
                  <c:v>1.6189699458236468E-2</c:v>
                </c:pt>
                <c:pt idx="60">
                  <c:v>1.9376533182286652E-2</c:v>
                </c:pt>
                <c:pt idx="61">
                  <c:v>2.2831135673627739E-2</c:v>
                </c:pt>
                <c:pt idx="62">
                  <c:v>2.6484580721962435E-2</c:v>
                </c:pt>
                <c:pt idx="63">
                  <c:v>3.0246340564892921E-2</c:v>
                </c:pt>
                <c:pt idx="64">
                  <c:v>3.400687479731794E-2</c:v>
                </c:pt>
                <c:pt idx="65">
                  <c:v>3.7642179019350554E-2</c:v>
                </c:pt>
                <c:pt idx="66">
                  <c:v>4.1020121068796885E-2</c:v>
                </c:pt>
                <c:pt idx="67">
                  <c:v>4.4008165845537441E-2</c:v>
                </c:pt>
                <c:pt idx="68">
                  <c:v>4.6481886733721119E-2</c:v>
                </c:pt>
                <c:pt idx="69">
                  <c:v>4.8333514600356155E-2</c:v>
                </c:pt>
                <c:pt idx="70">
                  <c:v>4.947971086809369E-2</c:v>
                </c:pt>
                <c:pt idx="71">
                  <c:v>4.9867785050179088E-2</c:v>
                </c:pt>
                <c:pt idx="72">
                  <c:v>4.947971086809369E-2</c:v>
                </c:pt>
                <c:pt idx="73">
                  <c:v>4.8333514600356155E-2</c:v>
                </c:pt>
                <c:pt idx="74">
                  <c:v>4.6481886733721119E-2</c:v>
                </c:pt>
                <c:pt idx="75">
                  <c:v>4.4008165845537441E-2</c:v>
                </c:pt>
                <c:pt idx="76">
                  <c:v>4.1020121068796885E-2</c:v>
                </c:pt>
                <c:pt idx="77">
                  <c:v>3.7642179019350554E-2</c:v>
                </c:pt>
                <c:pt idx="78">
                  <c:v>3.400687479731794E-2</c:v>
                </c:pt>
                <c:pt idx="79">
                  <c:v>3.0246340564892921E-2</c:v>
                </c:pt>
                <c:pt idx="80">
                  <c:v>2.6484580721962435E-2</c:v>
                </c:pt>
                <c:pt idx="81">
                  <c:v>2.2831135673627739E-2</c:v>
                </c:pt>
                <c:pt idx="82">
                  <c:v>1.9376533182286652E-2</c:v>
                </c:pt>
                <c:pt idx="83">
                  <c:v>1.6189699458236468E-2</c:v>
                </c:pt>
                <c:pt idx="84">
                  <c:v>1.3317283516323134E-2</c:v>
                </c:pt>
                <c:pt idx="85">
                  <c:v>1.0784664853313941E-2</c:v>
                </c:pt>
                <c:pt idx="86">
                  <c:v>8.5982844783364879E-3</c:v>
                </c:pt>
                <c:pt idx="87">
                  <c:v>6.7488708141485079E-3</c:v>
                </c:pt>
                <c:pt idx="88">
                  <c:v>5.2151231570423265E-3</c:v>
                </c:pt>
                <c:pt idx="89">
                  <c:v>3.9674564794584272E-3</c:v>
                </c:pt>
                <c:pt idx="90">
                  <c:v>2.9714876037392258E-3</c:v>
                </c:pt>
                <c:pt idx="91">
                  <c:v>2.1910375616960675E-3</c:v>
                </c:pt>
                <c:pt idx="92">
                  <c:v>1.5905226996039291E-3</c:v>
                </c:pt>
                <c:pt idx="93">
                  <c:v>1.1366953126988816E-3</c:v>
                </c:pt>
                <c:pt idx="94">
                  <c:v>7.9976503884044456E-4</c:v>
                </c:pt>
                <c:pt idx="95">
                  <c:v>5.5398105149225094E-4</c:v>
                </c:pt>
                <c:pt idx="96">
                  <c:v>3.7778225439984452E-4</c:v>
                </c:pt>
                <c:pt idx="97">
                  <c:v>2.5363100716247101E-4</c:v>
                </c:pt>
                <c:pt idx="98">
                  <c:v>1.6763985918629722E-4</c:v>
                </c:pt>
                <c:pt idx="99">
                  <c:v>1.0908533688072002E-4</c:v>
                </c:pt>
                <c:pt idx="100">
                  <c:v>6.9882690279020608E-5</c:v>
                </c:pt>
                <c:pt idx="101">
                  <c:v>4.4074460295930676E-5</c:v>
                </c:pt>
                <c:pt idx="102">
                  <c:v>2.7366454720576512E-5</c:v>
                </c:pt>
              </c:numCache>
            </c:numRef>
          </c:val>
          <c:smooth val="0"/>
          <c:extLst>
            <c:ext xmlns:c16="http://schemas.microsoft.com/office/drawing/2014/chart" uri="{C3380CC4-5D6E-409C-BE32-E72D297353CC}">
              <c16:uniqueId val="{00000002-6379-0F48-B172-D5A9D658A0EA}"/>
            </c:ext>
          </c:extLst>
        </c:ser>
        <c:dLbls>
          <c:showLegendKey val="0"/>
          <c:showVal val="0"/>
          <c:showCatName val="0"/>
          <c:showSerName val="0"/>
          <c:showPercent val="0"/>
          <c:showBubbleSize val="0"/>
        </c:dLbls>
        <c:smooth val="0"/>
        <c:axId val="778180847"/>
        <c:axId val="692086927"/>
      </c:lineChart>
      <c:catAx>
        <c:axId val="77818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086927"/>
        <c:crosses val="autoZero"/>
        <c:auto val="1"/>
        <c:lblAlgn val="ctr"/>
        <c:lblOffset val="100"/>
        <c:noMultiLvlLbl val="0"/>
      </c:catAx>
      <c:valAx>
        <c:axId val="692086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8180847"/>
        <c:crosses val="autoZero"/>
        <c:crossBetween val="between"/>
      </c:valAx>
      <c:spPr>
        <a:solidFill>
          <a:schemeClr val="accent1">
            <a:lumMod val="20000"/>
            <a:lumOff val="80000"/>
          </a:schemeClr>
        </a:solidFill>
        <a:ln>
          <a:solidFill>
            <a:schemeClr val="accent1">
              <a:lumMod val="20000"/>
              <a:lumOff val="8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Population</c:v>
          </c:tx>
          <c:spPr>
            <a:ln w="28575" cap="rnd">
              <a:solidFill>
                <a:schemeClr val="accent1"/>
              </a:solidFill>
              <a:round/>
            </a:ln>
            <a:effectLst/>
          </c:spPr>
          <c:marker>
            <c:symbol val="none"/>
          </c:marker>
          <c:cat>
            <c:numRef>
              <c:f>ANOVA!$A$15:$A$117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ANOVA!$B$15:$B$117</c:f>
              <c:numCache>
                <c:formatCode>General</c:formatCode>
                <c:ptCount val="103"/>
                <c:pt idx="0">
                  <c:v>2.7366454720576512E-5</c:v>
                </c:pt>
                <c:pt idx="1">
                  <c:v>4.4074460295930676E-5</c:v>
                </c:pt>
                <c:pt idx="2">
                  <c:v>6.9882690279020608E-5</c:v>
                </c:pt>
                <c:pt idx="3">
                  <c:v>1.0908533688072002E-4</c:v>
                </c:pt>
                <c:pt idx="4">
                  <c:v>1.6763985918629722E-4</c:v>
                </c:pt>
                <c:pt idx="5">
                  <c:v>2.5363100716247101E-4</c:v>
                </c:pt>
                <c:pt idx="6">
                  <c:v>3.7778225439984452E-4</c:v>
                </c:pt>
                <c:pt idx="7">
                  <c:v>5.5398105149225094E-4</c:v>
                </c:pt>
                <c:pt idx="8">
                  <c:v>7.9976503884044456E-4</c:v>
                </c:pt>
                <c:pt idx="9">
                  <c:v>1.1366953126988816E-3</c:v>
                </c:pt>
                <c:pt idx="10">
                  <c:v>1.5905226996039291E-3</c:v>
                </c:pt>
                <c:pt idx="11">
                  <c:v>2.1910375616960675E-3</c:v>
                </c:pt>
                <c:pt idx="12">
                  <c:v>2.9714876037392258E-3</c:v>
                </c:pt>
                <c:pt idx="13">
                  <c:v>3.9674564794584272E-3</c:v>
                </c:pt>
                <c:pt idx="14">
                  <c:v>5.2151231570423265E-3</c:v>
                </c:pt>
                <c:pt idx="15">
                  <c:v>6.7488708141485079E-3</c:v>
                </c:pt>
                <c:pt idx="16">
                  <c:v>8.5982844783364879E-3</c:v>
                </c:pt>
                <c:pt idx="17">
                  <c:v>1.0784664853313941E-2</c:v>
                </c:pt>
                <c:pt idx="18">
                  <c:v>1.3317283516323134E-2</c:v>
                </c:pt>
                <c:pt idx="19">
                  <c:v>1.6189699458236468E-2</c:v>
                </c:pt>
                <c:pt idx="20">
                  <c:v>1.9376533182286652E-2</c:v>
                </c:pt>
                <c:pt idx="21">
                  <c:v>2.2831135673627739E-2</c:v>
                </c:pt>
                <c:pt idx="22">
                  <c:v>2.6484580721962435E-2</c:v>
                </c:pt>
                <c:pt idx="23">
                  <c:v>3.0246340564892921E-2</c:v>
                </c:pt>
                <c:pt idx="24">
                  <c:v>3.400687479731794E-2</c:v>
                </c:pt>
                <c:pt idx="25">
                  <c:v>3.7642179019350554E-2</c:v>
                </c:pt>
                <c:pt idx="26">
                  <c:v>4.1020121068796885E-2</c:v>
                </c:pt>
                <c:pt idx="27">
                  <c:v>4.4008165845537441E-2</c:v>
                </c:pt>
                <c:pt idx="28">
                  <c:v>4.6481886733721119E-2</c:v>
                </c:pt>
                <c:pt idx="29">
                  <c:v>4.8333514600356155E-2</c:v>
                </c:pt>
                <c:pt idx="30">
                  <c:v>4.947971086809369E-2</c:v>
                </c:pt>
                <c:pt idx="31">
                  <c:v>4.9867785050179088E-2</c:v>
                </c:pt>
                <c:pt idx="32">
                  <c:v>4.947971086809369E-2</c:v>
                </c:pt>
                <c:pt idx="33">
                  <c:v>4.8333514600356155E-2</c:v>
                </c:pt>
                <c:pt idx="34">
                  <c:v>4.6481886733721119E-2</c:v>
                </c:pt>
                <c:pt idx="35">
                  <c:v>4.4008165845537441E-2</c:v>
                </c:pt>
                <c:pt idx="36">
                  <c:v>4.1020121068796885E-2</c:v>
                </c:pt>
                <c:pt idx="37">
                  <c:v>3.7642179019350554E-2</c:v>
                </c:pt>
                <c:pt idx="38">
                  <c:v>3.400687479731794E-2</c:v>
                </c:pt>
                <c:pt idx="39">
                  <c:v>3.0246340564892921E-2</c:v>
                </c:pt>
                <c:pt idx="40">
                  <c:v>2.6484580721962435E-2</c:v>
                </c:pt>
                <c:pt idx="41">
                  <c:v>2.2831135673627739E-2</c:v>
                </c:pt>
                <c:pt idx="42">
                  <c:v>1.9376533182286652E-2</c:v>
                </c:pt>
                <c:pt idx="43">
                  <c:v>1.6189699458236468E-2</c:v>
                </c:pt>
                <c:pt idx="44">
                  <c:v>1.3317283516323134E-2</c:v>
                </c:pt>
                <c:pt idx="45">
                  <c:v>1.0784664853313941E-2</c:v>
                </c:pt>
                <c:pt idx="46">
                  <c:v>8.5982844783364879E-3</c:v>
                </c:pt>
                <c:pt idx="47">
                  <c:v>6.7488708141485079E-3</c:v>
                </c:pt>
                <c:pt idx="48">
                  <c:v>5.2151231570423265E-3</c:v>
                </c:pt>
                <c:pt idx="49">
                  <c:v>3.9674564794584272E-3</c:v>
                </c:pt>
                <c:pt idx="50">
                  <c:v>2.9714876037392258E-3</c:v>
                </c:pt>
                <c:pt idx="51">
                  <c:v>2.1910375616960675E-3</c:v>
                </c:pt>
                <c:pt idx="52">
                  <c:v>1.5905226996039291E-3</c:v>
                </c:pt>
                <c:pt idx="53">
                  <c:v>1.1366953126988816E-3</c:v>
                </c:pt>
                <c:pt idx="54">
                  <c:v>7.9976503884044456E-4</c:v>
                </c:pt>
                <c:pt idx="55">
                  <c:v>5.5398105149225094E-4</c:v>
                </c:pt>
                <c:pt idx="56">
                  <c:v>3.7778225439984452E-4</c:v>
                </c:pt>
                <c:pt idx="57">
                  <c:v>2.5363100716247101E-4</c:v>
                </c:pt>
                <c:pt idx="58">
                  <c:v>1.6763985918629722E-4</c:v>
                </c:pt>
                <c:pt idx="59">
                  <c:v>1.0908533688072002E-4</c:v>
                </c:pt>
                <c:pt idx="60">
                  <c:v>6.9882690279020608E-5</c:v>
                </c:pt>
                <c:pt idx="61">
                  <c:v>4.4074460295930676E-5</c:v>
                </c:pt>
                <c:pt idx="62">
                  <c:v>2.7366454720576512E-5</c:v>
                </c:pt>
                <c:pt idx="63">
                  <c:v>1.6728778220610671E-5</c:v>
                </c:pt>
                <c:pt idx="64">
                  <c:v>1.0067556069449268E-5</c:v>
                </c:pt>
                <c:pt idx="65">
                  <c:v>5.964829567650619E-6</c:v>
                </c:pt>
                <c:pt idx="66">
                  <c:v>3.4792542786518599E-6</c:v>
                </c:pt>
                <c:pt idx="67">
                  <c:v>1.9979676383631843E-6</c:v>
                </c:pt>
                <c:pt idx="68">
                  <c:v>1.1295484861314217E-6</c:v>
                </c:pt>
                <c:pt idx="69">
                  <c:v>6.2868841107405567E-7</c:v>
                </c:pt>
                <c:pt idx="70">
                  <c:v>3.4449282469374652E-7</c:v>
                </c:pt>
                <c:pt idx="71">
                  <c:v>1.8583993934178721E-7</c:v>
                </c:pt>
                <c:pt idx="72">
                  <c:v>9.869884675867493E-8</c:v>
                </c:pt>
                <c:pt idx="73">
                  <c:v>5.160588735787498E-8</c:v>
                </c:pt>
                <c:pt idx="74">
                  <c:v>2.6564434228878601E-8</c:v>
                </c:pt>
                <c:pt idx="75">
                  <c:v>1.3462200053179095E-8</c:v>
                </c:pt>
                <c:pt idx="76">
                  <c:v>6.7165408132114375E-9</c:v>
                </c:pt>
                <c:pt idx="77">
                  <c:v>3.2990540044632169E-9</c:v>
                </c:pt>
                <c:pt idx="78">
                  <c:v>1.5953182754420551E-9</c:v>
                </c:pt>
                <c:pt idx="79">
                  <c:v>7.5948535622791076E-10</c:v>
                </c:pt>
                <c:pt idx="80">
                  <c:v>3.5596362228710267E-10</c:v>
                </c:pt>
                <c:pt idx="81">
                  <c:v>1.642502272694855E-10</c:v>
                </c:pt>
                <c:pt idx="82">
                  <c:v>7.4614028642929039E-11</c:v>
                </c:pt>
                <c:pt idx="83">
                  <c:v>3.3369457684535649E-11</c:v>
                </c:pt>
                <c:pt idx="84">
                  <c:v>1.469237337381287E-11</c:v>
                </c:pt>
                <c:pt idx="85">
                  <c:v>6.3686724485546052E-12</c:v>
                </c:pt>
                <c:pt idx="86">
                  <c:v>2.7178157946487087E-12</c:v>
                </c:pt>
                <c:pt idx="87">
                  <c:v>1.1418400510455742E-12</c:v>
                </c:pt>
                <c:pt idx="88">
                  <c:v>4.7228556820801128E-13</c:v>
                </c:pt>
                <c:pt idx="89">
                  <c:v>1.9231724382015938E-13</c:v>
                </c:pt>
                <c:pt idx="90">
                  <c:v>7.7098499606725727E-14</c:v>
                </c:pt>
                <c:pt idx="91">
                  <c:v>3.042900666286262E-14</c:v>
                </c:pt>
                <c:pt idx="92">
                  <c:v>1.1823437850983154E-14</c:v>
                </c:pt>
                <c:pt idx="93">
                  <c:v>4.5228680638906466E-15</c:v>
                </c:pt>
                <c:pt idx="94">
                  <c:v>1.7033277199712563E-15</c:v>
                </c:pt>
                <c:pt idx="95">
                  <c:v>6.3153388544211159E-16</c:v>
                </c:pt>
                <c:pt idx="96">
                  <c:v>2.3052033942708369E-16</c:v>
                </c:pt>
                <c:pt idx="97">
                  <c:v>8.2839218199609403E-17</c:v>
                </c:pt>
                <c:pt idx="98">
                  <c:v>2.93073723088039E-17</c:v>
                </c:pt>
                <c:pt idx="99">
                  <c:v>1.0207794539586938E-17</c:v>
                </c:pt>
                <c:pt idx="100">
                  <c:v>3.5002664669383133E-18</c:v>
                </c:pt>
                <c:pt idx="101">
                  <c:v>1.1816379852378566E-18</c:v>
                </c:pt>
                <c:pt idx="102">
                  <c:v>3.9271901358310839E-19</c:v>
                </c:pt>
              </c:numCache>
            </c:numRef>
          </c:val>
          <c:smooth val="0"/>
          <c:extLst>
            <c:ext xmlns:c16="http://schemas.microsoft.com/office/drawing/2014/chart" uri="{C3380CC4-5D6E-409C-BE32-E72D297353CC}">
              <c16:uniqueId val="{00000000-E122-8449-8F2C-F1DE5E596210}"/>
            </c:ext>
          </c:extLst>
        </c:ser>
        <c:ser>
          <c:idx val="1"/>
          <c:order val="1"/>
          <c:spPr>
            <a:ln w="28575" cap="rnd">
              <a:solidFill>
                <a:schemeClr val="accent2"/>
              </a:solidFill>
              <a:round/>
            </a:ln>
            <a:effectLst/>
          </c:spPr>
          <c:marker>
            <c:symbol val="none"/>
          </c:marker>
          <c:cat>
            <c:numRef>
              <c:f>ANOVA!$A$15:$A$117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ANOVA!$C$15:$C$117</c:f>
              <c:numCache>
                <c:formatCode>General</c:formatCode>
                <c:ptCount val="103"/>
                <c:pt idx="0">
                  <c:v>7.4614028642929039E-11</c:v>
                </c:pt>
                <c:pt idx="1">
                  <c:v>1.642502272694855E-10</c:v>
                </c:pt>
                <c:pt idx="2">
                  <c:v>3.5596362228710267E-10</c:v>
                </c:pt>
                <c:pt idx="3">
                  <c:v>7.5948535622791076E-10</c:v>
                </c:pt>
                <c:pt idx="4">
                  <c:v>1.5953182754420551E-9</c:v>
                </c:pt>
                <c:pt idx="5">
                  <c:v>3.2990540044632169E-9</c:v>
                </c:pt>
                <c:pt idx="6">
                  <c:v>6.7165408132114375E-9</c:v>
                </c:pt>
                <c:pt idx="7">
                  <c:v>1.3462200053179095E-8</c:v>
                </c:pt>
                <c:pt idx="8">
                  <c:v>2.6564434228878601E-8</c:v>
                </c:pt>
                <c:pt idx="9">
                  <c:v>5.160588735787498E-8</c:v>
                </c:pt>
                <c:pt idx="10">
                  <c:v>9.869884675867493E-8</c:v>
                </c:pt>
                <c:pt idx="11">
                  <c:v>1.8583993934178721E-7</c:v>
                </c:pt>
                <c:pt idx="12">
                  <c:v>3.4449282469374652E-7</c:v>
                </c:pt>
                <c:pt idx="13">
                  <c:v>6.2868841107405567E-7</c:v>
                </c:pt>
                <c:pt idx="14">
                  <c:v>1.1295484861314217E-6</c:v>
                </c:pt>
                <c:pt idx="15">
                  <c:v>1.9979676383631843E-6</c:v>
                </c:pt>
                <c:pt idx="16">
                  <c:v>3.4792542786518599E-6</c:v>
                </c:pt>
                <c:pt idx="17">
                  <c:v>5.964829567650619E-6</c:v>
                </c:pt>
                <c:pt idx="18">
                  <c:v>1.0067556069449268E-5</c:v>
                </c:pt>
                <c:pt idx="19">
                  <c:v>1.6728778220610671E-5</c:v>
                </c:pt>
                <c:pt idx="20">
                  <c:v>2.7366454720576512E-5</c:v>
                </c:pt>
                <c:pt idx="21">
                  <c:v>4.4074460295930676E-5</c:v>
                </c:pt>
                <c:pt idx="22">
                  <c:v>6.9882690279020608E-5</c:v>
                </c:pt>
                <c:pt idx="23">
                  <c:v>1.0908533688072002E-4</c:v>
                </c:pt>
                <c:pt idx="24">
                  <c:v>1.6763985918629722E-4</c:v>
                </c:pt>
                <c:pt idx="25">
                  <c:v>2.5363100716247101E-4</c:v>
                </c:pt>
                <c:pt idx="26">
                  <c:v>3.7778225439984452E-4</c:v>
                </c:pt>
                <c:pt idx="27">
                  <c:v>5.5398105149225094E-4</c:v>
                </c:pt>
                <c:pt idx="28">
                  <c:v>7.9976503884044456E-4</c:v>
                </c:pt>
                <c:pt idx="29">
                  <c:v>1.1366953126988816E-3</c:v>
                </c:pt>
                <c:pt idx="30">
                  <c:v>1.5905226996039291E-3</c:v>
                </c:pt>
                <c:pt idx="31">
                  <c:v>2.1910375616960675E-3</c:v>
                </c:pt>
                <c:pt idx="32">
                  <c:v>2.9714876037392258E-3</c:v>
                </c:pt>
                <c:pt idx="33">
                  <c:v>3.9674564794584272E-3</c:v>
                </c:pt>
                <c:pt idx="34">
                  <c:v>5.2151231570423265E-3</c:v>
                </c:pt>
                <c:pt idx="35">
                  <c:v>6.7488708141485079E-3</c:v>
                </c:pt>
                <c:pt idx="36">
                  <c:v>8.5982844783364879E-3</c:v>
                </c:pt>
                <c:pt idx="37">
                  <c:v>1.0784664853313941E-2</c:v>
                </c:pt>
                <c:pt idx="38">
                  <c:v>1.3317283516323134E-2</c:v>
                </c:pt>
                <c:pt idx="39">
                  <c:v>1.6189699458236468E-2</c:v>
                </c:pt>
                <c:pt idx="40">
                  <c:v>1.9376533182286652E-2</c:v>
                </c:pt>
                <c:pt idx="41">
                  <c:v>2.2831135673627739E-2</c:v>
                </c:pt>
                <c:pt idx="42">
                  <c:v>2.6484580721962435E-2</c:v>
                </c:pt>
                <c:pt idx="43">
                  <c:v>3.0246340564892921E-2</c:v>
                </c:pt>
                <c:pt idx="44">
                  <c:v>3.400687479731794E-2</c:v>
                </c:pt>
                <c:pt idx="45">
                  <c:v>3.7642179019350554E-2</c:v>
                </c:pt>
                <c:pt idx="46">
                  <c:v>4.1020121068796885E-2</c:v>
                </c:pt>
                <c:pt idx="47">
                  <c:v>4.4008165845537441E-2</c:v>
                </c:pt>
                <c:pt idx="48">
                  <c:v>4.6481886733721119E-2</c:v>
                </c:pt>
                <c:pt idx="49">
                  <c:v>4.8333514600356155E-2</c:v>
                </c:pt>
                <c:pt idx="50">
                  <c:v>4.947971086809369E-2</c:v>
                </c:pt>
                <c:pt idx="51">
                  <c:v>4.9867785050179088E-2</c:v>
                </c:pt>
                <c:pt idx="52">
                  <c:v>4.947971086809369E-2</c:v>
                </c:pt>
                <c:pt idx="53">
                  <c:v>4.8333514600356155E-2</c:v>
                </c:pt>
                <c:pt idx="54">
                  <c:v>4.6481886733721119E-2</c:v>
                </c:pt>
                <c:pt idx="55">
                  <c:v>4.4008165845537441E-2</c:v>
                </c:pt>
                <c:pt idx="56">
                  <c:v>4.1020121068796885E-2</c:v>
                </c:pt>
                <c:pt idx="57">
                  <c:v>3.7642179019350554E-2</c:v>
                </c:pt>
                <c:pt idx="58">
                  <c:v>3.400687479731794E-2</c:v>
                </c:pt>
                <c:pt idx="59">
                  <c:v>3.0246340564892921E-2</c:v>
                </c:pt>
                <c:pt idx="60">
                  <c:v>2.6484580721962435E-2</c:v>
                </c:pt>
                <c:pt idx="61">
                  <c:v>2.2831135673627739E-2</c:v>
                </c:pt>
                <c:pt idx="62">
                  <c:v>1.9376533182286652E-2</c:v>
                </c:pt>
                <c:pt idx="63">
                  <c:v>1.6189699458236468E-2</c:v>
                </c:pt>
                <c:pt idx="64">
                  <c:v>1.3317283516323134E-2</c:v>
                </c:pt>
                <c:pt idx="65">
                  <c:v>1.0784664853313941E-2</c:v>
                </c:pt>
                <c:pt idx="66">
                  <c:v>8.5982844783364879E-3</c:v>
                </c:pt>
                <c:pt idx="67">
                  <c:v>6.7488708141485079E-3</c:v>
                </c:pt>
                <c:pt idx="68">
                  <c:v>5.2151231570423265E-3</c:v>
                </c:pt>
                <c:pt idx="69">
                  <c:v>3.9674564794584272E-3</c:v>
                </c:pt>
                <c:pt idx="70">
                  <c:v>2.9714876037392258E-3</c:v>
                </c:pt>
                <c:pt idx="71">
                  <c:v>2.1910375616960675E-3</c:v>
                </c:pt>
                <c:pt idx="72">
                  <c:v>1.5905226996039291E-3</c:v>
                </c:pt>
                <c:pt idx="73">
                  <c:v>1.1366953126988816E-3</c:v>
                </c:pt>
                <c:pt idx="74">
                  <c:v>7.9976503884044456E-4</c:v>
                </c:pt>
                <c:pt idx="75">
                  <c:v>5.5398105149225094E-4</c:v>
                </c:pt>
                <c:pt idx="76">
                  <c:v>3.7778225439984452E-4</c:v>
                </c:pt>
                <c:pt idx="77">
                  <c:v>2.5363100716247101E-4</c:v>
                </c:pt>
                <c:pt idx="78">
                  <c:v>1.6763985918629722E-4</c:v>
                </c:pt>
                <c:pt idx="79">
                  <c:v>1.0908533688072002E-4</c:v>
                </c:pt>
                <c:pt idx="80">
                  <c:v>6.9882690279020608E-5</c:v>
                </c:pt>
                <c:pt idx="81">
                  <c:v>4.4074460295930676E-5</c:v>
                </c:pt>
                <c:pt idx="82">
                  <c:v>2.7366454720576512E-5</c:v>
                </c:pt>
                <c:pt idx="83">
                  <c:v>1.6728778220610671E-5</c:v>
                </c:pt>
                <c:pt idx="84">
                  <c:v>1.0067556069449268E-5</c:v>
                </c:pt>
                <c:pt idx="85">
                  <c:v>5.964829567650619E-6</c:v>
                </c:pt>
                <c:pt idx="86">
                  <c:v>3.4792542786518599E-6</c:v>
                </c:pt>
                <c:pt idx="87">
                  <c:v>1.9979676383631843E-6</c:v>
                </c:pt>
                <c:pt idx="88">
                  <c:v>1.1295484861314217E-6</c:v>
                </c:pt>
                <c:pt idx="89">
                  <c:v>6.2868841107405567E-7</c:v>
                </c:pt>
                <c:pt idx="90">
                  <c:v>3.4449282469374652E-7</c:v>
                </c:pt>
                <c:pt idx="91">
                  <c:v>1.8583993934178721E-7</c:v>
                </c:pt>
                <c:pt idx="92">
                  <c:v>9.869884675867493E-8</c:v>
                </c:pt>
                <c:pt idx="93">
                  <c:v>5.160588735787498E-8</c:v>
                </c:pt>
                <c:pt idx="94">
                  <c:v>2.6564434228878601E-8</c:v>
                </c:pt>
                <c:pt idx="95">
                  <c:v>1.3462200053179095E-8</c:v>
                </c:pt>
                <c:pt idx="96">
                  <c:v>6.7165408132114375E-9</c:v>
                </c:pt>
                <c:pt idx="97">
                  <c:v>3.2990540044632169E-9</c:v>
                </c:pt>
                <c:pt idx="98">
                  <c:v>1.5953182754420551E-9</c:v>
                </c:pt>
                <c:pt idx="99">
                  <c:v>7.5948535622791076E-10</c:v>
                </c:pt>
                <c:pt idx="100">
                  <c:v>3.5596362228710267E-10</c:v>
                </c:pt>
                <c:pt idx="101">
                  <c:v>1.642502272694855E-10</c:v>
                </c:pt>
                <c:pt idx="102">
                  <c:v>7.4614028642929039E-11</c:v>
                </c:pt>
              </c:numCache>
            </c:numRef>
          </c:val>
          <c:smooth val="0"/>
          <c:extLst>
            <c:ext xmlns:c16="http://schemas.microsoft.com/office/drawing/2014/chart" uri="{C3380CC4-5D6E-409C-BE32-E72D297353CC}">
              <c16:uniqueId val="{00000001-E122-8449-8F2C-F1DE5E596210}"/>
            </c:ext>
          </c:extLst>
        </c:ser>
        <c:ser>
          <c:idx val="2"/>
          <c:order val="2"/>
          <c:spPr>
            <a:ln w="28575" cap="rnd">
              <a:solidFill>
                <a:schemeClr val="accent3"/>
              </a:solidFill>
              <a:round/>
            </a:ln>
            <a:effectLst/>
          </c:spPr>
          <c:marker>
            <c:symbol val="none"/>
          </c:marker>
          <c:cat>
            <c:numRef>
              <c:f>ANOVA!$A$15:$A$117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ANOVA!$D$15:$D$117</c:f>
              <c:numCache>
                <c:formatCode>General</c:formatCode>
                <c:ptCount val="103"/>
                <c:pt idx="0">
                  <c:v>3.9271901358310839E-19</c:v>
                </c:pt>
                <c:pt idx="1">
                  <c:v>1.1816379852378566E-18</c:v>
                </c:pt>
                <c:pt idx="2">
                  <c:v>3.5002664669383133E-18</c:v>
                </c:pt>
                <c:pt idx="3">
                  <c:v>1.0207794539586938E-17</c:v>
                </c:pt>
                <c:pt idx="4">
                  <c:v>2.93073723088039E-17</c:v>
                </c:pt>
                <c:pt idx="5">
                  <c:v>8.2839218199609403E-17</c:v>
                </c:pt>
                <c:pt idx="6">
                  <c:v>2.3052033942708369E-16</c:v>
                </c:pt>
                <c:pt idx="7">
                  <c:v>6.3153388544211159E-16</c:v>
                </c:pt>
                <c:pt idx="8">
                  <c:v>1.7033277199712563E-15</c:v>
                </c:pt>
                <c:pt idx="9">
                  <c:v>4.5228680638906466E-15</c:v>
                </c:pt>
                <c:pt idx="10">
                  <c:v>1.1823437850983154E-14</c:v>
                </c:pt>
                <c:pt idx="11">
                  <c:v>3.042900666286262E-14</c:v>
                </c:pt>
                <c:pt idx="12">
                  <c:v>7.7098499606725727E-14</c:v>
                </c:pt>
                <c:pt idx="13">
                  <c:v>1.9231724382015938E-13</c:v>
                </c:pt>
                <c:pt idx="14">
                  <c:v>4.7228556820801128E-13</c:v>
                </c:pt>
                <c:pt idx="15">
                  <c:v>1.1418400510455742E-12</c:v>
                </c:pt>
                <c:pt idx="16">
                  <c:v>2.7178157946487087E-12</c:v>
                </c:pt>
                <c:pt idx="17">
                  <c:v>6.3686724485546052E-12</c:v>
                </c:pt>
                <c:pt idx="18">
                  <c:v>1.469237337381287E-11</c:v>
                </c:pt>
                <c:pt idx="19">
                  <c:v>3.3369457684535649E-11</c:v>
                </c:pt>
                <c:pt idx="20">
                  <c:v>7.4614028642929039E-11</c:v>
                </c:pt>
                <c:pt idx="21">
                  <c:v>1.642502272694855E-10</c:v>
                </c:pt>
                <c:pt idx="22">
                  <c:v>3.5596362228710267E-10</c:v>
                </c:pt>
                <c:pt idx="23">
                  <c:v>7.5948535622791076E-10</c:v>
                </c:pt>
                <c:pt idx="24">
                  <c:v>1.5953182754420551E-9</c:v>
                </c:pt>
                <c:pt idx="25">
                  <c:v>3.2990540044632169E-9</c:v>
                </c:pt>
                <c:pt idx="26">
                  <c:v>6.7165408132114375E-9</c:v>
                </c:pt>
                <c:pt idx="27">
                  <c:v>1.3462200053179095E-8</c:v>
                </c:pt>
                <c:pt idx="28">
                  <c:v>2.6564434228878601E-8</c:v>
                </c:pt>
                <c:pt idx="29">
                  <c:v>5.160588735787498E-8</c:v>
                </c:pt>
                <c:pt idx="30">
                  <c:v>9.869884675867493E-8</c:v>
                </c:pt>
                <c:pt idx="31">
                  <c:v>1.8583993934178721E-7</c:v>
                </c:pt>
                <c:pt idx="32">
                  <c:v>3.4449282469374652E-7</c:v>
                </c:pt>
                <c:pt idx="33">
                  <c:v>6.2868841107405567E-7</c:v>
                </c:pt>
                <c:pt idx="34">
                  <c:v>1.1295484861314217E-6</c:v>
                </c:pt>
                <c:pt idx="35">
                  <c:v>1.9979676383631843E-6</c:v>
                </c:pt>
                <c:pt idx="36">
                  <c:v>3.4792542786518599E-6</c:v>
                </c:pt>
                <c:pt idx="37">
                  <c:v>5.964829567650619E-6</c:v>
                </c:pt>
                <c:pt idx="38">
                  <c:v>1.0067556069449268E-5</c:v>
                </c:pt>
                <c:pt idx="39">
                  <c:v>1.6728778220610671E-5</c:v>
                </c:pt>
                <c:pt idx="40">
                  <c:v>2.7366454720576512E-5</c:v>
                </c:pt>
                <c:pt idx="41">
                  <c:v>4.4074460295930676E-5</c:v>
                </c:pt>
                <c:pt idx="42">
                  <c:v>6.9882690279020608E-5</c:v>
                </c:pt>
                <c:pt idx="43">
                  <c:v>1.0908533688072002E-4</c:v>
                </c:pt>
                <c:pt idx="44">
                  <c:v>1.6763985918629722E-4</c:v>
                </c:pt>
                <c:pt idx="45">
                  <c:v>2.5363100716247101E-4</c:v>
                </c:pt>
                <c:pt idx="46">
                  <c:v>3.7778225439984452E-4</c:v>
                </c:pt>
                <c:pt idx="47">
                  <c:v>5.5398105149225094E-4</c:v>
                </c:pt>
                <c:pt idx="48">
                  <c:v>7.9976503884044456E-4</c:v>
                </c:pt>
                <c:pt idx="49">
                  <c:v>1.1366953126988816E-3</c:v>
                </c:pt>
                <c:pt idx="50">
                  <c:v>1.5905226996039291E-3</c:v>
                </c:pt>
                <c:pt idx="51">
                  <c:v>2.1910375616960675E-3</c:v>
                </c:pt>
                <c:pt idx="52">
                  <c:v>2.9714876037392258E-3</c:v>
                </c:pt>
                <c:pt idx="53">
                  <c:v>3.9674564794584272E-3</c:v>
                </c:pt>
                <c:pt idx="54">
                  <c:v>5.2151231570423265E-3</c:v>
                </c:pt>
                <c:pt idx="55">
                  <c:v>6.7488708141485079E-3</c:v>
                </c:pt>
                <c:pt idx="56">
                  <c:v>8.5982844783364879E-3</c:v>
                </c:pt>
                <c:pt idx="57">
                  <c:v>1.0784664853313941E-2</c:v>
                </c:pt>
                <c:pt idx="58">
                  <c:v>1.3317283516323134E-2</c:v>
                </c:pt>
                <c:pt idx="59">
                  <c:v>1.6189699458236468E-2</c:v>
                </c:pt>
                <c:pt idx="60">
                  <c:v>1.9376533182286652E-2</c:v>
                </c:pt>
                <c:pt idx="61">
                  <c:v>2.2831135673627739E-2</c:v>
                </c:pt>
                <c:pt idx="62">
                  <c:v>2.6484580721962435E-2</c:v>
                </c:pt>
                <c:pt idx="63">
                  <c:v>3.0246340564892921E-2</c:v>
                </c:pt>
                <c:pt idx="64">
                  <c:v>3.400687479731794E-2</c:v>
                </c:pt>
                <c:pt idx="65">
                  <c:v>3.7642179019350554E-2</c:v>
                </c:pt>
                <c:pt idx="66">
                  <c:v>4.1020121068796885E-2</c:v>
                </c:pt>
                <c:pt idx="67">
                  <c:v>4.4008165845537441E-2</c:v>
                </c:pt>
                <c:pt idx="68">
                  <c:v>4.6481886733721119E-2</c:v>
                </c:pt>
                <c:pt idx="69">
                  <c:v>4.8333514600356155E-2</c:v>
                </c:pt>
                <c:pt idx="70">
                  <c:v>4.947971086809369E-2</c:v>
                </c:pt>
                <c:pt idx="71">
                  <c:v>4.9867785050179088E-2</c:v>
                </c:pt>
                <c:pt idx="72">
                  <c:v>4.947971086809369E-2</c:v>
                </c:pt>
                <c:pt idx="73">
                  <c:v>4.8333514600356155E-2</c:v>
                </c:pt>
                <c:pt idx="74">
                  <c:v>4.6481886733721119E-2</c:v>
                </c:pt>
                <c:pt idx="75">
                  <c:v>4.4008165845537441E-2</c:v>
                </c:pt>
                <c:pt idx="76">
                  <c:v>4.1020121068796885E-2</c:v>
                </c:pt>
                <c:pt idx="77">
                  <c:v>3.7642179019350554E-2</c:v>
                </c:pt>
                <c:pt idx="78">
                  <c:v>3.400687479731794E-2</c:v>
                </c:pt>
                <c:pt idx="79">
                  <c:v>3.0246340564892921E-2</c:v>
                </c:pt>
                <c:pt idx="80">
                  <c:v>2.6484580721962435E-2</c:v>
                </c:pt>
                <c:pt idx="81">
                  <c:v>2.2831135673627739E-2</c:v>
                </c:pt>
                <c:pt idx="82">
                  <c:v>1.9376533182286652E-2</c:v>
                </c:pt>
                <c:pt idx="83">
                  <c:v>1.6189699458236468E-2</c:v>
                </c:pt>
                <c:pt idx="84">
                  <c:v>1.3317283516323134E-2</c:v>
                </c:pt>
                <c:pt idx="85">
                  <c:v>1.0784664853313941E-2</c:v>
                </c:pt>
                <c:pt idx="86">
                  <c:v>8.5982844783364879E-3</c:v>
                </c:pt>
                <c:pt idx="87">
                  <c:v>6.7488708141485079E-3</c:v>
                </c:pt>
                <c:pt idx="88">
                  <c:v>5.2151231570423265E-3</c:v>
                </c:pt>
                <c:pt idx="89">
                  <c:v>3.9674564794584272E-3</c:v>
                </c:pt>
                <c:pt idx="90">
                  <c:v>2.9714876037392258E-3</c:v>
                </c:pt>
                <c:pt idx="91">
                  <c:v>2.1910375616960675E-3</c:v>
                </c:pt>
                <c:pt idx="92">
                  <c:v>1.5905226996039291E-3</c:v>
                </c:pt>
                <c:pt idx="93">
                  <c:v>1.1366953126988816E-3</c:v>
                </c:pt>
                <c:pt idx="94">
                  <c:v>7.9976503884044456E-4</c:v>
                </c:pt>
                <c:pt idx="95">
                  <c:v>5.5398105149225094E-4</c:v>
                </c:pt>
                <c:pt idx="96">
                  <c:v>3.7778225439984452E-4</c:v>
                </c:pt>
                <c:pt idx="97">
                  <c:v>2.5363100716247101E-4</c:v>
                </c:pt>
                <c:pt idx="98">
                  <c:v>1.6763985918629722E-4</c:v>
                </c:pt>
                <c:pt idx="99">
                  <c:v>1.0908533688072002E-4</c:v>
                </c:pt>
                <c:pt idx="100">
                  <c:v>6.9882690279020608E-5</c:v>
                </c:pt>
                <c:pt idx="101">
                  <c:v>4.4074460295930676E-5</c:v>
                </c:pt>
                <c:pt idx="102">
                  <c:v>2.7366454720576512E-5</c:v>
                </c:pt>
              </c:numCache>
            </c:numRef>
          </c:val>
          <c:smooth val="0"/>
          <c:extLst>
            <c:ext xmlns:c16="http://schemas.microsoft.com/office/drawing/2014/chart" uri="{C3380CC4-5D6E-409C-BE32-E72D297353CC}">
              <c16:uniqueId val="{00000002-E122-8449-8F2C-F1DE5E596210}"/>
            </c:ext>
          </c:extLst>
        </c:ser>
        <c:dLbls>
          <c:showLegendKey val="0"/>
          <c:showVal val="0"/>
          <c:showCatName val="0"/>
          <c:showSerName val="0"/>
          <c:showPercent val="0"/>
          <c:showBubbleSize val="0"/>
        </c:dLbls>
        <c:smooth val="0"/>
        <c:axId val="778180847"/>
        <c:axId val="692086927"/>
      </c:lineChart>
      <c:catAx>
        <c:axId val="77818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086927"/>
        <c:crosses val="autoZero"/>
        <c:auto val="1"/>
        <c:lblAlgn val="ctr"/>
        <c:lblOffset val="100"/>
        <c:noMultiLvlLbl val="0"/>
      </c:catAx>
      <c:valAx>
        <c:axId val="692086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8180847"/>
        <c:crosses val="autoZero"/>
        <c:crossBetween val="between"/>
      </c:valAx>
      <c:spPr>
        <a:solidFill>
          <a:schemeClr val="accent1">
            <a:lumMod val="20000"/>
            <a:lumOff val="80000"/>
          </a:schemeClr>
        </a:solidFill>
        <a:ln>
          <a:solidFill>
            <a:schemeClr val="accent1">
              <a:lumMod val="20000"/>
              <a:lumOff val="8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28575" cap="rnd">
              <a:solidFill>
                <a:schemeClr val="accent2"/>
              </a:solidFill>
              <a:round/>
            </a:ln>
            <a:effectLst/>
          </c:spPr>
          <c:marker>
            <c:symbol val="none"/>
          </c:marker>
          <c:cat>
            <c:numRef>
              <c:f>ANOVA!$M$15:$M$117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ANOVA!$N$15:$N$117</c:f>
              <c:numCache>
                <c:formatCode>General</c:formatCode>
                <c:ptCount val="103"/>
                <c:pt idx="0">
                  <c:v>1.5905226996039291E-3</c:v>
                </c:pt>
                <c:pt idx="1">
                  <c:v>2.1910375616960675E-3</c:v>
                </c:pt>
                <c:pt idx="2">
                  <c:v>2.9714876037392258E-3</c:v>
                </c:pt>
                <c:pt idx="3">
                  <c:v>3.9674564794584272E-3</c:v>
                </c:pt>
                <c:pt idx="4">
                  <c:v>5.2151231570423265E-3</c:v>
                </c:pt>
                <c:pt idx="5">
                  <c:v>6.7488708141485079E-3</c:v>
                </c:pt>
                <c:pt idx="6">
                  <c:v>8.5982844783364879E-3</c:v>
                </c:pt>
                <c:pt idx="7">
                  <c:v>1.0784664853313941E-2</c:v>
                </c:pt>
                <c:pt idx="8">
                  <c:v>1.3317283516323134E-2</c:v>
                </c:pt>
                <c:pt idx="9">
                  <c:v>1.6189699458236468E-2</c:v>
                </c:pt>
                <c:pt idx="10">
                  <c:v>1.9376533182286652E-2</c:v>
                </c:pt>
                <c:pt idx="11">
                  <c:v>2.2831135673627739E-2</c:v>
                </c:pt>
                <c:pt idx="12">
                  <c:v>2.6484580721962435E-2</c:v>
                </c:pt>
                <c:pt idx="13">
                  <c:v>3.0246340564892921E-2</c:v>
                </c:pt>
                <c:pt idx="14">
                  <c:v>3.400687479731794E-2</c:v>
                </c:pt>
                <c:pt idx="15">
                  <c:v>3.7642179019350554E-2</c:v>
                </c:pt>
                <c:pt idx="16">
                  <c:v>4.1020121068796885E-2</c:v>
                </c:pt>
                <c:pt idx="17">
                  <c:v>4.4008165845537441E-2</c:v>
                </c:pt>
                <c:pt idx="18">
                  <c:v>4.6481886733721119E-2</c:v>
                </c:pt>
                <c:pt idx="19">
                  <c:v>4.8333514600356155E-2</c:v>
                </c:pt>
                <c:pt idx="20">
                  <c:v>4.947971086809369E-2</c:v>
                </c:pt>
                <c:pt idx="21">
                  <c:v>4.9867785050179088E-2</c:v>
                </c:pt>
                <c:pt idx="22">
                  <c:v>4.947971086809369E-2</c:v>
                </c:pt>
                <c:pt idx="23">
                  <c:v>4.8333514600356155E-2</c:v>
                </c:pt>
                <c:pt idx="24">
                  <c:v>4.6481886733721119E-2</c:v>
                </c:pt>
                <c:pt idx="25">
                  <c:v>4.4008165845537441E-2</c:v>
                </c:pt>
                <c:pt idx="26">
                  <c:v>4.1020121068796885E-2</c:v>
                </c:pt>
                <c:pt idx="27">
                  <c:v>3.7642179019350554E-2</c:v>
                </c:pt>
                <c:pt idx="28">
                  <c:v>3.400687479731794E-2</c:v>
                </c:pt>
                <c:pt idx="29">
                  <c:v>3.0246340564892921E-2</c:v>
                </c:pt>
                <c:pt idx="30">
                  <c:v>2.6484580721962435E-2</c:v>
                </c:pt>
                <c:pt idx="31">
                  <c:v>2.2831135673627739E-2</c:v>
                </c:pt>
                <c:pt idx="32">
                  <c:v>1.9376533182286652E-2</c:v>
                </c:pt>
                <c:pt idx="33">
                  <c:v>1.6189699458236468E-2</c:v>
                </c:pt>
                <c:pt idx="34">
                  <c:v>1.3317283516323134E-2</c:v>
                </c:pt>
                <c:pt idx="35">
                  <c:v>1.0784664853313941E-2</c:v>
                </c:pt>
                <c:pt idx="36">
                  <c:v>8.5982844783364879E-3</c:v>
                </c:pt>
                <c:pt idx="37">
                  <c:v>6.7488708141485079E-3</c:v>
                </c:pt>
                <c:pt idx="38">
                  <c:v>5.2151231570423265E-3</c:v>
                </c:pt>
                <c:pt idx="39">
                  <c:v>3.9674564794584272E-3</c:v>
                </c:pt>
                <c:pt idx="40">
                  <c:v>2.9714876037392258E-3</c:v>
                </c:pt>
                <c:pt idx="41">
                  <c:v>2.1910375616960675E-3</c:v>
                </c:pt>
                <c:pt idx="42">
                  <c:v>1.5905226996039291E-3</c:v>
                </c:pt>
                <c:pt idx="43">
                  <c:v>1.1366953126988816E-3</c:v>
                </c:pt>
                <c:pt idx="44">
                  <c:v>7.9976503884044456E-4</c:v>
                </c:pt>
                <c:pt idx="45">
                  <c:v>5.5398105149225094E-4</c:v>
                </c:pt>
                <c:pt idx="46">
                  <c:v>3.7778225439984452E-4</c:v>
                </c:pt>
                <c:pt idx="47">
                  <c:v>2.5363100716247101E-4</c:v>
                </c:pt>
                <c:pt idx="48">
                  <c:v>1.6763985918629722E-4</c:v>
                </c:pt>
                <c:pt idx="49">
                  <c:v>1.0908533688072002E-4</c:v>
                </c:pt>
                <c:pt idx="50">
                  <c:v>6.9882690279020608E-5</c:v>
                </c:pt>
                <c:pt idx="51">
                  <c:v>4.4074460295930676E-5</c:v>
                </c:pt>
                <c:pt idx="52">
                  <c:v>2.7366454720576512E-5</c:v>
                </c:pt>
                <c:pt idx="53">
                  <c:v>1.6728778220610671E-5</c:v>
                </c:pt>
                <c:pt idx="54">
                  <c:v>1.0067556069449268E-5</c:v>
                </c:pt>
                <c:pt idx="55">
                  <c:v>5.964829567650619E-6</c:v>
                </c:pt>
                <c:pt idx="56">
                  <c:v>3.4792542786518599E-6</c:v>
                </c:pt>
                <c:pt idx="57">
                  <c:v>1.9979676383631843E-6</c:v>
                </c:pt>
                <c:pt idx="58">
                  <c:v>1.1295484861314217E-6</c:v>
                </c:pt>
                <c:pt idx="59">
                  <c:v>6.2868841107405567E-7</c:v>
                </c:pt>
                <c:pt idx="60">
                  <c:v>3.4449282469374652E-7</c:v>
                </c:pt>
                <c:pt idx="61">
                  <c:v>1.8583993934178721E-7</c:v>
                </c:pt>
                <c:pt idx="62">
                  <c:v>9.869884675867493E-8</c:v>
                </c:pt>
                <c:pt idx="63">
                  <c:v>5.160588735787498E-8</c:v>
                </c:pt>
                <c:pt idx="64">
                  <c:v>2.6564434228878601E-8</c:v>
                </c:pt>
                <c:pt idx="65">
                  <c:v>1.3462200053179095E-8</c:v>
                </c:pt>
                <c:pt idx="66">
                  <c:v>6.7165408132114375E-9</c:v>
                </c:pt>
                <c:pt idx="67">
                  <c:v>3.2990540044632169E-9</c:v>
                </c:pt>
                <c:pt idx="68">
                  <c:v>1.5953182754420551E-9</c:v>
                </c:pt>
                <c:pt idx="69">
                  <c:v>7.5948535622791076E-10</c:v>
                </c:pt>
                <c:pt idx="70">
                  <c:v>3.5596362228710267E-10</c:v>
                </c:pt>
                <c:pt idx="71">
                  <c:v>1.642502272694855E-10</c:v>
                </c:pt>
                <c:pt idx="72">
                  <c:v>7.4614028642929039E-11</c:v>
                </c:pt>
                <c:pt idx="73">
                  <c:v>3.3369457684535649E-11</c:v>
                </c:pt>
                <c:pt idx="74">
                  <c:v>1.469237337381287E-11</c:v>
                </c:pt>
                <c:pt idx="75">
                  <c:v>6.3686724485546052E-12</c:v>
                </c:pt>
                <c:pt idx="76">
                  <c:v>2.7178157946487087E-12</c:v>
                </c:pt>
                <c:pt idx="77">
                  <c:v>1.1418400510455742E-12</c:v>
                </c:pt>
                <c:pt idx="78">
                  <c:v>4.7228556820801128E-13</c:v>
                </c:pt>
                <c:pt idx="79">
                  <c:v>1.9231724382015938E-13</c:v>
                </c:pt>
                <c:pt idx="80">
                  <c:v>7.7098499606725727E-14</c:v>
                </c:pt>
                <c:pt idx="81">
                  <c:v>3.042900666286262E-14</c:v>
                </c:pt>
                <c:pt idx="82">
                  <c:v>1.1823437850983154E-14</c:v>
                </c:pt>
                <c:pt idx="83">
                  <c:v>4.5228680638906466E-15</c:v>
                </c:pt>
                <c:pt idx="84">
                  <c:v>1.7033277199712563E-15</c:v>
                </c:pt>
                <c:pt idx="85">
                  <c:v>6.3153388544211159E-16</c:v>
                </c:pt>
                <c:pt idx="86">
                  <c:v>2.3052033942708369E-16</c:v>
                </c:pt>
                <c:pt idx="87">
                  <c:v>8.2839218199609403E-17</c:v>
                </c:pt>
                <c:pt idx="88">
                  <c:v>2.93073723088039E-17</c:v>
                </c:pt>
                <c:pt idx="89">
                  <c:v>1.0207794539586938E-17</c:v>
                </c:pt>
                <c:pt idx="90">
                  <c:v>3.5002664669383133E-18</c:v>
                </c:pt>
                <c:pt idx="91">
                  <c:v>1.1816379852378566E-18</c:v>
                </c:pt>
                <c:pt idx="92">
                  <c:v>3.9271901358310839E-19</c:v>
                </c:pt>
                <c:pt idx="93">
                  <c:v>1.2849716964586146E-19</c:v>
                </c:pt>
                <c:pt idx="94">
                  <c:v>4.1392279502359887E-20</c:v>
                </c:pt>
                <c:pt idx="95">
                  <c:v>1.3126812287462962E-20</c:v>
                </c:pt>
                <c:pt idx="96">
                  <c:v>4.0983906734767967E-21</c:v>
                </c:pt>
                <c:pt idx="97">
                  <c:v>1.2597419242875012E-21</c:v>
                </c:pt>
                <c:pt idx="98">
                  <c:v>3.8120971507919133E-22</c:v>
                </c:pt>
                <c:pt idx="99">
                  <c:v>1.1356917889970832E-22</c:v>
                </c:pt>
                <c:pt idx="100">
                  <c:v>3.3309733679853399E-23</c:v>
                </c:pt>
                <c:pt idx="101">
                  <c:v>9.6182482833830249E-24</c:v>
                </c:pt>
                <c:pt idx="102">
                  <c:v>2.7342294432732019E-24</c:v>
                </c:pt>
              </c:numCache>
            </c:numRef>
          </c:val>
          <c:smooth val="0"/>
          <c:extLst>
            <c:ext xmlns:c16="http://schemas.microsoft.com/office/drawing/2014/chart" uri="{C3380CC4-5D6E-409C-BE32-E72D297353CC}">
              <c16:uniqueId val="{00000000-6869-2844-92CD-0E82434962DC}"/>
            </c:ext>
          </c:extLst>
        </c:ser>
        <c:ser>
          <c:idx val="2"/>
          <c:order val="1"/>
          <c:spPr>
            <a:ln w="28575" cap="rnd">
              <a:solidFill>
                <a:schemeClr val="accent3"/>
              </a:solidFill>
              <a:round/>
            </a:ln>
            <a:effectLst/>
          </c:spPr>
          <c:marker>
            <c:symbol val="none"/>
          </c:marker>
          <c:cat>
            <c:numRef>
              <c:f>ANOVA!$M$15:$M$117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ANOVA!$O$15:$O$117</c:f>
              <c:numCache>
                <c:formatCode>General</c:formatCode>
                <c:ptCount val="103"/>
                <c:pt idx="0">
                  <c:v>7.4614028642929039E-11</c:v>
                </c:pt>
                <c:pt idx="1">
                  <c:v>1.642502272694855E-10</c:v>
                </c:pt>
                <c:pt idx="2">
                  <c:v>3.5596362228710267E-10</c:v>
                </c:pt>
                <c:pt idx="3">
                  <c:v>7.5948535622791076E-10</c:v>
                </c:pt>
                <c:pt idx="4">
                  <c:v>1.5953182754420551E-9</c:v>
                </c:pt>
                <c:pt idx="5">
                  <c:v>3.2990540044632169E-9</c:v>
                </c:pt>
                <c:pt idx="6">
                  <c:v>6.7165408132114375E-9</c:v>
                </c:pt>
                <c:pt idx="7">
                  <c:v>1.3462200053179095E-8</c:v>
                </c:pt>
                <c:pt idx="8">
                  <c:v>2.6564434228878601E-8</c:v>
                </c:pt>
                <c:pt idx="9">
                  <c:v>5.160588735787498E-8</c:v>
                </c:pt>
                <c:pt idx="10">
                  <c:v>9.869884675867493E-8</c:v>
                </c:pt>
                <c:pt idx="11">
                  <c:v>1.8583993934178721E-7</c:v>
                </c:pt>
                <c:pt idx="12">
                  <c:v>3.4449282469374652E-7</c:v>
                </c:pt>
                <c:pt idx="13">
                  <c:v>6.2868841107405567E-7</c:v>
                </c:pt>
                <c:pt idx="14">
                  <c:v>1.1295484861314217E-6</c:v>
                </c:pt>
                <c:pt idx="15">
                  <c:v>1.9979676383631843E-6</c:v>
                </c:pt>
                <c:pt idx="16">
                  <c:v>3.4792542786518599E-6</c:v>
                </c:pt>
                <c:pt idx="17">
                  <c:v>5.964829567650619E-6</c:v>
                </c:pt>
                <c:pt idx="18">
                  <c:v>1.0067556069449268E-5</c:v>
                </c:pt>
                <c:pt idx="19">
                  <c:v>1.6728778220610671E-5</c:v>
                </c:pt>
                <c:pt idx="20">
                  <c:v>2.7366454720576512E-5</c:v>
                </c:pt>
                <c:pt idx="21">
                  <c:v>4.4074460295930676E-5</c:v>
                </c:pt>
                <c:pt idx="22">
                  <c:v>6.9882690279020608E-5</c:v>
                </c:pt>
                <c:pt idx="23">
                  <c:v>1.0908533688072002E-4</c:v>
                </c:pt>
                <c:pt idx="24">
                  <c:v>1.6763985918629722E-4</c:v>
                </c:pt>
                <c:pt idx="25">
                  <c:v>2.5363100716247101E-4</c:v>
                </c:pt>
                <c:pt idx="26">
                  <c:v>3.7778225439984452E-4</c:v>
                </c:pt>
                <c:pt idx="27">
                  <c:v>5.5398105149225094E-4</c:v>
                </c:pt>
                <c:pt idx="28">
                  <c:v>7.9976503884044456E-4</c:v>
                </c:pt>
                <c:pt idx="29">
                  <c:v>1.1366953126988816E-3</c:v>
                </c:pt>
                <c:pt idx="30">
                  <c:v>1.5905226996039291E-3</c:v>
                </c:pt>
                <c:pt idx="31">
                  <c:v>2.1910375616960675E-3</c:v>
                </c:pt>
                <c:pt idx="32">
                  <c:v>2.9714876037392258E-3</c:v>
                </c:pt>
                <c:pt idx="33">
                  <c:v>3.9674564794584272E-3</c:v>
                </c:pt>
                <c:pt idx="34">
                  <c:v>5.2151231570423265E-3</c:v>
                </c:pt>
                <c:pt idx="35">
                  <c:v>6.7488708141485079E-3</c:v>
                </c:pt>
                <c:pt idx="36">
                  <c:v>8.5982844783364879E-3</c:v>
                </c:pt>
                <c:pt idx="37">
                  <c:v>1.0784664853313941E-2</c:v>
                </c:pt>
                <c:pt idx="38">
                  <c:v>1.3317283516323134E-2</c:v>
                </c:pt>
                <c:pt idx="39">
                  <c:v>1.6189699458236468E-2</c:v>
                </c:pt>
                <c:pt idx="40">
                  <c:v>1.9376533182286652E-2</c:v>
                </c:pt>
                <c:pt idx="41">
                  <c:v>2.2831135673627739E-2</c:v>
                </c:pt>
                <c:pt idx="42">
                  <c:v>2.6484580721962435E-2</c:v>
                </c:pt>
                <c:pt idx="43">
                  <c:v>3.0246340564892921E-2</c:v>
                </c:pt>
                <c:pt idx="44">
                  <c:v>3.400687479731794E-2</c:v>
                </c:pt>
                <c:pt idx="45">
                  <c:v>3.7642179019350554E-2</c:v>
                </c:pt>
                <c:pt idx="46">
                  <c:v>4.1020121068796885E-2</c:v>
                </c:pt>
                <c:pt idx="47">
                  <c:v>4.4008165845537441E-2</c:v>
                </c:pt>
                <c:pt idx="48">
                  <c:v>4.6481886733721119E-2</c:v>
                </c:pt>
                <c:pt idx="49">
                  <c:v>4.8333514600356155E-2</c:v>
                </c:pt>
                <c:pt idx="50">
                  <c:v>4.947971086809369E-2</c:v>
                </c:pt>
                <c:pt idx="51">
                  <c:v>4.9867785050179088E-2</c:v>
                </c:pt>
                <c:pt idx="52">
                  <c:v>4.947971086809369E-2</c:v>
                </c:pt>
                <c:pt idx="53">
                  <c:v>4.8333514600356155E-2</c:v>
                </c:pt>
                <c:pt idx="54">
                  <c:v>4.6481886733721119E-2</c:v>
                </c:pt>
                <c:pt idx="55">
                  <c:v>4.4008165845537441E-2</c:v>
                </c:pt>
                <c:pt idx="56">
                  <c:v>4.1020121068796885E-2</c:v>
                </c:pt>
                <c:pt idx="57">
                  <c:v>3.7642179019350554E-2</c:v>
                </c:pt>
                <c:pt idx="58">
                  <c:v>3.400687479731794E-2</c:v>
                </c:pt>
                <c:pt idx="59">
                  <c:v>3.0246340564892921E-2</c:v>
                </c:pt>
                <c:pt idx="60">
                  <c:v>2.6484580721962435E-2</c:v>
                </c:pt>
                <c:pt idx="61">
                  <c:v>2.2831135673627739E-2</c:v>
                </c:pt>
                <c:pt idx="62">
                  <c:v>1.9376533182286652E-2</c:v>
                </c:pt>
                <c:pt idx="63">
                  <c:v>1.6189699458236468E-2</c:v>
                </c:pt>
                <c:pt idx="64">
                  <c:v>1.3317283516323134E-2</c:v>
                </c:pt>
                <c:pt idx="65">
                  <c:v>1.0784664853313941E-2</c:v>
                </c:pt>
                <c:pt idx="66">
                  <c:v>8.5982844783364879E-3</c:v>
                </c:pt>
                <c:pt idx="67">
                  <c:v>6.7488708141485079E-3</c:v>
                </c:pt>
                <c:pt idx="68">
                  <c:v>5.2151231570423265E-3</c:v>
                </c:pt>
                <c:pt idx="69">
                  <c:v>3.9674564794584272E-3</c:v>
                </c:pt>
                <c:pt idx="70">
                  <c:v>2.9714876037392258E-3</c:v>
                </c:pt>
                <c:pt idx="71">
                  <c:v>2.1910375616960675E-3</c:v>
                </c:pt>
                <c:pt idx="72">
                  <c:v>1.5905226996039291E-3</c:v>
                </c:pt>
                <c:pt idx="73">
                  <c:v>1.1366953126988816E-3</c:v>
                </c:pt>
                <c:pt idx="74">
                  <c:v>7.9976503884044456E-4</c:v>
                </c:pt>
                <c:pt idx="75">
                  <c:v>5.5398105149225094E-4</c:v>
                </c:pt>
                <c:pt idx="76">
                  <c:v>3.7778225439984452E-4</c:v>
                </c:pt>
                <c:pt idx="77">
                  <c:v>2.5363100716247101E-4</c:v>
                </c:pt>
                <c:pt idx="78">
                  <c:v>1.6763985918629722E-4</c:v>
                </c:pt>
                <c:pt idx="79">
                  <c:v>1.0908533688072002E-4</c:v>
                </c:pt>
                <c:pt idx="80">
                  <c:v>6.9882690279020608E-5</c:v>
                </c:pt>
                <c:pt idx="81">
                  <c:v>4.4074460295930676E-5</c:v>
                </c:pt>
                <c:pt idx="82">
                  <c:v>2.7366454720576512E-5</c:v>
                </c:pt>
                <c:pt idx="83">
                  <c:v>1.6728778220610671E-5</c:v>
                </c:pt>
                <c:pt idx="84">
                  <c:v>1.0067556069449268E-5</c:v>
                </c:pt>
                <c:pt idx="85">
                  <c:v>5.964829567650619E-6</c:v>
                </c:pt>
                <c:pt idx="86">
                  <c:v>3.4792542786518599E-6</c:v>
                </c:pt>
                <c:pt idx="87">
                  <c:v>1.9979676383631843E-6</c:v>
                </c:pt>
                <c:pt idx="88">
                  <c:v>1.1295484861314217E-6</c:v>
                </c:pt>
                <c:pt idx="89">
                  <c:v>6.2868841107405567E-7</c:v>
                </c:pt>
                <c:pt idx="90">
                  <c:v>3.4449282469374652E-7</c:v>
                </c:pt>
                <c:pt idx="91">
                  <c:v>1.8583993934178721E-7</c:v>
                </c:pt>
                <c:pt idx="92">
                  <c:v>9.869884675867493E-8</c:v>
                </c:pt>
                <c:pt idx="93">
                  <c:v>5.160588735787498E-8</c:v>
                </c:pt>
                <c:pt idx="94">
                  <c:v>2.6564434228878601E-8</c:v>
                </c:pt>
                <c:pt idx="95">
                  <c:v>1.3462200053179095E-8</c:v>
                </c:pt>
                <c:pt idx="96">
                  <c:v>6.7165408132114375E-9</c:v>
                </c:pt>
                <c:pt idx="97">
                  <c:v>3.2990540044632169E-9</c:v>
                </c:pt>
                <c:pt idx="98">
                  <c:v>1.5953182754420551E-9</c:v>
                </c:pt>
                <c:pt idx="99">
                  <c:v>7.5948535622791076E-10</c:v>
                </c:pt>
                <c:pt idx="100">
                  <c:v>3.5596362228710267E-10</c:v>
                </c:pt>
                <c:pt idx="101">
                  <c:v>1.642502272694855E-10</c:v>
                </c:pt>
                <c:pt idx="102">
                  <c:v>7.4614028642929039E-11</c:v>
                </c:pt>
              </c:numCache>
            </c:numRef>
          </c:val>
          <c:smooth val="0"/>
          <c:extLst>
            <c:ext xmlns:c16="http://schemas.microsoft.com/office/drawing/2014/chart" uri="{C3380CC4-5D6E-409C-BE32-E72D297353CC}">
              <c16:uniqueId val="{00000001-6869-2844-92CD-0E82434962DC}"/>
            </c:ext>
          </c:extLst>
        </c:ser>
        <c:ser>
          <c:idx val="3"/>
          <c:order val="2"/>
          <c:spPr>
            <a:ln w="28575" cap="rnd">
              <a:solidFill>
                <a:schemeClr val="accent4"/>
              </a:solidFill>
              <a:round/>
            </a:ln>
            <a:effectLst/>
          </c:spPr>
          <c:marker>
            <c:symbol val="none"/>
          </c:marker>
          <c:cat>
            <c:numRef>
              <c:f>ANOVA!$M$15:$M$117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ANOVA!$P$15:$P$117</c:f>
              <c:numCache>
                <c:formatCode>General</c:formatCode>
                <c:ptCount val="103"/>
                <c:pt idx="0">
                  <c:v>2.7342294432732019E-24</c:v>
                </c:pt>
                <c:pt idx="1">
                  <c:v>9.6182482833830249E-24</c:v>
                </c:pt>
                <c:pt idx="2">
                  <c:v>3.3309733679853399E-23</c:v>
                </c:pt>
                <c:pt idx="3">
                  <c:v>1.1356917889970832E-22</c:v>
                </c:pt>
                <c:pt idx="4">
                  <c:v>3.8120971507919133E-22</c:v>
                </c:pt>
                <c:pt idx="5">
                  <c:v>1.2597419242875012E-21</c:v>
                </c:pt>
                <c:pt idx="6">
                  <c:v>4.0983906734767967E-21</c:v>
                </c:pt>
                <c:pt idx="7">
                  <c:v>1.3126812287462962E-20</c:v>
                </c:pt>
                <c:pt idx="8">
                  <c:v>4.1392279502359887E-20</c:v>
                </c:pt>
                <c:pt idx="9">
                  <c:v>1.2849716964586146E-19</c:v>
                </c:pt>
                <c:pt idx="10">
                  <c:v>3.9271901358310839E-19</c:v>
                </c:pt>
                <c:pt idx="11">
                  <c:v>1.1816379852378566E-18</c:v>
                </c:pt>
                <c:pt idx="12">
                  <c:v>3.5002664669383133E-18</c:v>
                </c:pt>
                <c:pt idx="13">
                  <c:v>1.0207794539586938E-17</c:v>
                </c:pt>
                <c:pt idx="14">
                  <c:v>2.93073723088039E-17</c:v>
                </c:pt>
                <c:pt idx="15">
                  <c:v>8.2839218199609403E-17</c:v>
                </c:pt>
                <c:pt idx="16">
                  <c:v>2.3052033942708369E-16</c:v>
                </c:pt>
                <c:pt idx="17">
                  <c:v>6.3153388544211159E-16</c:v>
                </c:pt>
                <c:pt idx="18">
                  <c:v>1.7033277199712563E-15</c:v>
                </c:pt>
                <c:pt idx="19">
                  <c:v>4.5228680638906466E-15</c:v>
                </c:pt>
                <c:pt idx="20">
                  <c:v>1.1823437850983154E-14</c:v>
                </c:pt>
                <c:pt idx="21">
                  <c:v>3.042900666286262E-14</c:v>
                </c:pt>
                <c:pt idx="22">
                  <c:v>7.7098499606725727E-14</c:v>
                </c:pt>
                <c:pt idx="23">
                  <c:v>1.9231724382015938E-13</c:v>
                </c:pt>
                <c:pt idx="24">
                  <c:v>4.7228556820801128E-13</c:v>
                </c:pt>
                <c:pt idx="25">
                  <c:v>1.1418400510455742E-12</c:v>
                </c:pt>
                <c:pt idx="26">
                  <c:v>2.7178157946487087E-12</c:v>
                </c:pt>
                <c:pt idx="27">
                  <c:v>6.3686724485546052E-12</c:v>
                </c:pt>
                <c:pt idx="28">
                  <c:v>1.469237337381287E-11</c:v>
                </c:pt>
                <c:pt idx="29">
                  <c:v>3.3369457684535649E-11</c:v>
                </c:pt>
                <c:pt idx="30">
                  <c:v>7.4614028642929039E-11</c:v>
                </c:pt>
                <c:pt idx="31">
                  <c:v>1.642502272694855E-10</c:v>
                </c:pt>
                <c:pt idx="32">
                  <c:v>3.5596362228710267E-10</c:v>
                </c:pt>
                <c:pt idx="33">
                  <c:v>7.5948535622791076E-10</c:v>
                </c:pt>
                <c:pt idx="34">
                  <c:v>1.5953182754420551E-9</c:v>
                </c:pt>
                <c:pt idx="35">
                  <c:v>3.2990540044632169E-9</c:v>
                </c:pt>
                <c:pt idx="36">
                  <c:v>6.7165408132114375E-9</c:v>
                </c:pt>
                <c:pt idx="37">
                  <c:v>1.3462200053179095E-8</c:v>
                </c:pt>
                <c:pt idx="38">
                  <c:v>2.6564434228878601E-8</c:v>
                </c:pt>
                <c:pt idx="39">
                  <c:v>5.160588735787498E-8</c:v>
                </c:pt>
                <c:pt idx="40">
                  <c:v>9.869884675867493E-8</c:v>
                </c:pt>
                <c:pt idx="41">
                  <c:v>1.8583993934178721E-7</c:v>
                </c:pt>
                <c:pt idx="42">
                  <c:v>3.4449282469374652E-7</c:v>
                </c:pt>
                <c:pt idx="43">
                  <c:v>6.2868841107405567E-7</c:v>
                </c:pt>
                <c:pt idx="44">
                  <c:v>1.1295484861314217E-6</c:v>
                </c:pt>
                <c:pt idx="45">
                  <c:v>1.9979676383631843E-6</c:v>
                </c:pt>
                <c:pt idx="46">
                  <c:v>3.4792542786518599E-6</c:v>
                </c:pt>
                <c:pt idx="47">
                  <c:v>5.964829567650619E-6</c:v>
                </c:pt>
                <c:pt idx="48">
                  <c:v>1.0067556069449268E-5</c:v>
                </c:pt>
                <c:pt idx="49">
                  <c:v>1.6728778220610671E-5</c:v>
                </c:pt>
                <c:pt idx="50">
                  <c:v>2.7366454720576512E-5</c:v>
                </c:pt>
                <c:pt idx="51">
                  <c:v>4.4074460295930676E-5</c:v>
                </c:pt>
                <c:pt idx="52">
                  <c:v>6.9882690279020608E-5</c:v>
                </c:pt>
                <c:pt idx="53">
                  <c:v>1.0908533688072002E-4</c:v>
                </c:pt>
                <c:pt idx="54">
                  <c:v>1.6763985918629722E-4</c:v>
                </c:pt>
                <c:pt idx="55">
                  <c:v>2.5363100716247101E-4</c:v>
                </c:pt>
                <c:pt idx="56">
                  <c:v>3.7778225439984452E-4</c:v>
                </c:pt>
                <c:pt idx="57">
                  <c:v>5.5398105149225094E-4</c:v>
                </c:pt>
                <c:pt idx="58">
                  <c:v>7.9976503884044456E-4</c:v>
                </c:pt>
                <c:pt idx="59">
                  <c:v>1.1366953126988816E-3</c:v>
                </c:pt>
                <c:pt idx="60">
                  <c:v>1.5905226996039291E-3</c:v>
                </c:pt>
                <c:pt idx="61">
                  <c:v>2.1910375616960675E-3</c:v>
                </c:pt>
                <c:pt idx="62">
                  <c:v>2.9714876037392258E-3</c:v>
                </c:pt>
                <c:pt idx="63">
                  <c:v>3.9674564794584272E-3</c:v>
                </c:pt>
                <c:pt idx="64">
                  <c:v>5.2151231570423265E-3</c:v>
                </c:pt>
                <c:pt idx="65">
                  <c:v>6.7488708141485079E-3</c:v>
                </c:pt>
                <c:pt idx="66">
                  <c:v>8.5982844783364879E-3</c:v>
                </c:pt>
                <c:pt idx="67">
                  <c:v>1.0784664853313941E-2</c:v>
                </c:pt>
                <c:pt idx="68">
                  <c:v>1.3317283516323134E-2</c:v>
                </c:pt>
                <c:pt idx="69">
                  <c:v>1.6189699458236468E-2</c:v>
                </c:pt>
                <c:pt idx="70">
                  <c:v>1.9376533182286652E-2</c:v>
                </c:pt>
                <c:pt idx="71">
                  <c:v>2.2831135673627739E-2</c:v>
                </c:pt>
                <c:pt idx="72">
                  <c:v>2.6484580721962435E-2</c:v>
                </c:pt>
                <c:pt idx="73">
                  <c:v>3.0246340564892921E-2</c:v>
                </c:pt>
                <c:pt idx="74">
                  <c:v>3.400687479731794E-2</c:v>
                </c:pt>
                <c:pt idx="75">
                  <c:v>3.7642179019350554E-2</c:v>
                </c:pt>
                <c:pt idx="76">
                  <c:v>4.1020121068796885E-2</c:v>
                </c:pt>
                <c:pt idx="77">
                  <c:v>4.4008165845537441E-2</c:v>
                </c:pt>
                <c:pt idx="78">
                  <c:v>4.6481886733721119E-2</c:v>
                </c:pt>
                <c:pt idx="79">
                  <c:v>4.8333514600356155E-2</c:v>
                </c:pt>
                <c:pt idx="80">
                  <c:v>4.947971086809369E-2</c:v>
                </c:pt>
                <c:pt idx="81">
                  <c:v>4.9867785050179088E-2</c:v>
                </c:pt>
                <c:pt idx="82">
                  <c:v>4.947971086809369E-2</c:v>
                </c:pt>
                <c:pt idx="83">
                  <c:v>4.8333514600356155E-2</c:v>
                </c:pt>
                <c:pt idx="84">
                  <c:v>4.6481886733721119E-2</c:v>
                </c:pt>
                <c:pt idx="85">
                  <c:v>4.4008165845537441E-2</c:v>
                </c:pt>
                <c:pt idx="86">
                  <c:v>4.1020121068796885E-2</c:v>
                </c:pt>
                <c:pt idx="87">
                  <c:v>3.7642179019350554E-2</c:v>
                </c:pt>
                <c:pt idx="88">
                  <c:v>3.400687479731794E-2</c:v>
                </c:pt>
                <c:pt idx="89">
                  <c:v>3.0246340564892921E-2</c:v>
                </c:pt>
                <c:pt idx="90">
                  <c:v>2.6484580721962435E-2</c:v>
                </c:pt>
                <c:pt idx="91">
                  <c:v>2.2831135673627739E-2</c:v>
                </c:pt>
                <c:pt idx="92">
                  <c:v>1.9376533182286652E-2</c:v>
                </c:pt>
                <c:pt idx="93">
                  <c:v>1.6189699458236468E-2</c:v>
                </c:pt>
                <c:pt idx="94">
                  <c:v>1.3317283516323134E-2</c:v>
                </c:pt>
                <c:pt idx="95">
                  <c:v>1.0784664853313941E-2</c:v>
                </c:pt>
                <c:pt idx="96">
                  <c:v>8.5982844783364879E-3</c:v>
                </c:pt>
                <c:pt idx="97">
                  <c:v>6.7488708141485079E-3</c:v>
                </c:pt>
                <c:pt idx="98">
                  <c:v>5.2151231570423265E-3</c:v>
                </c:pt>
                <c:pt idx="99">
                  <c:v>3.9674564794584272E-3</c:v>
                </c:pt>
                <c:pt idx="100">
                  <c:v>2.9714876037392258E-3</c:v>
                </c:pt>
                <c:pt idx="101">
                  <c:v>2.1910375616960675E-3</c:v>
                </c:pt>
                <c:pt idx="102">
                  <c:v>1.5905226996039291E-3</c:v>
                </c:pt>
              </c:numCache>
            </c:numRef>
          </c:val>
          <c:smooth val="0"/>
          <c:extLst>
            <c:ext xmlns:c16="http://schemas.microsoft.com/office/drawing/2014/chart" uri="{C3380CC4-5D6E-409C-BE32-E72D297353CC}">
              <c16:uniqueId val="{00000002-6869-2844-92CD-0E82434962DC}"/>
            </c:ext>
          </c:extLst>
        </c:ser>
        <c:dLbls>
          <c:showLegendKey val="0"/>
          <c:showVal val="0"/>
          <c:showCatName val="0"/>
          <c:showSerName val="0"/>
          <c:showPercent val="0"/>
          <c:showBubbleSize val="0"/>
        </c:dLbls>
        <c:smooth val="0"/>
        <c:axId val="730349791"/>
        <c:axId val="730351519"/>
      </c:lineChart>
      <c:catAx>
        <c:axId val="730349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351519"/>
        <c:crosses val="autoZero"/>
        <c:auto val="1"/>
        <c:lblAlgn val="ctr"/>
        <c:lblOffset val="100"/>
        <c:noMultiLvlLbl val="0"/>
      </c:catAx>
      <c:valAx>
        <c:axId val="730351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349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Population</c:v>
          </c:tx>
          <c:spPr>
            <a:ln w="28575" cap="rnd">
              <a:solidFill>
                <a:schemeClr val="accent1"/>
              </a:solidFill>
              <a:round/>
            </a:ln>
            <a:effectLst/>
          </c:spPr>
          <c:marker>
            <c:symbol val="none"/>
          </c:marker>
          <c:cat>
            <c:numRef>
              <c:f>ANOVA!$A$15:$A$117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ANOVA!$B$15:$B$117</c:f>
              <c:numCache>
                <c:formatCode>General</c:formatCode>
                <c:ptCount val="103"/>
                <c:pt idx="0">
                  <c:v>2.7366454720576512E-5</c:v>
                </c:pt>
                <c:pt idx="1">
                  <c:v>4.4074460295930676E-5</c:v>
                </c:pt>
                <c:pt idx="2">
                  <c:v>6.9882690279020608E-5</c:v>
                </c:pt>
                <c:pt idx="3">
                  <c:v>1.0908533688072002E-4</c:v>
                </c:pt>
                <c:pt idx="4">
                  <c:v>1.6763985918629722E-4</c:v>
                </c:pt>
                <c:pt idx="5">
                  <c:v>2.5363100716247101E-4</c:v>
                </c:pt>
                <c:pt idx="6">
                  <c:v>3.7778225439984452E-4</c:v>
                </c:pt>
                <c:pt idx="7">
                  <c:v>5.5398105149225094E-4</c:v>
                </c:pt>
                <c:pt idx="8">
                  <c:v>7.9976503884044456E-4</c:v>
                </c:pt>
                <c:pt idx="9">
                  <c:v>1.1366953126988816E-3</c:v>
                </c:pt>
                <c:pt idx="10">
                  <c:v>1.5905226996039291E-3</c:v>
                </c:pt>
                <c:pt idx="11">
                  <c:v>2.1910375616960675E-3</c:v>
                </c:pt>
                <c:pt idx="12">
                  <c:v>2.9714876037392258E-3</c:v>
                </c:pt>
                <c:pt idx="13">
                  <c:v>3.9674564794584272E-3</c:v>
                </c:pt>
                <c:pt idx="14">
                  <c:v>5.2151231570423265E-3</c:v>
                </c:pt>
                <c:pt idx="15">
                  <c:v>6.7488708141485079E-3</c:v>
                </c:pt>
                <c:pt idx="16">
                  <c:v>8.5982844783364879E-3</c:v>
                </c:pt>
                <c:pt idx="17">
                  <c:v>1.0784664853313941E-2</c:v>
                </c:pt>
                <c:pt idx="18">
                  <c:v>1.3317283516323134E-2</c:v>
                </c:pt>
                <c:pt idx="19">
                  <c:v>1.6189699458236468E-2</c:v>
                </c:pt>
                <c:pt idx="20">
                  <c:v>1.9376533182286652E-2</c:v>
                </c:pt>
                <c:pt idx="21">
                  <c:v>2.2831135673627739E-2</c:v>
                </c:pt>
                <c:pt idx="22">
                  <c:v>2.6484580721962435E-2</c:v>
                </c:pt>
                <c:pt idx="23">
                  <c:v>3.0246340564892921E-2</c:v>
                </c:pt>
                <c:pt idx="24">
                  <c:v>3.400687479731794E-2</c:v>
                </c:pt>
                <c:pt idx="25">
                  <c:v>3.7642179019350554E-2</c:v>
                </c:pt>
                <c:pt idx="26">
                  <c:v>4.1020121068796885E-2</c:v>
                </c:pt>
                <c:pt idx="27">
                  <c:v>4.4008165845537441E-2</c:v>
                </c:pt>
                <c:pt idx="28">
                  <c:v>4.6481886733721119E-2</c:v>
                </c:pt>
                <c:pt idx="29">
                  <c:v>4.8333514600356155E-2</c:v>
                </c:pt>
                <c:pt idx="30">
                  <c:v>4.947971086809369E-2</c:v>
                </c:pt>
                <c:pt idx="31">
                  <c:v>4.9867785050179088E-2</c:v>
                </c:pt>
                <c:pt idx="32">
                  <c:v>4.947971086809369E-2</c:v>
                </c:pt>
                <c:pt idx="33">
                  <c:v>4.8333514600356155E-2</c:v>
                </c:pt>
                <c:pt idx="34">
                  <c:v>4.6481886733721119E-2</c:v>
                </c:pt>
                <c:pt idx="35">
                  <c:v>4.4008165845537441E-2</c:v>
                </c:pt>
                <c:pt idx="36">
                  <c:v>4.1020121068796885E-2</c:v>
                </c:pt>
                <c:pt idx="37">
                  <c:v>3.7642179019350554E-2</c:v>
                </c:pt>
                <c:pt idx="38">
                  <c:v>3.400687479731794E-2</c:v>
                </c:pt>
                <c:pt idx="39">
                  <c:v>3.0246340564892921E-2</c:v>
                </c:pt>
                <c:pt idx="40">
                  <c:v>2.6484580721962435E-2</c:v>
                </c:pt>
                <c:pt idx="41">
                  <c:v>2.2831135673627739E-2</c:v>
                </c:pt>
                <c:pt idx="42">
                  <c:v>1.9376533182286652E-2</c:v>
                </c:pt>
                <c:pt idx="43">
                  <c:v>1.6189699458236468E-2</c:v>
                </c:pt>
                <c:pt idx="44">
                  <c:v>1.3317283516323134E-2</c:v>
                </c:pt>
                <c:pt idx="45">
                  <c:v>1.0784664853313941E-2</c:v>
                </c:pt>
                <c:pt idx="46">
                  <c:v>8.5982844783364879E-3</c:v>
                </c:pt>
                <c:pt idx="47">
                  <c:v>6.7488708141485079E-3</c:v>
                </c:pt>
                <c:pt idx="48">
                  <c:v>5.2151231570423265E-3</c:v>
                </c:pt>
                <c:pt idx="49">
                  <c:v>3.9674564794584272E-3</c:v>
                </c:pt>
                <c:pt idx="50">
                  <c:v>2.9714876037392258E-3</c:v>
                </c:pt>
                <c:pt idx="51">
                  <c:v>2.1910375616960675E-3</c:v>
                </c:pt>
                <c:pt idx="52">
                  <c:v>1.5905226996039291E-3</c:v>
                </c:pt>
                <c:pt idx="53">
                  <c:v>1.1366953126988816E-3</c:v>
                </c:pt>
                <c:pt idx="54">
                  <c:v>7.9976503884044456E-4</c:v>
                </c:pt>
                <c:pt idx="55">
                  <c:v>5.5398105149225094E-4</c:v>
                </c:pt>
                <c:pt idx="56">
                  <c:v>3.7778225439984452E-4</c:v>
                </c:pt>
                <c:pt idx="57">
                  <c:v>2.5363100716247101E-4</c:v>
                </c:pt>
                <c:pt idx="58">
                  <c:v>1.6763985918629722E-4</c:v>
                </c:pt>
                <c:pt idx="59">
                  <c:v>1.0908533688072002E-4</c:v>
                </c:pt>
                <c:pt idx="60">
                  <c:v>6.9882690279020608E-5</c:v>
                </c:pt>
                <c:pt idx="61">
                  <c:v>4.4074460295930676E-5</c:v>
                </c:pt>
                <c:pt idx="62">
                  <c:v>2.7366454720576512E-5</c:v>
                </c:pt>
                <c:pt idx="63">
                  <c:v>1.6728778220610671E-5</c:v>
                </c:pt>
                <c:pt idx="64">
                  <c:v>1.0067556069449268E-5</c:v>
                </c:pt>
                <c:pt idx="65">
                  <c:v>5.964829567650619E-6</c:v>
                </c:pt>
                <c:pt idx="66">
                  <c:v>3.4792542786518599E-6</c:v>
                </c:pt>
                <c:pt idx="67">
                  <c:v>1.9979676383631843E-6</c:v>
                </c:pt>
                <c:pt idx="68">
                  <c:v>1.1295484861314217E-6</c:v>
                </c:pt>
                <c:pt idx="69">
                  <c:v>6.2868841107405567E-7</c:v>
                </c:pt>
                <c:pt idx="70">
                  <c:v>3.4449282469374652E-7</c:v>
                </c:pt>
                <c:pt idx="71">
                  <c:v>1.8583993934178721E-7</c:v>
                </c:pt>
                <c:pt idx="72">
                  <c:v>9.869884675867493E-8</c:v>
                </c:pt>
                <c:pt idx="73">
                  <c:v>5.160588735787498E-8</c:v>
                </c:pt>
                <c:pt idx="74">
                  <c:v>2.6564434228878601E-8</c:v>
                </c:pt>
                <c:pt idx="75">
                  <c:v>1.3462200053179095E-8</c:v>
                </c:pt>
                <c:pt idx="76">
                  <c:v>6.7165408132114375E-9</c:v>
                </c:pt>
                <c:pt idx="77">
                  <c:v>3.2990540044632169E-9</c:v>
                </c:pt>
                <c:pt idx="78">
                  <c:v>1.5953182754420551E-9</c:v>
                </c:pt>
                <c:pt idx="79">
                  <c:v>7.5948535622791076E-10</c:v>
                </c:pt>
                <c:pt idx="80">
                  <c:v>3.5596362228710267E-10</c:v>
                </c:pt>
                <c:pt idx="81">
                  <c:v>1.642502272694855E-10</c:v>
                </c:pt>
                <c:pt idx="82">
                  <c:v>7.4614028642929039E-11</c:v>
                </c:pt>
                <c:pt idx="83">
                  <c:v>3.3369457684535649E-11</c:v>
                </c:pt>
                <c:pt idx="84">
                  <c:v>1.469237337381287E-11</c:v>
                </c:pt>
                <c:pt idx="85">
                  <c:v>6.3686724485546052E-12</c:v>
                </c:pt>
                <c:pt idx="86">
                  <c:v>2.7178157946487087E-12</c:v>
                </c:pt>
                <c:pt idx="87">
                  <c:v>1.1418400510455742E-12</c:v>
                </c:pt>
                <c:pt idx="88">
                  <c:v>4.7228556820801128E-13</c:v>
                </c:pt>
                <c:pt idx="89">
                  <c:v>1.9231724382015938E-13</c:v>
                </c:pt>
                <c:pt idx="90">
                  <c:v>7.7098499606725727E-14</c:v>
                </c:pt>
                <c:pt idx="91">
                  <c:v>3.042900666286262E-14</c:v>
                </c:pt>
                <c:pt idx="92">
                  <c:v>1.1823437850983154E-14</c:v>
                </c:pt>
                <c:pt idx="93">
                  <c:v>4.5228680638906466E-15</c:v>
                </c:pt>
                <c:pt idx="94">
                  <c:v>1.7033277199712563E-15</c:v>
                </c:pt>
                <c:pt idx="95">
                  <c:v>6.3153388544211159E-16</c:v>
                </c:pt>
                <c:pt idx="96">
                  <c:v>2.3052033942708369E-16</c:v>
                </c:pt>
                <c:pt idx="97">
                  <c:v>8.2839218199609403E-17</c:v>
                </c:pt>
                <c:pt idx="98">
                  <c:v>2.93073723088039E-17</c:v>
                </c:pt>
                <c:pt idx="99">
                  <c:v>1.0207794539586938E-17</c:v>
                </c:pt>
                <c:pt idx="100">
                  <c:v>3.5002664669383133E-18</c:v>
                </c:pt>
                <c:pt idx="101">
                  <c:v>1.1816379852378566E-18</c:v>
                </c:pt>
                <c:pt idx="102">
                  <c:v>3.9271901358310839E-19</c:v>
                </c:pt>
              </c:numCache>
            </c:numRef>
          </c:val>
          <c:smooth val="0"/>
          <c:extLst>
            <c:ext xmlns:c16="http://schemas.microsoft.com/office/drawing/2014/chart" uri="{C3380CC4-5D6E-409C-BE32-E72D297353CC}">
              <c16:uniqueId val="{00000000-E122-8449-8F2C-F1DE5E596210}"/>
            </c:ext>
          </c:extLst>
        </c:ser>
        <c:ser>
          <c:idx val="1"/>
          <c:order val="1"/>
          <c:spPr>
            <a:ln w="28575" cap="rnd">
              <a:solidFill>
                <a:schemeClr val="accent2"/>
              </a:solidFill>
              <a:round/>
            </a:ln>
            <a:effectLst/>
          </c:spPr>
          <c:marker>
            <c:symbol val="none"/>
          </c:marker>
          <c:cat>
            <c:numRef>
              <c:f>ANOVA!$A$15:$A$117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ANOVA!$C$15:$C$117</c:f>
              <c:numCache>
                <c:formatCode>General</c:formatCode>
                <c:ptCount val="103"/>
                <c:pt idx="0">
                  <c:v>7.4614028642929039E-11</c:v>
                </c:pt>
                <c:pt idx="1">
                  <c:v>1.642502272694855E-10</c:v>
                </c:pt>
                <c:pt idx="2">
                  <c:v>3.5596362228710267E-10</c:v>
                </c:pt>
                <c:pt idx="3">
                  <c:v>7.5948535622791076E-10</c:v>
                </c:pt>
                <c:pt idx="4">
                  <c:v>1.5953182754420551E-9</c:v>
                </c:pt>
                <c:pt idx="5">
                  <c:v>3.2990540044632169E-9</c:v>
                </c:pt>
                <c:pt idx="6">
                  <c:v>6.7165408132114375E-9</c:v>
                </c:pt>
                <c:pt idx="7">
                  <c:v>1.3462200053179095E-8</c:v>
                </c:pt>
                <c:pt idx="8">
                  <c:v>2.6564434228878601E-8</c:v>
                </c:pt>
                <c:pt idx="9">
                  <c:v>5.160588735787498E-8</c:v>
                </c:pt>
                <c:pt idx="10">
                  <c:v>9.869884675867493E-8</c:v>
                </c:pt>
                <c:pt idx="11">
                  <c:v>1.8583993934178721E-7</c:v>
                </c:pt>
                <c:pt idx="12">
                  <c:v>3.4449282469374652E-7</c:v>
                </c:pt>
                <c:pt idx="13">
                  <c:v>6.2868841107405567E-7</c:v>
                </c:pt>
                <c:pt idx="14">
                  <c:v>1.1295484861314217E-6</c:v>
                </c:pt>
                <c:pt idx="15">
                  <c:v>1.9979676383631843E-6</c:v>
                </c:pt>
                <c:pt idx="16">
                  <c:v>3.4792542786518599E-6</c:v>
                </c:pt>
                <c:pt idx="17">
                  <c:v>5.964829567650619E-6</c:v>
                </c:pt>
                <c:pt idx="18">
                  <c:v>1.0067556069449268E-5</c:v>
                </c:pt>
                <c:pt idx="19">
                  <c:v>1.6728778220610671E-5</c:v>
                </c:pt>
                <c:pt idx="20">
                  <c:v>2.7366454720576512E-5</c:v>
                </c:pt>
                <c:pt idx="21">
                  <c:v>4.4074460295930676E-5</c:v>
                </c:pt>
                <c:pt idx="22">
                  <c:v>6.9882690279020608E-5</c:v>
                </c:pt>
                <c:pt idx="23">
                  <c:v>1.0908533688072002E-4</c:v>
                </c:pt>
                <c:pt idx="24">
                  <c:v>1.6763985918629722E-4</c:v>
                </c:pt>
                <c:pt idx="25">
                  <c:v>2.5363100716247101E-4</c:v>
                </c:pt>
                <c:pt idx="26">
                  <c:v>3.7778225439984452E-4</c:v>
                </c:pt>
                <c:pt idx="27">
                  <c:v>5.5398105149225094E-4</c:v>
                </c:pt>
                <c:pt idx="28">
                  <c:v>7.9976503884044456E-4</c:v>
                </c:pt>
                <c:pt idx="29">
                  <c:v>1.1366953126988816E-3</c:v>
                </c:pt>
                <c:pt idx="30">
                  <c:v>1.5905226996039291E-3</c:v>
                </c:pt>
                <c:pt idx="31">
                  <c:v>2.1910375616960675E-3</c:v>
                </c:pt>
                <c:pt idx="32">
                  <c:v>2.9714876037392258E-3</c:v>
                </c:pt>
                <c:pt idx="33">
                  <c:v>3.9674564794584272E-3</c:v>
                </c:pt>
                <c:pt idx="34">
                  <c:v>5.2151231570423265E-3</c:v>
                </c:pt>
                <c:pt idx="35">
                  <c:v>6.7488708141485079E-3</c:v>
                </c:pt>
                <c:pt idx="36">
                  <c:v>8.5982844783364879E-3</c:v>
                </c:pt>
                <c:pt idx="37">
                  <c:v>1.0784664853313941E-2</c:v>
                </c:pt>
                <c:pt idx="38">
                  <c:v>1.3317283516323134E-2</c:v>
                </c:pt>
                <c:pt idx="39">
                  <c:v>1.6189699458236468E-2</c:v>
                </c:pt>
                <c:pt idx="40">
                  <c:v>1.9376533182286652E-2</c:v>
                </c:pt>
                <c:pt idx="41">
                  <c:v>2.2831135673627739E-2</c:v>
                </c:pt>
                <c:pt idx="42">
                  <c:v>2.6484580721962435E-2</c:v>
                </c:pt>
                <c:pt idx="43">
                  <c:v>3.0246340564892921E-2</c:v>
                </c:pt>
                <c:pt idx="44">
                  <c:v>3.400687479731794E-2</c:v>
                </c:pt>
                <c:pt idx="45">
                  <c:v>3.7642179019350554E-2</c:v>
                </c:pt>
                <c:pt idx="46">
                  <c:v>4.1020121068796885E-2</c:v>
                </c:pt>
                <c:pt idx="47">
                  <c:v>4.4008165845537441E-2</c:v>
                </c:pt>
                <c:pt idx="48">
                  <c:v>4.6481886733721119E-2</c:v>
                </c:pt>
                <c:pt idx="49">
                  <c:v>4.8333514600356155E-2</c:v>
                </c:pt>
                <c:pt idx="50">
                  <c:v>4.947971086809369E-2</c:v>
                </c:pt>
                <c:pt idx="51">
                  <c:v>4.9867785050179088E-2</c:v>
                </c:pt>
                <c:pt idx="52">
                  <c:v>4.947971086809369E-2</c:v>
                </c:pt>
                <c:pt idx="53">
                  <c:v>4.8333514600356155E-2</c:v>
                </c:pt>
                <c:pt idx="54">
                  <c:v>4.6481886733721119E-2</c:v>
                </c:pt>
                <c:pt idx="55">
                  <c:v>4.4008165845537441E-2</c:v>
                </c:pt>
                <c:pt idx="56">
                  <c:v>4.1020121068796885E-2</c:v>
                </c:pt>
                <c:pt idx="57">
                  <c:v>3.7642179019350554E-2</c:v>
                </c:pt>
                <c:pt idx="58">
                  <c:v>3.400687479731794E-2</c:v>
                </c:pt>
                <c:pt idx="59">
                  <c:v>3.0246340564892921E-2</c:v>
                </c:pt>
                <c:pt idx="60">
                  <c:v>2.6484580721962435E-2</c:v>
                </c:pt>
                <c:pt idx="61">
                  <c:v>2.2831135673627739E-2</c:v>
                </c:pt>
                <c:pt idx="62">
                  <c:v>1.9376533182286652E-2</c:v>
                </c:pt>
                <c:pt idx="63">
                  <c:v>1.6189699458236468E-2</c:v>
                </c:pt>
                <c:pt idx="64">
                  <c:v>1.3317283516323134E-2</c:v>
                </c:pt>
                <c:pt idx="65">
                  <c:v>1.0784664853313941E-2</c:v>
                </c:pt>
                <c:pt idx="66">
                  <c:v>8.5982844783364879E-3</c:v>
                </c:pt>
                <c:pt idx="67">
                  <c:v>6.7488708141485079E-3</c:v>
                </c:pt>
                <c:pt idx="68">
                  <c:v>5.2151231570423265E-3</c:v>
                </c:pt>
                <c:pt idx="69">
                  <c:v>3.9674564794584272E-3</c:v>
                </c:pt>
                <c:pt idx="70">
                  <c:v>2.9714876037392258E-3</c:v>
                </c:pt>
                <c:pt idx="71">
                  <c:v>2.1910375616960675E-3</c:v>
                </c:pt>
                <c:pt idx="72">
                  <c:v>1.5905226996039291E-3</c:v>
                </c:pt>
                <c:pt idx="73">
                  <c:v>1.1366953126988816E-3</c:v>
                </c:pt>
                <c:pt idx="74">
                  <c:v>7.9976503884044456E-4</c:v>
                </c:pt>
                <c:pt idx="75">
                  <c:v>5.5398105149225094E-4</c:v>
                </c:pt>
                <c:pt idx="76">
                  <c:v>3.7778225439984452E-4</c:v>
                </c:pt>
                <c:pt idx="77">
                  <c:v>2.5363100716247101E-4</c:v>
                </c:pt>
                <c:pt idx="78">
                  <c:v>1.6763985918629722E-4</c:v>
                </c:pt>
                <c:pt idx="79">
                  <c:v>1.0908533688072002E-4</c:v>
                </c:pt>
                <c:pt idx="80">
                  <c:v>6.9882690279020608E-5</c:v>
                </c:pt>
                <c:pt idx="81">
                  <c:v>4.4074460295930676E-5</c:v>
                </c:pt>
                <c:pt idx="82">
                  <c:v>2.7366454720576512E-5</c:v>
                </c:pt>
                <c:pt idx="83">
                  <c:v>1.6728778220610671E-5</c:v>
                </c:pt>
                <c:pt idx="84">
                  <c:v>1.0067556069449268E-5</c:v>
                </c:pt>
                <c:pt idx="85">
                  <c:v>5.964829567650619E-6</c:v>
                </c:pt>
                <c:pt idx="86">
                  <c:v>3.4792542786518599E-6</c:v>
                </c:pt>
                <c:pt idx="87">
                  <c:v>1.9979676383631843E-6</c:v>
                </c:pt>
                <c:pt idx="88">
                  <c:v>1.1295484861314217E-6</c:v>
                </c:pt>
                <c:pt idx="89">
                  <c:v>6.2868841107405567E-7</c:v>
                </c:pt>
                <c:pt idx="90">
                  <c:v>3.4449282469374652E-7</c:v>
                </c:pt>
                <c:pt idx="91">
                  <c:v>1.8583993934178721E-7</c:v>
                </c:pt>
                <c:pt idx="92">
                  <c:v>9.869884675867493E-8</c:v>
                </c:pt>
                <c:pt idx="93">
                  <c:v>5.160588735787498E-8</c:v>
                </c:pt>
                <c:pt idx="94">
                  <c:v>2.6564434228878601E-8</c:v>
                </c:pt>
                <c:pt idx="95">
                  <c:v>1.3462200053179095E-8</c:v>
                </c:pt>
                <c:pt idx="96">
                  <c:v>6.7165408132114375E-9</c:v>
                </c:pt>
                <c:pt idx="97">
                  <c:v>3.2990540044632169E-9</c:v>
                </c:pt>
                <c:pt idx="98">
                  <c:v>1.5953182754420551E-9</c:v>
                </c:pt>
                <c:pt idx="99">
                  <c:v>7.5948535622791076E-10</c:v>
                </c:pt>
                <c:pt idx="100">
                  <c:v>3.5596362228710267E-10</c:v>
                </c:pt>
                <c:pt idx="101">
                  <c:v>1.642502272694855E-10</c:v>
                </c:pt>
                <c:pt idx="102">
                  <c:v>7.4614028642929039E-11</c:v>
                </c:pt>
              </c:numCache>
            </c:numRef>
          </c:val>
          <c:smooth val="0"/>
          <c:extLst>
            <c:ext xmlns:c16="http://schemas.microsoft.com/office/drawing/2014/chart" uri="{C3380CC4-5D6E-409C-BE32-E72D297353CC}">
              <c16:uniqueId val="{00000001-E122-8449-8F2C-F1DE5E596210}"/>
            </c:ext>
          </c:extLst>
        </c:ser>
        <c:ser>
          <c:idx val="2"/>
          <c:order val="2"/>
          <c:spPr>
            <a:ln w="28575" cap="rnd">
              <a:solidFill>
                <a:schemeClr val="accent3"/>
              </a:solidFill>
              <a:round/>
            </a:ln>
            <a:effectLst/>
          </c:spPr>
          <c:marker>
            <c:symbol val="none"/>
          </c:marker>
          <c:cat>
            <c:numRef>
              <c:f>ANOVA!$A$15:$A$117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ANOVA!$D$15:$D$117</c:f>
              <c:numCache>
                <c:formatCode>General</c:formatCode>
                <c:ptCount val="103"/>
                <c:pt idx="0">
                  <c:v>3.9271901358310839E-19</c:v>
                </c:pt>
                <c:pt idx="1">
                  <c:v>1.1816379852378566E-18</c:v>
                </c:pt>
                <c:pt idx="2">
                  <c:v>3.5002664669383133E-18</c:v>
                </c:pt>
                <c:pt idx="3">
                  <c:v>1.0207794539586938E-17</c:v>
                </c:pt>
                <c:pt idx="4">
                  <c:v>2.93073723088039E-17</c:v>
                </c:pt>
                <c:pt idx="5">
                  <c:v>8.2839218199609403E-17</c:v>
                </c:pt>
                <c:pt idx="6">
                  <c:v>2.3052033942708369E-16</c:v>
                </c:pt>
                <c:pt idx="7">
                  <c:v>6.3153388544211159E-16</c:v>
                </c:pt>
                <c:pt idx="8">
                  <c:v>1.7033277199712563E-15</c:v>
                </c:pt>
                <c:pt idx="9">
                  <c:v>4.5228680638906466E-15</c:v>
                </c:pt>
                <c:pt idx="10">
                  <c:v>1.1823437850983154E-14</c:v>
                </c:pt>
                <c:pt idx="11">
                  <c:v>3.042900666286262E-14</c:v>
                </c:pt>
                <c:pt idx="12">
                  <c:v>7.7098499606725727E-14</c:v>
                </c:pt>
                <c:pt idx="13">
                  <c:v>1.9231724382015938E-13</c:v>
                </c:pt>
                <c:pt idx="14">
                  <c:v>4.7228556820801128E-13</c:v>
                </c:pt>
                <c:pt idx="15">
                  <c:v>1.1418400510455742E-12</c:v>
                </c:pt>
                <c:pt idx="16">
                  <c:v>2.7178157946487087E-12</c:v>
                </c:pt>
                <c:pt idx="17">
                  <c:v>6.3686724485546052E-12</c:v>
                </c:pt>
                <c:pt idx="18">
                  <c:v>1.469237337381287E-11</c:v>
                </c:pt>
                <c:pt idx="19">
                  <c:v>3.3369457684535649E-11</c:v>
                </c:pt>
                <c:pt idx="20">
                  <c:v>7.4614028642929039E-11</c:v>
                </c:pt>
                <c:pt idx="21">
                  <c:v>1.642502272694855E-10</c:v>
                </c:pt>
                <c:pt idx="22">
                  <c:v>3.5596362228710267E-10</c:v>
                </c:pt>
                <c:pt idx="23">
                  <c:v>7.5948535622791076E-10</c:v>
                </c:pt>
                <c:pt idx="24">
                  <c:v>1.5953182754420551E-9</c:v>
                </c:pt>
                <c:pt idx="25">
                  <c:v>3.2990540044632169E-9</c:v>
                </c:pt>
                <c:pt idx="26">
                  <c:v>6.7165408132114375E-9</c:v>
                </c:pt>
                <c:pt idx="27">
                  <c:v>1.3462200053179095E-8</c:v>
                </c:pt>
                <c:pt idx="28">
                  <c:v>2.6564434228878601E-8</c:v>
                </c:pt>
                <c:pt idx="29">
                  <c:v>5.160588735787498E-8</c:v>
                </c:pt>
                <c:pt idx="30">
                  <c:v>9.869884675867493E-8</c:v>
                </c:pt>
                <c:pt idx="31">
                  <c:v>1.8583993934178721E-7</c:v>
                </c:pt>
                <c:pt idx="32">
                  <c:v>3.4449282469374652E-7</c:v>
                </c:pt>
                <c:pt idx="33">
                  <c:v>6.2868841107405567E-7</c:v>
                </c:pt>
                <c:pt idx="34">
                  <c:v>1.1295484861314217E-6</c:v>
                </c:pt>
                <c:pt idx="35">
                  <c:v>1.9979676383631843E-6</c:v>
                </c:pt>
                <c:pt idx="36">
                  <c:v>3.4792542786518599E-6</c:v>
                </c:pt>
                <c:pt idx="37">
                  <c:v>5.964829567650619E-6</c:v>
                </c:pt>
                <c:pt idx="38">
                  <c:v>1.0067556069449268E-5</c:v>
                </c:pt>
                <c:pt idx="39">
                  <c:v>1.6728778220610671E-5</c:v>
                </c:pt>
                <c:pt idx="40">
                  <c:v>2.7366454720576512E-5</c:v>
                </c:pt>
                <c:pt idx="41">
                  <c:v>4.4074460295930676E-5</c:v>
                </c:pt>
                <c:pt idx="42">
                  <c:v>6.9882690279020608E-5</c:v>
                </c:pt>
                <c:pt idx="43">
                  <c:v>1.0908533688072002E-4</c:v>
                </c:pt>
                <c:pt idx="44">
                  <c:v>1.6763985918629722E-4</c:v>
                </c:pt>
                <c:pt idx="45">
                  <c:v>2.5363100716247101E-4</c:v>
                </c:pt>
                <c:pt idx="46">
                  <c:v>3.7778225439984452E-4</c:v>
                </c:pt>
                <c:pt idx="47">
                  <c:v>5.5398105149225094E-4</c:v>
                </c:pt>
                <c:pt idx="48">
                  <c:v>7.9976503884044456E-4</c:v>
                </c:pt>
                <c:pt idx="49">
                  <c:v>1.1366953126988816E-3</c:v>
                </c:pt>
                <c:pt idx="50">
                  <c:v>1.5905226996039291E-3</c:v>
                </c:pt>
                <c:pt idx="51">
                  <c:v>2.1910375616960675E-3</c:v>
                </c:pt>
                <c:pt idx="52">
                  <c:v>2.9714876037392258E-3</c:v>
                </c:pt>
                <c:pt idx="53">
                  <c:v>3.9674564794584272E-3</c:v>
                </c:pt>
                <c:pt idx="54">
                  <c:v>5.2151231570423265E-3</c:v>
                </c:pt>
                <c:pt idx="55">
                  <c:v>6.7488708141485079E-3</c:v>
                </c:pt>
                <c:pt idx="56">
                  <c:v>8.5982844783364879E-3</c:v>
                </c:pt>
                <c:pt idx="57">
                  <c:v>1.0784664853313941E-2</c:v>
                </c:pt>
                <c:pt idx="58">
                  <c:v>1.3317283516323134E-2</c:v>
                </c:pt>
                <c:pt idx="59">
                  <c:v>1.6189699458236468E-2</c:v>
                </c:pt>
                <c:pt idx="60">
                  <c:v>1.9376533182286652E-2</c:v>
                </c:pt>
                <c:pt idx="61">
                  <c:v>2.2831135673627739E-2</c:v>
                </c:pt>
                <c:pt idx="62">
                  <c:v>2.6484580721962435E-2</c:v>
                </c:pt>
                <c:pt idx="63">
                  <c:v>3.0246340564892921E-2</c:v>
                </c:pt>
                <c:pt idx="64">
                  <c:v>3.400687479731794E-2</c:v>
                </c:pt>
                <c:pt idx="65">
                  <c:v>3.7642179019350554E-2</c:v>
                </c:pt>
                <c:pt idx="66">
                  <c:v>4.1020121068796885E-2</c:v>
                </c:pt>
                <c:pt idx="67">
                  <c:v>4.4008165845537441E-2</c:v>
                </c:pt>
                <c:pt idx="68">
                  <c:v>4.6481886733721119E-2</c:v>
                </c:pt>
                <c:pt idx="69">
                  <c:v>4.8333514600356155E-2</c:v>
                </c:pt>
                <c:pt idx="70">
                  <c:v>4.947971086809369E-2</c:v>
                </c:pt>
                <c:pt idx="71">
                  <c:v>4.9867785050179088E-2</c:v>
                </c:pt>
                <c:pt idx="72">
                  <c:v>4.947971086809369E-2</c:v>
                </c:pt>
                <c:pt idx="73">
                  <c:v>4.8333514600356155E-2</c:v>
                </c:pt>
                <c:pt idx="74">
                  <c:v>4.6481886733721119E-2</c:v>
                </c:pt>
                <c:pt idx="75">
                  <c:v>4.4008165845537441E-2</c:v>
                </c:pt>
                <c:pt idx="76">
                  <c:v>4.1020121068796885E-2</c:v>
                </c:pt>
                <c:pt idx="77">
                  <c:v>3.7642179019350554E-2</c:v>
                </c:pt>
                <c:pt idx="78">
                  <c:v>3.400687479731794E-2</c:v>
                </c:pt>
                <c:pt idx="79">
                  <c:v>3.0246340564892921E-2</c:v>
                </c:pt>
                <c:pt idx="80">
                  <c:v>2.6484580721962435E-2</c:v>
                </c:pt>
                <c:pt idx="81">
                  <c:v>2.2831135673627739E-2</c:v>
                </c:pt>
                <c:pt idx="82">
                  <c:v>1.9376533182286652E-2</c:v>
                </c:pt>
                <c:pt idx="83">
                  <c:v>1.6189699458236468E-2</c:v>
                </c:pt>
                <c:pt idx="84">
                  <c:v>1.3317283516323134E-2</c:v>
                </c:pt>
                <c:pt idx="85">
                  <c:v>1.0784664853313941E-2</c:v>
                </c:pt>
                <c:pt idx="86">
                  <c:v>8.5982844783364879E-3</c:v>
                </c:pt>
                <c:pt idx="87">
                  <c:v>6.7488708141485079E-3</c:v>
                </c:pt>
                <c:pt idx="88">
                  <c:v>5.2151231570423265E-3</c:v>
                </c:pt>
                <c:pt idx="89">
                  <c:v>3.9674564794584272E-3</c:v>
                </c:pt>
                <c:pt idx="90">
                  <c:v>2.9714876037392258E-3</c:v>
                </c:pt>
                <c:pt idx="91">
                  <c:v>2.1910375616960675E-3</c:v>
                </c:pt>
                <c:pt idx="92">
                  <c:v>1.5905226996039291E-3</c:v>
                </c:pt>
                <c:pt idx="93">
                  <c:v>1.1366953126988816E-3</c:v>
                </c:pt>
                <c:pt idx="94">
                  <c:v>7.9976503884044456E-4</c:v>
                </c:pt>
                <c:pt idx="95">
                  <c:v>5.5398105149225094E-4</c:v>
                </c:pt>
                <c:pt idx="96">
                  <c:v>3.7778225439984452E-4</c:v>
                </c:pt>
                <c:pt idx="97">
                  <c:v>2.5363100716247101E-4</c:v>
                </c:pt>
                <c:pt idx="98">
                  <c:v>1.6763985918629722E-4</c:v>
                </c:pt>
                <c:pt idx="99">
                  <c:v>1.0908533688072002E-4</c:v>
                </c:pt>
                <c:pt idx="100">
                  <c:v>6.9882690279020608E-5</c:v>
                </c:pt>
                <c:pt idx="101">
                  <c:v>4.4074460295930676E-5</c:v>
                </c:pt>
                <c:pt idx="102">
                  <c:v>2.7366454720576512E-5</c:v>
                </c:pt>
              </c:numCache>
            </c:numRef>
          </c:val>
          <c:smooth val="0"/>
          <c:extLst>
            <c:ext xmlns:c16="http://schemas.microsoft.com/office/drawing/2014/chart" uri="{C3380CC4-5D6E-409C-BE32-E72D297353CC}">
              <c16:uniqueId val="{00000002-E122-8449-8F2C-F1DE5E596210}"/>
            </c:ext>
          </c:extLst>
        </c:ser>
        <c:dLbls>
          <c:showLegendKey val="0"/>
          <c:showVal val="0"/>
          <c:showCatName val="0"/>
          <c:showSerName val="0"/>
          <c:showPercent val="0"/>
          <c:showBubbleSize val="0"/>
        </c:dLbls>
        <c:smooth val="0"/>
        <c:axId val="778180847"/>
        <c:axId val="692086927"/>
      </c:lineChart>
      <c:catAx>
        <c:axId val="77818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086927"/>
        <c:crosses val="autoZero"/>
        <c:auto val="1"/>
        <c:lblAlgn val="ctr"/>
        <c:lblOffset val="100"/>
        <c:noMultiLvlLbl val="0"/>
      </c:catAx>
      <c:valAx>
        <c:axId val="692086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8180847"/>
        <c:crosses val="autoZero"/>
        <c:crossBetween val="between"/>
      </c:valAx>
      <c:spPr>
        <a:solidFill>
          <a:schemeClr val="accent1">
            <a:lumMod val="20000"/>
            <a:lumOff val="80000"/>
          </a:schemeClr>
        </a:solidFill>
        <a:ln>
          <a:solidFill>
            <a:schemeClr val="accent1">
              <a:lumMod val="20000"/>
              <a:lumOff val="8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28575" cap="rnd">
              <a:solidFill>
                <a:schemeClr val="accent2"/>
              </a:solidFill>
              <a:round/>
            </a:ln>
            <a:effectLst/>
          </c:spPr>
          <c:marker>
            <c:symbol val="none"/>
          </c:marker>
          <c:cat>
            <c:numRef>
              <c:f>ANOVA!$G$15:$G$117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ANOVA!$H$15:$H$117</c:f>
              <c:numCache>
                <c:formatCode>General</c:formatCode>
                <c:ptCount val="103"/>
                <c:pt idx="0">
                  <c:v>9.0457361277812933E-15</c:v>
                </c:pt>
                <c:pt idx="1">
                  <c:v>6.085801332572524E-14</c:v>
                </c:pt>
                <c:pt idx="2">
                  <c:v>3.8463448764031875E-13</c:v>
                </c:pt>
                <c:pt idx="3">
                  <c:v>2.2836801020911484E-12</c:v>
                </c:pt>
                <c:pt idx="4">
                  <c:v>1.273734489710921E-11</c:v>
                </c:pt>
                <c:pt idx="5">
                  <c:v>6.6738915369071298E-11</c:v>
                </c:pt>
                <c:pt idx="6">
                  <c:v>3.28500454538971E-10</c:v>
                </c:pt>
                <c:pt idx="7">
                  <c:v>1.5189707124558215E-9</c:v>
                </c:pt>
                <c:pt idx="8">
                  <c:v>6.5981080089264338E-9</c:v>
                </c:pt>
                <c:pt idx="9">
                  <c:v>2.692440010635819E-8</c:v>
                </c:pt>
                <c:pt idx="10">
                  <c:v>1.0321177471574996E-7</c:v>
                </c:pt>
                <c:pt idx="11">
                  <c:v>3.7167987868357442E-7</c:v>
                </c:pt>
                <c:pt idx="12">
                  <c:v>1.2573768221481113E-6</c:v>
                </c:pt>
                <c:pt idx="13">
                  <c:v>3.9959352767263687E-6</c:v>
                </c:pt>
                <c:pt idx="14">
                  <c:v>1.1929659135301238E-5</c:v>
                </c:pt>
                <c:pt idx="15">
                  <c:v>3.3457556441221342E-5</c:v>
                </c:pt>
                <c:pt idx="16">
                  <c:v>8.8148920591861352E-5</c:v>
                </c:pt>
                <c:pt idx="17">
                  <c:v>2.1817067376144004E-4</c:v>
                </c:pt>
                <c:pt idx="18">
                  <c:v>5.0726201432494203E-4</c:v>
                </c:pt>
                <c:pt idx="19">
                  <c:v>1.1079621029845019E-3</c:v>
                </c:pt>
                <c:pt idx="20">
                  <c:v>2.2733906253977632E-3</c:v>
                </c:pt>
                <c:pt idx="21">
                  <c:v>4.3820751233921351E-3</c:v>
                </c:pt>
                <c:pt idx="22">
                  <c:v>7.9349129589168545E-3</c:v>
                </c:pt>
                <c:pt idx="23">
                  <c:v>1.3497741628297016E-2</c:v>
                </c:pt>
                <c:pt idx="24">
                  <c:v>2.1569329706627883E-2</c:v>
                </c:pt>
                <c:pt idx="25">
                  <c:v>3.2379398916472936E-2</c:v>
                </c:pt>
                <c:pt idx="26">
                  <c:v>4.5662271347255479E-2</c:v>
                </c:pt>
                <c:pt idx="27">
                  <c:v>6.0492681129785841E-2</c:v>
                </c:pt>
                <c:pt idx="28">
                  <c:v>7.5284358038701107E-2</c:v>
                </c:pt>
                <c:pt idx="29">
                  <c:v>8.8016331691074881E-2</c:v>
                </c:pt>
                <c:pt idx="30">
                  <c:v>9.6667029200712309E-2</c:v>
                </c:pt>
                <c:pt idx="31">
                  <c:v>9.9735570100358176E-2</c:v>
                </c:pt>
                <c:pt idx="32">
                  <c:v>9.6667029200712309E-2</c:v>
                </c:pt>
                <c:pt idx="33">
                  <c:v>8.8016331691074881E-2</c:v>
                </c:pt>
                <c:pt idx="34">
                  <c:v>7.5284358038701107E-2</c:v>
                </c:pt>
                <c:pt idx="35">
                  <c:v>6.0492681129785841E-2</c:v>
                </c:pt>
                <c:pt idx="36">
                  <c:v>4.5662271347255479E-2</c:v>
                </c:pt>
                <c:pt idx="37">
                  <c:v>3.2379398916472936E-2</c:v>
                </c:pt>
                <c:pt idx="38">
                  <c:v>2.1569329706627883E-2</c:v>
                </c:pt>
                <c:pt idx="39">
                  <c:v>1.3497741628297016E-2</c:v>
                </c:pt>
                <c:pt idx="40">
                  <c:v>7.9349129589168545E-3</c:v>
                </c:pt>
                <c:pt idx="41">
                  <c:v>4.3820751233921351E-3</c:v>
                </c:pt>
                <c:pt idx="42">
                  <c:v>2.2733906253977632E-3</c:v>
                </c:pt>
                <c:pt idx="43">
                  <c:v>1.1079621029845019E-3</c:v>
                </c:pt>
                <c:pt idx="44">
                  <c:v>5.0726201432494203E-4</c:v>
                </c:pt>
                <c:pt idx="45">
                  <c:v>2.1817067376144004E-4</c:v>
                </c:pt>
                <c:pt idx="46">
                  <c:v>8.8148920591861352E-5</c:v>
                </c:pt>
                <c:pt idx="47">
                  <c:v>3.3457556441221342E-5</c:v>
                </c:pt>
                <c:pt idx="48">
                  <c:v>1.1929659135301238E-5</c:v>
                </c:pt>
                <c:pt idx="49">
                  <c:v>3.9959352767263687E-6</c:v>
                </c:pt>
                <c:pt idx="50">
                  <c:v>1.2573768221481113E-6</c:v>
                </c:pt>
                <c:pt idx="51">
                  <c:v>3.7167987868357442E-7</c:v>
                </c:pt>
                <c:pt idx="52">
                  <c:v>1.0321177471574996E-7</c:v>
                </c:pt>
                <c:pt idx="53">
                  <c:v>2.692440010635819E-8</c:v>
                </c:pt>
                <c:pt idx="54">
                  <c:v>6.5981080089264338E-9</c:v>
                </c:pt>
                <c:pt idx="55">
                  <c:v>1.5189707124558215E-9</c:v>
                </c:pt>
                <c:pt idx="56">
                  <c:v>3.28500454538971E-10</c:v>
                </c:pt>
                <c:pt idx="57">
                  <c:v>6.6738915369071298E-11</c:v>
                </c:pt>
                <c:pt idx="58">
                  <c:v>1.273734489710921E-11</c:v>
                </c:pt>
                <c:pt idx="59">
                  <c:v>2.2836801020911484E-12</c:v>
                </c:pt>
                <c:pt idx="60">
                  <c:v>3.8463448764031875E-13</c:v>
                </c:pt>
                <c:pt idx="61">
                  <c:v>6.085801332572524E-14</c:v>
                </c:pt>
                <c:pt idx="62">
                  <c:v>9.0457361277812933E-15</c:v>
                </c:pt>
                <c:pt idx="63">
                  <c:v>1.2630677708842232E-15</c:v>
                </c:pt>
                <c:pt idx="64">
                  <c:v>1.6567843639921881E-16</c:v>
                </c:pt>
                <c:pt idx="65">
                  <c:v>2.0415589079173875E-17</c:v>
                </c:pt>
                <c:pt idx="66">
                  <c:v>2.3632759704757133E-18</c:v>
                </c:pt>
                <c:pt idx="67">
                  <c:v>2.5699433929172291E-19</c:v>
                </c:pt>
                <c:pt idx="68">
                  <c:v>2.6253624574925924E-20</c:v>
                </c:pt>
                <c:pt idx="69">
                  <c:v>2.5194838485750025E-21</c:v>
                </c:pt>
                <c:pt idx="70">
                  <c:v>2.2713835779941663E-22</c:v>
                </c:pt>
                <c:pt idx="71">
                  <c:v>1.923649656676605E-23</c:v>
                </c:pt>
                <c:pt idx="72">
                  <c:v>1.5304462163117805E-24</c:v>
                </c:pt>
                <c:pt idx="73">
                  <c:v>1.1438438976302014E-25</c:v>
                </c:pt>
                <c:pt idx="74">
                  <c:v>8.0310446790535997E-27</c:v>
                </c:pt>
                <c:pt idx="75">
                  <c:v>5.2970481337733844E-28</c:v>
                </c:pt>
                <c:pt idx="76">
                  <c:v>3.2821044015385071E-29</c:v>
                </c:pt>
                <c:pt idx="77">
                  <c:v>1.9104138528968008E-30</c:v>
                </c:pt>
                <c:pt idx="78">
                  <c:v>1.0446218861356616E-31</c:v>
                </c:pt>
                <c:pt idx="79">
                  <c:v>5.3659593391576512E-33</c:v>
                </c:pt>
                <c:pt idx="80">
                  <c:v>2.5893587740520877E-34</c:v>
                </c:pt>
                <c:pt idx="81">
                  <c:v>1.1737988394937866E-35</c:v>
                </c:pt>
                <c:pt idx="82">
                  <c:v>4.9986383555463633E-37</c:v>
                </c:pt>
                <c:pt idx="83">
                  <c:v>1.9997069392517032E-38</c:v>
                </c:pt>
                <c:pt idx="84">
                  <c:v>7.5151488152493637E-40</c:v>
                </c:pt>
                <c:pt idx="85">
                  <c:v>2.6531720347880401E-41</c:v>
                </c:pt>
                <c:pt idx="86">
                  <c:v>8.7993345949884189E-43</c:v>
                </c:pt>
                <c:pt idx="87">
                  <c:v>2.7415163984724282E-44</c:v>
                </c:pt>
                <c:pt idx="88">
                  <c:v>8.0239545260498925E-46</c:v>
                </c:pt>
                <c:pt idx="89">
                  <c:v>2.2061887436487062E-47</c:v>
                </c:pt>
                <c:pt idx="90">
                  <c:v>5.6984070016378879E-49</c:v>
                </c:pt>
                <c:pt idx="91">
                  <c:v>1.3826773874611041E-50</c:v>
                </c:pt>
                <c:pt idx="92">
                  <c:v>3.151699847346896E-52</c:v>
                </c:pt>
                <c:pt idx="93">
                  <c:v>6.7487825614714692E-54</c:v>
                </c:pt>
                <c:pt idx="94">
                  <c:v>1.3575711993782086E-55</c:v>
                </c:pt>
                <c:pt idx="95">
                  <c:v>2.565407681979759E-57</c:v>
                </c:pt>
                <c:pt idx="96">
                  <c:v>4.5541440210817873E-59</c:v>
                </c:pt>
                <c:pt idx="97">
                  <c:v>7.5947542469748079E-61</c:v>
                </c:pt>
                <c:pt idx="98">
                  <c:v>1.1898090966918427E-62</c:v>
                </c:pt>
                <c:pt idx="99">
                  <c:v>1.7510455335796456E-64</c:v>
                </c:pt>
                <c:pt idx="100">
                  <c:v>2.4208851633791706E-66</c:v>
                </c:pt>
                <c:pt idx="101">
                  <c:v>3.1441809571954839E-68</c:v>
                </c:pt>
                <c:pt idx="102">
                  <c:v>3.8361667094212532E-70</c:v>
                </c:pt>
              </c:numCache>
            </c:numRef>
          </c:val>
          <c:smooth val="0"/>
          <c:extLst>
            <c:ext xmlns:c16="http://schemas.microsoft.com/office/drawing/2014/chart" uri="{C3380CC4-5D6E-409C-BE32-E72D297353CC}">
              <c16:uniqueId val="{00000000-23D9-AF4C-BBCC-3E1AE2C21310}"/>
            </c:ext>
          </c:extLst>
        </c:ser>
        <c:ser>
          <c:idx val="2"/>
          <c:order val="1"/>
          <c:spPr>
            <a:ln w="28575" cap="rnd">
              <a:solidFill>
                <a:schemeClr val="accent3"/>
              </a:solidFill>
              <a:round/>
            </a:ln>
            <a:effectLst/>
          </c:spPr>
          <c:marker>
            <c:symbol val="none"/>
          </c:marker>
          <c:cat>
            <c:numRef>
              <c:f>ANOVA!$G$15:$G$117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ANOVA!$I$15:$I$117</c:f>
              <c:numCache>
                <c:formatCode>General</c:formatCode>
                <c:ptCount val="103"/>
                <c:pt idx="0">
                  <c:v>4.9986383555463633E-37</c:v>
                </c:pt>
                <c:pt idx="1">
                  <c:v>1.1737988394937866E-35</c:v>
                </c:pt>
                <c:pt idx="2">
                  <c:v>2.5893587740520877E-34</c:v>
                </c:pt>
                <c:pt idx="3">
                  <c:v>5.3659593391576512E-33</c:v>
                </c:pt>
                <c:pt idx="4">
                  <c:v>1.0446218861356616E-31</c:v>
                </c:pt>
                <c:pt idx="5">
                  <c:v>1.9104138528968008E-30</c:v>
                </c:pt>
                <c:pt idx="6">
                  <c:v>3.2821044015385071E-29</c:v>
                </c:pt>
                <c:pt idx="7">
                  <c:v>5.2970481337733844E-28</c:v>
                </c:pt>
                <c:pt idx="8">
                  <c:v>8.0310446790535997E-27</c:v>
                </c:pt>
                <c:pt idx="9">
                  <c:v>1.1438438976302014E-25</c:v>
                </c:pt>
                <c:pt idx="10">
                  <c:v>1.5304462163117805E-24</c:v>
                </c:pt>
                <c:pt idx="11">
                  <c:v>1.923649656676605E-23</c:v>
                </c:pt>
                <c:pt idx="12">
                  <c:v>2.2713835779941663E-22</c:v>
                </c:pt>
                <c:pt idx="13">
                  <c:v>2.5194838485750025E-21</c:v>
                </c:pt>
                <c:pt idx="14">
                  <c:v>2.6253624574925924E-20</c:v>
                </c:pt>
                <c:pt idx="15">
                  <c:v>2.5699433929172291E-19</c:v>
                </c:pt>
                <c:pt idx="16">
                  <c:v>2.3632759704757133E-18</c:v>
                </c:pt>
                <c:pt idx="17">
                  <c:v>2.0415589079173875E-17</c:v>
                </c:pt>
                <c:pt idx="18">
                  <c:v>1.6567843639921881E-16</c:v>
                </c:pt>
                <c:pt idx="19">
                  <c:v>1.2630677708842232E-15</c:v>
                </c:pt>
                <c:pt idx="20">
                  <c:v>9.0457361277812933E-15</c:v>
                </c:pt>
                <c:pt idx="21">
                  <c:v>6.085801332572524E-14</c:v>
                </c:pt>
                <c:pt idx="22">
                  <c:v>3.8463448764031875E-13</c:v>
                </c:pt>
                <c:pt idx="23">
                  <c:v>2.2836801020911484E-12</c:v>
                </c:pt>
                <c:pt idx="24">
                  <c:v>1.273734489710921E-11</c:v>
                </c:pt>
                <c:pt idx="25">
                  <c:v>6.6738915369071298E-11</c:v>
                </c:pt>
                <c:pt idx="26">
                  <c:v>3.28500454538971E-10</c:v>
                </c:pt>
                <c:pt idx="27">
                  <c:v>1.5189707124558215E-9</c:v>
                </c:pt>
                <c:pt idx="28">
                  <c:v>6.5981080089264338E-9</c:v>
                </c:pt>
                <c:pt idx="29">
                  <c:v>2.692440010635819E-8</c:v>
                </c:pt>
                <c:pt idx="30">
                  <c:v>1.0321177471574996E-7</c:v>
                </c:pt>
                <c:pt idx="31">
                  <c:v>3.7167987868357442E-7</c:v>
                </c:pt>
                <c:pt idx="32">
                  <c:v>1.2573768221481113E-6</c:v>
                </c:pt>
                <c:pt idx="33">
                  <c:v>3.9959352767263687E-6</c:v>
                </c:pt>
                <c:pt idx="34">
                  <c:v>1.1929659135301238E-5</c:v>
                </c:pt>
                <c:pt idx="35">
                  <c:v>3.3457556441221342E-5</c:v>
                </c:pt>
                <c:pt idx="36">
                  <c:v>8.8148920591861352E-5</c:v>
                </c:pt>
                <c:pt idx="37">
                  <c:v>2.1817067376144004E-4</c:v>
                </c:pt>
                <c:pt idx="38">
                  <c:v>5.0726201432494203E-4</c:v>
                </c:pt>
                <c:pt idx="39">
                  <c:v>1.1079621029845019E-3</c:v>
                </c:pt>
                <c:pt idx="40">
                  <c:v>2.2733906253977632E-3</c:v>
                </c:pt>
                <c:pt idx="41">
                  <c:v>4.3820751233921351E-3</c:v>
                </c:pt>
                <c:pt idx="42">
                  <c:v>7.9349129589168545E-3</c:v>
                </c:pt>
                <c:pt idx="43">
                  <c:v>1.3497741628297016E-2</c:v>
                </c:pt>
                <c:pt idx="44">
                  <c:v>2.1569329706627883E-2</c:v>
                </c:pt>
                <c:pt idx="45">
                  <c:v>3.2379398916472936E-2</c:v>
                </c:pt>
                <c:pt idx="46">
                  <c:v>4.5662271347255479E-2</c:v>
                </c:pt>
                <c:pt idx="47">
                  <c:v>6.0492681129785841E-2</c:v>
                </c:pt>
                <c:pt idx="48">
                  <c:v>7.5284358038701107E-2</c:v>
                </c:pt>
                <c:pt idx="49">
                  <c:v>8.8016331691074881E-2</c:v>
                </c:pt>
                <c:pt idx="50">
                  <c:v>9.6667029200712309E-2</c:v>
                </c:pt>
                <c:pt idx="51">
                  <c:v>9.9735570100358176E-2</c:v>
                </c:pt>
                <c:pt idx="52">
                  <c:v>9.6667029200712309E-2</c:v>
                </c:pt>
                <c:pt idx="53">
                  <c:v>8.8016331691074881E-2</c:v>
                </c:pt>
                <c:pt idx="54">
                  <c:v>7.5284358038701107E-2</c:v>
                </c:pt>
                <c:pt idx="55">
                  <c:v>6.0492681129785841E-2</c:v>
                </c:pt>
                <c:pt idx="56">
                  <c:v>4.5662271347255479E-2</c:v>
                </c:pt>
                <c:pt idx="57">
                  <c:v>3.2379398916472936E-2</c:v>
                </c:pt>
                <c:pt idx="58">
                  <c:v>2.1569329706627883E-2</c:v>
                </c:pt>
                <c:pt idx="59">
                  <c:v>1.3497741628297016E-2</c:v>
                </c:pt>
                <c:pt idx="60">
                  <c:v>7.9349129589168545E-3</c:v>
                </c:pt>
                <c:pt idx="61">
                  <c:v>4.3820751233921351E-3</c:v>
                </c:pt>
                <c:pt idx="62">
                  <c:v>2.2733906253977632E-3</c:v>
                </c:pt>
                <c:pt idx="63">
                  <c:v>1.1079621029845019E-3</c:v>
                </c:pt>
                <c:pt idx="64">
                  <c:v>5.0726201432494203E-4</c:v>
                </c:pt>
                <c:pt idx="65">
                  <c:v>2.1817067376144004E-4</c:v>
                </c:pt>
                <c:pt idx="66">
                  <c:v>8.8148920591861352E-5</c:v>
                </c:pt>
                <c:pt idx="67">
                  <c:v>3.3457556441221342E-5</c:v>
                </c:pt>
                <c:pt idx="68">
                  <c:v>1.1929659135301238E-5</c:v>
                </c:pt>
                <c:pt idx="69">
                  <c:v>3.9959352767263687E-6</c:v>
                </c:pt>
                <c:pt idx="70">
                  <c:v>1.2573768221481113E-6</c:v>
                </c:pt>
                <c:pt idx="71">
                  <c:v>3.7167987868357442E-7</c:v>
                </c:pt>
                <c:pt idx="72">
                  <c:v>1.0321177471574996E-7</c:v>
                </c:pt>
                <c:pt idx="73">
                  <c:v>2.692440010635819E-8</c:v>
                </c:pt>
                <c:pt idx="74">
                  <c:v>6.5981080089264338E-9</c:v>
                </c:pt>
                <c:pt idx="75">
                  <c:v>1.5189707124558215E-9</c:v>
                </c:pt>
                <c:pt idx="76">
                  <c:v>3.28500454538971E-10</c:v>
                </c:pt>
                <c:pt idx="77">
                  <c:v>6.6738915369071298E-11</c:v>
                </c:pt>
                <c:pt idx="78">
                  <c:v>1.273734489710921E-11</c:v>
                </c:pt>
                <c:pt idx="79">
                  <c:v>2.2836801020911484E-12</c:v>
                </c:pt>
                <c:pt idx="80">
                  <c:v>3.8463448764031875E-13</c:v>
                </c:pt>
                <c:pt idx="81">
                  <c:v>6.085801332572524E-14</c:v>
                </c:pt>
                <c:pt idx="82">
                  <c:v>9.0457361277812933E-15</c:v>
                </c:pt>
                <c:pt idx="83">
                  <c:v>1.2630677708842232E-15</c:v>
                </c:pt>
                <c:pt idx="84">
                  <c:v>1.6567843639921881E-16</c:v>
                </c:pt>
                <c:pt idx="85">
                  <c:v>2.0415589079173875E-17</c:v>
                </c:pt>
                <c:pt idx="86">
                  <c:v>2.3632759704757133E-18</c:v>
                </c:pt>
                <c:pt idx="87">
                  <c:v>2.5699433929172291E-19</c:v>
                </c:pt>
                <c:pt idx="88">
                  <c:v>2.6253624574925924E-20</c:v>
                </c:pt>
                <c:pt idx="89">
                  <c:v>2.5194838485750025E-21</c:v>
                </c:pt>
                <c:pt idx="90">
                  <c:v>2.2713835779941663E-22</c:v>
                </c:pt>
                <c:pt idx="91">
                  <c:v>1.923649656676605E-23</c:v>
                </c:pt>
                <c:pt idx="92">
                  <c:v>1.5304462163117805E-24</c:v>
                </c:pt>
                <c:pt idx="93">
                  <c:v>1.1438438976302014E-25</c:v>
                </c:pt>
                <c:pt idx="94">
                  <c:v>8.0310446790535997E-27</c:v>
                </c:pt>
                <c:pt idx="95">
                  <c:v>5.2970481337733844E-28</c:v>
                </c:pt>
                <c:pt idx="96">
                  <c:v>3.2821044015385071E-29</c:v>
                </c:pt>
                <c:pt idx="97">
                  <c:v>1.9104138528968008E-30</c:v>
                </c:pt>
                <c:pt idx="98">
                  <c:v>1.0446218861356616E-31</c:v>
                </c:pt>
                <c:pt idx="99">
                  <c:v>5.3659593391576512E-33</c:v>
                </c:pt>
                <c:pt idx="100">
                  <c:v>2.5893587740520877E-34</c:v>
                </c:pt>
                <c:pt idx="101">
                  <c:v>1.1737988394937866E-35</c:v>
                </c:pt>
                <c:pt idx="102">
                  <c:v>4.9986383555463633E-37</c:v>
                </c:pt>
              </c:numCache>
            </c:numRef>
          </c:val>
          <c:smooth val="0"/>
          <c:extLst>
            <c:ext xmlns:c16="http://schemas.microsoft.com/office/drawing/2014/chart" uri="{C3380CC4-5D6E-409C-BE32-E72D297353CC}">
              <c16:uniqueId val="{00000001-23D9-AF4C-BBCC-3E1AE2C21310}"/>
            </c:ext>
          </c:extLst>
        </c:ser>
        <c:ser>
          <c:idx val="3"/>
          <c:order val="2"/>
          <c:spPr>
            <a:ln w="28575" cap="rnd">
              <a:solidFill>
                <a:schemeClr val="accent4"/>
              </a:solidFill>
              <a:round/>
            </a:ln>
            <a:effectLst/>
          </c:spPr>
          <c:marker>
            <c:symbol val="none"/>
          </c:marker>
          <c:cat>
            <c:numRef>
              <c:f>ANOVA!$G$15:$G$117</c:f>
              <c:numCache>
                <c:formatCode>General</c:formatCode>
                <c:ptCount val="103"/>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100</c:v>
                </c:pt>
                <c:pt idx="32">
                  <c:v>101</c:v>
                </c:pt>
                <c:pt idx="33">
                  <c:v>102</c:v>
                </c:pt>
                <c:pt idx="34">
                  <c:v>103</c:v>
                </c:pt>
                <c:pt idx="35">
                  <c:v>104</c:v>
                </c:pt>
                <c:pt idx="36">
                  <c:v>105</c:v>
                </c:pt>
                <c:pt idx="37">
                  <c:v>106</c:v>
                </c:pt>
                <c:pt idx="38">
                  <c:v>107</c:v>
                </c:pt>
                <c:pt idx="39">
                  <c:v>108</c:v>
                </c:pt>
                <c:pt idx="40">
                  <c:v>109</c:v>
                </c:pt>
                <c:pt idx="41">
                  <c:v>110</c:v>
                </c:pt>
                <c:pt idx="42">
                  <c:v>111</c:v>
                </c:pt>
                <c:pt idx="43">
                  <c:v>112</c:v>
                </c:pt>
                <c:pt idx="44">
                  <c:v>113</c:v>
                </c:pt>
                <c:pt idx="45">
                  <c:v>114</c:v>
                </c:pt>
                <c:pt idx="46">
                  <c:v>115</c:v>
                </c:pt>
                <c:pt idx="47">
                  <c:v>116</c:v>
                </c:pt>
                <c:pt idx="48">
                  <c:v>117</c:v>
                </c:pt>
                <c:pt idx="49">
                  <c:v>118</c:v>
                </c:pt>
                <c:pt idx="50">
                  <c:v>119</c:v>
                </c:pt>
                <c:pt idx="51">
                  <c:v>120</c:v>
                </c:pt>
                <c:pt idx="52">
                  <c:v>121</c:v>
                </c:pt>
                <c:pt idx="53">
                  <c:v>122</c:v>
                </c:pt>
                <c:pt idx="54">
                  <c:v>123</c:v>
                </c:pt>
                <c:pt idx="55">
                  <c:v>124</c:v>
                </c:pt>
                <c:pt idx="56">
                  <c:v>125</c:v>
                </c:pt>
                <c:pt idx="57">
                  <c:v>126</c:v>
                </c:pt>
                <c:pt idx="58">
                  <c:v>127</c:v>
                </c:pt>
                <c:pt idx="59">
                  <c:v>128</c:v>
                </c:pt>
                <c:pt idx="60">
                  <c:v>129</c:v>
                </c:pt>
                <c:pt idx="61">
                  <c:v>130</c:v>
                </c:pt>
                <c:pt idx="62">
                  <c:v>131</c:v>
                </c:pt>
                <c:pt idx="63">
                  <c:v>132</c:v>
                </c:pt>
                <c:pt idx="64">
                  <c:v>133</c:v>
                </c:pt>
                <c:pt idx="65">
                  <c:v>134</c:v>
                </c:pt>
                <c:pt idx="66">
                  <c:v>135</c:v>
                </c:pt>
                <c:pt idx="67">
                  <c:v>136</c:v>
                </c:pt>
                <c:pt idx="68">
                  <c:v>137</c:v>
                </c:pt>
                <c:pt idx="69">
                  <c:v>138</c:v>
                </c:pt>
                <c:pt idx="70">
                  <c:v>139</c:v>
                </c:pt>
                <c:pt idx="71">
                  <c:v>140</c:v>
                </c:pt>
                <c:pt idx="72">
                  <c:v>141</c:v>
                </c:pt>
                <c:pt idx="73">
                  <c:v>142</c:v>
                </c:pt>
                <c:pt idx="74">
                  <c:v>143</c:v>
                </c:pt>
                <c:pt idx="75">
                  <c:v>144</c:v>
                </c:pt>
                <c:pt idx="76">
                  <c:v>145</c:v>
                </c:pt>
                <c:pt idx="77">
                  <c:v>146</c:v>
                </c:pt>
                <c:pt idx="78">
                  <c:v>147</c:v>
                </c:pt>
                <c:pt idx="79">
                  <c:v>148</c:v>
                </c:pt>
                <c:pt idx="80">
                  <c:v>149</c:v>
                </c:pt>
                <c:pt idx="81">
                  <c:v>150</c:v>
                </c:pt>
                <c:pt idx="82">
                  <c:v>151</c:v>
                </c:pt>
                <c:pt idx="83">
                  <c:v>152</c:v>
                </c:pt>
                <c:pt idx="84">
                  <c:v>153</c:v>
                </c:pt>
                <c:pt idx="85">
                  <c:v>154</c:v>
                </c:pt>
                <c:pt idx="86">
                  <c:v>155</c:v>
                </c:pt>
                <c:pt idx="87">
                  <c:v>156</c:v>
                </c:pt>
                <c:pt idx="88">
                  <c:v>157</c:v>
                </c:pt>
                <c:pt idx="89">
                  <c:v>158</c:v>
                </c:pt>
                <c:pt idx="90">
                  <c:v>159</c:v>
                </c:pt>
                <c:pt idx="91">
                  <c:v>160</c:v>
                </c:pt>
                <c:pt idx="92">
                  <c:v>161</c:v>
                </c:pt>
                <c:pt idx="93">
                  <c:v>162</c:v>
                </c:pt>
                <c:pt idx="94">
                  <c:v>163</c:v>
                </c:pt>
                <c:pt idx="95">
                  <c:v>164</c:v>
                </c:pt>
                <c:pt idx="96">
                  <c:v>165</c:v>
                </c:pt>
                <c:pt idx="97">
                  <c:v>166</c:v>
                </c:pt>
                <c:pt idx="98">
                  <c:v>167</c:v>
                </c:pt>
                <c:pt idx="99">
                  <c:v>168</c:v>
                </c:pt>
                <c:pt idx="100">
                  <c:v>169</c:v>
                </c:pt>
                <c:pt idx="101">
                  <c:v>170</c:v>
                </c:pt>
                <c:pt idx="102">
                  <c:v>171</c:v>
                </c:pt>
              </c:numCache>
            </c:numRef>
          </c:cat>
          <c:val>
            <c:numRef>
              <c:f>ANOVA!$J$15:$J$117</c:f>
              <c:numCache>
                <c:formatCode>General</c:formatCode>
                <c:ptCount val="103"/>
                <c:pt idx="0">
                  <c:v>3.8361667094212532E-70</c:v>
                </c:pt>
                <c:pt idx="1">
                  <c:v>3.1441809571954839E-68</c:v>
                </c:pt>
                <c:pt idx="2">
                  <c:v>2.4208851633791706E-66</c:v>
                </c:pt>
                <c:pt idx="3">
                  <c:v>1.7510455335796456E-64</c:v>
                </c:pt>
                <c:pt idx="4">
                  <c:v>1.1898090966918427E-62</c:v>
                </c:pt>
                <c:pt idx="5">
                  <c:v>7.5947542469748079E-61</c:v>
                </c:pt>
                <c:pt idx="6">
                  <c:v>4.5541440210817873E-59</c:v>
                </c:pt>
                <c:pt idx="7">
                  <c:v>2.565407681979759E-57</c:v>
                </c:pt>
                <c:pt idx="8">
                  <c:v>1.3575711993782086E-55</c:v>
                </c:pt>
                <c:pt idx="9">
                  <c:v>6.7487825614714692E-54</c:v>
                </c:pt>
                <c:pt idx="10">
                  <c:v>3.151699847346896E-52</c:v>
                </c:pt>
                <c:pt idx="11">
                  <c:v>1.3826773874611041E-50</c:v>
                </c:pt>
                <c:pt idx="12">
                  <c:v>5.6984070016378879E-49</c:v>
                </c:pt>
                <c:pt idx="13">
                  <c:v>2.2061887436487062E-47</c:v>
                </c:pt>
                <c:pt idx="14">
                  <c:v>8.0239545260498925E-46</c:v>
                </c:pt>
                <c:pt idx="15">
                  <c:v>2.7415163984724282E-44</c:v>
                </c:pt>
                <c:pt idx="16">
                  <c:v>8.7993345949884189E-43</c:v>
                </c:pt>
                <c:pt idx="17">
                  <c:v>2.6531720347880401E-41</c:v>
                </c:pt>
                <c:pt idx="18">
                  <c:v>7.5151488152493637E-40</c:v>
                </c:pt>
                <c:pt idx="19">
                  <c:v>1.9997069392517032E-38</c:v>
                </c:pt>
                <c:pt idx="20">
                  <c:v>4.9986383555463633E-37</c:v>
                </c:pt>
                <c:pt idx="21">
                  <c:v>1.1737988394937866E-35</c:v>
                </c:pt>
                <c:pt idx="22">
                  <c:v>2.5893587740520877E-34</c:v>
                </c:pt>
                <c:pt idx="23">
                  <c:v>5.3659593391576512E-33</c:v>
                </c:pt>
                <c:pt idx="24">
                  <c:v>1.0446218861356616E-31</c:v>
                </c:pt>
                <c:pt idx="25">
                  <c:v>1.9104138528968008E-30</c:v>
                </c:pt>
                <c:pt idx="26">
                  <c:v>3.2821044015385071E-29</c:v>
                </c:pt>
                <c:pt idx="27">
                  <c:v>5.2970481337733844E-28</c:v>
                </c:pt>
                <c:pt idx="28">
                  <c:v>8.0310446790535997E-27</c:v>
                </c:pt>
                <c:pt idx="29">
                  <c:v>1.1438438976302014E-25</c:v>
                </c:pt>
                <c:pt idx="30">
                  <c:v>1.5304462163117805E-24</c:v>
                </c:pt>
                <c:pt idx="31">
                  <c:v>1.923649656676605E-23</c:v>
                </c:pt>
                <c:pt idx="32">
                  <c:v>2.2713835779941663E-22</c:v>
                </c:pt>
                <c:pt idx="33">
                  <c:v>2.5194838485750025E-21</c:v>
                </c:pt>
                <c:pt idx="34">
                  <c:v>2.6253624574925924E-20</c:v>
                </c:pt>
                <c:pt idx="35">
                  <c:v>2.5699433929172291E-19</c:v>
                </c:pt>
                <c:pt idx="36">
                  <c:v>2.3632759704757133E-18</c:v>
                </c:pt>
                <c:pt idx="37">
                  <c:v>2.0415589079173875E-17</c:v>
                </c:pt>
                <c:pt idx="38">
                  <c:v>1.6567843639921881E-16</c:v>
                </c:pt>
                <c:pt idx="39">
                  <c:v>1.2630677708842232E-15</c:v>
                </c:pt>
                <c:pt idx="40">
                  <c:v>9.0457361277812933E-15</c:v>
                </c:pt>
                <c:pt idx="41">
                  <c:v>6.085801332572524E-14</c:v>
                </c:pt>
                <c:pt idx="42">
                  <c:v>3.8463448764031875E-13</c:v>
                </c:pt>
                <c:pt idx="43">
                  <c:v>2.2836801020911484E-12</c:v>
                </c:pt>
                <c:pt idx="44">
                  <c:v>1.273734489710921E-11</c:v>
                </c:pt>
                <c:pt idx="45">
                  <c:v>6.6738915369071298E-11</c:v>
                </c:pt>
                <c:pt idx="46">
                  <c:v>3.28500454538971E-10</c:v>
                </c:pt>
                <c:pt idx="47">
                  <c:v>1.5189707124558215E-9</c:v>
                </c:pt>
                <c:pt idx="48">
                  <c:v>6.5981080089264338E-9</c:v>
                </c:pt>
                <c:pt idx="49">
                  <c:v>2.692440010635819E-8</c:v>
                </c:pt>
                <c:pt idx="50">
                  <c:v>1.0321177471574996E-7</c:v>
                </c:pt>
                <c:pt idx="51">
                  <c:v>3.7167987868357442E-7</c:v>
                </c:pt>
                <c:pt idx="52">
                  <c:v>1.2573768221481113E-6</c:v>
                </c:pt>
                <c:pt idx="53">
                  <c:v>3.9959352767263687E-6</c:v>
                </c:pt>
                <c:pt idx="54">
                  <c:v>1.1929659135301238E-5</c:v>
                </c:pt>
                <c:pt idx="55">
                  <c:v>3.3457556441221342E-5</c:v>
                </c:pt>
                <c:pt idx="56">
                  <c:v>8.8148920591861352E-5</c:v>
                </c:pt>
                <c:pt idx="57">
                  <c:v>2.1817067376144004E-4</c:v>
                </c:pt>
                <c:pt idx="58">
                  <c:v>5.0726201432494203E-4</c:v>
                </c:pt>
                <c:pt idx="59">
                  <c:v>1.1079621029845019E-3</c:v>
                </c:pt>
                <c:pt idx="60">
                  <c:v>2.2733906253977632E-3</c:v>
                </c:pt>
                <c:pt idx="61">
                  <c:v>4.3820751233921351E-3</c:v>
                </c:pt>
                <c:pt idx="62">
                  <c:v>7.9349129589168545E-3</c:v>
                </c:pt>
                <c:pt idx="63">
                  <c:v>1.3497741628297016E-2</c:v>
                </c:pt>
                <c:pt idx="64">
                  <c:v>2.1569329706627883E-2</c:v>
                </c:pt>
                <c:pt idx="65">
                  <c:v>3.2379398916472936E-2</c:v>
                </c:pt>
                <c:pt idx="66">
                  <c:v>4.5662271347255479E-2</c:v>
                </c:pt>
                <c:pt idx="67">
                  <c:v>6.0492681129785841E-2</c:v>
                </c:pt>
                <c:pt idx="68">
                  <c:v>7.5284358038701107E-2</c:v>
                </c:pt>
                <c:pt idx="69">
                  <c:v>8.8016331691074881E-2</c:v>
                </c:pt>
                <c:pt idx="70">
                  <c:v>9.6667029200712309E-2</c:v>
                </c:pt>
                <c:pt idx="71">
                  <c:v>9.9735570100358176E-2</c:v>
                </c:pt>
                <c:pt idx="72">
                  <c:v>9.6667029200712309E-2</c:v>
                </c:pt>
                <c:pt idx="73">
                  <c:v>8.8016331691074881E-2</c:v>
                </c:pt>
                <c:pt idx="74">
                  <c:v>7.5284358038701107E-2</c:v>
                </c:pt>
                <c:pt idx="75">
                  <c:v>6.0492681129785841E-2</c:v>
                </c:pt>
                <c:pt idx="76">
                  <c:v>4.5662271347255479E-2</c:v>
                </c:pt>
                <c:pt idx="77">
                  <c:v>3.2379398916472936E-2</c:v>
                </c:pt>
                <c:pt idx="78">
                  <c:v>2.1569329706627883E-2</c:v>
                </c:pt>
                <c:pt idx="79">
                  <c:v>1.3497741628297016E-2</c:v>
                </c:pt>
                <c:pt idx="80">
                  <c:v>7.9349129589168545E-3</c:v>
                </c:pt>
                <c:pt idx="81">
                  <c:v>4.3820751233921351E-3</c:v>
                </c:pt>
                <c:pt idx="82">
                  <c:v>2.2733906253977632E-3</c:v>
                </c:pt>
                <c:pt idx="83">
                  <c:v>1.1079621029845019E-3</c:v>
                </c:pt>
                <c:pt idx="84">
                  <c:v>5.0726201432494203E-4</c:v>
                </c:pt>
                <c:pt idx="85">
                  <c:v>2.1817067376144004E-4</c:v>
                </c:pt>
                <c:pt idx="86">
                  <c:v>8.8148920591861352E-5</c:v>
                </c:pt>
                <c:pt idx="87">
                  <c:v>3.3457556441221342E-5</c:v>
                </c:pt>
                <c:pt idx="88">
                  <c:v>1.1929659135301238E-5</c:v>
                </c:pt>
                <c:pt idx="89">
                  <c:v>3.9959352767263687E-6</c:v>
                </c:pt>
                <c:pt idx="90">
                  <c:v>1.2573768221481113E-6</c:v>
                </c:pt>
                <c:pt idx="91">
                  <c:v>3.7167987868357442E-7</c:v>
                </c:pt>
                <c:pt idx="92">
                  <c:v>1.0321177471574996E-7</c:v>
                </c:pt>
                <c:pt idx="93">
                  <c:v>2.692440010635819E-8</c:v>
                </c:pt>
                <c:pt idx="94">
                  <c:v>6.5981080089264338E-9</c:v>
                </c:pt>
                <c:pt idx="95">
                  <c:v>1.5189707124558215E-9</c:v>
                </c:pt>
                <c:pt idx="96">
                  <c:v>3.28500454538971E-10</c:v>
                </c:pt>
                <c:pt idx="97">
                  <c:v>6.6738915369071298E-11</c:v>
                </c:pt>
                <c:pt idx="98">
                  <c:v>1.273734489710921E-11</c:v>
                </c:pt>
                <c:pt idx="99">
                  <c:v>2.2836801020911484E-12</c:v>
                </c:pt>
                <c:pt idx="100">
                  <c:v>3.8463448764031875E-13</c:v>
                </c:pt>
                <c:pt idx="101">
                  <c:v>6.085801332572524E-14</c:v>
                </c:pt>
                <c:pt idx="102">
                  <c:v>9.0457361277812933E-15</c:v>
                </c:pt>
              </c:numCache>
            </c:numRef>
          </c:val>
          <c:smooth val="0"/>
          <c:extLst>
            <c:ext xmlns:c16="http://schemas.microsoft.com/office/drawing/2014/chart" uri="{C3380CC4-5D6E-409C-BE32-E72D297353CC}">
              <c16:uniqueId val="{00000002-23D9-AF4C-BBCC-3E1AE2C21310}"/>
            </c:ext>
          </c:extLst>
        </c:ser>
        <c:dLbls>
          <c:showLegendKey val="0"/>
          <c:showVal val="0"/>
          <c:showCatName val="0"/>
          <c:showSerName val="0"/>
          <c:showPercent val="0"/>
          <c:showBubbleSize val="0"/>
        </c:dLbls>
        <c:smooth val="0"/>
        <c:axId val="1201488271"/>
        <c:axId val="1154233327"/>
      </c:lineChart>
      <c:catAx>
        <c:axId val="120148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233327"/>
        <c:crosses val="autoZero"/>
        <c:auto val="1"/>
        <c:lblAlgn val="ctr"/>
        <c:lblOffset val="100"/>
        <c:noMultiLvlLbl val="0"/>
      </c:catAx>
      <c:valAx>
        <c:axId val="1154233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1488271"/>
        <c:crosses val="autoZero"/>
        <c:crossBetween val="between"/>
      </c:valAx>
      <c:spPr>
        <a:solidFill>
          <a:schemeClr val="accent6">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8A9760-053F-4E39-B835-712E4749099B}" type="datetimeFigureOut">
              <a:rPr lang="en-US" smtClean="0"/>
              <a:t>10/25/23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947F4B-9B0A-486A-9F35-E2A2033AF17F}" type="slidenum">
              <a:rPr lang="en-US" smtClean="0"/>
              <a:t>‹#›</a:t>
            </a:fld>
            <a:endParaRPr lang="en-US"/>
          </a:p>
        </p:txBody>
      </p:sp>
    </p:spTree>
    <p:extLst>
      <p:ext uri="{BB962C8B-B14F-4D97-AF65-F5344CB8AC3E}">
        <p14:creationId xmlns:p14="http://schemas.microsoft.com/office/powerpoint/2010/main" val="282832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6</a:t>
            </a:fld>
            <a:endParaRPr lang="en-US"/>
          </a:p>
        </p:txBody>
      </p:sp>
    </p:spTree>
    <p:extLst>
      <p:ext uri="{BB962C8B-B14F-4D97-AF65-F5344CB8AC3E}">
        <p14:creationId xmlns:p14="http://schemas.microsoft.com/office/powerpoint/2010/main" val="2012764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37</a:t>
            </a:fld>
            <a:endParaRPr lang="en-US"/>
          </a:p>
        </p:txBody>
      </p:sp>
    </p:spTree>
    <p:extLst>
      <p:ext uri="{BB962C8B-B14F-4D97-AF65-F5344CB8AC3E}">
        <p14:creationId xmlns:p14="http://schemas.microsoft.com/office/powerpoint/2010/main" val="3382355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38</a:t>
            </a:fld>
            <a:endParaRPr lang="en-US"/>
          </a:p>
        </p:txBody>
      </p:sp>
    </p:spTree>
    <p:extLst>
      <p:ext uri="{BB962C8B-B14F-4D97-AF65-F5344CB8AC3E}">
        <p14:creationId xmlns:p14="http://schemas.microsoft.com/office/powerpoint/2010/main" val="2936865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39</a:t>
            </a:fld>
            <a:endParaRPr lang="en-US"/>
          </a:p>
        </p:txBody>
      </p:sp>
    </p:spTree>
    <p:extLst>
      <p:ext uri="{BB962C8B-B14F-4D97-AF65-F5344CB8AC3E}">
        <p14:creationId xmlns:p14="http://schemas.microsoft.com/office/powerpoint/2010/main" val="90621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7</a:t>
            </a:fld>
            <a:endParaRPr lang="en-US"/>
          </a:p>
        </p:txBody>
      </p:sp>
    </p:spTree>
    <p:extLst>
      <p:ext uri="{BB962C8B-B14F-4D97-AF65-F5344CB8AC3E}">
        <p14:creationId xmlns:p14="http://schemas.microsoft.com/office/powerpoint/2010/main" val="402909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15</a:t>
            </a:fld>
            <a:endParaRPr lang="en-US"/>
          </a:p>
        </p:txBody>
      </p:sp>
    </p:spTree>
    <p:extLst>
      <p:ext uri="{BB962C8B-B14F-4D97-AF65-F5344CB8AC3E}">
        <p14:creationId xmlns:p14="http://schemas.microsoft.com/office/powerpoint/2010/main" val="257643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31</a:t>
            </a:fld>
            <a:endParaRPr lang="en-US"/>
          </a:p>
        </p:txBody>
      </p:sp>
    </p:spTree>
    <p:extLst>
      <p:ext uri="{BB962C8B-B14F-4D97-AF65-F5344CB8AC3E}">
        <p14:creationId xmlns:p14="http://schemas.microsoft.com/office/powerpoint/2010/main" val="82727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32</a:t>
            </a:fld>
            <a:endParaRPr lang="en-US"/>
          </a:p>
        </p:txBody>
      </p:sp>
    </p:spTree>
    <p:extLst>
      <p:ext uri="{BB962C8B-B14F-4D97-AF65-F5344CB8AC3E}">
        <p14:creationId xmlns:p14="http://schemas.microsoft.com/office/powerpoint/2010/main" val="136060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33</a:t>
            </a:fld>
            <a:endParaRPr lang="en-US"/>
          </a:p>
        </p:txBody>
      </p:sp>
    </p:spTree>
    <p:extLst>
      <p:ext uri="{BB962C8B-B14F-4D97-AF65-F5344CB8AC3E}">
        <p14:creationId xmlns:p14="http://schemas.microsoft.com/office/powerpoint/2010/main" val="1890356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34</a:t>
            </a:fld>
            <a:endParaRPr lang="en-US"/>
          </a:p>
        </p:txBody>
      </p:sp>
    </p:spTree>
    <p:extLst>
      <p:ext uri="{BB962C8B-B14F-4D97-AF65-F5344CB8AC3E}">
        <p14:creationId xmlns:p14="http://schemas.microsoft.com/office/powerpoint/2010/main" val="539738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35</a:t>
            </a:fld>
            <a:endParaRPr lang="en-US"/>
          </a:p>
        </p:txBody>
      </p:sp>
    </p:spTree>
    <p:extLst>
      <p:ext uri="{BB962C8B-B14F-4D97-AF65-F5344CB8AC3E}">
        <p14:creationId xmlns:p14="http://schemas.microsoft.com/office/powerpoint/2010/main" val="319679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36</a:t>
            </a:fld>
            <a:endParaRPr lang="en-US"/>
          </a:p>
        </p:txBody>
      </p:sp>
    </p:spTree>
    <p:extLst>
      <p:ext uri="{BB962C8B-B14F-4D97-AF65-F5344CB8AC3E}">
        <p14:creationId xmlns:p14="http://schemas.microsoft.com/office/powerpoint/2010/main" val="1477162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316D9-DEEF-40E3-AA40-CD0FA9610CD7}" type="datetimeFigureOut">
              <a:rPr lang="en-US" smtClean="0"/>
              <a:t>10/25/23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237533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16D9-DEEF-40E3-AA40-CD0FA9610CD7}" type="datetimeFigureOut">
              <a:rPr lang="en-US" smtClean="0"/>
              <a:t>10/25/23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330810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16D9-DEEF-40E3-AA40-CD0FA9610CD7}" type="datetimeFigureOut">
              <a:rPr lang="en-US" smtClean="0"/>
              <a:t>10/25/23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3625277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16D9-DEEF-40E3-AA40-CD0FA9610CD7}" type="datetimeFigureOut">
              <a:rPr lang="en-US" smtClean="0"/>
              <a:t>10/25/23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8922C-7DFF-49B3-840B-75C524B2810D}"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6690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16D9-DEEF-40E3-AA40-CD0FA9610CD7}" type="datetimeFigureOut">
              <a:rPr lang="en-US" smtClean="0"/>
              <a:t>10/25/23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1230582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D9316D9-DEEF-40E3-AA40-CD0FA9610CD7}" type="datetimeFigureOut">
              <a:rPr lang="en-US" smtClean="0"/>
              <a:t>10/25/23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3711420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D9316D9-DEEF-40E3-AA40-CD0FA9610CD7}" type="datetimeFigureOut">
              <a:rPr lang="en-US" smtClean="0"/>
              <a:t>10/25/23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325413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316D9-DEEF-40E3-AA40-CD0FA9610CD7}" type="datetimeFigureOut">
              <a:rPr lang="en-US" smtClean="0"/>
              <a:t>10/25/23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589987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316D9-DEEF-40E3-AA40-CD0FA9610CD7}" type="datetimeFigureOut">
              <a:rPr lang="en-US" smtClean="0"/>
              <a:t>10/25/23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385514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2400" cap="none">
                <a:latin typeface="Arial" panose="020B0604020202020204" pitchFamily="34" charset="0"/>
                <a:cs typeface="Arial" panose="020B0604020202020204" pitchFamily="34" charset="0"/>
              </a:defRPr>
            </a:lvl1pPr>
            <a:lvl2pPr>
              <a:defRPr sz="2400" cap="none">
                <a:latin typeface="Arial" panose="020B0604020202020204" pitchFamily="34" charset="0"/>
                <a:cs typeface="Arial" panose="020B0604020202020204" pitchFamily="34" charset="0"/>
              </a:defRPr>
            </a:lvl2pPr>
            <a:lvl3pPr>
              <a:defRPr sz="2400" cap="none">
                <a:latin typeface="Arial" panose="020B0604020202020204" pitchFamily="34" charset="0"/>
                <a:cs typeface="Arial" panose="020B0604020202020204" pitchFamily="34" charset="0"/>
              </a:defRPr>
            </a:lvl3pPr>
            <a:lvl4pPr>
              <a:defRPr cap="none"/>
            </a:lvl4pPr>
            <a:lvl5pPr>
              <a:defRPr cap="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D9316D9-DEEF-40E3-AA40-CD0FA9610CD7}" type="datetimeFigureOut">
              <a:rPr lang="en-US" smtClean="0"/>
              <a:t>10/25/23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8922C-7DFF-49B3-840B-75C524B2810D}" type="slidenum">
              <a:rPr lang="en-US" smtClean="0"/>
              <a:t>‹#›</a:t>
            </a:fld>
            <a:endParaRPr lang="en-US"/>
          </a:p>
        </p:txBody>
      </p:sp>
      <p:sp>
        <p:nvSpPr>
          <p:cNvPr id="7" name="Title 6">
            <a:extLst>
              <a:ext uri="{FF2B5EF4-FFF2-40B4-BE49-F238E27FC236}">
                <a16:creationId xmlns:a16="http://schemas.microsoft.com/office/drawing/2014/main" id="{33AF7B12-4B49-B94D-A609-51BB1C394E6C}"/>
              </a:ext>
            </a:extLst>
          </p:cNvPr>
          <p:cNvSpPr>
            <a:spLocks noGrp="1"/>
          </p:cNvSpPr>
          <p:nvPr>
            <p:ph type="title" hasCustomPrompt="1"/>
          </p:nvPr>
        </p:nvSpPr>
        <p:spPr/>
        <p:txBody>
          <a:bodyPr/>
          <a:lstStyle>
            <a:lvl1pPr>
              <a:defRPr cap="none"/>
            </a:lvl1pPr>
          </a:lstStyle>
          <a:p>
            <a:r>
              <a:rPr lang="en-US" dirty="0"/>
              <a:t>Click to edit master title style</a:t>
            </a:r>
          </a:p>
        </p:txBody>
      </p:sp>
    </p:spTree>
    <p:extLst>
      <p:ext uri="{BB962C8B-B14F-4D97-AF65-F5344CB8AC3E}">
        <p14:creationId xmlns:p14="http://schemas.microsoft.com/office/powerpoint/2010/main" val="2847638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36ACD172-FEB9-E842-806A-102F06B79A22}" type="slidenum">
              <a:rPr lang="en-US"/>
              <a:pPr/>
              <a:t>‹#›</a:t>
            </a:fld>
            <a:endParaRPr lang="en-US"/>
          </a:p>
        </p:txBody>
      </p:sp>
    </p:spTree>
    <p:extLst>
      <p:ext uri="{BB962C8B-B14F-4D97-AF65-F5344CB8AC3E}">
        <p14:creationId xmlns:p14="http://schemas.microsoft.com/office/powerpoint/2010/main" val="163883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316D9-DEEF-40E3-AA40-CD0FA9610CD7}" type="datetimeFigureOut">
              <a:rPr lang="en-US" smtClean="0"/>
              <a:t>10/25/23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396744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316D9-DEEF-40E3-AA40-CD0FA9610CD7}" type="datetimeFigureOut">
              <a:rPr lang="en-US" smtClean="0"/>
              <a:t>10/25/23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133594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316D9-DEEF-40E3-AA40-CD0FA9610CD7}" type="datetimeFigureOut">
              <a:rPr lang="en-US" smtClean="0"/>
              <a:t>10/25/23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267162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316D9-DEEF-40E3-AA40-CD0FA9610CD7}" type="datetimeFigureOut">
              <a:rPr lang="en-US" smtClean="0"/>
              <a:t>10/25/23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320807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316D9-DEEF-40E3-AA40-CD0FA9610CD7}" type="datetimeFigureOut">
              <a:rPr lang="en-US" smtClean="0"/>
              <a:t>10/25/23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61614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D9316D9-DEEF-40E3-AA40-CD0FA9610CD7}" type="datetimeFigureOut">
              <a:rPr lang="en-US" smtClean="0"/>
              <a:t>10/25/23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120748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16D9-DEEF-40E3-AA40-CD0FA9610CD7}" type="datetimeFigureOut">
              <a:rPr lang="en-US" smtClean="0"/>
              <a:t>10/25/23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372235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16D9-DEEF-40E3-AA40-CD0FA9610CD7}" type="datetimeFigureOut">
              <a:rPr lang="en-US" smtClean="0"/>
              <a:t>10/25/23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8922C-7DFF-49B3-840B-75C524B2810D}" type="slidenum">
              <a:rPr lang="en-US" smtClean="0"/>
              <a:t>‹#›</a:t>
            </a:fld>
            <a:endParaRPr lang="en-US"/>
          </a:p>
        </p:txBody>
      </p:sp>
    </p:spTree>
    <p:extLst>
      <p:ext uri="{BB962C8B-B14F-4D97-AF65-F5344CB8AC3E}">
        <p14:creationId xmlns:p14="http://schemas.microsoft.com/office/powerpoint/2010/main" val="121306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FD9316D9-DEEF-40E3-AA40-CD0FA9610CD7}" type="datetimeFigureOut">
              <a:rPr lang="en-US" smtClean="0"/>
              <a:t>10/25/23</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098922C-7DFF-49B3-840B-75C524B2810D}" type="slidenum">
              <a:rPr lang="en-US" smtClean="0"/>
              <a:t>‹#›</a:t>
            </a:fld>
            <a:endParaRPr lang="en-US"/>
          </a:p>
        </p:txBody>
      </p:sp>
    </p:spTree>
    <p:extLst>
      <p:ext uri="{BB962C8B-B14F-4D97-AF65-F5344CB8AC3E}">
        <p14:creationId xmlns:p14="http://schemas.microsoft.com/office/powerpoint/2010/main" val="7223521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7.bin"/><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8.bin"/><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9.bin"/><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0.bin"/><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6.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emf"/><Relationship Id="rId7"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DC93-1A9C-1A39-D0FC-A427BB3F9DD0}"/>
              </a:ext>
            </a:extLst>
          </p:cNvPr>
          <p:cNvSpPr>
            <a:spLocks noGrp="1"/>
          </p:cNvSpPr>
          <p:nvPr>
            <p:ph type="title"/>
          </p:nvPr>
        </p:nvSpPr>
        <p:spPr>
          <a:xfrm>
            <a:off x="684394" y="268711"/>
            <a:ext cx="7773338" cy="1596177"/>
          </a:xfrm>
        </p:spPr>
        <p:txBody>
          <a:bodyPr/>
          <a:lstStyle/>
          <a:p>
            <a:r>
              <a:rPr lang="en-US" dirty="0" err="1"/>
              <a:t>MidSemester</a:t>
            </a:r>
            <a:r>
              <a:rPr lang="en-US" dirty="0"/>
              <a:t> Evaluations</a:t>
            </a:r>
          </a:p>
        </p:txBody>
      </p:sp>
      <p:sp>
        <p:nvSpPr>
          <p:cNvPr id="3" name="Content Placeholder 2">
            <a:extLst>
              <a:ext uri="{FF2B5EF4-FFF2-40B4-BE49-F238E27FC236}">
                <a16:creationId xmlns:a16="http://schemas.microsoft.com/office/drawing/2014/main" id="{A8136B35-689D-3E11-F8F6-114907216757}"/>
              </a:ext>
            </a:extLst>
          </p:cNvPr>
          <p:cNvSpPr>
            <a:spLocks noGrp="1"/>
          </p:cNvSpPr>
          <p:nvPr>
            <p:ph sz="quarter" idx="13"/>
          </p:nvPr>
        </p:nvSpPr>
        <p:spPr/>
        <p:txBody>
          <a:bodyPr>
            <a:normAutofit/>
          </a:bodyPr>
          <a:lstStyle/>
          <a:p>
            <a:pPr marL="457200" indent="-457200">
              <a:buFont typeface="+mj-lt"/>
              <a:buAutoNum type="arabicPeriod"/>
            </a:pPr>
            <a:r>
              <a:rPr lang="en-US" sz="2400" dirty="0"/>
              <a:t>Five-Minute overview at the start of class. </a:t>
            </a:r>
          </a:p>
          <a:p>
            <a:pPr marL="457200" indent="-457200">
              <a:buFont typeface="+mj-lt"/>
              <a:buAutoNum type="arabicPeriod"/>
            </a:pPr>
            <a:r>
              <a:rPr lang="en-US" sz="2400" dirty="0"/>
              <a:t>More and fewer hand calculation problems</a:t>
            </a:r>
          </a:p>
          <a:p>
            <a:pPr marL="457200" indent="-457200">
              <a:buFont typeface="+mj-lt"/>
              <a:buAutoNum type="arabicPeriod"/>
            </a:pPr>
            <a:r>
              <a:rPr lang="en-US" sz="2400" dirty="0"/>
              <a:t>More and less time for questions</a:t>
            </a:r>
          </a:p>
          <a:p>
            <a:pPr marL="457200" indent="-457200">
              <a:buFont typeface="+mj-lt"/>
              <a:buAutoNum type="arabicPeriod"/>
            </a:pPr>
            <a:r>
              <a:rPr lang="en-US" sz="2400" dirty="0"/>
              <a:t>More conceptual questions</a:t>
            </a:r>
          </a:p>
          <a:p>
            <a:pPr marL="457200" indent="-457200">
              <a:buFont typeface="+mj-lt"/>
              <a:buAutoNum type="arabicPeriod"/>
            </a:pPr>
            <a:r>
              <a:rPr lang="en-US" sz="2400" dirty="0"/>
              <a:t>Group work</a:t>
            </a:r>
          </a:p>
          <a:p>
            <a:pPr marL="457200" indent="-457200">
              <a:buFont typeface="+mj-lt"/>
              <a:buAutoNum type="arabicPeriod"/>
            </a:pPr>
            <a:r>
              <a:rPr lang="en-US" sz="2400" dirty="0"/>
              <a:t>SPSS – where does it fit in?</a:t>
            </a:r>
          </a:p>
          <a:p>
            <a:pPr marL="457200" indent="-457200">
              <a:buFont typeface="+mj-lt"/>
              <a:buAutoNum type="arabicPeriod"/>
            </a:pPr>
            <a:endParaRPr lang="en-US" dirty="0"/>
          </a:p>
        </p:txBody>
      </p:sp>
      <p:pic>
        <p:nvPicPr>
          <p:cNvPr id="1026" name="Picture 2">
            <a:extLst>
              <a:ext uri="{FF2B5EF4-FFF2-40B4-BE49-F238E27FC236}">
                <a16:creationId xmlns:a16="http://schemas.microsoft.com/office/drawing/2014/main" id="{07082878-25EF-3EC8-9DBE-016A3CE32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85486"/>
            <a:ext cx="430868" cy="4525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D3E4095-4ADE-F32C-2F1A-1C563337F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68737"/>
            <a:ext cx="430868" cy="4525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62313CE-8053-5CD6-B4D3-779BAC997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32" y="4700285"/>
            <a:ext cx="430868" cy="4525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81AAD0E-56AA-7FA4-9437-73789356B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32" y="5300302"/>
            <a:ext cx="430868" cy="45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78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7A1D2E5A-CF31-2D4B-8E79-82B0CD53A7D9}"/>
              </a:ext>
            </a:extLst>
          </p:cNvPr>
          <p:cNvGraphicFramePr>
            <a:graphicFrameLocks/>
          </p:cNvGraphicFramePr>
          <p:nvPr/>
        </p:nvGraphicFramePr>
        <p:xfrm>
          <a:off x="10510" y="7883"/>
          <a:ext cx="58674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C3FD4F08-7C09-7AC0-6C0E-F1F1E87843AB}"/>
              </a:ext>
            </a:extLst>
          </p:cNvPr>
          <p:cNvSpPr txBox="1"/>
          <p:nvPr/>
        </p:nvSpPr>
        <p:spPr>
          <a:xfrm>
            <a:off x="10510" y="4038600"/>
            <a:ext cx="349469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7030A0"/>
                </a:solidFill>
              </a:rPr>
              <a:t>SS Error lower</a:t>
            </a:r>
          </a:p>
          <a:p>
            <a:pPr marL="342900" indent="-342900">
              <a:buFont typeface="Arial" panose="020B0604020202020204" pitchFamily="34" charset="0"/>
              <a:buChar char="•"/>
            </a:pPr>
            <a:r>
              <a:rPr lang="en-US" sz="2000" dirty="0">
                <a:solidFill>
                  <a:srgbClr val="7030A0"/>
                </a:solidFill>
              </a:rPr>
              <a:t>Tails are shorter/thinner</a:t>
            </a:r>
          </a:p>
          <a:p>
            <a:pPr marL="342900" indent="-342900">
              <a:buFont typeface="Arial" panose="020B0604020202020204" pitchFamily="34" charset="0"/>
              <a:buChar char="•"/>
            </a:pPr>
            <a:r>
              <a:rPr lang="en-US" sz="2000" dirty="0">
                <a:solidFill>
                  <a:srgbClr val="E12EC9"/>
                </a:solidFill>
              </a:rPr>
              <a:t>MORE</a:t>
            </a:r>
            <a:r>
              <a:rPr lang="en-US" sz="2000" dirty="0">
                <a:solidFill>
                  <a:srgbClr val="7030A0"/>
                </a:solidFill>
              </a:rPr>
              <a:t> likely to reject the null</a:t>
            </a:r>
          </a:p>
        </p:txBody>
      </p:sp>
      <p:sp>
        <p:nvSpPr>
          <p:cNvPr id="2" name="TextBox 1">
            <a:extLst>
              <a:ext uri="{FF2B5EF4-FFF2-40B4-BE49-F238E27FC236}">
                <a16:creationId xmlns:a16="http://schemas.microsoft.com/office/drawing/2014/main" id="{617D6287-586F-7171-FACA-193F4DA85F6B}"/>
              </a:ext>
            </a:extLst>
          </p:cNvPr>
          <p:cNvSpPr txBox="1"/>
          <p:nvPr/>
        </p:nvSpPr>
        <p:spPr>
          <a:xfrm>
            <a:off x="5859517" y="1060664"/>
            <a:ext cx="326609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7030A0"/>
                </a:solidFill>
              </a:rPr>
              <a:t>SS Error higher</a:t>
            </a:r>
          </a:p>
          <a:p>
            <a:pPr marL="342900" indent="-342900">
              <a:buFont typeface="Arial" panose="020B0604020202020204" pitchFamily="34" charset="0"/>
              <a:buChar char="•"/>
            </a:pPr>
            <a:r>
              <a:rPr lang="en-US" sz="2000" dirty="0">
                <a:solidFill>
                  <a:srgbClr val="7030A0"/>
                </a:solidFill>
              </a:rPr>
              <a:t>Tails are longer/thicker</a:t>
            </a:r>
          </a:p>
          <a:p>
            <a:pPr marL="342900" indent="-342900">
              <a:buFont typeface="Arial" panose="020B0604020202020204" pitchFamily="34" charset="0"/>
              <a:buChar char="•"/>
            </a:pPr>
            <a:r>
              <a:rPr lang="en-US" sz="2000" dirty="0">
                <a:solidFill>
                  <a:srgbClr val="E12EC9"/>
                </a:solidFill>
              </a:rPr>
              <a:t>LESS</a:t>
            </a:r>
            <a:r>
              <a:rPr lang="en-US" sz="2000" dirty="0">
                <a:solidFill>
                  <a:srgbClr val="7030A0"/>
                </a:solidFill>
              </a:rPr>
              <a:t> likely to reject the null</a:t>
            </a:r>
          </a:p>
        </p:txBody>
      </p:sp>
      <p:graphicFrame>
        <p:nvGraphicFramePr>
          <p:cNvPr id="3" name="Chart 2">
            <a:extLst>
              <a:ext uri="{FF2B5EF4-FFF2-40B4-BE49-F238E27FC236}">
                <a16:creationId xmlns:a16="http://schemas.microsoft.com/office/drawing/2014/main" id="{33FA7354-9D84-C7DF-1508-68E34333242D}"/>
              </a:ext>
            </a:extLst>
          </p:cNvPr>
          <p:cNvGraphicFramePr>
            <a:graphicFrameLocks/>
          </p:cNvGraphicFramePr>
          <p:nvPr>
            <p:extLst>
              <p:ext uri="{D42A27DB-BD31-4B8C-83A1-F6EECF244321}">
                <p14:modId xmlns:p14="http://schemas.microsoft.com/office/powerpoint/2010/main" val="3417311700"/>
              </p:ext>
            </p:extLst>
          </p:nvPr>
        </p:nvGraphicFramePr>
        <p:xfrm>
          <a:off x="3429000" y="3436883"/>
          <a:ext cx="5712373" cy="3421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21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57200" y="274638"/>
            <a:ext cx="8229600" cy="792162"/>
          </a:xfrm>
        </p:spPr>
        <p:txBody>
          <a:bodyPr/>
          <a:lstStyle/>
          <a:p>
            <a:pPr eaLnBrk="1" hangingPunct="1"/>
            <a:r>
              <a:rPr lang="en-US">
                <a:latin typeface="Arial" charset="0"/>
              </a:rPr>
              <a:t>ANOVA – Total Variability</a:t>
            </a:r>
          </a:p>
        </p:txBody>
      </p:sp>
      <p:pic>
        <p:nvPicPr>
          <p:cNvPr id="17413" name="Picture 3" descr="High variability normal curv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514600"/>
            <a:ext cx="4038600" cy="2676525"/>
          </a:xfrm>
          <a:noFill/>
        </p:spPr>
      </p:pic>
      <p:pic>
        <p:nvPicPr>
          <p:cNvPr id="17414" name="Picture 4" descr="High variability normal curve"/>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667000" y="2590800"/>
            <a:ext cx="4038600" cy="2524125"/>
          </a:xfrm>
          <a:noFill/>
        </p:spPr>
      </p:pic>
      <p:sp>
        <p:nvSpPr>
          <p:cNvPr id="17415" name="Line 5"/>
          <p:cNvSpPr>
            <a:spLocks noChangeShapeType="1"/>
          </p:cNvSpPr>
          <p:nvPr/>
        </p:nvSpPr>
        <p:spPr bwMode="auto">
          <a:xfrm flipH="1">
            <a:off x="304800" y="5257800"/>
            <a:ext cx="8610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16" name="Line 6"/>
          <p:cNvSpPr>
            <a:spLocks noChangeShapeType="1"/>
          </p:cNvSpPr>
          <p:nvPr/>
        </p:nvSpPr>
        <p:spPr bwMode="auto">
          <a:xfrm flipV="1">
            <a:off x="304800" y="1676400"/>
            <a:ext cx="0" cy="3581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18" name="Line 8"/>
          <p:cNvSpPr>
            <a:spLocks noChangeShapeType="1"/>
          </p:cNvSpPr>
          <p:nvPr/>
        </p:nvSpPr>
        <p:spPr bwMode="auto">
          <a:xfrm>
            <a:off x="2438400" y="5257800"/>
            <a:ext cx="0" cy="228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19" name="Line 9"/>
          <p:cNvSpPr>
            <a:spLocks noChangeShapeType="1"/>
          </p:cNvSpPr>
          <p:nvPr/>
        </p:nvSpPr>
        <p:spPr bwMode="auto">
          <a:xfrm>
            <a:off x="4648200" y="5257800"/>
            <a:ext cx="0" cy="304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20" name="Line 10"/>
          <p:cNvSpPr>
            <a:spLocks noChangeShapeType="1"/>
          </p:cNvSpPr>
          <p:nvPr/>
        </p:nvSpPr>
        <p:spPr bwMode="auto">
          <a:xfrm>
            <a:off x="6858000" y="5257800"/>
            <a:ext cx="0" cy="304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21" name="Line 11"/>
          <p:cNvSpPr>
            <a:spLocks noChangeShapeType="1"/>
          </p:cNvSpPr>
          <p:nvPr/>
        </p:nvSpPr>
        <p:spPr bwMode="auto">
          <a:xfrm>
            <a:off x="2438400" y="5257800"/>
            <a:ext cx="0" cy="304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32" name="Oval 16"/>
          <p:cNvSpPr>
            <a:spLocks noChangeArrowheads="1"/>
          </p:cNvSpPr>
          <p:nvPr/>
        </p:nvSpPr>
        <p:spPr bwMode="auto">
          <a:xfrm>
            <a:off x="1828800" y="3657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3" name="Oval 17"/>
          <p:cNvSpPr>
            <a:spLocks noChangeArrowheads="1"/>
          </p:cNvSpPr>
          <p:nvPr/>
        </p:nvSpPr>
        <p:spPr bwMode="auto">
          <a:xfrm>
            <a:off x="3200400" y="4495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4" name="Oval 18"/>
          <p:cNvSpPr>
            <a:spLocks noChangeArrowheads="1"/>
          </p:cNvSpPr>
          <p:nvPr/>
        </p:nvSpPr>
        <p:spPr bwMode="auto">
          <a:xfrm>
            <a:off x="1371600" y="4876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5" name="Oval 19"/>
          <p:cNvSpPr>
            <a:spLocks noChangeArrowheads="1"/>
          </p:cNvSpPr>
          <p:nvPr/>
        </p:nvSpPr>
        <p:spPr bwMode="auto">
          <a:xfrm>
            <a:off x="2819400" y="3733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36" name="Oval 20"/>
          <p:cNvSpPr>
            <a:spLocks noChangeArrowheads="1"/>
          </p:cNvSpPr>
          <p:nvPr/>
        </p:nvSpPr>
        <p:spPr bwMode="auto">
          <a:xfrm>
            <a:off x="4114800" y="3505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37" name="Oval 21"/>
          <p:cNvSpPr>
            <a:spLocks noChangeArrowheads="1"/>
          </p:cNvSpPr>
          <p:nvPr/>
        </p:nvSpPr>
        <p:spPr bwMode="auto">
          <a:xfrm>
            <a:off x="5029200" y="3124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38" name="Oval 22"/>
          <p:cNvSpPr>
            <a:spLocks noChangeArrowheads="1"/>
          </p:cNvSpPr>
          <p:nvPr/>
        </p:nvSpPr>
        <p:spPr bwMode="auto">
          <a:xfrm>
            <a:off x="3962400" y="4267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39" name="Oval 23"/>
          <p:cNvSpPr>
            <a:spLocks noChangeArrowheads="1"/>
          </p:cNvSpPr>
          <p:nvPr/>
        </p:nvSpPr>
        <p:spPr bwMode="auto">
          <a:xfrm>
            <a:off x="5105400" y="4267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9240" name="Oval 24"/>
          <p:cNvSpPr>
            <a:spLocks noChangeArrowheads="1"/>
          </p:cNvSpPr>
          <p:nvPr/>
        </p:nvSpPr>
        <p:spPr bwMode="auto">
          <a:xfrm>
            <a:off x="6096000" y="41148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9241" name="Oval 25"/>
          <p:cNvSpPr>
            <a:spLocks noChangeArrowheads="1"/>
          </p:cNvSpPr>
          <p:nvPr/>
        </p:nvSpPr>
        <p:spPr bwMode="auto">
          <a:xfrm>
            <a:off x="6324600" y="36576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9242" name="Oval 26"/>
          <p:cNvSpPr>
            <a:spLocks noChangeArrowheads="1"/>
          </p:cNvSpPr>
          <p:nvPr/>
        </p:nvSpPr>
        <p:spPr bwMode="auto">
          <a:xfrm>
            <a:off x="7467600" y="46482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9243" name="Oval 27"/>
          <p:cNvSpPr>
            <a:spLocks noChangeArrowheads="1"/>
          </p:cNvSpPr>
          <p:nvPr/>
        </p:nvSpPr>
        <p:spPr bwMode="auto">
          <a:xfrm>
            <a:off x="7239000" y="40386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9244" name="Line 28"/>
          <p:cNvSpPr>
            <a:spLocks noChangeShapeType="1"/>
          </p:cNvSpPr>
          <p:nvPr/>
        </p:nvSpPr>
        <p:spPr bwMode="auto">
          <a:xfrm flipV="1">
            <a:off x="4648200" y="1219200"/>
            <a:ext cx="0" cy="4038600"/>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45" name="Line 29"/>
          <p:cNvSpPr>
            <a:spLocks noChangeShapeType="1"/>
          </p:cNvSpPr>
          <p:nvPr/>
        </p:nvSpPr>
        <p:spPr bwMode="auto">
          <a:xfrm>
            <a:off x="1524000" y="4953000"/>
            <a:ext cx="3124200" cy="0"/>
          </a:xfrm>
          <a:prstGeom prst="line">
            <a:avLst/>
          </a:prstGeom>
          <a:noFill/>
          <a:ln w="2857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246" name="Line 30"/>
          <p:cNvSpPr>
            <a:spLocks noChangeShapeType="1"/>
          </p:cNvSpPr>
          <p:nvPr/>
        </p:nvSpPr>
        <p:spPr bwMode="auto">
          <a:xfrm>
            <a:off x="3276600" y="4572000"/>
            <a:ext cx="1371600" cy="0"/>
          </a:xfrm>
          <a:prstGeom prst="line">
            <a:avLst/>
          </a:prstGeom>
          <a:noFill/>
          <a:ln w="2857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247" name="Line 31"/>
          <p:cNvSpPr>
            <a:spLocks noChangeShapeType="1"/>
          </p:cNvSpPr>
          <p:nvPr/>
        </p:nvSpPr>
        <p:spPr bwMode="auto">
          <a:xfrm>
            <a:off x="4038600" y="4343400"/>
            <a:ext cx="609600" cy="0"/>
          </a:xfrm>
          <a:prstGeom prst="line">
            <a:avLst/>
          </a:prstGeom>
          <a:noFill/>
          <a:ln w="2857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248" name="Line 32"/>
          <p:cNvSpPr>
            <a:spLocks noChangeShapeType="1"/>
          </p:cNvSpPr>
          <p:nvPr/>
        </p:nvSpPr>
        <p:spPr bwMode="auto">
          <a:xfrm>
            <a:off x="2895600" y="3810000"/>
            <a:ext cx="1752600" cy="0"/>
          </a:xfrm>
          <a:prstGeom prst="line">
            <a:avLst/>
          </a:prstGeom>
          <a:noFill/>
          <a:ln w="2857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249" name="Line 33"/>
          <p:cNvSpPr>
            <a:spLocks noChangeShapeType="1"/>
          </p:cNvSpPr>
          <p:nvPr/>
        </p:nvSpPr>
        <p:spPr bwMode="auto">
          <a:xfrm>
            <a:off x="1905000" y="3733800"/>
            <a:ext cx="2743200" cy="0"/>
          </a:xfrm>
          <a:prstGeom prst="line">
            <a:avLst/>
          </a:prstGeom>
          <a:noFill/>
          <a:ln w="2857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250" name="Line 34"/>
          <p:cNvSpPr>
            <a:spLocks noChangeShapeType="1"/>
          </p:cNvSpPr>
          <p:nvPr/>
        </p:nvSpPr>
        <p:spPr bwMode="auto">
          <a:xfrm>
            <a:off x="4191000" y="3581400"/>
            <a:ext cx="457200" cy="0"/>
          </a:xfrm>
          <a:prstGeom prst="line">
            <a:avLst/>
          </a:prstGeom>
          <a:noFill/>
          <a:ln w="2857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251" name="Line 35"/>
          <p:cNvSpPr>
            <a:spLocks noChangeShapeType="1"/>
          </p:cNvSpPr>
          <p:nvPr/>
        </p:nvSpPr>
        <p:spPr bwMode="auto">
          <a:xfrm flipH="1">
            <a:off x="4648200" y="4724400"/>
            <a:ext cx="2895600" cy="0"/>
          </a:xfrm>
          <a:prstGeom prst="line">
            <a:avLst/>
          </a:prstGeom>
          <a:noFill/>
          <a:ln w="2857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252" name="Line 36"/>
          <p:cNvSpPr>
            <a:spLocks noChangeShapeType="1"/>
          </p:cNvSpPr>
          <p:nvPr/>
        </p:nvSpPr>
        <p:spPr bwMode="auto">
          <a:xfrm flipH="1">
            <a:off x="4648200" y="4114800"/>
            <a:ext cx="2667000" cy="0"/>
          </a:xfrm>
          <a:prstGeom prst="line">
            <a:avLst/>
          </a:prstGeom>
          <a:noFill/>
          <a:ln w="2857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253" name="Line 37"/>
          <p:cNvSpPr>
            <a:spLocks noChangeShapeType="1"/>
          </p:cNvSpPr>
          <p:nvPr/>
        </p:nvSpPr>
        <p:spPr bwMode="auto">
          <a:xfrm flipH="1">
            <a:off x="4648200" y="3200400"/>
            <a:ext cx="457200" cy="0"/>
          </a:xfrm>
          <a:prstGeom prst="line">
            <a:avLst/>
          </a:prstGeom>
          <a:noFill/>
          <a:ln w="2857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254" name="Line 38"/>
          <p:cNvSpPr>
            <a:spLocks noChangeShapeType="1"/>
          </p:cNvSpPr>
          <p:nvPr/>
        </p:nvSpPr>
        <p:spPr bwMode="auto">
          <a:xfrm flipH="1">
            <a:off x="4648200" y="3733800"/>
            <a:ext cx="1752600" cy="0"/>
          </a:xfrm>
          <a:prstGeom prst="line">
            <a:avLst/>
          </a:prstGeom>
          <a:noFill/>
          <a:ln w="2857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255" name="Line 39"/>
          <p:cNvSpPr>
            <a:spLocks noChangeShapeType="1"/>
          </p:cNvSpPr>
          <p:nvPr/>
        </p:nvSpPr>
        <p:spPr bwMode="auto">
          <a:xfrm flipH="1">
            <a:off x="4648200" y="4343400"/>
            <a:ext cx="533400" cy="0"/>
          </a:xfrm>
          <a:prstGeom prst="line">
            <a:avLst/>
          </a:prstGeom>
          <a:noFill/>
          <a:ln w="2857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256" name="Line 40"/>
          <p:cNvSpPr>
            <a:spLocks noChangeShapeType="1"/>
          </p:cNvSpPr>
          <p:nvPr/>
        </p:nvSpPr>
        <p:spPr bwMode="auto">
          <a:xfrm flipH="1">
            <a:off x="4648200" y="4191000"/>
            <a:ext cx="1524000" cy="0"/>
          </a:xfrm>
          <a:prstGeom prst="line">
            <a:avLst/>
          </a:prstGeom>
          <a:noFill/>
          <a:ln w="2857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17447" name="Group 41"/>
          <p:cNvGrpSpPr>
            <a:grpSpLocks/>
          </p:cNvGrpSpPr>
          <p:nvPr/>
        </p:nvGrpSpPr>
        <p:grpSpPr bwMode="auto">
          <a:xfrm>
            <a:off x="2209800" y="5638800"/>
            <a:ext cx="5029200" cy="900113"/>
            <a:chOff x="1344" y="3552"/>
            <a:chExt cx="3168" cy="567"/>
          </a:xfrm>
        </p:grpSpPr>
        <p:sp>
          <p:nvSpPr>
            <p:cNvPr id="17448" name="Text Box 42"/>
            <p:cNvSpPr txBox="1">
              <a:spLocks noChangeArrowheads="1"/>
            </p:cNvSpPr>
            <p:nvPr/>
          </p:nvSpPr>
          <p:spPr bwMode="auto">
            <a:xfrm>
              <a:off x="1344" y="3552"/>
              <a:ext cx="3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1</a:t>
              </a:r>
            </a:p>
          </p:txBody>
        </p:sp>
        <p:sp>
          <p:nvSpPr>
            <p:cNvPr id="17449" name="Text Box 43"/>
            <p:cNvSpPr txBox="1">
              <a:spLocks noChangeArrowheads="1"/>
            </p:cNvSpPr>
            <p:nvPr/>
          </p:nvSpPr>
          <p:spPr bwMode="auto">
            <a:xfrm>
              <a:off x="2736" y="3552"/>
              <a:ext cx="3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2</a:t>
              </a:r>
            </a:p>
          </p:txBody>
        </p:sp>
        <p:sp>
          <p:nvSpPr>
            <p:cNvPr id="17450" name="Text Box 44"/>
            <p:cNvSpPr txBox="1">
              <a:spLocks noChangeArrowheads="1"/>
            </p:cNvSpPr>
            <p:nvPr/>
          </p:nvSpPr>
          <p:spPr bwMode="auto">
            <a:xfrm>
              <a:off x="4128" y="3600"/>
              <a:ext cx="3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3</a:t>
              </a:r>
            </a:p>
          </p:txBody>
        </p:sp>
        <p:sp>
          <p:nvSpPr>
            <p:cNvPr id="17451" name="Text Box 45"/>
            <p:cNvSpPr txBox="1">
              <a:spLocks noChangeArrowheads="1"/>
            </p:cNvSpPr>
            <p:nvPr/>
          </p:nvSpPr>
          <p:spPr bwMode="auto">
            <a:xfrm>
              <a:off x="2736" y="3888"/>
              <a:ext cx="33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G</a:t>
              </a:r>
            </a:p>
          </p:txBody>
        </p:sp>
      </p:grpSp>
      <p:graphicFrame>
        <p:nvGraphicFramePr>
          <p:cNvPr id="46" name="Object 2"/>
          <p:cNvGraphicFramePr>
            <a:graphicFrameLocks noChangeAspect="1"/>
          </p:cNvGraphicFramePr>
          <p:nvPr/>
        </p:nvGraphicFramePr>
        <p:xfrm>
          <a:off x="1371600" y="1143000"/>
          <a:ext cx="2717800" cy="990600"/>
        </p:xfrm>
        <a:graphic>
          <a:graphicData uri="http://schemas.openxmlformats.org/presentationml/2006/ole">
            <mc:AlternateContent xmlns:mc="http://schemas.openxmlformats.org/markup-compatibility/2006">
              <mc:Choice xmlns:v="urn:schemas-microsoft-com:vml" Requires="v">
                <p:oleObj name="Equation" r:id="rId3" imgW="1358900" imgH="495300" progId="Equation.3">
                  <p:embed/>
                </p:oleObj>
              </mc:Choice>
              <mc:Fallback>
                <p:oleObj name="Equation" r:id="rId3" imgW="1358900" imgH="495300" progId="Equation.3">
                  <p:embed/>
                  <p:pic>
                    <p:nvPicPr>
                      <p:cNvPr id="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143000"/>
                        <a:ext cx="27178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265" name="Object 3"/>
          <p:cNvGraphicFramePr>
            <a:graphicFrameLocks noChangeAspect="1"/>
          </p:cNvGraphicFramePr>
          <p:nvPr/>
        </p:nvGraphicFramePr>
        <p:xfrm>
          <a:off x="5638800" y="1295400"/>
          <a:ext cx="2438400" cy="812800"/>
        </p:xfrm>
        <a:graphic>
          <a:graphicData uri="http://schemas.openxmlformats.org/presentationml/2006/ole">
            <mc:AlternateContent xmlns:mc="http://schemas.openxmlformats.org/markup-compatibility/2006">
              <mc:Choice xmlns:v="urn:schemas-microsoft-com:vml" Requires="v">
                <p:oleObj name="Equation" r:id="rId5" imgW="1219200" imgH="406400" progId="Equation.3">
                  <p:embed/>
                </p:oleObj>
              </mc:Choice>
              <mc:Fallback>
                <p:oleObj name="Equation" r:id="rId5" imgW="1219200" imgH="406400" progId="Equation.3">
                  <p:embed/>
                  <p:pic>
                    <p:nvPicPr>
                      <p:cNvPr id="926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295400"/>
                        <a:ext cx="2438400" cy="812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7" name="Picture 4" descr="High variability normal curve">
            <a:extLst>
              <a:ext uri="{FF2B5EF4-FFF2-40B4-BE49-F238E27FC236}">
                <a16:creationId xmlns:a16="http://schemas.microsoft.com/office/drawing/2014/main" id="{6768D1D5-A2C1-DE40-83D1-A5FED3126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14900" y="2640227"/>
            <a:ext cx="4038600" cy="2524125"/>
          </a:xfrm>
          <a:prstGeom prst="rect">
            <a:avLst/>
          </a:prstGeom>
          <a:noFill/>
        </p:spPr>
      </p:pic>
    </p:spTree>
    <p:extLst>
      <p:ext uri="{BB962C8B-B14F-4D97-AF65-F5344CB8AC3E}">
        <p14:creationId xmlns:p14="http://schemas.microsoft.com/office/powerpoint/2010/main" val="2069775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9236"/>
                                        </p:tgtEl>
                                        <p:attrNameLst>
                                          <p:attrName>style.visibility</p:attrName>
                                        </p:attrNameLst>
                                      </p:cBhvr>
                                      <p:to>
                                        <p:strVal val="visible"/>
                                      </p:to>
                                    </p:set>
                                  </p:childTnLst>
                                </p:cTn>
                              </p:par>
                            </p:childTnLst>
                          </p:cTn>
                        </p:par>
                        <p:par>
                          <p:cTn id="10" fill="hold" nodeType="afterGroup">
                            <p:stCondLst>
                              <p:cond delay="100"/>
                            </p:stCondLst>
                            <p:childTnLst>
                              <p:par>
                                <p:cTn id="11" presetID="1" presetClass="entr" presetSubtype="0" fill="hold" grpId="0" nodeType="afterEffect">
                                  <p:stCondLst>
                                    <p:cond delay="100"/>
                                  </p:stCondLst>
                                  <p:childTnLst>
                                    <p:set>
                                      <p:cBhvr>
                                        <p:cTn id="12" dur="1" fill="hold">
                                          <p:stCondLst>
                                            <p:cond delay="0"/>
                                          </p:stCondLst>
                                        </p:cTn>
                                        <p:tgtEl>
                                          <p:spTgt spid="9233"/>
                                        </p:tgtEl>
                                        <p:attrNameLst>
                                          <p:attrName>style.visibility</p:attrName>
                                        </p:attrNameLst>
                                      </p:cBhvr>
                                      <p:to>
                                        <p:strVal val="visible"/>
                                      </p:to>
                                    </p:set>
                                  </p:childTnLst>
                                </p:cTn>
                              </p:par>
                            </p:childTnLst>
                          </p:cTn>
                        </p:par>
                        <p:par>
                          <p:cTn id="13" fill="hold" nodeType="afterGroup">
                            <p:stCondLst>
                              <p:cond delay="200"/>
                            </p:stCondLst>
                            <p:childTnLst>
                              <p:par>
                                <p:cTn id="14" presetID="1" presetClass="entr" presetSubtype="0" fill="hold" grpId="0" nodeType="afterEffect">
                                  <p:stCondLst>
                                    <p:cond delay="100"/>
                                  </p:stCondLst>
                                  <p:childTnLst>
                                    <p:set>
                                      <p:cBhvr>
                                        <p:cTn id="15" dur="1" fill="hold">
                                          <p:stCondLst>
                                            <p:cond delay="0"/>
                                          </p:stCondLst>
                                        </p:cTn>
                                        <p:tgtEl>
                                          <p:spTgt spid="9232"/>
                                        </p:tgtEl>
                                        <p:attrNameLst>
                                          <p:attrName>style.visibility</p:attrName>
                                        </p:attrNameLst>
                                      </p:cBhvr>
                                      <p:to>
                                        <p:strVal val="visible"/>
                                      </p:to>
                                    </p:set>
                                  </p:childTnLst>
                                </p:cTn>
                              </p:par>
                            </p:childTnLst>
                          </p:cTn>
                        </p:par>
                        <p:par>
                          <p:cTn id="16" fill="hold" nodeType="afterGroup">
                            <p:stCondLst>
                              <p:cond delay="300"/>
                            </p:stCondLst>
                            <p:childTnLst>
                              <p:par>
                                <p:cTn id="17" presetID="1" presetClass="entr" presetSubtype="0" fill="hold" grpId="0" nodeType="afterEffect">
                                  <p:stCondLst>
                                    <p:cond delay="100"/>
                                  </p:stCondLst>
                                  <p:childTnLst>
                                    <p:set>
                                      <p:cBhvr>
                                        <p:cTn id="18" dur="1" fill="hold">
                                          <p:stCondLst>
                                            <p:cond delay="0"/>
                                          </p:stCondLst>
                                        </p:cTn>
                                        <p:tgtEl>
                                          <p:spTgt spid="9243"/>
                                        </p:tgtEl>
                                        <p:attrNameLst>
                                          <p:attrName>style.visibility</p:attrName>
                                        </p:attrNameLst>
                                      </p:cBhvr>
                                      <p:to>
                                        <p:strVal val="visible"/>
                                      </p:to>
                                    </p:set>
                                  </p:childTnLst>
                                </p:cTn>
                              </p:par>
                            </p:childTnLst>
                          </p:cTn>
                        </p:par>
                        <p:par>
                          <p:cTn id="19" fill="hold" nodeType="afterGroup">
                            <p:stCondLst>
                              <p:cond delay="400"/>
                            </p:stCondLst>
                            <p:childTnLst>
                              <p:par>
                                <p:cTn id="20" presetID="1" presetClass="entr" presetSubtype="0" fill="hold" grpId="0" nodeType="afterEffect">
                                  <p:stCondLst>
                                    <p:cond delay="100"/>
                                  </p:stCondLst>
                                  <p:childTnLst>
                                    <p:set>
                                      <p:cBhvr>
                                        <p:cTn id="21" dur="1" fill="hold">
                                          <p:stCondLst>
                                            <p:cond delay="0"/>
                                          </p:stCondLst>
                                        </p:cTn>
                                        <p:tgtEl>
                                          <p:spTgt spid="9242"/>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grpId="0" nodeType="afterEffect">
                                  <p:stCondLst>
                                    <p:cond delay="100"/>
                                  </p:stCondLst>
                                  <p:childTnLst>
                                    <p:set>
                                      <p:cBhvr>
                                        <p:cTn id="24" dur="1" fill="hold">
                                          <p:stCondLst>
                                            <p:cond delay="0"/>
                                          </p:stCondLst>
                                        </p:cTn>
                                        <p:tgtEl>
                                          <p:spTgt spid="9237"/>
                                        </p:tgtEl>
                                        <p:attrNameLst>
                                          <p:attrName>style.visibility</p:attrName>
                                        </p:attrNameLst>
                                      </p:cBhvr>
                                      <p:to>
                                        <p:strVal val="visible"/>
                                      </p:to>
                                    </p:set>
                                  </p:childTnLst>
                                </p:cTn>
                              </p:par>
                            </p:childTnLst>
                          </p:cTn>
                        </p:par>
                        <p:par>
                          <p:cTn id="25" fill="hold" nodeType="afterGroup">
                            <p:stCondLst>
                              <p:cond delay="600"/>
                            </p:stCondLst>
                            <p:childTnLst>
                              <p:par>
                                <p:cTn id="26" presetID="1" presetClass="entr" presetSubtype="0" fill="hold" grpId="0" nodeType="afterEffect">
                                  <p:stCondLst>
                                    <p:cond delay="100"/>
                                  </p:stCondLst>
                                  <p:childTnLst>
                                    <p:set>
                                      <p:cBhvr>
                                        <p:cTn id="27" dur="1" fill="hold">
                                          <p:stCondLst>
                                            <p:cond delay="0"/>
                                          </p:stCondLst>
                                        </p:cTn>
                                        <p:tgtEl>
                                          <p:spTgt spid="9240"/>
                                        </p:tgtEl>
                                        <p:attrNameLst>
                                          <p:attrName>style.visibility</p:attrName>
                                        </p:attrNameLst>
                                      </p:cBhvr>
                                      <p:to>
                                        <p:strVal val="visible"/>
                                      </p:to>
                                    </p:set>
                                  </p:childTnLst>
                                </p:cTn>
                              </p:par>
                            </p:childTnLst>
                          </p:cTn>
                        </p:par>
                        <p:par>
                          <p:cTn id="28" fill="hold" nodeType="afterGroup">
                            <p:stCondLst>
                              <p:cond delay="700"/>
                            </p:stCondLst>
                            <p:childTnLst>
                              <p:par>
                                <p:cTn id="29" presetID="1" presetClass="entr" presetSubtype="0" fill="hold" grpId="0" nodeType="afterEffect">
                                  <p:stCondLst>
                                    <p:cond delay="100"/>
                                  </p:stCondLst>
                                  <p:childTnLst>
                                    <p:set>
                                      <p:cBhvr>
                                        <p:cTn id="30" dur="1" fill="hold">
                                          <p:stCondLst>
                                            <p:cond delay="0"/>
                                          </p:stCondLst>
                                        </p:cTn>
                                        <p:tgtEl>
                                          <p:spTgt spid="9235"/>
                                        </p:tgtEl>
                                        <p:attrNameLst>
                                          <p:attrName>style.visibility</p:attrName>
                                        </p:attrNameLst>
                                      </p:cBhvr>
                                      <p:to>
                                        <p:strVal val="visible"/>
                                      </p:to>
                                    </p:set>
                                  </p:childTnLst>
                                </p:cTn>
                              </p:par>
                            </p:childTnLst>
                          </p:cTn>
                        </p:par>
                        <p:par>
                          <p:cTn id="31" fill="hold" nodeType="afterGroup">
                            <p:stCondLst>
                              <p:cond delay="800"/>
                            </p:stCondLst>
                            <p:childTnLst>
                              <p:par>
                                <p:cTn id="32" presetID="1" presetClass="entr" presetSubtype="0" fill="hold" grpId="0" nodeType="afterEffect">
                                  <p:stCondLst>
                                    <p:cond delay="100"/>
                                  </p:stCondLst>
                                  <p:childTnLst>
                                    <p:set>
                                      <p:cBhvr>
                                        <p:cTn id="33" dur="1" fill="hold">
                                          <p:stCondLst>
                                            <p:cond delay="0"/>
                                          </p:stCondLst>
                                        </p:cTn>
                                        <p:tgtEl>
                                          <p:spTgt spid="9238"/>
                                        </p:tgtEl>
                                        <p:attrNameLst>
                                          <p:attrName>style.visibility</p:attrName>
                                        </p:attrNameLst>
                                      </p:cBhvr>
                                      <p:to>
                                        <p:strVal val="visible"/>
                                      </p:to>
                                    </p:set>
                                  </p:childTnLst>
                                </p:cTn>
                              </p:par>
                            </p:childTnLst>
                          </p:cTn>
                        </p:par>
                        <p:par>
                          <p:cTn id="34" fill="hold" nodeType="afterGroup">
                            <p:stCondLst>
                              <p:cond delay="900"/>
                            </p:stCondLst>
                            <p:childTnLst>
                              <p:par>
                                <p:cTn id="35" presetID="1" presetClass="entr" presetSubtype="0" fill="hold" grpId="0" nodeType="afterEffect">
                                  <p:stCondLst>
                                    <p:cond delay="100"/>
                                  </p:stCondLst>
                                  <p:childTnLst>
                                    <p:set>
                                      <p:cBhvr>
                                        <p:cTn id="36" dur="1" fill="hold">
                                          <p:stCondLst>
                                            <p:cond delay="0"/>
                                          </p:stCondLst>
                                        </p:cTn>
                                        <p:tgtEl>
                                          <p:spTgt spid="9239"/>
                                        </p:tgtEl>
                                        <p:attrNameLst>
                                          <p:attrName>style.visibility</p:attrName>
                                        </p:attrNameLst>
                                      </p:cBhvr>
                                      <p:to>
                                        <p:strVal val="visible"/>
                                      </p:to>
                                    </p:set>
                                  </p:childTnLst>
                                </p:cTn>
                              </p:par>
                            </p:childTnLst>
                          </p:cTn>
                        </p:par>
                        <p:par>
                          <p:cTn id="37" fill="hold" nodeType="afterGroup">
                            <p:stCondLst>
                              <p:cond delay="1000"/>
                            </p:stCondLst>
                            <p:childTnLst>
                              <p:par>
                                <p:cTn id="38" presetID="1" presetClass="entr" presetSubtype="0" fill="hold" grpId="0" nodeType="afterEffect">
                                  <p:stCondLst>
                                    <p:cond delay="100"/>
                                  </p:stCondLst>
                                  <p:childTnLst>
                                    <p:set>
                                      <p:cBhvr>
                                        <p:cTn id="39" dur="1" fill="hold">
                                          <p:stCondLst>
                                            <p:cond delay="0"/>
                                          </p:stCondLst>
                                        </p:cTn>
                                        <p:tgtEl>
                                          <p:spTgt spid="924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24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251"/>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245"/>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246"/>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247"/>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9255"/>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9249"/>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9253"/>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9254"/>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9252"/>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9248"/>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9250"/>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9256"/>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nodeType="clickEffect">
                                  <p:stCondLst>
                                    <p:cond delay="0"/>
                                  </p:stCondLst>
                                  <p:childTnLst>
                                    <p:set>
                                      <p:cBhvr>
                                        <p:cTn id="95" dur="1" fill="hold">
                                          <p:stCondLst>
                                            <p:cond delay="0"/>
                                          </p:stCondLst>
                                        </p:cTn>
                                        <p:tgtEl>
                                          <p:spTgt spid="46"/>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nodeType="clickEffect">
                                  <p:stCondLst>
                                    <p:cond delay="0"/>
                                  </p:stCondLst>
                                  <p:childTnLst>
                                    <p:set>
                                      <p:cBhvr>
                                        <p:cTn id="99" dur="1" fill="hold">
                                          <p:stCondLst>
                                            <p:cond delay="0"/>
                                          </p:stCondLst>
                                        </p:cTn>
                                        <p:tgtEl>
                                          <p:spTgt spid="9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2" grpId="0" animBg="1"/>
      <p:bldP spid="9233" grpId="0" animBg="1"/>
      <p:bldP spid="9234" grpId="0" animBg="1"/>
      <p:bldP spid="9235" grpId="0" animBg="1"/>
      <p:bldP spid="9236" grpId="0" animBg="1"/>
      <p:bldP spid="9237" grpId="0" animBg="1"/>
      <p:bldP spid="9238" grpId="0" animBg="1"/>
      <p:bldP spid="9239" grpId="0" animBg="1"/>
      <p:bldP spid="9240" grpId="0" animBg="1"/>
      <p:bldP spid="9241" grpId="0" animBg="1"/>
      <p:bldP spid="9242" grpId="0" animBg="1"/>
      <p:bldP spid="9243" grpId="0" animBg="1"/>
      <p:bldP spid="9244" grpId="0" animBg="1"/>
      <p:bldP spid="9245" grpId="0" animBg="1"/>
      <p:bldP spid="9246" grpId="0" animBg="1"/>
      <p:bldP spid="9247" grpId="0" animBg="1"/>
      <p:bldP spid="9248" grpId="0" animBg="1"/>
      <p:bldP spid="9249" grpId="0" animBg="1"/>
      <p:bldP spid="9250" grpId="0" animBg="1"/>
      <p:bldP spid="9251" grpId="0" animBg="1"/>
      <p:bldP spid="9252" grpId="0" animBg="1"/>
      <p:bldP spid="9253" grpId="0" animBg="1"/>
      <p:bldP spid="9254" grpId="0" animBg="1"/>
      <p:bldP spid="9255" grpId="0" animBg="1"/>
      <p:bldP spid="92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4" name="Line 34"/>
          <p:cNvSpPr>
            <a:spLocks noChangeShapeType="1"/>
          </p:cNvSpPr>
          <p:nvPr/>
        </p:nvSpPr>
        <p:spPr bwMode="auto">
          <a:xfrm flipV="1">
            <a:off x="4648200" y="1371600"/>
            <a:ext cx="0" cy="3886200"/>
          </a:xfrm>
          <a:prstGeom prst="line">
            <a:avLst/>
          </a:prstGeom>
          <a:noFill/>
          <a:ln w="1524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37" name="Rectangle 2"/>
          <p:cNvSpPr>
            <a:spLocks noGrp="1" noChangeArrowheads="1"/>
          </p:cNvSpPr>
          <p:nvPr>
            <p:ph type="title"/>
          </p:nvPr>
        </p:nvSpPr>
        <p:spPr>
          <a:xfrm>
            <a:off x="457200" y="274638"/>
            <a:ext cx="8229600" cy="792162"/>
          </a:xfrm>
        </p:spPr>
        <p:txBody>
          <a:bodyPr/>
          <a:lstStyle/>
          <a:p>
            <a:pPr eaLnBrk="1" hangingPunct="1"/>
            <a:r>
              <a:rPr lang="en-US">
                <a:latin typeface="Arial" charset="0"/>
              </a:rPr>
              <a:t>ANOVA – Treatment Variability</a:t>
            </a:r>
          </a:p>
        </p:txBody>
      </p:sp>
      <p:pic>
        <p:nvPicPr>
          <p:cNvPr id="18438" name="Picture 3" descr="High variability normal curv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514600"/>
            <a:ext cx="4038600" cy="2676525"/>
          </a:xfrm>
          <a:noFill/>
        </p:spPr>
      </p:pic>
      <p:pic>
        <p:nvPicPr>
          <p:cNvPr id="18439" name="Picture 4" descr="High variability normal curve"/>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667000" y="2590800"/>
            <a:ext cx="4038600" cy="2524125"/>
          </a:xfrm>
          <a:noFill/>
        </p:spPr>
      </p:pic>
      <p:sp>
        <p:nvSpPr>
          <p:cNvPr id="18440" name="Line 5"/>
          <p:cNvSpPr>
            <a:spLocks noChangeShapeType="1"/>
          </p:cNvSpPr>
          <p:nvPr/>
        </p:nvSpPr>
        <p:spPr bwMode="auto">
          <a:xfrm flipH="1">
            <a:off x="304800" y="5257800"/>
            <a:ext cx="8610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41" name="Line 6"/>
          <p:cNvSpPr>
            <a:spLocks noChangeShapeType="1"/>
          </p:cNvSpPr>
          <p:nvPr/>
        </p:nvSpPr>
        <p:spPr bwMode="auto">
          <a:xfrm flipV="1">
            <a:off x="304800" y="1676400"/>
            <a:ext cx="0" cy="3581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43" name="Line 8"/>
          <p:cNvSpPr>
            <a:spLocks noChangeShapeType="1"/>
          </p:cNvSpPr>
          <p:nvPr/>
        </p:nvSpPr>
        <p:spPr bwMode="auto">
          <a:xfrm>
            <a:off x="2438400" y="5257800"/>
            <a:ext cx="0" cy="228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44" name="Line 9"/>
          <p:cNvSpPr>
            <a:spLocks noChangeShapeType="1"/>
          </p:cNvSpPr>
          <p:nvPr/>
        </p:nvSpPr>
        <p:spPr bwMode="auto">
          <a:xfrm>
            <a:off x="4648200" y="5257800"/>
            <a:ext cx="0" cy="304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45" name="Line 10"/>
          <p:cNvSpPr>
            <a:spLocks noChangeShapeType="1"/>
          </p:cNvSpPr>
          <p:nvPr/>
        </p:nvSpPr>
        <p:spPr bwMode="auto">
          <a:xfrm>
            <a:off x="6858000" y="5257800"/>
            <a:ext cx="0" cy="304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46" name="Line 11"/>
          <p:cNvSpPr>
            <a:spLocks noChangeShapeType="1"/>
          </p:cNvSpPr>
          <p:nvPr/>
        </p:nvSpPr>
        <p:spPr bwMode="auto">
          <a:xfrm>
            <a:off x="2438400" y="5257800"/>
            <a:ext cx="0" cy="304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47" name="Oval 16"/>
          <p:cNvSpPr>
            <a:spLocks noChangeArrowheads="1"/>
          </p:cNvSpPr>
          <p:nvPr/>
        </p:nvSpPr>
        <p:spPr bwMode="auto">
          <a:xfrm>
            <a:off x="1828800" y="3657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48" name="Oval 17"/>
          <p:cNvSpPr>
            <a:spLocks noChangeArrowheads="1"/>
          </p:cNvSpPr>
          <p:nvPr/>
        </p:nvSpPr>
        <p:spPr bwMode="auto">
          <a:xfrm>
            <a:off x="3200400" y="4495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49" name="Oval 18"/>
          <p:cNvSpPr>
            <a:spLocks noChangeArrowheads="1"/>
          </p:cNvSpPr>
          <p:nvPr/>
        </p:nvSpPr>
        <p:spPr bwMode="auto">
          <a:xfrm>
            <a:off x="1371600" y="4876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50" name="Oval 19"/>
          <p:cNvSpPr>
            <a:spLocks noChangeArrowheads="1"/>
          </p:cNvSpPr>
          <p:nvPr/>
        </p:nvSpPr>
        <p:spPr bwMode="auto">
          <a:xfrm>
            <a:off x="2819400" y="3733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51" name="Oval 20"/>
          <p:cNvSpPr>
            <a:spLocks noChangeArrowheads="1"/>
          </p:cNvSpPr>
          <p:nvPr/>
        </p:nvSpPr>
        <p:spPr bwMode="auto">
          <a:xfrm>
            <a:off x="4114800" y="3505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8452" name="Oval 21"/>
          <p:cNvSpPr>
            <a:spLocks noChangeArrowheads="1"/>
          </p:cNvSpPr>
          <p:nvPr/>
        </p:nvSpPr>
        <p:spPr bwMode="auto">
          <a:xfrm>
            <a:off x="5029200" y="3124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8453" name="Oval 22"/>
          <p:cNvSpPr>
            <a:spLocks noChangeArrowheads="1"/>
          </p:cNvSpPr>
          <p:nvPr/>
        </p:nvSpPr>
        <p:spPr bwMode="auto">
          <a:xfrm>
            <a:off x="3962400" y="4267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8454" name="Oval 23"/>
          <p:cNvSpPr>
            <a:spLocks noChangeArrowheads="1"/>
          </p:cNvSpPr>
          <p:nvPr/>
        </p:nvSpPr>
        <p:spPr bwMode="auto">
          <a:xfrm>
            <a:off x="5105400" y="4267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8455" name="Oval 24"/>
          <p:cNvSpPr>
            <a:spLocks noChangeArrowheads="1"/>
          </p:cNvSpPr>
          <p:nvPr/>
        </p:nvSpPr>
        <p:spPr bwMode="auto">
          <a:xfrm>
            <a:off x="6096000" y="41148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8456" name="Oval 25"/>
          <p:cNvSpPr>
            <a:spLocks noChangeArrowheads="1"/>
          </p:cNvSpPr>
          <p:nvPr/>
        </p:nvSpPr>
        <p:spPr bwMode="auto">
          <a:xfrm>
            <a:off x="6324600" y="36576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8457" name="Oval 26"/>
          <p:cNvSpPr>
            <a:spLocks noChangeArrowheads="1"/>
          </p:cNvSpPr>
          <p:nvPr/>
        </p:nvSpPr>
        <p:spPr bwMode="auto">
          <a:xfrm>
            <a:off x="7467600" y="46482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8458" name="Oval 27"/>
          <p:cNvSpPr>
            <a:spLocks noChangeArrowheads="1"/>
          </p:cNvSpPr>
          <p:nvPr/>
        </p:nvSpPr>
        <p:spPr bwMode="auto">
          <a:xfrm>
            <a:off x="7239000" y="40386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0268" name="Line 28"/>
          <p:cNvSpPr>
            <a:spLocks noChangeShapeType="1"/>
          </p:cNvSpPr>
          <p:nvPr/>
        </p:nvSpPr>
        <p:spPr bwMode="auto">
          <a:xfrm flipV="1">
            <a:off x="2438400" y="2209800"/>
            <a:ext cx="0" cy="3048000"/>
          </a:xfrm>
          <a:prstGeom prst="line">
            <a:avLst/>
          </a:prstGeom>
          <a:noFill/>
          <a:ln w="381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69" name="Line 29"/>
          <p:cNvSpPr>
            <a:spLocks noChangeShapeType="1"/>
          </p:cNvSpPr>
          <p:nvPr/>
        </p:nvSpPr>
        <p:spPr bwMode="auto">
          <a:xfrm flipV="1">
            <a:off x="4648200" y="1828800"/>
            <a:ext cx="0" cy="34290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70" name="Line 30"/>
          <p:cNvSpPr>
            <a:spLocks noChangeShapeType="1"/>
          </p:cNvSpPr>
          <p:nvPr/>
        </p:nvSpPr>
        <p:spPr bwMode="auto">
          <a:xfrm flipV="1">
            <a:off x="6858000" y="2209800"/>
            <a:ext cx="0" cy="304800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72" name="Line 32"/>
          <p:cNvSpPr>
            <a:spLocks noChangeShapeType="1"/>
          </p:cNvSpPr>
          <p:nvPr/>
        </p:nvSpPr>
        <p:spPr bwMode="auto">
          <a:xfrm flipH="1">
            <a:off x="4648200" y="3962400"/>
            <a:ext cx="2209800" cy="0"/>
          </a:xfrm>
          <a:prstGeom prst="line">
            <a:avLst/>
          </a:prstGeom>
          <a:noFill/>
          <a:ln w="38100">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273" name="Line 33"/>
          <p:cNvSpPr>
            <a:spLocks noChangeShapeType="1"/>
          </p:cNvSpPr>
          <p:nvPr/>
        </p:nvSpPr>
        <p:spPr bwMode="auto">
          <a:xfrm>
            <a:off x="2438400" y="4191000"/>
            <a:ext cx="2209800" cy="0"/>
          </a:xfrm>
          <a:prstGeom prst="line">
            <a:avLst/>
          </a:prstGeom>
          <a:noFill/>
          <a:ln w="381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18464" name="Group 35"/>
          <p:cNvGrpSpPr>
            <a:grpSpLocks/>
          </p:cNvGrpSpPr>
          <p:nvPr/>
        </p:nvGrpSpPr>
        <p:grpSpPr bwMode="auto">
          <a:xfrm>
            <a:off x="2209800" y="5638800"/>
            <a:ext cx="5029200" cy="900113"/>
            <a:chOff x="1344" y="3552"/>
            <a:chExt cx="3168" cy="567"/>
          </a:xfrm>
        </p:grpSpPr>
        <p:sp>
          <p:nvSpPr>
            <p:cNvPr id="18465" name="Text Box 36"/>
            <p:cNvSpPr txBox="1">
              <a:spLocks noChangeArrowheads="1"/>
            </p:cNvSpPr>
            <p:nvPr/>
          </p:nvSpPr>
          <p:spPr bwMode="auto">
            <a:xfrm>
              <a:off x="1344" y="3552"/>
              <a:ext cx="3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1</a:t>
              </a:r>
            </a:p>
          </p:txBody>
        </p:sp>
        <p:sp>
          <p:nvSpPr>
            <p:cNvPr id="18466" name="Text Box 37"/>
            <p:cNvSpPr txBox="1">
              <a:spLocks noChangeArrowheads="1"/>
            </p:cNvSpPr>
            <p:nvPr/>
          </p:nvSpPr>
          <p:spPr bwMode="auto">
            <a:xfrm>
              <a:off x="2736" y="3552"/>
              <a:ext cx="3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2</a:t>
              </a:r>
            </a:p>
          </p:txBody>
        </p:sp>
        <p:sp>
          <p:nvSpPr>
            <p:cNvPr id="18467" name="Text Box 38"/>
            <p:cNvSpPr txBox="1">
              <a:spLocks noChangeArrowheads="1"/>
            </p:cNvSpPr>
            <p:nvPr/>
          </p:nvSpPr>
          <p:spPr bwMode="auto">
            <a:xfrm>
              <a:off x="4128" y="3600"/>
              <a:ext cx="3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3</a:t>
              </a:r>
            </a:p>
          </p:txBody>
        </p:sp>
        <p:sp>
          <p:nvSpPr>
            <p:cNvPr id="18468" name="Text Box 39"/>
            <p:cNvSpPr txBox="1">
              <a:spLocks noChangeArrowheads="1"/>
            </p:cNvSpPr>
            <p:nvPr/>
          </p:nvSpPr>
          <p:spPr bwMode="auto">
            <a:xfrm>
              <a:off x="2736" y="3888"/>
              <a:ext cx="33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G</a:t>
              </a:r>
            </a:p>
          </p:txBody>
        </p:sp>
      </p:grpSp>
      <p:graphicFrame>
        <p:nvGraphicFramePr>
          <p:cNvPr id="10280" name="Object 2"/>
          <p:cNvGraphicFramePr>
            <a:graphicFrameLocks noChangeAspect="1"/>
          </p:cNvGraphicFramePr>
          <p:nvPr/>
        </p:nvGraphicFramePr>
        <p:xfrm>
          <a:off x="990600" y="1143000"/>
          <a:ext cx="2717800" cy="990600"/>
        </p:xfrm>
        <a:graphic>
          <a:graphicData uri="http://schemas.openxmlformats.org/presentationml/2006/ole">
            <mc:AlternateContent xmlns:mc="http://schemas.openxmlformats.org/markup-compatibility/2006">
              <mc:Choice xmlns:v="urn:schemas-microsoft-com:vml" Requires="v">
                <p:oleObj name="Equation" r:id="rId3" imgW="1358900" imgH="495300" progId="Equation.3">
                  <p:embed/>
                </p:oleObj>
              </mc:Choice>
              <mc:Fallback>
                <p:oleObj name="Equation" r:id="rId3" imgW="1358900" imgH="495300" progId="Equation.3">
                  <p:embed/>
                  <p:pic>
                    <p:nvPicPr>
                      <p:cNvPr id="1028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27178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281" name="Object 3"/>
          <p:cNvGraphicFramePr>
            <a:graphicFrameLocks noChangeAspect="1"/>
          </p:cNvGraphicFramePr>
          <p:nvPr/>
        </p:nvGraphicFramePr>
        <p:xfrm>
          <a:off x="5486400" y="1143000"/>
          <a:ext cx="2667000" cy="812800"/>
        </p:xfrm>
        <a:graphic>
          <a:graphicData uri="http://schemas.openxmlformats.org/presentationml/2006/ole">
            <mc:AlternateContent xmlns:mc="http://schemas.openxmlformats.org/markup-compatibility/2006">
              <mc:Choice xmlns:v="urn:schemas-microsoft-com:vml" Requires="v">
                <p:oleObj name="Equation" r:id="rId5" imgW="1333500" imgH="406400" progId="Equation.3">
                  <p:embed/>
                </p:oleObj>
              </mc:Choice>
              <mc:Fallback>
                <p:oleObj name="Equation" r:id="rId5" imgW="1333500" imgH="406400" progId="Equation.3">
                  <p:embed/>
                  <p:pic>
                    <p:nvPicPr>
                      <p:cNvPr id="1028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143000"/>
                        <a:ext cx="2667000" cy="812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39" name="Picture 4" descr="High variability normal curve">
            <a:extLst>
              <a:ext uri="{FF2B5EF4-FFF2-40B4-BE49-F238E27FC236}">
                <a16:creationId xmlns:a16="http://schemas.microsoft.com/office/drawing/2014/main" id="{D3091A96-95E0-E042-94E8-FC37F3781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38699" y="2690812"/>
            <a:ext cx="4038600" cy="2524125"/>
          </a:xfrm>
          <a:prstGeom prst="rect">
            <a:avLst/>
          </a:prstGeom>
          <a:noFill/>
        </p:spPr>
      </p:pic>
    </p:spTree>
    <p:extLst>
      <p:ext uri="{BB962C8B-B14F-4D97-AF65-F5344CB8AC3E}">
        <p14:creationId xmlns:p14="http://schemas.microsoft.com/office/powerpoint/2010/main" val="3328089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10269"/>
                                        </p:tgtEl>
                                        <p:attrNameLst>
                                          <p:attrName>style.visibility</p:attrName>
                                        </p:attrNameLst>
                                      </p:cBhvr>
                                      <p:to>
                                        <p:strVal val="visible"/>
                                      </p:to>
                                    </p:set>
                                  </p:childTnLst>
                                </p:cTn>
                              </p:par>
                            </p:childTnLst>
                          </p:cTn>
                        </p:par>
                        <p:par>
                          <p:cTn id="10" fill="hold" nodeType="afterGroup">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1027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74"/>
                                        </p:tgtEl>
                                        <p:attrNameLst>
                                          <p:attrName>style.visibility</p:attrName>
                                        </p:attrNameLst>
                                      </p:cBhvr>
                                      <p:to>
                                        <p:strVal val="visible"/>
                                      </p:to>
                                    </p:set>
                                    <p:animEffect transition="in" filter="dissolve">
                                      <p:cBhvr>
                                        <p:cTn id="17" dur="500"/>
                                        <p:tgtEl>
                                          <p:spTgt spid="102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273"/>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300"/>
                                  </p:stCondLst>
                                  <p:childTnLst>
                                    <p:set>
                                      <p:cBhvr>
                                        <p:cTn id="24" dur="1" fill="hold">
                                          <p:stCondLst>
                                            <p:cond delay="0"/>
                                          </p:stCondLst>
                                        </p:cTn>
                                        <p:tgtEl>
                                          <p:spTgt spid="1027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28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4" grpId="0" animBg="1"/>
      <p:bldP spid="10268" grpId="0" animBg="1"/>
      <p:bldP spid="10269" grpId="0" animBg="1"/>
      <p:bldP spid="10270" grpId="0" animBg="1"/>
      <p:bldP spid="10272" grpId="0" animBg="1"/>
      <p:bldP spid="102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457200" y="274638"/>
            <a:ext cx="8229600" cy="792162"/>
          </a:xfrm>
        </p:spPr>
        <p:txBody>
          <a:bodyPr/>
          <a:lstStyle/>
          <a:p>
            <a:pPr eaLnBrk="1" hangingPunct="1"/>
            <a:r>
              <a:rPr lang="en-US">
                <a:latin typeface="Arial" charset="0"/>
              </a:rPr>
              <a:t>ANOVA – Error Variability</a:t>
            </a:r>
          </a:p>
        </p:txBody>
      </p:sp>
      <p:pic>
        <p:nvPicPr>
          <p:cNvPr id="19461" name="Picture 3" descr="High variability normal curv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514600"/>
            <a:ext cx="4038600" cy="2676525"/>
          </a:xfrm>
          <a:noFill/>
        </p:spPr>
      </p:pic>
      <p:pic>
        <p:nvPicPr>
          <p:cNvPr id="19462" name="Picture 4" descr="High variability normal curve"/>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667000" y="2590800"/>
            <a:ext cx="4038600" cy="2524125"/>
          </a:xfrm>
          <a:noFill/>
        </p:spPr>
      </p:pic>
      <p:sp>
        <p:nvSpPr>
          <p:cNvPr id="19463" name="Line 5"/>
          <p:cNvSpPr>
            <a:spLocks noChangeShapeType="1"/>
          </p:cNvSpPr>
          <p:nvPr/>
        </p:nvSpPr>
        <p:spPr bwMode="auto">
          <a:xfrm flipH="1">
            <a:off x="304800" y="5257800"/>
            <a:ext cx="8610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464" name="Line 6"/>
          <p:cNvSpPr>
            <a:spLocks noChangeShapeType="1"/>
          </p:cNvSpPr>
          <p:nvPr/>
        </p:nvSpPr>
        <p:spPr bwMode="auto">
          <a:xfrm flipV="1">
            <a:off x="304800" y="1676400"/>
            <a:ext cx="0" cy="3581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466" name="Line 8"/>
          <p:cNvSpPr>
            <a:spLocks noChangeShapeType="1"/>
          </p:cNvSpPr>
          <p:nvPr/>
        </p:nvSpPr>
        <p:spPr bwMode="auto">
          <a:xfrm>
            <a:off x="2438400" y="5257800"/>
            <a:ext cx="0" cy="228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467" name="Line 9"/>
          <p:cNvSpPr>
            <a:spLocks noChangeShapeType="1"/>
          </p:cNvSpPr>
          <p:nvPr/>
        </p:nvSpPr>
        <p:spPr bwMode="auto">
          <a:xfrm>
            <a:off x="4648200" y="5257800"/>
            <a:ext cx="0" cy="304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468" name="Line 10"/>
          <p:cNvSpPr>
            <a:spLocks noChangeShapeType="1"/>
          </p:cNvSpPr>
          <p:nvPr/>
        </p:nvSpPr>
        <p:spPr bwMode="auto">
          <a:xfrm>
            <a:off x="6858000" y="5257800"/>
            <a:ext cx="0" cy="304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469" name="Line 11"/>
          <p:cNvSpPr>
            <a:spLocks noChangeShapeType="1"/>
          </p:cNvSpPr>
          <p:nvPr/>
        </p:nvSpPr>
        <p:spPr bwMode="auto">
          <a:xfrm>
            <a:off x="2438400" y="5257800"/>
            <a:ext cx="0" cy="304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470" name="Oval 16"/>
          <p:cNvSpPr>
            <a:spLocks noChangeArrowheads="1"/>
          </p:cNvSpPr>
          <p:nvPr/>
        </p:nvSpPr>
        <p:spPr bwMode="auto">
          <a:xfrm>
            <a:off x="1828800" y="3657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1" name="Oval 17"/>
          <p:cNvSpPr>
            <a:spLocks noChangeArrowheads="1"/>
          </p:cNvSpPr>
          <p:nvPr/>
        </p:nvSpPr>
        <p:spPr bwMode="auto">
          <a:xfrm>
            <a:off x="3200400" y="4495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2" name="Oval 18"/>
          <p:cNvSpPr>
            <a:spLocks noChangeArrowheads="1"/>
          </p:cNvSpPr>
          <p:nvPr/>
        </p:nvSpPr>
        <p:spPr bwMode="auto">
          <a:xfrm>
            <a:off x="1371600" y="4876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3" name="Oval 19"/>
          <p:cNvSpPr>
            <a:spLocks noChangeArrowheads="1"/>
          </p:cNvSpPr>
          <p:nvPr/>
        </p:nvSpPr>
        <p:spPr bwMode="auto">
          <a:xfrm>
            <a:off x="2819400" y="3733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4" name="Oval 20"/>
          <p:cNvSpPr>
            <a:spLocks noChangeArrowheads="1"/>
          </p:cNvSpPr>
          <p:nvPr/>
        </p:nvSpPr>
        <p:spPr bwMode="auto">
          <a:xfrm>
            <a:off x="4114800" y="3505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9475" name="Oval 21"/>
          <p:cNvSpPr>
            <a:spLocks noChangeArrowheads="1"/>
          </p:cNvSpPr>
          <p:nvPr/>
        </p:nvSpPr>
        <p:spPr bwMode="auto">
          <a:xfrm>
            <a:off x="5029200" y="3124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9476" name="Oval 22"/>
          <p:cNvSpPr>
            <a:spLocks noChangeArrowheads="1"/>
          </p:cNvSpPr>
          <p:nvPr/>
        </p:nvSpPr>
        <p:spPr bwMode="auto">
          <a:xfrm>
            <a:off x="3962400" y="4267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9477" name="Oval 23"/>
          <p:cNvSpPr>
            <a:spLocks noChangeArrowheads="1"/>
          </p:cNvSpPr>
          <p:nvPr/>
        </p:nvSpPr>
        <p:spPr bwMode="auto">
          <a:xfrm>
            <a:off x="5105400" y="4267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9478" name="Oval 24"/>
          <p:cNvSpPr>
            <a:spLocks noChangeArrowheads="1"/>
          </p:cNvSpPr>
          <p:nvPr/>
        </p:nvSpPr>
        <p:spPr bwMode="auto">
          <a:xfrm>
            <a:off x="6096000" y="41148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9479" name="Oval 25"/>
          <p:cNvSpPr>
            <a:spLocks noChangeArrowheads="1"/>
          </p:cNvSpPr>
          <p:nvPr/>
        </p:nvSpPr>
        <p:spPr bwMode="auto">
          <a:xfrm>
            <a:off x="6324600" y="36576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9480" name="Oval 26"/>
          <p:cNvSpPr>
            <a:spLocks noChangeArrowheads="1"/>
          </p:cNvSpPr>
          <p:nvPr/>
        </p:nvSpPr>
        <p:spPr bwMode="auto">
          <a:xfrm>
            <a:off x="7467600" y="46482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9481" name="Oval 27"/>
          <p:cNvSpPr>
            <a:spLocks noChangeArrowheads="1"/>
          </p:cNvSpPr>
          <p:nvPr/>
        </p:nvSpPr>
        <p:spPr bwMode="auto">
          <a:xfrm>
            <a:off x="7239000" y="40386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9482" name="Line 28"/>
          <p:cNvSpPr>
            <a:spLocks noChangeShapeType="1"/>
          </p:cNvSpPr>
          <p:nvPr/>
        </p:nvSpPr>
        <p:spPr bwMode="auto">
          <a:xfrm flipV="1">
            <a:off x="2438400" y="2209800"/>
            <a:ext cx="0" cy="3048000"/>
          </a:xfrm>
          <a:prstGeom prst="line">
            <a:avLst/>
          </a:prstGeom>
          <a:noFill/>
          <a:ln w="381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483" name="Line 29"/>
          <p:cNvSpPr>
            <a:spLocks noChangeShapeType="1"/>
          </p:cNvSpPr>
          <p:nvPr/>
        </p:nvSpPr>
        <p:spPr bwMode="auto">
          <a:xfrm flipV="1">
            <a:off x="4648200" y="2209800"/>
            <a:ext cx="0" cy="30480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484" name="Line 30"/>
          <p:cNvSpPr>
            <a:spLocks noChangeShapeType="1"/>
          </p:cNvSpPr>
          <p:nvPr/>
        </p:nvSpPr>
        <p:spPr bwMode="auto">
          <a:xfrm flipV="1">
            <a:off x="6858000" y="2209800"/>
            <a:ext cx="0" cy="304800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21" name="Line 33"/>
          <p:cNvSpPr>
            <a:spLocks noChangeShapeType="1"/>
          </p:cNvSpPr>
          <p:nvPr/>
        </p:nvSpPr>
        <p:spPr bwMode="auto">
          <a:xfrm>
            <a:off x="1905000" y="3733800"/>
            <a:ext cx="533400" cy="0"/>
          </a:xfrm>
          <a:prstGeom prst="line">
            <a:avLst/>
          </a:prstGeom>
          <a:noFill/>
          <a:ln w="381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322" name="Line 34"/>
          <p:cNvSpPr>
            <a:spLocks noChangeShapeType="1"/>
          </p:cNvSpPr>
          <p:nvPr/>
        </p:nvSpPr>
        <p:spPr bwMode="auto">
          <a:xfrm>
            <a:off x="1447800" y="4953000"/>
            <a:ext cx="990600" cy="0"/>
          </a:xfrm>
          <a:prstGeom prst="line">
            <a:avLst/>
          </a:prstGeom>
          <a:noFill/>
          <a:ln w="381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323" name="Line 35"/>
          <p:cNvSpPr>
            <a:spLocks noChangeShapeType="1"/>
          </p:cNvSpPr>
          <p:nvPr/>
        </p:nvSpPr>
        <p:spPr bwMode="auto">
          <a:xfrm flipH="1">
            <a:off x="2438400" y="4572000"/>
            <a:ext cx="838200" cy="0"/>
          </a:xfrm>
          <a:prstGeom prst="line">
            <a:avLst/>
          </a:prstGeom>
          <a:noFill/>
          <a:ln w="381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324" name="Line 36"/>
          <p:cNvSpPr>
            <a:spLocks noChangeShapeType="1"/>
          </p:cNvSpPr>
          <p:nvPr/>
        </p:nvSpPr>
        <p:spPr bwMode="auto">
          <a:xfrm flipH="1">
            <a:off x="4648200" y="3200400"/>
            <a:ext cx="457200" cy="0"/>
          </a:xfrm>
          <a:prstGeom prst="line">
            <a:avLst/>
          </a:prstGeom>
          <a:noFill/>
          <a:ln w="381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325" name="Line 37"/>
          <p:cNvSpPr>
            <a:spLocks noChangeShapeType="1"/>
          </p:cNvSpPr>
          <p:nvPr/>
        </p:nvSpPr>
        <p:spPr bwMode="auto">
          <a:xfrm flipH="1">
            <a:off x="2438400" y="3810000"/>
            <a:ext cx="457200" cy="0"/>
          </a:xfrm>
          <a:prstGeom prst="line">
            <a:avLst/>
          </a:prstGeom>
          <a:noFill/>
          <a:ln w="381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326" name="Line 38"/>
          <p:cNvSpPr>
            <a:spLocks noChangeShapeType="1"/>
          </p:cNvSpPr>
          <p:nvPr/>
        </p:nvSpPr>
        <p:spPr bwMode="auto">
          <a:xfrm flipH="1">
            <a:off x="4648200" y="4343400"/>
            <a:ext cx="457200" cy="0"/>
          </a:xfrm>
          <a:prstGeom prst="line">
            <a:avLst/>
          </a:prstGeom>
          <a:noFill/>
          <a:ln w="381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327" name="Line 39"/>
          <p:cNvSpPr>
            <a:spLocks noChangeShapeType="1"/>
          </p:cNvSpPr>
          <p:nvPr/>
        </p:nvSpPr>
        <p:spPr bwMode="auto">
          <a:xfrm flipH="1">
            <a:off x="6858000" y="4114800"/>
            <a:ext cx="457200" cy="0"/>
          </a:xfrm>
          <a:prstGeom prst="line">
            <a:avLst/>
          </a:prstGeom>
          <a:noFill/>
          <a:ln w="38100">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328" name="Line 40"/>
          <p:cNvSpPr>
            <a:spLocks noChangeShapeType="1"/>
          </p:cNvSpPr>
          <p:nvPr/>
        </p:nvSpPr>
        <p:spPr bwMode="auto">
          <a:xfrm flipH="1">
            <a:off x="6858000" y="4724400"/>
            <a:ext cx="685800" cy="0"/>
          </a:xfrm>
          <a:prstGeom prst="line">
            <a:avLst/>
          </a:prstGeom>
          <a:noFill/>
          <a:ln w="38100">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329" name="Line 41"/>
          <p:cNvSpPr>
            <a:spLocks noChangeShapeType="1"/>
          </p:cNvSpPr>
          <p:nvPr/>
        </p:nvSpPr>
        <p:spPr bwMode="auto">
          <a:xfrm>
            <a:off x="6400800" y="3733800"/>
            <a:ext cx="457200" cy="0"/>
          </a:xfrm>
          <a:prstGeom prst="line">
            <a:avLst/>
          </a:prstGeom>
          <a:noFill/>
          <a:ln w="38100">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330" name="Line 42"/>
          <p:cNvSpPr>
            <a:spLocks noChangeShapeType="1"/>
          </p:cNvSpPr>
          <p:nvPr/>
        </p:nvSpPr>
        <p:spPr bwMode="auto">
          <a:xfrm>
            <a:off x="6172200" y="4191000"/>
            <a:ext cx="685800" cy="0"/>
          </a:xfrm>
          <a:prstGeom prst="line">
            <a:avLst/>
          </a:prstGeom>
          <a:noFill/>
          <a:ln w="38100">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331" name="Line 43"/>
          <p:cNvSpPr>
            <a:spLocks noChangeShapeType="1"/>
          </p:cNvSpPr>
          <p:nvPr/>
        </p:nvSpPr>
        <p:spPr bwMode="auto">
          <a:xfrm>
            <a:off x="4191000" y="3581400"/>
            <a:ext cx="457200" cy="0"/>
          </a:xfrm>
          <a:prstGeom prst="line">
            <a:avLst/>
          </a:prstGeom>
          <a:noFill/>
          <a:ln w="381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332" name="Line 44"/>
          <p:cNvSpPr>
            <a:spLocks noChangeShapeType="1"/>
          </p:cNvSpPr>
          <p:nvPr/>
        </p:nvSpPr>
        <p:spPr bwMode="auto">
          <a:xfrm>
            <a:off x="4114800" y="4343400"/>
            <a:ext cx="533400" cy="0"/>
          </a:xfrm>
          <a:prstGeom prst="line">
            <a:avLst/>
          </a:prstGeom>
          <a:noFill/>
          <a:ln w="381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19497" name="Group 45"/>
          <p:cNvGrpSpPr>
            <a:grpSpLocks/>
          </p:cNvGrpSpPr>
          <p:nvPr/>
        </p:nvGrpSpPr>
        <p:grpSpPr bwMode="auto">
          <a:xfrm>
            <a:off x="2133600" y="5638800"/>
            <a:ext cx="5029200" cy="900113"/>
            <a:chOff x="1344" y="3552"/>
            <a:chExt cx="3168" cy="567"/>
          </a:xfrm>
        </p:grpSpPr>
        <p:sp>
          <p:nvSpPr>
            <p:cNvPr id="19498" name="Text Box 46"/>
            <p:cNvSpPr txBox="1">
              <a:spLocks noChangeArrowheads="1"/>
            </p:cNvSpPr>
            <p:nvPr/>
          </p:nvSpPr>
          <p:spPr bwMode="auto">
            <a:xfrm>
              <a:off x="1344" y="3552"/>
              <a:ext cx="3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1</a:t>
              </a:r>
            </a:p>
          </p:txBody>
        </p:sp>
        <p:sp>
          <p:nvSpPr>
            <p:cNvPr id="19499" name="Text Box 47"/>
            <p:cNvSpPr txBox="1">
              <a:spLocks noChangeArrowheads="1"/>
            </p:cNvSpPr>
            <p:nvPr/>
          </p:nvSpPr>
          <p:spPr bwMode="auto">
            <a:xfrm>
              <a:off x="2736" y="3552"/>
              <a:ext cx="3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2</a:t>
              </a:r>
            </a:p>
          </p:txBody>
        </p:sp>
        <p:sp>
          <p:nvSpPr>
            <p:cNvPr id="19500" name="Text Box 48"/>
            <p:cNvSpPr txBox="1">
              <a:spLocks noChangeArrowheads="1"/>
            </p:cNvSpPr>
            <p:nvPr/>
          </p:nvSpPr>
          <p:spPr bwMode="auto">
            <a:xfrm>
              <a:off x="4128" y="3600"/>
              <a:ext cx="3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3</a:t>
              </a:r>
            </a:p>
          </p:txBody>
        </p:sp>
        <p:sp>
          <p:nvSpPr>
            <p:cNvPr id="19501" name="Text Box 49"/>
            <p:cNvSpPr txBox="1">
              <a:spLocks noChangeArrowheads="1"/>
            </p:cNvSpPr>
            <p:nvPr/>
          </p:nvSpPr>
          <p:spPr bwMode="auto">
            <a:xfrm>
              <a:off x="2736" y="3888"/>
              <a:ext cx="33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G</a:t>
              </a:r>
            </a:p>
          </p:txBody>
        </p:sp>
      </p:grpSp>
      <p:graphicFrame>
        <p:nvGraphicFramePr>
          <p:cNvPr id="12338" name="Object 2"/>
          <p:cNvGraphicFramePr>
            <a:graphicFrameLocks noChangeAspect="1"/>
          </p:cNvGraphicFramePr>
          <p:nvPr/>
        </p:nvGraphicFramePr>
        <p:xfrm>
          <a:off x="838200" y="1143000"/>
          <a:ext cx="2717800" cy="990600"/>
        </p:xfrm>
        <a:graphic>
          <a:graphicData uri="http://schemas.openxmlformats.org/presentationml/2006/ole">
            <mc:AlternateContent xmlns:mc="http://schemas.openxmlformats.org/markup-compatibility/2006">
              <mc:Choice xmlns:v="urn:schemas-microsoft-com:vml" Requires="v">
                <p:oleObj name="Equation" r:id="rId3" imgW="1358900" imgH="495300" progId="Equation.3">
                  <p:embed/>
                </p:oleObj>
              </mc:Choice>
              <mc:Fallback>
                <p:oleObj name="Equation" r:id="rId3" imgW="1358900" imgH="495300" progId="Equation.3">
                  <p:embed/>
                  <p:pic>
                    <p:nvPicPr>
                      <p:cNvPr id="123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3000"/>
                        <a:ext cx="27178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339" name="Object 3"/>
          <p:cNvGraphicFramePr>
            <a:graphicFrameLocks noChangeAspect="1"/>
          </p:cNvGraphicFramePr>
          <p:nvPr/>
        </p:nvGraphicFramePr>
        <p:xfrm>
          <a:off x="5359400" y="1206500"/>
          <a:ext cx="2997200" cy="990600"/>
        </p:xfrm>
        <a:graphic>
          <a:graphicData uri="http://schemas.openxmlformats.org/presentationml/2006/ole">
            <mc:AlternateContent xmlns:mc="http://schemas.openxmlformats.org/markup-compatibility/2006">
              <mc:Choice xmlns:v="urn:schemas-microsoft-com:vml" Requires="v">
                <p:oleObj name="Equation" r:id="rId5" imgW="1498600" imgH="495300" progId="Equation.3">
                  <p:embed/>
                </p:oleObj>
              </mc:Choice>
              <mc:Fallback>
                <p:oleObj name="Equation" r:id="rId5" imgW="1498600" imgH="495300" progId="Equation.3">
                  <p:embed/>
                  <p:pic>
                    <p:nvPicPr>
                      <p:cNvPr id="1233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9400" y="1206500"/>
                        <a:ext cx="29972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8" name="Picture 4" descr="High variability normal curve">
            <a:extLst>
              <a:ext uri="{FF2B5EF4-FFF2-40B4-BE49-F238E27FC236}">
                <a16:creationId xmlns:a16="http://schemas.microsoft.com/office/drawing/2014/main" id="{555877B1-2E99-ED48-873B-DD9E202A9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38699" y="2667000"/>
            <a:ext cx="4038600" cy="2524125"/>
          </a:xfrm>
          <a:prstGeom prst="rect">
            <a:avLst/>
          </a:prstGeom>
          <a:noFill/>
        </p:spPr>
      </p:pic>
    </p:spTree>
    <p:extLst>
      <p:ext uri="{BB962C8B-B14F-4D97-AF65-F5344CB8AC3E}">
        <p14:creationId xmlns:p14="http://schemas.microsoft.com/office/powerpoint/2010/main" val="2978877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32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3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32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3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233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2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1" grpId="0" animBg="1"/>
      <p:bldP spid="12322" grpId="0" animBg="1"/>
      <p:bldP spid="12323" grpId="0" animBg="1"/>
      <p:bldP spid="12324" grpId="0" animBg="1"/>
      <p:bldP spid="12325" grpId="0" animBg="1"/>
      <p:bldP spid="12326" grpId="0" animBg="1"/>
      <p:bldP spid="12327" grpId="0" animBg="1"/>
      <p:bldP spid="12328" grpId="0" animBg="1"/>
      <p:bldP spid="12329" grpId="0" animBg="1"/>
      <p:bldP spid="12330" grpId="0" animBg="1"/>
      <p:bldP spid="12331" grpId="0" animBg="1"/>
      <p:bldP spid="123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6" name="Line 54"/>
          <p:cNvSpPr>
            <a:spLocks noChangeShapeType="1"/>
          </p:cNvSpPr>
          <p:nvPr/>
        </p:nvSpPr>
        <p:spPr bwMode="auto">
          <a:xfrm flipV="1">
            <a:off x="4648200" y="1371600"/>
            <a:ext cx="0" cy="3886200"/>
          </a:xfrm>
          <a:prstGeom prst="line">
            <a:avLst/>
          </a:prstGeom>
          <a:noFill/>
          <a:ln w="1524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483" name="Rectangle 2"/>
          <p:cNvSpPr>
            <a:spLocks noGrp="1" noChangeArrowheads="1"/>
          </p:cNvSpPr>
          <p:nvPr>
            <p:ph type="title"/>
          </p:nvPr>
        </p:nvSpPr>
        <p:spPr>
          <a:xfrm>
            <a:off x="0" y="274638"/>
            <a:ext cx="9144000" cy="792162"/>
          </a:xfrm>
        </p:spPr>
        <p:txBody>
          <a:bodyPr>
            <a:normAutofit fontScale="90000"/>
          </a:bodyPr>
          <a:lstStyle/>
          <a:p>
            <a:pPr eaLnBrk="1" hangingPunct="1"/>
            <a:r>
              <a:rPr lang="en-US" sz="4000" dirty="0">
                <a:latin typeface="Arial" charset="0"/>
              </a:rPr>
              <a:t>ANOVA: Total = Treatment + Error</a:t>
            </a:r>
          </a:p>
        </p:txBody>
      </p:sp>
      <p:pic>
        <p:nvPicPr>
          <p:cNvPr id="20484" name="Picture 3" descr="High variability normal curv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514600"/>
            <a:ext cx="4038600" cy="2676525"/>
          </a:xfrm>
          <a:noFill/>
        </p:spPr>
      </p:pic>
      <p:pic>
        <p:nvPicPr>
          <p:cNvPr id="20485" name="Picture 4" descr="High variability normal curve"/>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667000" y="2590800"/>
            <a:ext cx="4038600" cy="2524125"/>
          </a:xfrm>
          <a:noFill/>
        </p:spPr>
      </p:pic>
      <p:sp>
        <p:nvSpPr>
          <p:cNvPr id="20486" name="Line 5"/>
          <p:cNvSpPr>
            <a:spLocks noChangeShapeType="1"/>
          </p:cNvSpPr>
          <p:nvPr/>
        </p:nvSpPr>
        <p:spPr bwMode="auto">
          <a:xfrm flipH="1">
            <a:off x="304800" y="5257800"/>
            <a:ext cx="8610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487" name="Line 6"/>
          <p:cNvSpPr>
            <a:spLocks noChangeShapeType="1"/>
          </p:cNvSpPr>
          <p:nvPr/>
        </p:nvSpPr>
        <p:spPr bwMode="auto">
          <a:xfrm flipV="1">
            <a:off x="304800" y="1676400"/>
            <a:ext cx="0" cy="3581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489" name="Line 8"/>
          <p:cNvSpPr>
            <a:spLocks noChangeShapeType="1"/>
          </p:cNvSpPr>
          <p:nvPr/>
        </p:nvSpPr>
        <p:spPr bwMode="auto">
          <a:xfrm>
            <a:off x="2438400" y="5257800"/>
            <a:ext cx="0" cy="228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490" name="Line 9"/>
          <p:cNvSpPr>
            <a:spLocks noChangeShapeType="1"/>
          </p:cNvSpPr>
          <p:nvPr/>
        </p:nvSpPr>
        <p:spPr bwMode="auto">
          <a:xfrm>
            <a:off x="4648200" y="5257800"/>
            <a:ext cx="0" cy="304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491" name="Line 10"/>
          <p:cNvSpPr>
            <a:spLocks noChangeShapeType="1"/>
          </p:cNvSpPr>
          <p:nvPr/>
        </p:nvSpPr>
        <p:spPr bwMode="auto">
          <a:xfrm>
            <a:off x="6858000" y="5257800"/>
            <a:ext cx="0" cy="304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492" name="Line 11"/>
          <p:cNvSpPr>
            <a:spLocks noChangeShapeType="1"/>
          </p:cNvSpPr>
          <p:nvPr/>
        </p:nvSpPr>
        <p:spPr bwMode="auto">
          <a:xfrm>
            <a:off x="2438400" y="5257800"/>
            <a:ext cx="0" cy="304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493" name="Oval 16"/>
          <p:cNvSpPr>
            <a:spLocks noChangeArrowheads="1"/>
          </p:cNvSpPr>
          <p:nvPr/>
        </p:nvSpPr>
        <p:spPr bwMode="auto">
          <a:xfrm>
            <a:off x="1828800" y="3657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4" name="Oval 17"/>
          <p:cNvSpPr>
            <a:spLocks noChangeArrowheads="1"/>
          </p:cNvSpPr>
          <p:nvPr/>
        </p:nvSpPr>
        <p:spPr bwMode="auto">
          <a:xfrm>
            <a:off x="3200400" y="4495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5" name="Oval 18"/>
          <p:cNvSpPr>
            <a:spLocks noChangeArrowheads="1"/>
          </p:cNvSpPr>
          <p:nvPr/>
        </p:nvSpPr>
        <p:spPr bwMode="auto">
          <a:xfrm>
            <a:off x="1371600" y="4876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6" name="Oval 19"/>
          <p:cNvSpPr>
            <a:spLocks noChangeArrowheads="1"/>
          </p:cNvSpPr>
          <p:nvPr/>
        </p:nvSpPr>
        <p:spPr bwMode="auto">
          <a:xfrm>
            <a:off x="2819400" y="3733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7" name="Oval 20"/>
          <p:cNvSpPr>
            <a:spLocks noChangeArrowheads="1"/>
          </p:cNvSpPr>
          <p:nvPr/>
        </p:nvSpPr>
        <p:spPr bwMode="auto">
          <a:xfrm>
            <a:off x="4114800" y="3505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20498" name="Oval 21"/>
          <p:cNvSpPr>
            <a:spLocks noChangeArrowheads="1"/>
          </p:cNvSpPr>
          <p:nvPr/>
        </p:nvSpPr>
        <p:spPr bwMode="auto">
          <a:xfrm>
            <a:off x="5029200" y="3124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20499" name="Oval 22"/>
          <p:cNvSpPr>
            <a:spLocks noChangeArrowheads="1"/>
          </p:cNvSpPr>
          <p:nvPr/>
        </p:nvSpPr>
        <p:spPr bwMode="auto">
          <a:xfrm>
            <a:off x="3962400" y="4267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20500" name="Oval 23"/>
          <p:cNvSpPr>
            <a:spLocks noChangeArrowheads="1"/>
          </p:cNvSpPr>
          <p:nvPr/>
        </p:nvSpPr>
        <p:spPr bwMode="auto">
          <a:xfrm>
            <a:off x="5105400" y="4267200"/>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20501" name="Oval 24"/>
          <p:cNvSpPr>
            <a:spLocks noChangeArrowheads="1"/>
          </p:cNvSpPr>
          <p:nvPr/>
        </p:nvSpPr>
        <p:spPr bwMode="auto">
          <a:xfrm>
            <a:off x="6096000" y="41148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20502" name="Oval 25"/>
          <p:cNvSpPr>
            <a:spLocks noChangeArrowheads="1"/>
          </p:cNvSpPr>
          <p:nvPr/>
        </p:nvSpPr>
        <p:spPr bwMode="auto">
          <a:xfrm>
            <a:off x="6324600" y="36576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20503" name="Oval 26"/>
          <p:cNvSpPr>
            <a:spLocks noChangeArrowheads="1"/>
          </p:cNvSpPr>
          <p:nvPr/>
        </p:nvSpPr>
        <p:spPr bwMode="auto">
          <a:xfrm>
            <a:off x="7467600" y="46482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20504" name="Oval 27"/>
          <p:cNvSpPr>
            <a:spLocks noChangeArrowheads="1"/>
          </p:cNvSpPr>
          <p:nvPr/>
        </p:nvSpPr>
        <p:spPr bwMode="auto">
          <a:xfrm>
            <a:off x="7239000" y="40386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20505" name="Line 28"/>
          <p:cNvSpPr>
            <a:spLocks noChangeShapeType="1"/>
          </p:cNvSpPr>
          <p:nvPr/>
        </p:nvSpPr>
        <p:spPr bwMode="auto">
          <a:xfrm flipV="1">
            <a:off x="2438400" y="1752600"/>
            <a:ext cx="0" cy="3505200"/>
          </a:xfrm>
          <a:prstGeom prst="line">
            <a:avLst/>
          </a:prstGeom>
          <a:noFill/>
          <a:ln w="381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506" name="Line 29"/>
          <p:cNvSpPr>
            <a:spLocks noChangeShapeType="1"/>
          </p:cNvSpPr>
          <p:nvPr/>
        </p:nvSpPr>
        <p:spPr bwMode="auto">
          <a:xfrm flipV="1">
            <a:off x="4648200" y="1828800"/>
            <a:ext cx="0" cy="34290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507" name="Line 30"/>
          <p:cNvSpPr>
            <a:spLocks noChangeShapeType="1"/>
          </p:cNvSpPr>
          <p:nvPr/>
        </p:nvSpPr>
        <p:spPr bwMode="auto">
          <a:xfrm flipV="1">
            <a:off x="6858000" y="1828800"/>
            <a:ext cx="0" cy="342900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344" name="Line 32"/>
          <p:cNvSpPr>
            <a:spLocks noChangeShapeType="1"/>
          </p:cNvSpPr>
          <p:nvPr/>
        </p:nvSpPr>
        <p:spPr bwMode="auto">
          <a:xfrm>
            <a:off x="1447800" y="4953000"/>
            <a:ext cx="990600" cy="0"/>
          </a:xfrm>
          <a:prstGeom prst="line">
            <a:avLst/>
          </a:prstGeom>
          <a:noFill/>
          <a:ln w="381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350" name="Line 38"/>
          <p:cNvSpPr>
            <a:spLocks noChangeShapeType="1"/>
          </p:cNvSpPr>
          <p:nvPr/>
        </p:nvSpPr>
        <p:spPr bwMode="auto">
          <a:xfrm flipH="1">
            <a:off x="6858000" y="4724400"/>
            <a:ext cx="685800" cy="0"/>
          </a:xfrm>
          <a:prstGeom prst="line">
            <a:avLst/>
          </a:prstGeom>
          <a:noFill/>
          <a:ln w="38100">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355" name="Line 43"/>
          <p:cNvSpPr>
            <a:spLocks noChangeShapeType="1"/>
          </p:cNvSpPr>
          <p:nvPr/>
        </p:nvSpPr>
        <p:spPr bwMode="auto">
          <a:xfrm flipH="1">
            <a:off x="4648200" y="4724400"/>
            <a:ext cx="2209800" cy="0"/>
          </a:xfrm>
          <a:prstGeom prst="line">
            <a:avLst/>
          </a:prstGeom>
          <a:noFill/>
          <a:ln w="38100">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356" name="Line 44"/>
          <p:cNvSpPr>
            <a:spLocks noChangeShapeType="1"/>
          </p:cNvSpPr>
          <p:nvPr/>
        </p:nvSpPr>
        <p:spPr bwMode="auto">
          <a:xfrm flipH="1">
            <a:off x="4648200" y="4572000"/>
            <a:ext cx="2895600" cy="0"/>
          </a:xfrm>
          <a:prstGeom prst="line">
            <a:avLst/>
          </a:prstGeom>
          <a:noFill/>
          <a:ln w="2857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357" name="Line 45"/>
          <p:cNvSpPr>
            <a:spLocks noChangeShapeType="1"/>
          </p:cNvSpPr>
          <p:nvPr/>
        </p:nvSpPr>
        <p:spPr bwMode="auto">
          <a:xfrm>
            <a:off x="2438400" y="4953000"/>
            <a:ext cx="2209800" cy="0"/>
          </a:xfrm>
          <a:prstGeom prst="line">
            <a:avLst/>
          </a:prstGeom>
          <a:noFill/>
          <a:ln w="381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358" name="Line 46"/>
          <p:cNvSpPr>
            <a:spLocks noChangeShapeType="1"/>
          </p:cNvSpPr>
          <p:nvPr/>
        </p:nvSpPr>
        <p:spPr bwMode="auto">
          <a:xfrm>
            <a:off x="1524000" y="4800600"/>
            <a:ext cx="3124200" cy="0"/>
          </a:xfrm>
          <a:prstGeom prst="line">
            <a:avLst/>
          </a:prstGeom>
          <a:noFill/>
          <a:ln w="2857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359" name="Text Box 47"/>
          <p:cNvSpPr txBox="1">
            <a:spLocks noChangeArrowheads="1"/>
          </p:cNvSpPr>
          <p:nvPr/>
        </p:nvSpPr>
        <p:spPr bwMode="auto">
          <a:xfrm>
            <a:off x="1447800" y="4953000"/>
            <a:ext cx="914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chemeClr val="accent1"/>
                </a:solidFill>
              </a:rPr>
              <a:t>Error</a:t>
            </a:r>
          </a:p>
        </p:txBody>
      </p:sp>
      <p:sp>
        <p:nvSpPr>
          <p:cNvPr id="13360" name="Text Box 48"/>
          <p:cNvSpPr txBox="1">
            <a:spLocks noChangeArrowheads="1"/>
          </p:cNvSpPr>
          <p:nvPr/>
        </p:nvSpPr>
        <p:spPr bwMode="auto">
          <a:xfrm>
            <a:off x="2743200" y="4953000"/>
            <a:ext cx="1295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chemeClr val="accent1"/>
                </a:solidFill>
              </a:rPr>
              <a:t>Treatment</a:t>
            </a:r>
          </a:p>
        </p:txBody>
      </p:sp>
      <p:sp>
        <p:nvSpPr>
          <p:cNvPr id="13361" name="Text Box 49"/>
          <p:cNvSpPr txBox="1">
            <a:spLocks noChangeArrowheads="1"/>
          </p:cNvSpPr>
          <p:nvPr/>
        </p:nvSpPr>
        <p:spPr bwMode="auto">
          <a:xfrm>
            <a:off x="1828800" y="4419600"/>
            <a:ext cx="1295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8000"/>
                </a:solidFill>
              </a:rPr>
              <a:t>Total</a:t>
            </a:r>
          </a:p>
        </p:txBody>
      </p:sp>
      <p:sp>
        <p:nvSpPr>
          <p:cNvPr id="13363" name="Text Box 51"/>
          <p:cNvSpPr txBox="1">
            <a:spLocks noChangeArrowheads="1"/>
          </p:cNvSpPr>
          <p:nvPr/>
        </p:nvSpPr>
        <p:spPr bwMode="auto">
          <a:xfrm>
            <a:off x="5257800" y="4191000"/>
            <a:ext cx="1295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8000"/>
                </a:solidFill>
              </a:rPr>
              <a:t>Total</a:t>
            </a:r>
          </a:p>
        </p:txBody>
      </p:sp>
      <p:sp>
        <p:nvSpPr>
          <p:cNvPr id="13364" name="Text Box 52"/>
          <p:cNvSpPr txBox="1">
            <a:spLocks noChangeArrowheads="1"/>
          </p:cNvSpPr>
          <p:nvPr/>
        </p:nvSpPr>
        <p:spPr bwMode="auto">
          <a:xfrm>
            <a:off x="6934200" y="4800600"/>
            <a:ext cx="914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FF3300"/>
                </a:solidFill>
              </a:rPr>
              <a:t>Error</a:t>
            </a:r>
          </a:p>
        </p:txBody>
      </p:sp>
      <p:sp>
        <p:nvSpPr>
          <p:cNvPr id="13365" name="Text Box 53"/>
          <p:cNvSpPr txBox="1">
            <a:spLocks noChangeArrowheads="1"/>
          </p:cNvSpPr>
          <p:nvPr/>
        </p:nvSpPr>
        <p:spPr bwMode="auto">
          <a:xfrm>
            <a:off x="5181600" y="4800600"/>
            <a:ext cx="1295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FF3300"/>
                </a:solidFill>
              </a:rPr>
              <a:t>Treatment</a:t>
            </a:r>
          </a:p>
        </p:txBody>
      </p:sp>
      <p:grpSp>
        <p:nvGrpSpPr>
          <p:cNvPr id="20520" name="Group 55"/>
          <p:cNvGrpSpPr>
            <a:grpSpLocks/>
          </p:cNvGrpSpPr>
          <p:nvPr/>
        </p:nvGrpSpPr>
        <p:grpSpPr bwMode="auto">
          <a:xfrm>
            <a:off x="2133600" y="5638800"/>
            <a:ext cx="5029200" cy="900113"/>
            <a:chOff x="1344" y="3552"/>
            <a:chExt cx="3168" cy="567"/>
          </a:xfrm>
        </p:grpSpPr>
        <p:sp>
          <p:nvSpPr>
            <p:cNvPr id="20521" name="Text Box 56"/>
            <p:cNvSpPr txBox="1">
              <a:spLocks noChangeArrowheads="1"/>
            </p:cNvSpPr>
            <p:nvPr/>
          </p:nvSpPr>
          <p:spPr bwMode="auto">
            <a:xfrm>
              <a:off x="1344" y="3552"/>
              <a:ext cx="3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1</a:t>
              </a:r>
            </a:p>
          </p:txBody>
        </p:sp>
        <p:sp>
          <p:nvSpPr>
            <p:cNvPr id="20522" name="Text Box 57"/>
            <p:cNvSpPr txBox="1">
              <a:spLocks noChangeArrowheads="1"/>
            </p:cNvSpPr>
            <p:nvPr/>
          </p:nvSpPr>
          <p:spPr bwMode="auto">
            <a:xfrm>
              <a:off x="2736" y="3552"/>
              <a:ext cx="3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2</a:t>
              </a:r>
            </a:p>
          </p:txBody>
        </p:sp>
        <p:sp>
          <p:nvSpPr>
            <p:cNvPr id="20523" name="Text Box 58"/>
            <p:cNvSpPr txBox="1">
              <a:spLocks noChangeArrowheads="1"/>
            </p:cNvSpPr>
            <p:nvPr/>
          </p:nvSpPr>
          <p:spPr bwMode="auto">
            <a:xfrm>
              <a:off x="4128" y="3600"/>
              <a:ext cx="3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3</a:t>
              </a:r>
            </a:p>
          </p:txBody>
        </p:sp>
        <p:sp>
          <p:nvSpPr>
            <p:cNvPr id="20524" name="Text Box 59"/>
            <p:cNvSpPr txBox="1">
              <a:spLocks noChangeArrowheads="1"/>
            </p:cNvSpPr>
            <p:nvPr/>
          </p:nvSpPr>
          <p:spPr bwMode="auto">
            <a:xfrm>
              <a:off x="2736" y="3888"/>
              <a:ext cx="33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t>
              </a:r>
              <a:r>
                <a:rPr lang="en-US" sz="1800" baseline="-25000"/>
                <a:t>G</a:t>
              </a:r>
            </a:p>
          </p:txBody>
        </p:sp>
      </p:grpSp>
      <p:pic>
        <p:nvPicPr>
          <p:cNvPr id="47" name="Picture 4" descr="High variability normal curve">
            <a:extLst>
              <a:ext uri="{FF2B5EF4-FFF2-40B4-BE49-F238E27FC236}">
                <a16:creationId xmlns:a16="http://schemas.microsoft.com/office/drawing/2014/main" id="{F511907C-BC23-1C44-A02A-51E18CF50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76799" y="2642157"/>
            <a:ext cx="4038600" cy="2524125"/>
          </a:xfrm>
          <a:prstGeom prst="rect">
            <a:avLst/>
          </a:prstGeom>
          <a:noFill/>
        </p:spPr>
      </p:pic>
    </p:spTree>
    <p:extLst>
      <p:ext uri="{BB962C8B-B14F-4D97-AF65-F5344CB8AC3E}">
        <p14:creationId xmlns:p14="http://schemas.microsoft.com/office/powerpoint/2010/main" val="3850753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6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63"/>
                                        </p:tgtEl>
                                        <p:attrNameLst>
                                          <p:attrName>style.visibility</p:attrName>
                                        </p:attrNameLst>
                                      </p:cBhvr>
                                      <p:to>
                                        <p:strVal val="visible"/>
                                      </p:to>
                                    </p:set>
                                  </p:childTnLst>
                                </p:cTn>
                              </p:par>
                              <p:par>
                                <p:cTn id="21" presetID="9" presetClass="entr" presetSubtype="0" fill="hold" grpId="0" nodeType="withEffect">
                                  <p:stCondLst>
                                    <p:cond delay="0"/>
                                  </p:stCondLst>
                                  <p:childTnLst>
                                    <p:set>
                                      <p:cBhvr>
                                        <p:cTn id="22" dur="1" fill="hold">
                                          <p:stCondLst>
                                            <p:cond delay="0"/>
                                          </p:stCondLst>
                                        </p:cTn>
                                        <p:tgtEl>
                                          <p:spTgt spid="13366"/>
                                        </p:tgtEl>
                                        <p:attrNameLst>
                                          <p:attrName>style.visibility</p:attrName>
                                        </p:attrNameLst>
                                      </p:cBhvr>
                                      <p:to>
                                        <p:strVal val="visible"/>
                                      </p:to>
                                    </p:set>
                                    <p:animEffect transition="in" filter="dissolve">
                                      <p:cBhvr>
                                        <p:cTn id="23" dur="500"/>
                                        <p:tgtEl>
                                          <p:spTgt spid="133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34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35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35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36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35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6" grpId="0" animBg="1"/>
      <p:bldP spid="13344" grpId="0" animBg="1"/>
      <p:bldP spid="13350" grpId="0" animBg="1"/>
      <p:bldP spid="13355" grpId="0" animBg="1"/>
      <p:bldP spid="13356" grpId="0" animBg="1"/>
      <p:bldP spid="13357" grpId="0" animBg="1"/>
      <p:bldP spid="13358" grpId="0" animBg="1"/>
      <p:bldP spid="13359" grpId="0"/>
      <p:bldP spid="13360" grpId="0"/>
      <p:bldP spid="13361" grpId="0"/>
      <p:bldP spid="13363" grpId="0"/>
      <p:bldP spid="13364" grpId="0"/>
      <p:bldP spid="133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3" y="0"/>
            <a:ext cx="8229600" cy="921942"/>
          </a:xfrm>
        </p:spPr>
        <p:txBody>
          <a:bodyPr>
            <a:noAutofit/>
          </a:bodyPr>
          <a:lstStyle/>
          <a:p>
            <a:r>
              <a:rPr lang="en-US" cap="none" dirty="0"/>
              <a:t>Mood and memory</a:t>
            </a:r>
          </a:p>
        </p:txBody>
      </p:sp>
      <p:sp>
        <p:nvSpPr>
          <p:cNvPr id="5" name="Rectangle 1"/>
          <p:cNvSpPr>
            <a:spLocks noChangeArrowheads="1"/>
          </p:cNvSpPr>
          <p:nvPr/>
        </p:nvSpPr>
        <p:spPr bwMode="auto">
          <a:xfrm>
            <a:off x="137983" y="762000"/>
            <a:ext cx="8839199" cy="6740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Does mood effects memory.  The subjects in an experiment recalled a list of words after listening to either happy music, sad music, or neutral music. There were 12 subjects in each condition.  The data appear in the table below.</a:t>
            </a:r>
          </a:p>
          <a:p>
            <a:pPr marL="914400" lvl="1" indent="-457200" fontAlgn="base">
              <a:spcBef>
                <a:spcPct val="0"/>
              </a:spcBef>
              <a:spcAft>
                <a:spcPct val="0"/>
              </a:spcAft>
              <a:buFont typeface="+mj-lt"/>
              <a:buAutoNum type="arabicPeriod"/>
            </a:pPr>
            <a:endPar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914400" lvl="1" indent="-457200" fontAlgn="base">
              <a:spcBef>
                <a:spcPct val="0"/>
              </a:spcBef>
              <a:spcAft>
                <a:spcPct val="0"/>
              </a:spcAft>
              <a:buFont typeface="+mj-lt"/>
              <a:buAutoNum type="arabicPeriod"/>
            </a:pPr>
            <a:endParaRPr lang="en-US" sz="2400" dirty="0">
              <a:latin typeface="Arial" pitchFamily="34" charset="0"/>
              <a:ea typeface="Times New Roman" pitchFamily="18" charset="0"/>
              <a:cs typeface="Arial" pitchFamily="34" charset="0"/>
            </a:endParaRPr>
          </a:p>
          <a:p>
            <a:pPr marL="914400" lvl="1" indent="-457200" fontAlgn="base">
              <a:spcBef>
                <a:spcPct val="0"/>
              </a:spcBef>
              <a:spcAft>
                <a:spcPct val="0"/>
              </a:spcAft>
              <a:buFont typeface="+mj-lt"/>
              <a:buAutoNum type="arabicPeriod"/>
            </a:pPr>
            <a:endPar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914400" lvl="1" indent="-457200" fontAlgn="base">
              <a:spcBef>
                <a:spcPct val="0"/>
              </a:spcBef>
              <a:spcAft>
                <a:spcPct val="0"/>
              </a:spcAft>
              <a:buFont typeface="+mj-lt"/>
              <a:buAutoNum type="arabicPeriod"/>
            </a:pP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What is the IV?  What is the DV?</a:t>
            </a:r>
          </a:p>
          <a:p>
            <a:pPr marL="914400" lvl="1" indent="-457200" fontAlgn="base">
              <a:spcBef>
                <a:spcPct val="0"/>
              </a:spcBef>
              <a:spcAft>
                <a:spcPct val="0"/>
              </a:spcAft>
              <a:buFont typeface="+mj-lt"/>
              <a:buAutoNum type="arabicPeriod"/>
            </a:pP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How many factor(s) are in the experiment?</a:t>
            </a:r>
          </a:p>
          <a:p>
            <a:pPr marL="914400" lvl="1" indent="-457200" fontAlgn="base">
              <a:spcBef>
                <a:spcPct val="0"/>
              </a:spcBef>
              <a:spcAft>
                <a:spcPct val="0"/>
              </a:spcAft>
              <a:buFont typeface="+mj-lt"/>
              <a:buAutoNum type="arabicPeriod"/>
            </a:pPr>
            <a:r>
              <a:rPr lang="en-US" sz="2400" dirty="0">
                <a:latin typeface="Arial" pitchFamily="34" charset="0"/>
                <a:ea typeface="Times New Roman" pitchFamily="18" charset="0"/>
                <a:cs typeface="Arial" pitchFamily="34" charset="0"/>
              </a:rPr>
              <a:t>How</a:t>
            </a: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many levels does the factor have?</a:t>
            </a:r>
          </a:p>
          <a:p>
            <a:pPr marL="914400" lvl="1" indent="-457200" fontAlgn="base">
              <a:spcBef>
                <a:spcPct val="0"/>
              </a:spcBef>
              <a:spcAft>
                <a:spcPct val="0"/>
              </a:spcAft>
              <a:buFont typeface="+mj-lt"/>
              <a:buAutoNum type="arabicPeriod"/>
            </a:pPr>
            <a:r>
              <a:rPr lang="en-US" sz="2400" dirty="0">
                <a:latin typeface="Arial" pitchFamily="34" charset="0"/>
                <a:ea typeface="Times New Roman" pitchFamily="18" charset="0"/>
                <a:cs typeface="Arial" pitchFamily="34" charset="0"/>
              </a:rPr>
              <a:t>What is the null hypothesis for this experiment?</a:t>
            </a:r>
          </a:p>
          <a:p>
            <a:pPr marL="914400" lvl="1" indent="-457200" fontAlgn="base">
              <a:spcBef>
                <a:spcPct val="0"/>
              </a:spcBef>
              <a:spcAft>
                <a:spcPct val="0"/>
              </a:spcAft>
              <a:buFont typeface="+mj-lt"/>
              <a:buAutoNum type="arabicPeriod"/>
            </a:pP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What is the alternative hypothesis for the experiment?</a:t>
            </a:r>
          </a:p>
          <a:p>
            <a:pPr marL="914400" lvl="1" indent="-457200" fontAlgn="base">
              <a:spcBef>
                <a:spcPct val="0"/>
              </a:spcBef>
              <a:spcAft>
                <a:spcPct val="0"/>
              </a:spcAft>
              <a:buFont typeface="+mj-lt"/>
              <a:buAutoNum type="arabicPeriod"/>
            </a:pPr>
            <a:r>
              <a:rPr lang="en-US" sz="2400" dirty="0">
                <a:latin typeface="Arial" pitchFamily="34" charset="0"/>
                <a:ea typeface="Times New Roman" pitchFamily="18" charset="0"/>
                <a:cs typeface="Arial" pitchFamily="34" charset="0"/>
              </a:rPr>
              <a:t>Identify a source of treatment variability?  </a:t>
            </a:r>
          </a:p>
          <a:p>
            <a:pPr marL="914400" lvl="1" indent="-457200" fontAlgn="base">
              <a:spcBef>
                <a:spcPct val="0"/>
              </a:spcBef>
              <a:spcAft>
                <a:spcPct val="0"/>
              </a:spcAft>
              <a:buFont typeface="+mj-lt"/>
              <a:buAutoNum type="arabicPeriod"/>
            </a:pPr>
            <a:r>
              <a:rPr lang="en-US" sz="2400" dirty="0">
                <a:latin typeface="Arial" pitchFamily="34" charset="0"/>
                <a:ea typeface="Times New Roman" pitchFamily="18" charset="0"/>
                <a:cs typeface="Arial" pitchFamily="34" charset="0"/>
              </a:rPr>
              <a:t>Identify one source of chance variability.</a:t>
            </a:r>
            <a:endPar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914400" lvl="1" indent="-457200" fontAlgn="base">
              <a:spcBef>
                <a:spcPct val="0"/>
              </a:spcBef>
              <a:spcAft>
                <a:spcPct val="0"/>
              </a:spcAft>
              <a:buFont typeface="+mj-lt"/>
              <a:buAutoNum type="arabicPeriod"/>
            </a:pPr>
            <a:r>
              <a:rPr lang="en-US" sz="2400" dirty="0">
                <a:latin typeface="Arial" pitchFamily="34" charset="0"/>
                <a:ea typeface="Times New Roman" pitchFamily="18" charset="0"/>
                <a:cs typeface="Arial" pitchFamily="34" charset="0"/>
              </a:rPr>
              <a:t>What is critical value for F?</a:t>
            </a:r>
          </a:p>
          <a:p>
            <a:pPr marL="914400" lvl="1" indent="-457200" fontAlgn="base">
              <a:spcBef>
                <a:spcPct val="0"/>
              </a:spcBef>
              <a:spcAft>
                <a:spcPct val="0"/>
              </a:spcAft>
              <a:buFont typeface="+mj-lt"/>
              <a:buAutoNum type="arabicPeriod"/>
            </a:pPr>
            <a:r>
              <a:rPr kumimoji="0" lang="en-US" sz="2400" b="0" i="0" u="none" strike="sngStrike" cap="none" normalizeH="0" baseline="0" dirty="0">
                <a:ln>
                  <a:noFill/>
                </a:ln>
                <a:solidFill>
                  <a:schemeClr val="tx1"/>
                </a:solidFill>
                <a:effectLst/>
                <a:latin typeface="Arial" pitchFamily="34" charset="0"/>
                <a:ea typeface="Times New Roman" pitchFamily="18" charset="0"/>
                <a:cs typeface="Arial" pitchFamily="34" charset="0"/>
              </a:rPr>
              <a:t>Interpre</a:t>
            </a:r>
            <a:r>
              <a:rPr lang="en-US" sz="2400" strike="sngStrike" dirty="0">
                <a:latin typeface="Arial" pitchFamily="34" charset="0"/>
                <a:ea typeface="Times New Roman" pitchFamily="18" charset="0"/>
                <a:cs typeface="Arial" pitchFamily="34" charset="0"/>
              </a:rPr>
              <a:t>t the data if Tukey’s HSD = 1.2.</a:t>
            </a:r>
            <a:endParaRPr kumimoji="0" lang="en-US" sz="2400" b="0" i="0" u="none" strike="sng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sz="2400" dirty="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Table 7">
            <a:extLst>
              <a:ext uri="{FF2B5EF4-FFF2-40B4-BE49-F238E27FC236}">
                <a16:creationId xmlns:a16="http://schemas.microsoft.com/office/drawing/2014/main" id="{3F31A0A2-361F-804E-AF02-97BD6DBA4807}"/>
              </a:ext>
            </a:extLst>
          </p:cNvPr>
          <p:cNvGraphicFramePr>
            <a:graphicFrameLocks noGrp="1"/>
          </p:cNvGraphicFramePr>
          <p:nvPr/>
        </p:nvGraphicFramePr>
        <p:xfrm>
          <a:off x="1509582" y="2438400"/>
          <a:ext cx="6096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020107893"/>
                    </a:ext>
                  </a:extLst>
                </a:gridCol>
                <a:gridCol w="2032000">
                  <a:extLst>
                    <a:ext uri="{9D8B030D-6E8A-4147-A177-3AD203B41FA5}">
                      <a16:colId xmlns:a16="http://schemas.microsoft.com/office/drawing/2014/main" val="972886763"/>
                    </a:ext>
                  </a:extLst>
                </a:gridCol>
                <a:gridCol w="2032000">
                  <a:extLst>
                    <a:ext uri="{9D8B030D-6E8A-4147-A177-3AD203B41FA5}">
                      <a16:colId xmlns:a16="http://schemas.microsoft.com/office/drawing/2014/main" val="67758397"/>
                    </a:ext>
                  </a:extLst>
                </a:gridCol>
              </a:tblGrid>
              <a:tr h="370840">
                <a:tc>
                  <a:txBody>
                    <a:bodyPr/>
                    <a:lstStyle/>
                    <a:p>
                      <a:pPr algn="ctr"/>
                      <a:r>
                        <a:rPr lang="en-US" dirty="0"/>
                        <a:t>Positive</a:t>
                      </a:r>
                    </a:p>
                  </a:txBody>
                  <a:tcPr/>
                </a:tc>
                <a:tc>
                  <a:txBody>
                    <a:bodyPr/>
                    <a:lstStyle/>
                    <a:p>
                      <a:pPr algn="ctr"/>
                      <a:r>
                        <a:rPr lang="en-US" dirty="0"/>
                        <a:t>Neutral</a:t>
                      </a:r>
                    </a:p>
                  </a:txBody>
                  <a:tcPr/>
                </a:tc>
                <a:tc>
                  <a:txBody>
                    <a:bodyPr/>
                    <a:lstStyle/>
                    <a:p>
                      <a:pPr algn="ctr"/>
                      <a:r>
                        <a:rPr lang="en-US" dirty="0"/>
                        <a:t>Negative</a:t>
                      </a:r>
                    </a:p>
                  </a:txBody>
                  <a:tcPr/>
                </a:tc>
                <a:extLst>
                  <a:ext uri="{0D108BD9-81ED-4DB2-BD59-A6C34878D82A}">
                    <a16:rowId xmlns:a16="http://schemas.microsoft.com/office/drawing/2014/main" val="321043753"/>
                  </a:ext>
                </a:extLst>
              </a:tr>
              <a:tr h="370840">
                <a:tc>
                  <a:txBody>
                    <a:bodyPr/>
                    <a:lstStyle/>
                    <a:p>
                      <a:pPr algn="ctr"/>
                      <a:r>
                        <a:rPr lang="en-US" dirty="0"/>
                        <a:t>8.4</a:t>
                      </a:r>
                    </a:p>
                  </a:txBody>
                  <a:tcPr/>
                </a:tc>
                <a:tc>
                  <a:txBody>
                    <a:bodyPr/>
                    <a:lstStyle/>
                    <a:p>
                      <a:pPr algn="ctr"/>
                      <a:r>
                        <a:rPr lang="en-US" dirty="0"/>
                        <a:t>6.2</a:t>
                      </a:r>
                    </a:p>
                  </a:txBody>
                  <a:tcPr/>
                </a:tc>
                <a:tc>
                  <a:txBody>
                    <a:bodyPr/>
                    <a:lstStyle/>
                    <a:p>
                      <a:pPr algn="ctr"/>
                      <a:r>
                        <a:rPr lang="en-US" dirty="0"/>
                        <a:t>7.5</a:t>
                      </a:r>
                    </a:p>
                  </a:txBody>
                  <a:tcPr/>
                </a:tc>
                <a:extLst>
                  <a:ext uri="{0D108BD9-81ED-4DB2-BD59-A6C34878D82A}">
                    <a16:rowId xmlns:a16="http://schemas.microsoft.com/office/drawing/2014/main" val="4112785333"/>
                  </a:ext>
                </a:extLst>
              </a:tr>
            </a:tbl>
          </a:graphicData>
        </a:graphic>
      </p:graphicFrame>
    </p:spTree>
    <p:extLst>
      <p:ext uri="{BB962C8B-B14F-4D97-AF65-F5344CB8AC3E}">
        <p14:creationId xmlns:p14="http://schemas.microsoft.com/office/powerpoint/2010/main" val="2725895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Group Size and Conformity</a:t>
            </a:r>
          </a:p>
        </p:txBody>
      </p:sp>
      <p:sp>
        <p:nvSpPr>
          <p:cNvPr id="3" name="Content Placeholder 2"/>
          <p:cNvSpPr>
            <a:spLocks noGrp="1"/>
          </p:cNvSpPr>
          <p:nvPr>
            <p:ph idx="1"/>
          </p:nvPr>
        </p:nvSpPr>
        <p:spPr>
          <a:xfrm>
            <a:off x="457200" y="838200"/>
            <a:ext cx="8382000" cy="2895600"/>
          </a:xfrm>
        </p:spPr>
        <p:txBody>
          <a:bodyPr>
            <a:normAutofit fontScale="92500"/>
          </a:bodyPr>
          <a:lstStyle/>
          <a:p>
            <a:pPr marL="0" indent="0">
              <a:buNone/>
            </a:pPr>
            <a:r>
              <a:rPr lang="en-US" dirty="0"/>
              <a:t>You are interested in the classic conformity studies conducted by Ashe. You want to replicate findings that group size matters. You randomly assign participants to one of three conditions: 3 person, 4 person, or 5 person groups. You then conduct the classic Ashe experiment and measure the number of times the participant conforms over 25 trials. Does your study suggest that group size affects the likelihood of conformity? Alpha =.05</a:t>
            </a:r>
          </a:p>
        </p:txBody>
      </p:sp>
      <p:pic>
        <p:nvPicPr>
          <p:cNvPr id="4" name="Picture 4" descr="http://www.age-of-the-sage.org/psychology/social/asch_conform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3932109"/>
            <a:ext cx="4495800" cy="29155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49109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F3E238-2F53-9C0E-2B7D-9F487FFDC5AF}"/>
              </a:ext>
            </a:extLst>
          </p:cNvPr>
          <p:cNvSpPr>
            <a:spLocks noGrp="1"/>
          </p:cNvSpPr>
          <p:nvPr>
            <p:ph type="title"/>
          </p:nvPr>
        </p:nvSpPr>
        <p:spPr>
          <a:xfrm>
            <a:off x="685331" y="76200"/>
            <a:ext cx="7773338" cy="1596177"/>
          </a:xfrm>
        </p:spPr>
        <p:txBody>
          <a:bodyPr/>
          <a:lstStyle/>
          <a:p>
            <a:r>
              <a:rPr lang="en-US" dirty="0"/>
              <a:t>Formula Sheet: One-Way ANOVA</a:t>
            </a:r>
          </a:p>
        </p:txBody>
      </p:sp>
      <p:sp>
        <p:nvSpPr>
          <p:cNvPr id="4" name="TextBox 3">
            <a:extLst>
              <a:ext uri="{FF2B5EF4-FFF2-40B4-BE49-F238E27FC236}">
                <a16:creationId xmlns:a16="http://schemas.microsoft.com/office/drawing/2014/main" id="{385D385B-D74B-745E-2B6B-2A0284158114}"/>
              </a:ext>
            </a:extLst>
          </p:cNvPr>
          <p:cNvSpPr txBox="1"/>
          <p:nvPr/>
        </p:nvSpPr>
        <p:spPr>
          <a:xfrm>
            <a:off x="228600" y="1206364"/>
            <a:ext cx="7696200" cy="5572808"/>
          </a:xfrm>
          <a:prstGeom prst="rect">
            <a:avLst/>
          </a:prstGeom>
          <a:noFill/>
        </p:spPr>
        <p:txBody>
          <a:bodyPr wrap="square" rtlCol="0">
            <a:spAutoFit/>
          </a:bodyPr>
          <a:lstStyle/>
          <a:p>
            <a:pPr>
              <a:lnSpc>
                <a:spcPct val="150000"/>
              </a:lnSpc>
            </a:pPr>
            <a:r>
              <a:rPr lang="en-US" sz="2400" dirty="0">
                <a:solidFill>
                  <a:srgbClr val="7030A0"/>
                </a:solidFill>
              </a:rPr>
              <a:t>Step 1: One- vs. Two-tailed Test</a:t>
            </a:r>
          </a:p>
          <a:p>
            <a:pPr>
              <a:lnSpc>
                <a:spcPct val="150000"/>
              </a:lnSpc>
            </a:pPr>
            <a:r>
              <a:rPr lang="en-US" sz="2400" dirty="0">
                <a:solidFill>
                  <a:srgbClr val="7030A0"/>
                </a:solidFill>
              </a:rPr>
              <a:t>Step 2: Determine Ho and Ha</a:t>
            </a:r>
          </a:p>
          <a:p>
            <a:pPr>
              <a:lnSpc>
                <a:spcPct val="150000"/>
              </a:lnSpc>
            </a:pPr>
            <a:r>
              <a:rPr lang="en-US" sz="2400" dirty="0">
                <a:solidFill>
                  <a:srgbClr val="7030A0"/>
                </a:solidFill>
              </a:rPr>
              <a:t>Step 3: Critical value for alpha</a:t>
            </a:r>
          </a:p>
          <a:p>
            <a:pPr>
              <a:lnSpc>
                <a:spcPct val="150000"/>
              </a:lnSpc>
            </a:pPr>
            <a:r>
              <a:rPr lang="en-US" sz="2400" dirty="0">
                <a:solidFill>
                  <a:srgbClr val="7030A0"/>
                </a:solidFill>
              </a:rPr>
              <a:t>Step 4: Calculate </a:t>
            </a:r>
          </a:p>
          <a:p>
            <a:pPr marL="800100" lvl="1" indent="-342900">
              <a:lnSpc>
                <a:spcPct val="150000"/>
              </a:lnSpc>
              <a:buFont typeface="Arial" panose="020B0604020202020204" pitchFamily="34" charset="0"/>
              <a:buChar char="•"/>
            </a:pPr>
            <a:r>
              <a:rPr lang="en-US" sz="2400" dirty="0">
                <a:solidFill>
                  <a:srgbClr val="7030A0"/>
                </a:solidFill>
              </a:rPr>
              <a:t>SST; SSB; SSE</a:t>
            </a:r>
          </a:p>
          <a:p>
            <a:pPr marL="800100" lvl="1" indent="-342900">
              <a:lnSpc>
                <a:spcPct val="150000"/>
              </a:lnSpc>
              <a:buFont typeface="Arial" panose="020B0604020202020204" pitchFamily="34" charset="0"/>
              <a:buChar char="•"/>
            </a:pPr>
            <a:r>
              <a:rPr lang="en-US" sz="2400" dirty="0">
                <a:solidFill>
                  <a:srgbClr val="7030A0"/>
                </a:solidFill>
              </a:rPr>
              <a:t>MSB; MSE</a:t>
            </a:r>
          </a:p>
          <a:p>
            <a:pPr marL="800100" lvl="1" indent="-342900">
              <a:lnSpc>
                <a:spcPct val="150000"/>
              </a:lnSpc>
              <a:buFont typeface="Arial" panose="020B0604020202020204" pitchFamily="34" charset="0"/>
              <a:buChar char="•"/>
            </a:pPr>
            <a:r>
              <a:rPr lang="en-US" sz="2400" dirty="0">
                <a:solidFill>
                  <a:srgbClr val="7030A0"/>
                </a:solidFill>
              </a:rPr>
              <a:t>F ratio</a:t>
            </a:r>
          </a:p>
          <a:p>
            <a:pPr>
              <a:lnSpc>
                <a:spcPct val="150000"/>
              </a:lnSpc>
            </a:pPr>
            <a:r>
              <a:rPr lang="en-US" sz="2400" dirty="0">
                <a:solidFill>
                  <a:srgbClr val="7030A0"/>
                </a:solidFill>
              </a:rPr>
              <a:t>Step 5: Decision regarding the null</a:t>
            </a:r>
          </a:p>
          <a:p>
            <a:pPr>
              <a:lnSpc>
                <a:spcPct val="150000"/>
              </a:lnSpc>
            </a:pPr>
            <a:r>
              <a:rPr lang="en-US" sz="2400" strike="sngStrike" dirty="0">
                <a:solidFill>
                  <a:srgbClr val="7030A0"/>
                </a:solidFill>
              </a:rPr>
              <a:t>Step 6: Tukey test (if necessary) </a:t>
            </a:r>
          </a:p>
          <a:p>
            <a:pPr>
              <a:lnSpc>
                <a:spcPct val="150000"/>
              </a:lnSpc>
            </a:pPr>
            <a:r>
              <a:rPr lang="en-US" sz="2400" dirty="0">
                <a:solidFill>
                  <a:srgbClr val="7030A0"/>
                </a:solidFill>
              </a:rPr>
              <a:t>Step 7: Interpret the the results</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27DCCF8-3FE8-B6B5-23B1-CB474E013613}"/>
                  </a:ext>
                </a:extLst>
              </p:cNvPr>
              <p:cNvSpPr txBox="1"/>
              <p:nvPr/>
            </p:nvSpPr>
            <p:spPr>
              <a:xfrm>
                <a:off x="2980965" y="2995447"/>
                <a:ext cx="1981201" cy="53950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𝑆𝑆</m:t>
                          </m:r>
                        </m:e>
                        <m:sub>
                          <m:r>
                            <a:rPr lang="en-US" sz="1400" b="0" i="1" smtClean="0">
                              <a:latin typeface="Cambria Math" panose="02040503050406030204" pitchFamily="18" charset="0"/>
                            </a:rPr>
                            <m:t>𝑇𝑜𝑡𝑎𝑙</m:t>
                          </m:r>
                        </m:sub>
                      </m:sSub>
                      <m:r>
                        <a:rPr lang="en-US" sz="1400" b="0" i="1" smtClean="0">
                          <a:latin typeface="Cambria Math" panose="02040503050406030204" pitchFamily="18" charset="0"/>
                        </a:rPr>
                        <m:t>= </m:t>
                      </m:r>
                      <m:nary>
                        <m:naryPr>
                          <m:chr m:val="∑"/>
                          <m:subHide m:val="on"/>
                          <m:supHide m:val="on"/>
                          <m:ctrlPr>
                            <a:rPr lang="en-US" sz="1400" b="0" i="1" smtClean="0">
                              <a:latin typeface="Cambria Math" panose="02040503050406030204" pitchFamily="18" charset="0"/>
                            </a:rPr>
                          </m:ctrlPr>
                        </m:naryPr>
                        <m:sub/>
                        <m:sup/>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𝐺</m:t>
                                  </m:r>
                                </m:e>
                                <m:sup>
                                  <m:r>
                                    <a:rPr lang="en-US" sz="1400" b="0" i="1" smtClean="0">
                                      <a:latin typeface="Cambria Math" panose="02040503050406030204" pitchFamily="18" charset="0"/>
                                    </a:rPr>
                                    <m:t>2</m:t>
                                  </m:r>
                                </m:sup>
                              </m:sSup>
                            </m:num>
                            <m:den>
                              <m:r>
                                <a:rPr lang="en-US" sz="1400" b="0" i="1" smtClean="0">
                                  <a:latin typeface="Cambria Math" panose="02040503050406030204" pitchFamily="18" charset="0"/>
                                </a:rPr>
                                <m:t>𝑁</m:t>
                              </m:r>
                            </m:den>
                          </m:f>
                        </m:e>
                      </m:nary>
                    </m:oMath>
                  </m:oMathPara>
                </a14:m>
                <a:endParaRPr lang="en-US" sz="1400" dirty="0"/>
              </a:p>
            </p:txBody>
          </p:sp>
        </mc:Choice>
        <mc:Fallback>
          <p:sp>
            <p:nvSpPr>
              <p:cNvPr id="8" name="TextBox 7">
                <a:extLst>
                  <a:ext uri="{FF2B5EF4-FFF2-40B4-BE49-F238E27FC236}">
                    <a16:creationId xmlns:a16="http://schemas.microsoft.com/office/drawing/2014/main" id="{827DCCF8-3FE8-B6B5-23B1-CB474E013613}"/>
                  </a:ext>
                </a:extLst>
              </p:cNvPr>
              <p:cNvSpPr txBox="1">
                <a:spLocks noRot="1" noChangeAspect="1" noMove="1" noResize="1" noEditPoints="1" noAdjustHandles="1" noChangeArrowheads="1" noChangeShapeType="1" noTextEdit="1"/>
              </p:cNvSpPr>
              <p:nvPr/>
            </p:nvSpPr>
            <p:spPr>
              <a:xfrm>
                <a:off x="2980965" y="2995447"/>
                <a:ext cx="1981201" cy="539507"/>
              </a:xfrm>
              <a:prstGeom prst="rect">
                <a:avLst/>
              </a:prstGeom>
              <a:blipFill>
                <a:blip r:embed="rId2"/>
                <a:stretch>
                  <a:fillRect t="-136364" b="-1977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18C195C-FA24-124E-94B2-03C03D7CC799}"/>
                  </a:ext>
                </a:extLst>
              </p:cNvPr>
              <p:cNvSpPr txBox="1"/>
              <p:nvPr/>
            </p:nvSpPr>
            <p:spPr>
              <a:xfrm>
                <a:off x="4962166" y="2995447"/>
                <a:ext cx="2048235" cy="53950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𝑆𝑆</m:t>
                          </m:r>
                        </m:e>
                        <m:sub>
                          <m:r>
                            <a:rPr lang="en-US" sz="1400" b="0" i="1" smtClean="0">
                              <a:latin typeface="Cambria Math" panose="02040503050406030204" pitchFamily="18" charset="0"/>
                            </a:rPr>
                            <m:t>𝑏𝑡</m:t>
                          </m:r>
                        </m:sub>
                      </m:sSub>
                      <m:r>
                        <a:rPr lang="en-US" sz="1400" b="0" i="1" smtClean="0">
                          <a:latin typeface="Cambria Math" panose="02040503050406030204" pitchFamily="18" charset="0"/>
                        </a:rPr>
                        <m:t>= </m:t>
                      </m:r>
                      <m:nary>
                        <m:naryPr>
                          <m:chr m:val="∑"/>
                          <m:subHide m:val="on"/>
                          <m:supHide m:val="on"/>
                          <m:ctrlPr>
                            <a:rPr lang="en-US" sz="1400" b="0" i="1" smtClean="0">
                              <a:latin typeface="Cambria Math" panose="02040503050406030204" pitchFamily="18" charset="0"/>
                            </a:rPr>
                          </m:ctrlPr>
                        </m:naryPr>
                        <m:sub/>
                        <m:sup/>
                        <m:e>
                          <m:d>
                            <m:dPr>
                              <m:ctrlPr>
                                <a:rPr lang="en-US" sz="1400" b="0" i="1" smtClean="0">
                                  <a:latin typeface="Cambria Math" panose="02040503050406030204" pitchFamily="18" charset="0"/>
                                </a:rPr>
                              </m:ctrlPr>
                            </m:dPr>
                            <m:e>
                              <m:f>
                                <m:fPr>
                                  <m:type m:val="skw"/>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𝑇</m:t>
                                      </m:r>
                                    </m:e>
                                    <m:sup>
                                      <m:r>
                                        <a:rPr lang="en-US" sz="1400" b="0" i="1" smtClean="0">
                                          <a:latin typeface="Cambria Math" panose="02040503050406030204" pitchFamily="18" charset="0"/>
                                        </a:rPr>
                                        <m:t>2</m:t>
                                      </m:r>
                                    </m:sup>
                                  </m:sSup>
                                </m:num>
                                <m:den>
                                  <m:r>
                                    <a:rPr lang="en-US" sz="1400" b="0" i="1" smtClean="0">
                                      <a:latin typeface="Cambria Math" panose="02040503050406030204" pitchFamily="18" charset="0"/>
                                    </a:rPr>
                                    <m:t>𝑛</m:t>
                                  </m:r>
                                </m:den>
                              </m:f>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𝐺</m:t>
                                  </m:r>
                                </m:e>
                                <m:sup>
                                  <m:r>
                                    <a:rPr lang="en-US" sz="1400" b="0" i="1" smtClean="0">
                                      <a:latin typeface="Cambria Math" panose="02040503050406030204" pitchFamily="18" charset="0"/>
                                    </a:rPr>
                                    <m:t>2</m:t>
                                  </m:r>
                                </m:sup>
                              </m:sSup>
                            </m:num>
                            <m:den>
                              <m:r>
                                <a:rPr lang="en-US" sz="1400" b="0" i="1" smtClean="0">
                                  <a:latin typeface="Cambria Math" panose="02040503050406030204" pitchFamily="18" charset="0"/>
                                </a:rPr>
                                <m:t>𝑁</m:t>
                              </m:r>
                            </m:den>
                          </m:f>
                        </m:e>
                      </m:nary>
                    </m:oMath>
                  </m:oMathPara>
                </a14:m>
                <a:endParaRPr lang="en-US" sz="1400" dirty="0"/>
              </a:p>
            </p:txBody>
          </p:sp>
        </mc:Choice>
        <mc:Fallback>
          <p:sp>
            <p:nvSpPr>
              <p:cNvPr id="9" name="TextBox 8">
                <a:extLst>
                  <a:ext uri="{FF2B5EF4-FFF2-40B4-BE49-F238E27FC236}">
                    <a16:creationId xmlns:a16="http://schemas.microsoft.com/office/drawing/2014/main" id="{318C195C-FA24-124E-94B2-03C03D7CC799}"/>
                  </a:ext>
                </a:extLst>
              </p:cNvPr>
              <p:cNvSpPr txBox="1">
                <a:spLocks noRot="1" noChangeAspect="1" noMove="1" noResize="1" noEditPoints="1" noAdjustHandles="1" noChangeArrowheads="1" noChangeShapeType="1" noTextEdit="1"/>
              </p:cNvSpPr>
              <p:nvPr/>
            </p:nvSpPr>
            <p:spPr>
              <a:xfrm>
                <a:off x="4962166" y="2995447"/>
                <a:ext cx="2048235" cy="539507"/>
              </a:xfrm>
              <a:prstGeom prst="rect">
                <a:avLst/>
              </a:prstGeom>
              <a:blipFill>
                <a:blip r:embed="rId3"/>
                <a:stretch>
                  <a:fillRect t="-136364" b="-1977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3593508-B230-ADA6-F73F-FF1AEF0D68FB}"/>
                  </a:ext>
                </a:extLst>
              </p:cNvPr>
              <p:cNvSpPr txBox="1"/>
              <p:nvPr/>
            </p:nvSpPr>
            <p:spPr>
              <a:xfrm>
                <a:off x="7010401" y="2962361"/>
                <a:ext cx="2191408" cy="57259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𝑆𝑆</m:t>
                          </m:r>
                        </m:e>
                        <m:sub>
                          <m:r>
                            <a:rPr lang="en-US" sz="1400" b="0" i="1" smtClean="0">
                              <a:latin typeface="Cambria Math" panose="02040503050406030204" pitchFamily="18" charset="0"/>
                            </a:rPr>
                            <m:t>𝑒𝑟𝑟𝑜𝑟</m:t>
                          </m:r>
                        </m:sub>
                      </m:sSub>
                      <m:r>
                        <a:rPr lang="en-US" sz="1400" b="0" i="1" smtClean="0">
                          <a:latin typeface="Cambria Math" panose="02040503050406030204" pitchFamily="18" charset="0"/>
                        </a:rPr>
                        <m:t>= </m:t>
                      </m:r>
                      <m:nary>
                        <m:naryPr>
                          <m:chr m:val="∑"/>
                          <m:subHide m:val="on"/>
                          <m:supHide m:val="on"/>
                          <m:ctrlPr>
                            <a:rPr lang="en-US" sz="1400" b="0" i="1" smtClean="0">
                              <a:latin typeface="Cambria Math" panose="02040503050406030204" pitchFamily="18" charset="0"/>
                            </a:rPr>
                          </m:ctrlPr>
                        </m:naryPr>
                        <m:sub/>
                        <m:sup/>
                        <m:e>
                          <m:d>
                            <m:dPr>
                              <m:begChr m:val="["/>
                              <m:endChr m:val="]"/>
                              <m:ctrlPr>
                                <a:rPr lang="en-US" sz="1400" b="0" i="1" smtClean="0">
                                  <a:latin typeface="Cambria Math" panose="02040503050406030204" pitchFamily="18" charset="0"/>
                                </a:rPr>
                              </m:ctrlPr>
                            </m:dPr>
                            <m:e>
                              <m:nary>
                                <m:naryPr>
                                  <m:chr m:val="∑"/>
                                  <m:subHide m:val="on"/>
                                  <m:supHide m:val="on"/>
                                  <m:ctrlPr>
                                    <a:rPr lang="en-US" sz="1400" b="0" i="1" smtClean="0">
                                      <a:latin typeface="Cambria Math" panose="02040503050406030204" pitchFamily="18" charset="0"/>
                                    </a:rPr>
                                  </m:ctrlPr>
                                </m:naryPr>
                                <m:sub/>
                                <m:sup/>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2</m:t>
                                      </m:r>
                                    </m:sup>
                                  </m:sSup>
                                </m:e>
                              </m:nary>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𝑇</m:t>
                                      </m:r>
                                    </m:e>
                                    <m:sup>
                                      <m:r>
                                        <a:rPr lang="en-US" sz="1400" b="0" i="1" smtClean="0">
                                          <a:latin typeface="Cambria Math" panose="02040503050406030204" pitchFamily="18" charset="0"/>
                                        </a:rPr>
                                        <m:t>2</m:t>
                                      </m:r>
                                    </m:sup>
                                  </m:sSup>
                                </m:num>
                                <m:den>
                                  <m:r>
                                    <a:rPr lang="en-US" sz="1400" b="0" i="1" smtClean="0">
                                      <a:latin typeface="Cambria Math" panose="02040503050406030204" pitchFamily="18" charset="0"/>
                                    </a:rPr>
                                    <m:t>𝑛</m:t>
                                  </m:r>
                                </m:den>
                              </m:f>
                            </m:e>
                          </m:d>
                        </m:e>
                      </m:nary>
                    </m:oMath>
                  </m:oMathPara>
                </a14:m>
                <a:endParaRPr lang="en-US" sz="1400" dirty="0"/>
              </a:p>
            </p:txBody>
          </p:sp>
        </mc:Choice>
        <mc:Fallback>
          <p:sp>
            <p:nvSpPr>
              <p:cNvPr id="10" name="TextBox 9">
                <a:extLst>
                  <a:ext uri="{FF2B5EF4-FFF2-40B4-BE49-F238E27FC236}">
                    <a16:creationId xmlns:a16="http://schemas.microsoft.com/office/drawing/2014/main" id="{F3593508-B230-ADA6-F73F-FF1AEF0D68FB}"/>
                  </a:ext>
                </a:extLst>
              </p:cNvPr>
              <p:cNvSpPr txBox="1">
                <a:spLocks noRot="1" noChangeAspect="1" noMove="1" noResize="1" noEditPoints="1" noAdjustHandles="1" noChangeArrowheads="1" noChangeShapeType="1" noTextEdit="1"/>
              </p:cNvSpPr>
              <p:nvPr/>
            </p:nvSpPr>
            <p:spPr>
              <a:xfrm>
                <a:off x="7010401" y="2962361"/>
                <a:ext cx="2191408" cy="572593"/>
              </a:xfrm>
              <a:prstGeom prst="rect">
                <a:avLst/>
              </a:prstGeom>
              <a:blipFill>
                <a:blip r:embed="rId4"/>
                <a:stretch>
                  <a:fillRect l="-578" t="-123913" b="-1891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25DFAD6-7210-CC11-8BFE-9538C7DEE7D0}"/>
                  </a:ext>
                </a:extLst>
              </p:cNvPr>
              <p:cNvSpPr txBox="1"/>
              <p:nvPr/>
            </p:nvSpPr>
            <p:spPr>
              <a:xfrm>
                <a:off x="3086099" y="3725366"/>
                <a:ext cx="1981201" cy="21544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𝑑𝑓</m:t>
                          </m:r>
                        </m:e>
                        <m:sub>
                          <m:r>
                            <a:rPr lang="en-US" sz="1400" b="0" i="1" smtClean="0">
                              <a:latin typeface="Cambria Math" panose="02040503050406030204" pitchFamily="18" charset="0"/>
                            </a:rPr>
                            <m:t>𝑡𝑜𝑡𝑎𝑙</m:t>
                          </m:r>
                        </m:sub>
                      </m:sSub>
                      <m:r>
                        <a:rPr lang="en-US" sz="1400" b="0" i="1" smtClean="0">
                          <a:latin typeface="Cambria Math" panose="02040503050406030204" pitchFamily="18" charset="0"/>
                        </a:rPr>
                        <m:t>=</m:t>
                      </m:r>
                      <m:r>
                        <a:rPr lang="en-US" sz="1400" b="0" i="1" smtClean="0">
                          <a:latin typeface="Cambria Math" panose="02040503050406030204" pitchFamily="18" charset="0"/>
                        </a:rPr>
                        <m:t>𝑁</m:t>
                      </m:r>
                      <m:r>
                        <a:rPr lang="en-US" sz="1400" b="0" i="1" smtClean="0">
                          <a:latin typeface="Cambria Math" panose="02040503050406030204" pitchFamily="18" charset="0"/>
                        </a:rPr>
                        <m:t>−1</m:t>
                      </m:r>
                    </m:oMath>
                  </m:oMathPara>
                </a14:m>
                <a:endParaRPr lang="en-US" sz="1400" dirty="0"/>
              </a:p>
            </p:txBody>
          </p:sp>
        </mc:Choice>
        <mc:Fallback>
          <p:sp>
            <p:nvSpPr>
              <p:cNvPr id="11" name="TextBox 10">
                <a:extLst>
                  <a:ext uri="{FF2B5EF4-FFF2-40B4-BE49-F238E27FC236}">
                    <a16:creationId xmlns:a16="http://schemas.microsoft.com/office/drawing/2014/main" id="{225DFAD6-7210-CC11-8BFE-9538C7DEE7D0}"/>
                  </a:ext>
                </a:extLst>
              </p:cNvPr>
              <p:cNvSpPr txBox="1">
                <a:spLocks noRot="1" noChangeAspect="1" noMove="1" noResize="1" noEditPoints="1" noAdjustHandles="1" noChangeArrowheads="1" noChangeShapeType="1" noTextEdit="1"/>
              </p:cNvSpPr>
              <p:nvPr/>
            </p:nvSpPr>
            <p:spPr>
              <a:xfrm>
                <a:off x="3086099" y="3725366"/>
                <a:ext cx="1981201" cy="215444"/>
              </a:xfrm>
              <a:prstGeom prst="rect">
                <a:avLst/>
              </a:prstGeom>
              <a:blipFill>
                <a:blip r:embed="rId5"/>
                <a:stretch>
                  <a:fillRect t="-5556" b="-277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A35396F-0E28-71A0-D7A2-50F1AF96F4F4}"/>
                  </a:ext>
                </a:extLst>
              </p:cNvPr>
              <p:cNvSpPr txBox="1"/>
              <p:nvPr/>
            </p:nvSpPr>
            <p:spPr>
              <a:xfrm>
                <a:off x="5219933" y="3723014"/>
                <a:ext cx="1981201" cy="21544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𝑑𝑓</m:t>
                          </m:r>
                        </m:e>
                        <m:sub>
                          <m:r>
                            <a:rPr lang="en-US" sz="1400" b="0" i="1" smtClean="0">
                              <a:latin typeface="Cambria Math" panose="02040503050406030204" pitchFamily="18" charset="0"/>
                            </a:rPr>
                            <m:t>𝑏𝑡</m:t>
                          </m:r>
                        </m:sub>
                      </m:sSub>
                      <m:r>
                        <a:rPr lang="en-US" sz="1400" b="0" i="1" smtClean="0">
                          <a:latin typeface="Cambria Math" panose="02040503050406030204" pitchFamily="18" charset="0"/>
                        </a:rPr>
                        <m:t>=</m:t>
                      </m:r>
                      <m:r>
                        <a:rPr lang="en-US" sz="1400" b="0" i="1" smtClean="0">
                          <a:latin typeface="Cambria Math" panose="02040503050406030204" pitchFamily="18" charset="0"/>
                        </a:rPr>
                        <m:t>𝑎</m:t>
                      </m:r>
                      <m:r>
                        <a:rPr lang="en-US" sz="1400" b="0" i="1" smtClean="0">
                          <a:latin typeface="Cambria Math" panose="02040503050406030204" pitchFamily="18" charset="0"/>
                        </a:rPr>
                        <m:t>−1</m:t>
                      </m:r>
                    </m:oMath>
                  </m:oMathPara>
                </a14:m>
                <a:endParaRPr lang="en-US" sz="1400" dirty="0"/>
              </a:p>
            </p:txBody>
          </p:sp>
        </mc:Choice>
        <mc:Fallback>
          <p:sp>
            <p:nvSpPr>
              <p:cNvPr id="12" name="TextBox 11">
                <a:extLst>
                  <a:ext uri="{FF2B5EF4-FFF2-40B4-BE49-F238E27FC236}">
                    <a16:creationId xmlns:a16="http://schemas.microsoft.com/office/drawing/2014/main" id="{EA35396F-0E28-71A0-D7A2-50F1AF96F4F4}"/>
                  </a:ext>
                </a:extLst>
              </p:cNvPr>
              <p:cNvSpPr txBox="1">
                <a:spLocks noRot="1" noChangeAspect="1" noMove="1" noResize="1" noEditPoints="1" noAdjustHandles="1" noChangeArrowheads="1" noChangeShapeType="1" noTextEdit="1"/>
              </p:cNvSpPr>
              <p:nvPr/>
            </p:nvSpPr>
            <p:spPr>
              <a:xfrm>
                <a:off x="5219933" y="3723014"/>
                <a:ext cx="1981201" cy="215444"/>
              </a:xfrm>
              <a:prstGeom prst="rect">
                <a:avLst/>
              </a:prstGeom>
              <a:blipFill>
                <a:blip r:embed="rId6"/>
                <a:stretch>
                  <a:fillRect t="-5556" b="-277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AE41D039-841F-2122-4E3A-89F43A1A268E}"/>
                  </a:ext>
                </a:extLst>
              </p:cNvPr>
              <p:cNvSpPr txBox="1"/>
              <p:nvPr/>
            </p:nvSpPr>
            <p:spPr>
              <a:xfrm>
                <a:off x="7201134" y="3723014"/>
                <a:ext cx="1981201" cy="21544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𝑑𝑓</m:t>
                          </m:r>
                        </m:e>
                        <m:sub>
                          <m:r>
                            <a:rPr lang="en-US" sz="1400" b="0" i="1" smtClean="0">
                              <a:latin typeface="Cambria Math" panose="02040503050406030204" pitchFamily="18" charset="0"/>
                            </a:rPr>
                            <m:t>𝑒𝑟𝑟𝑜𝑟</m:t>
                          </m:r>
                        </m:sub>
                      </m:sSub>
                      <m:r>
                        <a:rPr lang="en-US" sz="1400" i="1">
                          <a:latin typeface="Cambria Math" panose="02040503050406030204" pitchFamily="18" charset="0"/>
                        </a:rPr>
                        <m:t> </m:t>
                      </m:r>
                      <m:r>
                        <a:rPr lang="en-US" sz="1400" b="0" i="1" smtClean="0">
                          <a:latin typeface="Cambria Math" panose="02040503050406030204" pitchFamily="18" charset="0"/>
                        </a:rPr>
                        <m:t>=</m:t>
                      </m:r>
                      <m:r>
                        <a:rPr lang="en-US" sz="1400" b="0" i="1" smtClean="0">
                          <a:latin typeface="Cambria Math" panose="02040503050406030204" pitchFamily="18" charset="0"/>
                        </a:rPr>
                        <m:t>𝑁</m:t>
                      </m:r>
                      <m:r>
                        <a:rPr lang="en-US" sz="1400" b="0" i="1" smtClean="0">
                          <a:latin typeface="Cambria Math" panose="02040503050406030204" pitchFamily="18" charset="0"/>
                        </a:rPr>
                        <m:t>−</m:t>
                      </m:r>
                      <m:r>
                        <a:rPr lang="en-US" sz="1400" b="0" i="1" smtClean="0">
                          <a:latin typeface="Cambria Math" panose="02040503050406030204" pitchFamily="18" charset="0"/>
                        </a:rPr>
                        <m:t>𝑎</m:t>
                      </m:r>
                    </m:oMath>
                  </m:oMathPara>
                </a14:m>
                <a:endParaRPr lang="en-US" sz="1400" dirty="0"/>
              </a:p>
            </p:txBody>
          </p:sp>
        </mc:Choice>
        <mc:Fallback>
          <p:sp>
            <p:nvSpPr>
              <p:cNvPr id="13" name="TextBox 12">
                <a:extLst>
                  <a:ext uri="{FF2B5EF4-FFF2-40B4-BE49-F238E27FC236}">
                    <a16:creationId xmlns:a16="http://schemas.microsoft.com/office/drawing/2014/main" id="{AE41D039-841F-2122-4E3A-89F43A1A268E}"/>
                  </a:ext>
                </a:extLst>
              </p:cNvPr>
              <p:cNvSpPr txBox="1">
                <a:spLocks noRot="1" noChangeAspect="1" noMove="1" noResize="1" noEditPoints="1" noAdjustHandles="1" noChangeArrowheads="1" noChangeShapeType="1" noTextEdit="1"/>
              </p:cNvSpPr>
              <p:nvPr/>
            </p:nvSpPr>
            <p:spPr>
              <a:xfrm>
                <a:off x="7201134" y="3723014"/>
                <a:ext cx="1981201" cy="215444"/>
              </a:xfrm>
              <a:prstGeom prst="rect">
                <a:avLst/>
              </a:prstGeom>
              <a:blipFill>
                <a:blip r:embed="rId7"/>
                <a:stretch>
                  <a:fillRect t="-11111" b="-3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3C251DD3-5566-CB89-32B4-1F5EC6156FFD}"/>
                  </a:ext>
                </a:extLst>
              </p:cNvPr>
              <p:cNvSpPr txBox="1"/>
              <p:nvPr/>
            </p:nvSpPr>
            <p:spPr>
              <a:xfrm>
                <a:off x="4995682" y="4125611"/>
                <a:ext cx="1981201" cy="44249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𝑀𝑆</m:t>
                          </m:r>
                        </m:e>
                        <m:sub>
                          <m:r>
                            <a:rPr lang="en-US" sz="1400" b="0" i="1" smtClean="0">
                              <a:latin typeface="Cambria Math" panose="02040503050406030204" pitchFamily="18" charset="0"/>
                            </a:rPr>
                            <m:t>𝑏𝑡</m:t>
                          </m:r>
                        </m:sub>
                      </m:sSub>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𝑆𝑆</m:t>
                              </m:r>
                            </m:e>
                            <m:sub>
                              <m:r>
                                <a:rPr lang="en-US" sz="1400" b="0" i="1" smtClean="0">
                                  <a:latin typeface="Cambria Math" panose="02040503050406030204" pitchFamily="18" charset="0"/>
                                </a:rPr>
                                <m:t>𝑏𝑡</m:t>
                              </m:r>
                            </m:sub>
                          </m:sSub>
                        </m:num>
                        <m:den>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𝑑𝑓</m:t>
                              </m:r>
                            </m:e>
                            <m:sub>
                              <m:r>
                                <a:rPr lang="en-US" sz="1400" b="0" i="1" smtClean="0">
                                  <a:latin typeface="Cambria Math" panose="02040503050406030204" pitchFamily="18" charset="0"/>
                                </a:rPr>
                                <m:t>𝑏𝑡</m:t>
                              </m:r>
                            </m:sub>
                          </m:sSub>
                        </m:den>
                      </m:f>
                    </m:oMath>
                  </m:oMathPara>
                </a14:m>
                <a:endParaRPr lang="en-US" sz="1400" dirty="0"/>
              </a:p>
            </p:txBody>
          </p:sp>
        </mc:Choice>
        <mc:Fallback>
          <p:sp>
            <p:nvSpPr>
              <p:cNvPr id="14" name="TextBox 13">
                <a:extLst>
                  <a:ext uri="{FF2B5EF4-FFF2-40B4-BE49-F238E27FC236}">
                    <a16:creationId xmlns:a16="http://schemas.microsoft.com/office/drawing/2014/main" id="{3C251DD3-5566-CB89-32B4-1F5EC6156FFD}"/>
                  </a:ext>
                </a:extLst>
              </p:cNvPr>
              <p:cNvSpPr txBox="1">
                <a:spLocks noRot="1" noChangeAspect="1" noMove="1" noResize="1" noEditPoints="1" noAdjustHandles="1" noChangeArrowheads="1" noChangeShapeType="1" noTextEdit="1"/>
              </p:cNvSpPr>
              <p:nvPr/>
            </p:nvSpPr>
            <p:spPr>
              <a:xfrm>
                <a:off x="4995682" y="4125611"/>
                <a:ext cx="1981201" cy="442493"/>
              </a:xfrm>
              <a:prstGeom prst="rect">
                <a:avLst/>
              </a:prstGeom>
              <a:blipFill>
                <a:blip r:embed="rId8"/>
                <a:stretch>
                  <a:fillRect t="-2778"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22B124A4-5B1B-E945-E866-349689A2A91D}"/>
                  </a:ext>
                </a:extLst>
              </p:cNvPr>
              <p:cNvSpPr txBox="1"/>
              <p:nvPr/>
            </p:nvSpPr>
            <p:spPr>
              <a:xfrm>
                <a:off x="7115504" y="4125611"/>
                <a:ext cx="1981201" cy="44249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𝑀𝑆</m:t>
                          </m:r>
                        </m:e>
                        <m:sub>
                          <m:r>
                            <a:rPr lang="en-US" sz="1400" b="0" i="1" smtClean="0">
                              <a:latin typeface="Cambria Math" panose="02040503050406030204" pitchFamily="18" charset="0"/>
                            </a:rPr>
                            <m:t>𝑒𝑟𝑟𝑜𝑟</m:t>
                          </m:r>
                        </m:sub>
                      </m:sSub>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𝑆𝑆</m:t>
                              </m:r>
                            </m:e>
                            <m:sub>
                              <m:r>
                                <a:rPr lang="en-US" sz="1400" b="0" i="1" smtClean="0">
                                  <a:latin typeface="Cambria Math" panose="02040503050406030204" pitchFamily="18" charset="0"/>
                                </a:rPr>
                                <m:t>𝑒𝑟𝑟𝑜𝑟</m:t>
                              </m:r>
                            </m:sub>
                          </m:sSub>
                        </m:num>
                        <m:den>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𝑑𝑓</m:t>
                              </m:r>
                            </m:e>
                            <m:sub>
                              <m:r>
                                <a:rPr lang="en-US" sz="1400" b="0" i="1" smtClean="0">
                                  <a:latin typeface="Cambria Math" panose="02040503050406030204" pitchFamily="18" charset="0"/>
                                </a:rPr>
                                <m:t>𝑒𝑟𝑟𝑜𝑟</m:t>
                              </m:r>
                            </m:sub>
                          </m:sSub>
                        </m:den>
                      </m:f>
                    </m:oMath>
                  </m:oMathPara>
                </a14:m>
                <a:endParaRPr lang="en-US" sz="1400" dirty="0"/>
              </a:p>
            </p:txBody>
          </p:sp>
        </mc:Choice>
        <mc:Fallback>
          <p:sp>
            <p:nvSpPr>
              <p:cNvPr id="15" name="TextBox 14">
                <a:extLst>
                  <a:ext uri="{FF2B5EF4-FFF2-40B4-BE49-F238E27FC236}">
                    <a16:creationId xmlns:a16="http://schemas.microsoft.com/office/drawing/2014/main" id="{22B124A4-5B1B-E945-E866-349689A2A91D}"/>
                  </a:ext>
                </a:extLst>
              </p:cNvPr>
              <p:cNvSpPr txBox="1">
                <a:spLocks noRot="1" noChangeAspect="1" noMove="1" noResize="1" noEditPoints="1" noAdjustHandles="1" noChangeArrowheads="1" noChangeShapeType="1" noTextEdit="1"/>
              </p:cNvSpPr>
              <p:nvPr/>
            </p:nvSpPr>
            <p:spPr>
              <a:xfrm>
                <a:off x="7115504" y="4125611"/>
                <a:ext cx="1981201" cy="442493"/>
              </a:xfrm>
              <a:prstGeom prst="rect">
                <a:avLst/>
              </a:prstGeom>
              <a:blipFill>
                <a:blip r:embed="rId9"/>
                <a:stretch>
                  <a:fillRect t="-2778"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8A938565-DC18-166B-D3C8-BF89712A65E9}"/>
                  </a:ext>
                </a:extLst>
              </p:cNvPr>
              <p:cNvSpPr txBox="1"/>
              <p:nvPr/>
            </p:nvSpPr>
            <p:spPr>
              <a:xfrm>
                <a:off x="2980964" y="4665118"/>
                <a:ext cx="1981201" cy="44249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𝐹</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𝑀𝑆</m:t>
                              </m:r>
                            </m:e>
                            <m:sub>
                              <m:r>
                                <a:rPr lang="en-US" sz="1400" b="0" i="1" smtClean="0">
                                  <a:latin typeface="Cambria Math" panose="02040503050406030204" pitchFamily="18" charset="0"/>
                                </a:rPr>
                                <m:t>𝑏𝑡</m:t>
                              </m:r>
                            </m:sub>
                          </m:sSub>
                        </m:num>
                        <m:den>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𝑀𝑆</m:t>
                              </m:r>
                            </m:e>
                            <m:sub>
                              <m:r>
                                <a:rPr lang="en-US" sz="1400" b="0" i="1" smtClean="0">
                                  <a:latin typeface="Cambria Math" panose="02040503050406030204" pitchFamily="18" charset="0"/>
                                </a:rPr>
                                <m:t>𝑒𝑟𝑟𝑜𝑟</m:t>
                              </m:r>
                            </m:sub>
                          </m:sSub>
                        </m:den>
                      </m:f>
                    </m:oMath>
                  </m:oMathPara>
                </a14:m>
                <a:endParaRPr lang="en-US" sz="1400" dirty="0"/>
              </a:p>
            </p:txBody>
          </p:sp>
        </mc:Choice>
        <mc:Fallback>
          <p:sp>
            <p:nvSpPr>
              <p:cNvPr id="16" name="TextBox 15">
                <a:extLst>
                  <a:ext uri="{FF2B5EF4-FFF2-40B4-BE49-F238E27FC236}">
                    <a16:creationId xmlns:a16="http://schemas.microsoft.com/office/drawing/2014/main" id="{8A938565-DC18-166B-D3C8-BF89712A65E9}"/>
                  </a:ext>
                </a:extLst>
              </p:cNvPr>
              <p:cNvSpPr txBox="1">
                <a:spLocks noRot="1" noChangeAspect="1" noMove="1" noResize="1" noEditPoints="1" noAdjustHandles="1" noChangeArrowheads="1" noChangeShapeType="1" noTextEdit="1"/>
              </p:cNvSpPr>
              <p:nvPr/>
            </p:nvSpPr>
            <p:spPr>
              <a:xfrm>
                <a:off x="2980964" y="4665118"/>
                <a:ext cx="1981201" cy="442493"/>
              </a:xfrm>
              <a:prstGeom prst="rect">
                <a:avLst/>
              </a:prstGeom>
              <a:blipFill>
                <a:blip r:embed="rId10"/>
                <a:stretch>
                  <a:fillRect t="-5556" b="-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C8C05DE5-7650-F051-504E-9A4719D6C4D9}"/>
                  </a:ext>
                </a:extLst>
              </p:cNvPr>
              <p:cNvSpPr txBox="1"/>
              <p:nvPr/>
            </p:nvSpPr>
            <p:spPr>
              <a:xfrm>
                <a:off x="5334000" y="5709627"/>
                <a:ext cx="2895600" cy="438390"/>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𝑇𝑢𝑘𝑒</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𝑦</m:t>
                          </m:r>
                        </m:e>
                        <m:sup>
                          <m:r>
                            <a:rPr lang="en-US" sz="1400" b="0" i="1" smtClean="0">
                              <a:latin typeface="Cambria Math" panose="02040503050406030204" pitchFamily="18" charset="0"/>
                            </a:rPr>
                            <m:t>′</m:t>
                          </m:r>
                        </m:sup>
                      </m:sSup>
                      <m:r>
                        <a:rPr lang="en-US" sz="1400" b="0" i="1" smtClean="0">
                          <a:latin typeface="Cambria Math" panose="02040503050406030204" pitchFamily="18" charset="0"/>
                        </a:rPr>
                        <m:t>𝑠</m:t>
                      </m:r>
                      <m:r>
                        <a:rPr lang="en-US" sz="1400" b="0" i="1" smtClean="0">
                          <a:latin typeface="Cambria Math" panose="02040503050406030204" pitchFamily="18" charset="0"/>
                        </a:rPr>
                        <m:t> </m:t>
                      </m:r>
                      <m:r>
                        <a:rPr lang="en-US" sz="1400" b="0" i="1" smtClean="0">
                          <a:latin typeface="Cambria Math" panose="02040503050406030204" pitchFamily="18" charset="0"/>
                        </a:rPr>
                        <m:t>𝐻𝑆𝐷</m:t>
                      </m:r>
                      <m:r>
                        <a:rPr lang="en-US" sz="1400" b="0" i="1" smtClean="0">
                          <a:latin typeface="Cambria Math" panose="02040503050406030204" pitchFamily="18" charset="0"/>
                        </a:rPr>
                        <m:t>=</m:t>
                      </m:r>
                      <m:r>
                        <a:rPr lang="en-US" sz="1400" b="0" i="1" smtClean="0">
                          <a:latin typeface="Cambria Math" panose="02040503050406030204" pitchFamily="18" charset="0"/>
                        </a:rPr>
                        <m:t>𝑞</m:t>
                      </m:r>
                      <m:rad>
                        <m:radPr>
                          <m:degHide m:val="on"/>
                          <m:ctrlPr>
                            <a:rPr lang="en-US" sz="1400" b="0" i="1" smtClean="0">
                              <a:latin typeface="Cambria Math" panose="02040503050406030204" pitchFamily="18" charset="0"/>
                            </a:rPr>
                          </m:ctrlPr>
                        </m:radPr>
                        <m:deg/>
                        <m:e>
                          <m:f>
                            <m:fPr>
                              <m:type m:val="skw"/>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𝑀𝑆</m:t>
                                  </m:r>
                                </m:e>
                                <m:sub>
                                  <m:r>
                                    <a:rPr lang="en-US" sz="1400" b="0" i="1" smtClean="0">
                                      <a:latin typeface="Cambria Math" panose="02040503050406030204" pitchFamily="18" charset="0"/>
                                    </a:rPr>
                                    <m:t>𝑒𝑟𝑟𝑜𝑟</m:t>
                                  </m:r>
                                </m:sub>
                              </m:sSub>
                            </m:num>
                            <m:den>
                              <m:r>
                                <a:rPr lang="en-US" sz="1400" b="0" i="1" smtClean="0">
                                  <a:latin typeface="Cambria Math" panose="02040503050406030204" pitchFamily="18" charset="0"/>
                                </a:rPr>
                                <m:t>𝑛</m:t>
                              </m:r>
                            </m:den>
                          </m:f>
                        </m:e>
                      </m:rad>
                    </m:oMath>
                  </m:oMathPara>
                </a14:m>
                <a:endParaRPr lang="en-US" sz="1400" dirty="0"/>
              </a:p>
            </p:txBody>
          </p:sp>
        </mc:Choice>
        <mc:Fallback>
          <p:sp>
            <p:nvSpPr>
              <p:cNvPr id="17" name="TextBox 16">
                <a:extLst>
                  <a:ext uri="{FF2B5EF4-FFF2-40B4-BE49-F238E27FC236}">
                    <a16:creationId xmlns:a16="http://schemas.microsoft.com/office/drawing/2014/main" id="{C8C05DE5-7650-F051-504E-9A4719D6C4D9}"/>
                  </a:ext>
                </a:extLst>
              </p:cNvPr>
              <p:cNvSpPr txBox="1">
                <a:spLocks noRot="1" noChangeAspect="1" noMove="1" noResize="1" noEditPoints="1" noAdjustHandles="1" noChangeArrowheads="1" noChangeShapeType="1" noTextEdit="1"/>
              </p:cNvSpPr>
              <p:nvPr/>
            </p:nvSpPr>
            <p:spPr>
              <a:xfrm>
                <a:off x="5334000" y="5709627"/>
                <a:ext cx="2895600" cy="438390"/>
              </a:xfrm>
              <a:prstGeom prst="rect">
                <a:avLst/>
              </a:prstGeom>
              <a:blipFill>
                <a:blip r:embed="rId11"/>
                <a:stretch>
                  <a:fillRect t="-80556" b="-136111"/>
                </a:stretch>
              </a:blipFill>
            </p:spPr>
            <p:txBody>
              <a:bodyPr/>
              <a:lstStyle/>
              <a:p>
                <a:r>
                  <a:rPr lang="en-US">
                    <a:noFill/>
                  </a:rPr>
                  <a:t> </a:t>
                </a:r>
              </a:p>
            </p:txBody>
          </p:sp>
        </mc:Fallback>
      </mc:AlternateContent>
    </p:spTree>
    <p:extLst>
      <p:ext uri="{BB962C8B-B14F-4D97-AF65-F5344CB8AC3E}">
        <p14:creationId xmlns:p14="http://schemas.microsoft.com/office/powerpoint/2010/main" val="69088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Group Size and Conformity</a:t>
            </a:r>
          </a:p>
        </p:txBody>
      </p:sp>
      <p:sp>
        <p:nvSpPr>
          <p:cNvPr id="3" name="Content Placeholder 2"/>
          <p:cNvSpPr>
            <a:spLocks noGrp="1"/>
          </p:cNvSpPr>
          <p:nvPr>
            <p:ph idx="1"/>
          </p:nvPr>
        </p:nvSpPr>
        <p:spPr>
          <a:xfrm>
            <a:off x="457200" y="838200"/>
            <a:ext cx="8382000" cy="2895600"/>
          </a:xfrm>
        </p:spPr>
        <p:txBody>
          <a:bodyPr>
            <a:normAutofit fontScale="92500"/>
          </a:bodyPr>
          <a:lstStyle/>
          <a:p>
            <a:pPr marL="0" indent="0">
              <a:buNone/>
            </a:pPr>
            <a:r>
              <a:rPr lang="en-US" dirty="0"/>
              <a:t>You are interested in the classic conformity studies conducted by Ashe. You want to replicate findings that group size matters. You randomly assign participants to one of three conditions: 3 person, 4 person, or 5 person groups. You then conduct the classic Ashe experiment and measure the number of times the participant conforms over 25 trials. Does your study suggest that group size affects the likelihood of conformity? Alpha =.05</a:t>
            </a:r>
          </a:p>
        </p:txBody>
      </p:sp>
      <p:graphicFrame>
        <p:nvGraphicFramePr>
          <p:cNvPr id="5" name="Table 4"/>
          <p:cNvGraphicFramePr>
            <a:graphicFrameLocks noGrp="1"/>
          </p:cNvGraphicFramePr>
          <p:nvPr/>
        </p:nvGraphicFramePr>
        <p:xfrm>
          <a:off x="608309" y="3733800"/>
          <a:ext cx="7696200" cy="853440"/>
        </p:xfrm>
        <a:graphic>
          <a:graphicData uri="http://schemas.openxmlformats.org/drawingml/2006/table">
            <a:tbl>
              <a:tblPr firstRow="1">
                <a:tableStyleId>{35758FB7-9AC5-4552-8A53-C91805E547FA}</a:tableStyleId>
              </a:tblPr>
              <a:tblGrid>
                <a:gridCol w="2565400">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800" dirty="0">
                          <a:effectLst/>
                        </a:rPr>
                        <a:t>3 Person</a:t>
                      </a:r>
                      <a:endParaRPr lang="en-US" sz="28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800" dirty="0">
                          <a:effectLst/>
                        </a:rPr>
                        <a:t>4 Person</a:t>
                      </a:r>
                      <a:endParaRPr lang="en-US" sz="28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800" dirty="0">
                          <a:effectLst/>
                          <a:sym typeface="Symbol"/>
                        </a:rPr>
                        <a:t>5 Person</a:t>
                      </a:r>
                      <a:endParaRPr lang="en-US" sz="28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2800" dirty="0">
                          <a:effectLst/>
                        </a:rPr>
                        <a:t>10, 11, 14, 17</a:t>
                      </a:r>
                      <a:endParaRPr lang="en-US" sz="28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800" dirty="0">
                          <a:effectLst/>
                        </a:rPr>
                        <a:t>16, 16, 19, 21</a:t>
                      </a:r>
                      <a:endParaRPr lang="en-US" sz="28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800" dirty="0">
                          <a:effectLst/>
                        </a:rPr>
                        <a:t>22, 24, 25, 21</a:t>
                      </a:r>
                      <a:endParaRPr lang="en-US" sz="28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579895" y="4800600"/>
            <a:ext cx="7772400" cy="1200329"/>
          </a:xfrm>
          <a:prstGeom prst="rect">
            <a:avLst/>
          </a:prstGeom>
          <a:noFill/>
        </p:spPr>
        <p:txBody>
          <a:bodyPr wrap="square" rtlCol="0">
            <a:spAutoFit/>
          </a:bodyPr>
          <a:lstStyle/>
          <a:p>
            <a:r>
              <a:rPr lang="en-US" sz="2400" dirty="0"/>
              <a:t>What’s the IV?</a:t>
            </a:r>
          </a:p>
          <a:p>
            <a:endParaRPr lang="en-US" sz="2400" dirty="0"/>
          </a:p>
          <a:p>
            <a:r>
              <a:rPr lang="en-US" sz="2400" dirty="0"/>
              <a:t>What’s the DV?</a:t>
            </a:r>
          </a:p>
        </p:txBody>
      </p:sp>
    </p:spTree>
    <p:extLst>
      <p:ext uri="{BB962C8B-B14F-4D97-AF65-F5344CB8AC3E}">
        <p14:creationId xmlns:p14="http://schemas.microsoft.com/office/powerpoint/2010/main" val="1405490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Group Size and Conformity</a:t>
            </a:r>
          </a:p>
        </p:txBody>
      </p:sp>
      <p:graphicFrame>
        <p:nvGraphicFramePr>
          <p:cNvPr id="4" name="Content Placeholder 3"/>
          <p:cNvGraphicFramePr>
            <a:graphicFrameLocks noGrp="1"/>
          </p:cNvGraphicFramePr>
          <p:nvPr>
            <p:ph idx="1"/>
          </p:nvPr>
        </p:nvGraphicFramePr>
        <p:xfrm>
          <a:off x="533400" y="914400"/>
          <a:ext cx="7848600" cy="3291840"/>
        </p:xfrm>
        <a:graphic>
          <a:graphicData uri="http://schemas.openxmlformats.org/drawingml/2006/table">
            <a:tbl>
              <a:tblPr firstRow="1">
                <a:tableStyleId>{35758FB7-9AC5-4552-8A53-C91805E547FA}</a:tableStyleId>
              </a:tblPr>
              <a:tblGrid>
                <a:gridCol w="1308100">
                  <a:extLst>
                    <a:ext uri="{9D8B030D-6E8A-4147-A177-3AD203B41FA5}">
                      <a16:colId xmlns:a16="http://schemas.microsoft.com/office/drawing/2014/main" val="20000"/>
                    </a:ext>
                  </a:extLst>
                </a:gridCol>
                <a:gridCol w="1308100">
                  <a:extLst>
                    <a:ext uri="{9D8B030D-6E8A-4147-A177-3AD203B41FA5}">
                      <a16:colId xmlns:a16="http://schemas.microsoft.com/office/drawing/2014/main" val="20001"/>
                    </a:ext>
                  </a:extLst>
                </a:gridCol>
                <a:gridCol w="1308100">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308100">
                  <a:extLst>
                    <a:ext uri="{9D8B030D-6E8A-4147-A177-3AD203B41FA5}">
                      <a16:colId xmlns:a16="http://schemas.microsoft.com/office/drawing/2014/main" val="20004"/>
                    </a:ext>
                  </a:extLst>
                </a:gridCol>
                <a:gridCol w="1308100">
                  <a:extLst>
                    <a:ext uri="{9D8B030D-6E8A-4147-A177-3AD203B41FA5}">
                      <a16:colId xmlns:a16="http://schemas.microsoft.com/office/drawing/2014/main" val="20005"/>
                    </a:ext>
                  </a:extLst>
                </a:gridCol>
              </a:tblGrid>
              <a:tr h="347133">
                <a:tc gridSpan="2">
                  <a:txBody>
                    <a:bodyPr/>
                    <a:lstStyle/>
                    <a:p>
                      <a:pPr marL="0" marR="0" algn="ctr">
                        <a:spcBef>
                          <a:spcPts val="0"/>
                        </a:spcBef>
                        <a:spcAft>
                          <a:spcPts val="0"/>
                        </a:spcAft>
                      </a:pPr>
                      <a:r>
                        <a:rPr lang="en-US" sz="2400" dirty="0">
                          <a:effectLst/>
                        </a:rPr>
                        <a:t>3 Person</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4 Person</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sym typeface="Symbol"/>
                        </a:rPr>
                        <a:t>5 Person</a:t>
                      </a:r>
                      <a:endParaRPr lang="en-US" sz="2400" b="1" dirty="0">
                        <a:effectLst/>
                        <a:latin typeface="Times New Roman"/>
                        <a:ea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47133">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r>
                        <a:rPr lang="en-US" sz="2400" baseline="30000" dirty="0">
                          <a:effectLst/>
                        </a:rPr>
                        <a:t>2</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r>
                        <a:rPr lang="en-US" sz="2400" baseline="30000" dirty="0">
                          <a:effectLst/>
                        </a:rPr>
                        <a:t>2</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a:effectLst/>
                        </a:rPr>
                        <a:t>x</a:t>
                      </a:r>
                      <a:r>
                        <a:rPr lang="en-US" sz="2400" baseline="30000">
                          <a:effectLst/>
                        </a:rPr>
                        <a:t>2</a:t>
                      </a:r>
                      <a:endParaRPr lang="en-US" sz="2400" b="1">
                        <a:effectLst/>
                        <a:latin typeface="Times New Roman"/>
                        <a:ea typeface="Times New Roman"/>
                      </a:endParaRPr>
                    </a:p>
                  </a:txBody>
                  <a:tcPr marL="68580" marR="68580" marT="0" marB="0"/>
                </a:tc>
                <a:extLst>
                  <a:ext uri="{0D108BD9-81ED-4DB2-BD59-A6C34878D82A}">
                    <a16:rowId xmlns:a16="http://schemas.microsoft.com/office/drawing/2014/main" val="10001"/>
                  </a:ext>
                </a:extLst>
              </a:tr>
              <a:tr h="347133">
                <a:tc>
                  <a:txBody>
                    <a:bodyPr/>
                    <a:lstStyle/>
                    <a:p>
                      <a:pPr marL="0" marR="0" algn="ctr">
                        <a:spcBef>
                          <a:spcPts val="0"/>
                        </a:spcBef>
                        <a:spcAft>
                          <a:spcPts val="0"/>
                        </a:spcAft>
                      </a:pPr>
                      <a:r>
                        <a:rPr lang="en-US" sz="2400" dirty="0">
                          <a:effectLst/>
                        </a:rPr>
                        <a:t>10</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100</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256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484</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2"/>
                  </a:ext>
                </a:extLst>
              </a:tr>
              <a:tr h="347133">
                <a:tc>
                  <a:txBody>
                    <a:bodyPr/>
                    <a:lstStyle/>
                    <a:p>
                      <a:pPr marL="0" marR="0" algn="ctr">
                        <a:spcBef>
                          <a:spcPts val="0"/>
                        </a:spcBef>
                        <a:spcAft>
                          <a:spcPts val="0"/>
                        </a:spcAft>
                      </a:pPr>
                      <a:r>
                        <a:rPr lang="en-US" sz="2400">
                          <a:effectLst/>
                        </a:rPr>
                        <a:t>11</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121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256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24</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576</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3"/>
                  </a:ext>
                </a:extLst>
              </a:tr>
              <a:tr h="347133">
                <a:tc>
                  <a:txBody>
                    <a:bodyPr/>
                    <a:lstStyle/>
                    <a:p>
                      <a:pPr marL="0" marR="0" algn="ctr">
                        <a:spcBef>
                          <a:spcPts val="0"/>
                        </a:spcBef>
                        <a:spcAft>
                          <a:spcPts val="0"/>
                        </a:spcAft>
                      </a:pPr>
                      <a:r>
                        <a:rPr lang="en-US" sz="2400">
                          <a:effectLst/>
                        </a:rPr>
                        <a:t>14</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196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19</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361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25</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625</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4"/>
                  </a:ext>
                </a:extLst>
              </a:tr>
              <a:tr h="347133">
                <a:tc>
                  <a:txBody>
                    <a:bodyPr/>
                    <a:lstStyle/>
                    <a:p>
                      <a:pPr marL="0" marR="0" algn="ctr">
                        <a:spcBef>
                          <a:spcPts val="0"/>
                        </a:spcBef>
                        <a:spcAft>
                          <a:spcPts val="0"/>
                        </a:spcAft>
                      </a:pPr>
                      <a:r>
                        <a:rPr lang="en-US" sz="2400">
                          <a:effectLst/>
                        </a:rPr>
                        <a:t>17</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289</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21</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441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441</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5"/>
                  </a:ext>
                </a:extLst>
              </a:tr>
              <a:tr h="347133">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6"/>
                  </a:ext>
                </a:extLst>
              </a:tr>
              <a:tr h="347133">
                <a:tc>
                  <a:txBody>
                    <a:bodyPr/>
                    <a:lstStyle/>
                    <a:p>
                      <a:pPr marL="0" marR="0" algn="ctr">
                        <a:spcBef>
                          <a:spcPts val="0"/>
                        </a:spcBef>
                        <a:spcAft>
                          <a:spcPts val="0"/>
                        </a:spcAft>
                      </a:pPr>
                      <a:r>
                        <a:rPr lang="en-US" sz="2400" dirty="0">
                          <a:effectLst/>
                        </a:rPr>
                        <a:t>T</a:t>
                      </a:r>
                      <a:r>
                        <a:rPr lang="en-US" sz="2400" baseline="-25000" dirty="0">
                          <a:effectLst/>
                        </a:rPr>
                        <a:t>3p</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∑(x</a:t>
                      </a:r>
                      <a:r>
                        <a:rPr lang="en-US" sz="2400" baseline="30000" dirty="0">
                          <a:effectLst/>
                        </a:rPr>
                        <a:t>2</a:t>
                      </a:r>
                      <a:r>
                        <a:rPr lang="en-US" sz="2400" dirty="0">
                          <a:effectLst/>
                        </a:rPr>
                        <a:t>)</a:t>
                      </a:r>
                      <a:endParaRPr lang="en-US" sz="2400" b="0"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T</a:t>
                      </a:r>
                      <a:r>
                        <a:rPr lang="en-US" sz="2400" baseline="-25000" dirty="0">
                          <a:effectLst/>
                        </a:rPr>
                        <a:t>4p</a:t>
                      </a:r>
                      <a:endParaRPr lang="en-US" sz="2400" b="1" dirty="0">
                        <a:effectLst/>
                        <a:latin typeface="Times New Roman"/>
                        <a:ea typeface="Times New Roman"/>
                      </a:endParaRPr>
                    </a:p>
                  </a:txBody>
                  <a:tcPr marL="68580" marR="6858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∑(x</a:t>
                      </a:r>
                      <a:r>
                        <a:rPr lang="en-US" sz="2400" baseline="30000" dirty="0">
                          <a:effectLst/>
                        </a:rPr>
                        <a:t>2</a:t>
                      </a:r>
                      <a:r>
                        <a:rPr lang="en-US" sz="2400" dirty="0">
                          <a:effectLst/>
                        </a:rPr>
                        <a:t>)</a:t>
                      </a:r>
                      <a:endParaRPr lang="en-US" sz="2400" b="0"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T</a:t>
                      </a:r>
                      <a:r>
                        <a:rPr lang="en-US" sz="2400" baseline="-25000" dirty="0">
                          <a:effectLst/>
                          <a:sym typeface="Symbol"/>
                        </a:rPr>
                        <a:t>5p</a:t>
                      </a:r>
                      <a:endParaRPr lang="en-US" sz="2400" b="1" dirty="0">
                        <a:effectLst/>
                        <a:latin typeface="Times New Roman"/>
                        <a:ea typeface="Times New Roman"/>
                      </a:endParaRPr>
                    </a:p>
                  </a:txBody>
                  <a:tcPr marL="68580" marR="6858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∑(x</a:t>
                      </a:r>
                      <a:r>
                        <a:rPr lang="en-US" sz="2400" baseline="30000" dirty="0">
                          <a:effectLst/>
                        </a:rPr>
                        <a:t>2</a:t>
                      </a:r>
                      <a:r>
                        <a:rPr lang="en-US" sz="2400" dirty="0">
                          <a:effectLst/>
                        </a:rPr>
                        <a:t>)</a:t>
                      </a:r>
                      <a:endParaRPr lang="en-US" sz="2400" b="0"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7"/>
                  </a:ext>
                </a:extLst>
              </a:tr>
              <a:tr h="347133">
                <a:tc>
                  <a:txBody>
                    <a:bodyPr/>
                    <a:lstStyle/>
                    <a:p>
                      <a:pPr marL="0" marR="0" algn="ctr">
                        <a:spcBef>
                          <a:spcPts val="0"/>
                        </a:spcBef>
                        <a:spcAft>
                          <a:spcPts val="0"/>
                        </a:spcAft>
                      </a:pPr>
                      <a:r>
                        <a:rPr lang="en-US" sz="2400" dirty="0">
                          <a:effectLst/>
                        </a:rPr>
                        <a:t>52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706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72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1314</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92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2126</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8"/>
                  </a:ext>
                </a:extLst>
              </a:tr>
            </a:tbl>
          </a:graphicData>
        </a:graphic>
      </p:graphicFrame>
      <p:sp>
        <p:nvSpPr>
          <p:cNvPr id="8" name="TextBox 7"/>
          <p:cNvSpPr txBox="1"/>
          <p:nvPr/>
        </p:nvSpPr>
        <p:spPr>
          <a:xfrm>
            <a:off x="609600" y="4419599"/>
            <a:ext cx="7696200" cy="2462213"/>
          </a:xfrm>
          <a:prstGeom prst="rect">
            <a:avLst/>
          </a:prstGeom>
          <a:noFill/>
        </p:spPr>
        <p:txBody>
          <a:bodyPr wrap="square" rtlCol="0">
            <a:spAutoFit/>
          </a:bodyPr>
          <a:lstStyle/>
          <a:p>
            <a:pPr marL="285750" indent="-285750">
              <a:buFont typeface="Arial" pitchFamily="34" charset="0"/>
              <a:buChar char="•"/>
            </a:pPr>
            <a:r>
              <a:rPr lang="en-US" sz="2200" dirty="0"/>
              <a:t>Ho? Ha?</a:t>
            </a:r>
          </a:p>
          <a:p>
            <a:pPr marL="285750" indent="-285750">
              <a:buFont typeface="Arial" pitchFamily="34" charset="0"/>
              <a:buChar char="•"/>
            </a:pPr>
            <a:r>
              <a:rPr lang="en-US" sz="2200" dirty="0"/>
              <a:t>SST; SSB; SSE</a:t>
            </a:r>
          </a:p>
          <a:p>
            <a:pPr marL="285750" indent="-285750">
              <a:buFont typeface="Arial" pitchFamily="34" charset="0"/>
              <a:buChar char="•"/>
            </a:pPr>
            <a:r>
              <a:rPr lang="en-US" sz="2200" dirty="0"/>
              <a:t>MSB; MSE</a:t>
            </a:r>
          </a:p>
          <a:p>
            <a:pPr marL="285750" indent="-285750">
              <a:buFont typeface="Arial" pitchFamily="34" charset="0"/>
              <a:buChar char="•"/>
            </a:pPr>
            <a:r>
              <a:rPr lang="en-US" sz="2200" dirty="0"/>
              <a:t>F ratio</a:t>
            </a:r>
          </a:p>
          <a:p>
            <a:pPr marL="285750" indent="-285750">
              <a:buFont typeface="Arial" pitchFamily="34" charset="0"/>
              <a:buChar char="•"/>
            </a:pPr>
            <a:r>
              <a:rPr lang="en-US" sz="2200" dirty="0"/>
              <a:t>Reject the null?</a:t>
            </a:r>
          </a:p>
          <a:p>
            <a:pPr marL="285750" indent="-285750">
              <a:buFont typeface="Arial" pitchFamily="34" charset="0"/>
              <a:buChar char="•"/>
            </a:pPr>
            <a:r>
              <a:rPr lang="en-US" sz="2200" dirty="0"/>
              <a:t>Interpret? </a:t>
            </a:r>
          </a:p>
          <a:p>
            <a:pPr marL="285750" indent="-285750">
              <a:buFont typeface="Arial" pitchFamily="34" charset="0"/>
              <a:buChar char="•"/>
            </a:pPr>
            <a:r>
              <a:rPr lang="en-US" sz="2200" dirty="0"/>
              <a:t>Post hoc</a:t>
            </a:r>
          </a:p>
        </p:txBody>
      </p:sp>
    </p:spTree>
    <p:extLst>
      <p:ext uri="{BB962C8B-B14F-4D97-AF65-F5344CB8AC3E}">
        <p14:creationId xmlns:p14="http://schemas.microsoft.com/office/powerpoint/2010/main" val="56383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One-Way ANOVA</a:t>
            </a:r>
          </a:p>
        </p:txBody>
      </p:sp>
      <p:sp>
        <p:nvSpPr>
          <p:cNvPr id="3" name="Subtitle 2"/>
          <p:cNvSpPr>
            <a:spLocks noGrp="1"/>
          </p:cNvSpPr>
          <p:nvPr>
            <p:ph type="subTitle" idx="1"/>
          </p:nvPr>
        </p:nvSpPr>
        <p:spPr/>
        <p:txBody>
          <a:bodyPr/>
          <a:lstStyle/>
          <a:p>
            <a:r>
              <a:rPr lang="en-US"/>
              <a:t>Part I</a:t>
            </a:r>
            <a:endParaRPr lang="en-US" dirty="0"/>
          </a:p>
        </p:txBody>
      </p:sp>
    </p:spTree>
    <p:extLst>
      <p:ext uri="{BB962C8B-B14F-4D97-AF65-F5344CB8AC3E}">
        <p14:creationId xmlns:p14="http://schemas.microsoft.com/office/powerpoint/2010/main" val="3699882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Group Size and Conformity</a:t>
            </a:r>
          </a:p>
        </p:txBody>
      </p:sp>
      <p:sp>
        <p:nvSpPr>
          <p:cNvPr id="8" name="TextBox 7"/>
          <p:cNvSpPr txBox="1"/>
          <p:nvPr/>
        </p:nvSpPr>
        <p:spPr>
          <a:xfrm>
            <a:off x="609600" y="4419599"/>
            <a:ext cx="7696200" cy="1446550"/>
          </a:xfrm>
          <a:prstGeom prst="rect">
            <a:avLst/>
          </a:prstGeom>
          <a:noFill/>
        </p:spPr>
        <p:txBody>
          <a:bodyPr wrap="square" rtlCol="0">
            <a:spAutoFit/>
          </a:bodyPr>
          <a:lstStyle/>
          <a:p>
            <a:r>
              <a:rPr lang="en-US" sz="2400" dirty="0"/>
              <a:t>Ho: </a:t>
            </a:r>
            <a:r>
              <a:rPr lang="en-US" sz="2400" dirty="0">
                <a:sym typeface="Symbol"/>
              </a:rPr>
              <a:t></a:t>
            </a:r>
            <a:r>
              <a:rPr lang="en-US" sz="2400" baseline="-25000" dirty="0">
                <a:sym typeface="Symbol"/>
              </a:rPr>
              <a:t>3p</a:t>
            </a:r>
            <a:r>
              <a:rPr lang="en-US" sz="2400" dirty="0"/>
              <a:t> = </a:t>
            </a:r>
            <a:r>
              <a:rPr lang="en-US" sz="2400" dirty="0">
                <a:sym typeface="Symbol"/>
              </a:rPr>
              <a:t></a:t>
            </a:r>
            <a:r>
              <a:rPr lang="en-US" sz="2400" baseline="-25000" dirty="0">
                <a:sym typeface="Symbol"/>
              </a:rPr>
              <a:t>4p</a:t>
            </a:r>
            <a:r>
              <a:rPr lang="en-US" sz="2400" dirty="0"/>
              <a:t>= </a:t>
            </a:r>
            <a:r>
              <a:rPr lang="en-US" sz="2400" dirty="0">
                <a:sym typeface="Symbol"/>
              </a:rPr>
              <a:t></a:t>
            </a:r>
            <a:r>
              <a:rPr lang="en-US" sz="2400" baseline="-25000" dirty="0">
                <a:sym typeface="Symbol"/>
              </a:rPr>
              <a:t>5p</a:t>
            </a:r>
            <a:endParaRPr lang="en-US" sz="2400" b="1" dirty="0"/>
          </a:p>
          <a:p>
            <a:r>
              <a:rPr lang="en-US" sz="2400" dirty="0"/>
              <a:t>Ha: </a:t>
            </a:r>
            <a:r>
              <a:rPr lang="en-US" sz="2400" dirty="0">
                <a:sym typeface="Symbol"/>
              </a:rPr>
              <a:t></a:t>
            </a:r>
            <a:r>
              <a:rPr lang="en-US" sz="2400" baseline="-25000" dirty="0">
                <a:sym typeface="Symbol"/>
              </a:rPr>
              <a:t>3p</a:t>
            </a:r>
            <a:r>
              <a:rPr lang="en-US" sz="2400" dirty="0"/>
              <a:t> </a:t>
            </a:r>
            <a:r>
              <a:rPr lang="en-US" sz="2400" dirty="0">
                <a:sym typeface="Symbol"/>
              </a:rPr>
              <a:t></a:t>
            </a:r>
            <a:r>
              <a:rPr lang="en-US" sz="2400" dirty="0"/>
              <a:t> </a:t>
            </a:r>
            <a:r>
              <a:rPr lang="en-US" sz="2400" dirty="0">
                <a:sym typeface="Symbol"/>
              </a:rPr>
              <a:t></a:t>
            </a:r>
            <a:r>
              <a:rPr lang="en-US" sz="2400" baseline="-25000" dirty="0">
                <a:sym typeface="Symbol"/>
              </a:rPr>
              <a:t>4p</a:t>
            </a:r>
            <a:r>
              <a:rPr lang="en-US" sz="2400" dirty="0"/>
              <a:t> </a:t>
            </a:r>
            <a:r>
              <a:rPr lang="en-US" sz="2400" dirty="0">
                <a:sym typeface="Symbol"/>
              </a:rPr>
              <a:t></a:t>
            </a:r>
            <a:r>
              <a:rPr lang="en-US" sz="2400" dirty="0"/>
              <a:t> </a:t>
            </a:r>
            <a:r>
              <a:rPr lang="en-US" sz="2400" dirty="0">
                <a:sym typeface="Symbol"/>
              </a:rPr>
              <a:t></a:t>
            </a:r>
            <a:r>
              <a:rPr lang="en-US" sz="2400" baseline="-25000" dirty="0">
                <a:sym typeface="Symbol"/>
              </a:rPr>
              <a:t>5p</a:t>
            </a:r>
            <a:endParaRPr lang="en-US" sz="2400" b="1" dirty="0"/>
          </a:p>
          <a:p>
            <a:r>
              <a:rPr lang="en-US" sz="2000" dirty="0"/>
              <a:t> </a:t>
            </a:r>
          </a:p>
          <a:p>
            <a:endParaRPr lang="en-US" sz="2000" b="1" dirty="0"/>
          </a:p>
        </p:txBody>
      </p:sp>
      <p:graphicFrame>
        <p:nvGraphicFramePr>
          <p:cNvPr id="5" name="Object 4"/>
          <p:cNvGraphicFramePr>
            <a:graphicFrameLocks noChangeAspect="1"/>
          </p:cNvGraphicFramePr>
          <p:nvPr/>
        </p:nvGraphicFramePr>
        <p:xfrm>
          <a:off x="3657600" y="4267200"/>
          <a:ext cx="4524375" cy="2455863"/>
        </p:xfrm>
        <a:graphic>
          <a:graphicData uri="http://schemas.openxmlformats.org/presentationml/2006/ole">
            <mc:AlternateContent xmlns:mc="http://schemas.openxmlformats.org/markup-compatibility/2006">
              <mc:Choice xmlns:v="urn:schemas-microsoft-com:vml" Requires="v">
                <p:oleObj name="Equation" r:id="rId2" imgW="2400120" imgH="1295280" progId="Equation.3">
                  <p:embed/>
                </p:oleObj>
              </mc:Choice>
              <mc:Fallback>
                <p:oleObj name="Equation" r:id="rId2" imgW="2400120" imgH="1295280" progId="Equation.3">
                  <p:embed/>
                  <p:pic>
                    <p:nvPicPr>
                      <p:cNvPr id="5" name="Object 4"/>
                      <p:cNvPicPr>
                        <a:picLocks noChangeAspect="1" noChangeArrowheads="1"/>
                      </p:cNvPicPr>
                      <p:nvPr/>
                    </p:nvPicPr>
                    <p:blipFill>
                      <a:blip r:embed="rId3"/>
                      <a:srcRect/>
                      <a:stretch>
                        <a:fillRect/>
                      </a:stretch>
                    </p:blipFill>
                    <p:spPr bwMode="auto">
                      <a:xfrm>
                        <a:off x="3657600" y="4267200"/>
                        <a:ext cx="4524375" cy="2455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Content Placeholder 3">
            <a:extLst>
              <a:ext uri="{FF2B5EF4-FFF2-40B4-BE49-F238E27FC236}">
                <a16:creationId xmlns:a16="http://schemas.microsoft.com/office/drawing/2014/main" id="{A6585682-540F-5042-AFDE-60C645F013D2}"/>
              </a:ext>
            </a:extLst>
          </p:cNvPr>
          <p:cNvGraphicFramePr>
            <a:graphicFrameLocks/>
          </p:cNvGraphicFramePr>
          <p:nvPr/>
        </p:nvGraphicFramePr>
        <p:xfrm>
          <a:off x="533400" y="766119"/>
          <a:ext cx="7848600" cy="3291840"/>
        </p:xfrm>
        <a:graphic>
          <a:graphicData uri="http://schemas.openxmlformats.org/drawingml/2006/table">
            <a:tbl>
              <a:tblPr firstRow="1">
                <a:tableStyleId>{35758FB7-9AC5-4552-8A53-C91805E547FA}</a:tableStyleId>
              </a:tblPr>
              <a:tblGrid>
                <a:gridCol w="1308100">
                  <a:extLst>
                    <a:ext uri="{9D8B030D-6E8A-4147-A177-3AD203B41FA5}">
                      <a16:colId xmlns:a16="http://schemas.microsoft.com/office/drawing/2014/main" val="20000"/>
                    </a:ext>
                  </a:extLst>
                </a:gridCol>
                <a:gridCol w="1308100">
                  <a:extLst>
                    <a:ext uri="{9D8B030D-6E8A-4147-A177-3AD203B41FA5}">
                      <a16:colId xmlns:a16="http://schemas.microsoft.com/office/drawing/2014/main" val="20001"/>
                    </a:ext>
                  </a:extLst>
                </a:gridCol>
                <a:gridCol w="1308100">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308100">
                  <a:extLst>
                    <a:ext uri="{9D8B030D-6E8A-4147-A177-3AD203B41FA5}">
                      <a16:colId xmlns:a16="http://schemas.microsoft.com/office/drawing/2014/main" val="20004"/>
                    </a:ext>
                  </a:extLst>
                </a:gridCol>
                <a:gridCol w="1308100">
                  <a:extLst>
                    <a:ext uri="{9D8B030D-6E8A-4147-A177-3AD203B41FA5}">
                      <a16:colId xmlns:a16="http://schemas.microsoft.com/office/drawing/2014/main" val="20005"/>
                    </a:ext>
                  </a:extLst>
                </a:gridCol>
              </a:tblGrid>
              <a:tr h="347133">
                <a:tc gridSpan="2">
                  <a:txBody>
                    <a:bodyPr/>
                    <a:lstStyle/>
                    <a:p>
                      <a:pPr marL="0" marR="0" algn="ctr">
                        <a:spcBef>
                          <a:spcPts val="0"/>
                        </a:spcBef>
                        <a:spcAft>
                          <a:spcPts val="0"/>
                        </a:spcAft>
                      </a:pPr>
                      <a:r>
                        <a:rPr lang="en-US" sz="2400" dirty="0">
                          <a:effectLst/>
                        </a:rPr>
                        <a:t>3 Person</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4 Person</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sym typeface="Symbol"/>
                        </a:rPr>
                        <a:t>5 Person</a:t>
                      </a:r>
                      <a:endParaRPr lang="en-US" sz="2400" b="1" dirty="0">
                        <a:effectLst/>
                        <a:latin typeface="Times New Roman"/>
                        <a:ea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47133">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r>
                        <a:rPr lang="en-US" sz="2400" baseline="30000" dirty="0">
                          <a:effectLst/>
                        </a:rPr>
                        <a:t>2</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r>
                        <a:rPr lang="en-US" sz="2400" baseline="30000" dirty="0">
                          <a:effectLst/>
                        </a:rPr>
                        <a:t>2</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a:effectLst/>
                        </a:rPr>
                        <a:t>x</a:t>
                      </a:r>
                      <a:r>
                        <a:rPr lang="en-US" sz="2400" baseline="30000">
                          <a:effectLst/>
                        </a:rPr>
                        <a:t>2</a:t>
                      </a:r>
                      <a:endParaRPr lang="en-US" sz="2400" b="1">
                        <a:effectLst/>
                        <a:latin typeface="Times New Roman"/>
                        <a:ea typeface="Times New Roman"/>
                      </a:endParaRPr>
                    </a:p>
                  </a:txBody>
                  <a:tcPr marL="68580" marR="68580" marT="0" marB="0"/>
                </a:tc>
                <a:extLst>
                  <a:ext uri="{0D108BD9-81ED-4DB2-BD59-A6C34878D82A}">
                    <a16:rowId xmlns:a16="http://schemas.microsoft.com/office/drawing/2014/main" val="10001"/>
                  </a:ext>
                </a:extLst>
              </a:tr>
              <a:tr h="347133">
                <a:tc>
                  <a:txBody>
                    <a:bodyPr/>
                    <a:lstStyle/>
                    <a:p>
                      <a:pPr marL="0" marR="0" algn="ctr">
                        <a:spcBef>
                          <a:spcPts val="0"/>
                        </a:spcBef>
                        <a:spcAft>
                          <a:spcPts val="0"/>
                        </a:spcAft>
                      </a:pPr>
                      <a:r>
                        <a:rPr lang="en-US" sz="2400" dirty="0">
                          <a:effectLst/>
                        </a:rPr>
                        <a:t>10</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100</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256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484</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2"/>
                  </a:ext>
                </a:extLst>
              </a:tr>
              <a:tr h="347133">
                <a:tc>
                  <a:txBody>
                    <a:bodyPr/>
                    <a:lstStyle/>
                    <a:p>
                      <a:pPr marL="0" marR="0" algn="ctr">
                        <a:spcBef>
                          <a:spcPts val="0"/>
                        </a:spcBef>
                        <a:spcAft>
                          <a:spcPts val="0"/>
                        </a:spcAft>
                      </a:pPr>
                      <a:r>
                        <a:rPr lang="en-US" sz="2400">
                          <a:effectLst/>
                        </a:rPr>
                        <a:t>11</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121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256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24</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576</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3"/>
                  </a:ext>
                </a:extLst>
              </a:tr>
              <a:tr h="347133">
                <a:tc>
                  <a:txBody>
                    <a:bodyPr/>
                    <a:lstStyle/>
                    <a:p>
                      <a:pPr marL="0" marR="0" algn="ctr">
                        <a:spcBef>
                          <a:spcPts val="0"/>
                        </a:spcBef>
                        <a:spcAft>
                          <a:spcPts val="0"/>
                        </a:spcAft>
                      </a:pPr>
                      <a:r>
                        <a:rPr lang="en-US" sz="2400">
                          <a:effectLst/>
                        </a:rPr>
                        <a:t>14</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196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19</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361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25</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625</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4"/>
                  </a:ext>
                </a:extLst>
              </a:tr>
              <a:tr h="347133">
                <a:tc>
                  <a:txBody>
                    <a:bodyPr/>
                    <a:lstStyle/>
                    <a:p>
                      <a:pPr marL="0" marR="0" algn="ctr">
                        <a:spcBef>
                          <a:spcPts val="0"/>
                        </a:spcBef>
                        <a:spcAft>
                          <a:spcPts val="0"/>
                        </a:spcAft>
                      </a:pPr>
                      <a:r>
                        <a:rPr lang="en-US" sz="2400">
                          <a:effectLst/>
                        </a:rPr>
                        <a:t>17</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289</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21</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441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441</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5"/>
                  </a:ext>
                </a:extLst>
              </a:tr>
              <a:tr h="347133">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6"/>
                  </a:ext>
                </a:extLst>
              </a:tr>
              <a:tr h="347133">
                <a:tc>
                  <a:txBody>
                    <a:bodyPr/>
                    <a:lstStyle/>
                    <a:p>
                      <a:pPr marL="0" marR="0" algn="ctr">
                        <a:spcBef>
                          <a:spcPts val="0"/>
                        </a:spcBef>
                        <a:spcAft>
                          <a:spcPts val="0"/>
                        </a:spcAft>
                      </a:pPr>
                      <a:r>
                        <a:rPr lang="en-US" sz="2400" dirty="0">
                          <a:effectLst/>
                        </a:rPr>
                        <a:t>T</a:t>
                      </a:r>
                      <a:r>
                        <a:rPr lang="en-US" sz="2400" baseline="-25000" dirty="0">
                          <a:effectLst/>
                        </a:rPr>
                        <a:t>3p</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∑(x</a:t>
                      </a:r>
                      <a:r>
                        <a:rPr lang="en-US" sz="2400" baseline="30000" dirty="0">
                          <a:effectLst/>
                        </a:rPr>
                        <a:t>2</a:t>
                      </a:r>
                      <a:r>
                        <a:rPr lang="en-US" sz="2400" dirty="0">
                          <a:effectLst/>
                        </a:rPr>
                        <a:t>)</a:t>
                      </a:r>
                      <a:endParaRPr lang="en-US" sz="2400" b="0"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T</a:t>
                      </a:r>
                      <a:r>
                        <a:rPr lang="en-US" sz="2400" baseline="-25000" dirty="0">
                          <a:effectLst/>
                        </a:rPr>
                        <a:t>4p</a:t>
                      </a:r>
                      <a:endParaRPr lang="en-US" sz="2400" b="1" dirty="0">
                        <a:effectLst/>
                        <a:latin typeface="Times New Roman"/>
                        <a:ea typeface="Times New Roman"/>
                      </a:endParaRPr>
                    </a:p>
                  </a:txBody>
                  <a:tcPr marL="68580" marR="6858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∑(x</a:t>
                      </a:r>
                      <a:r>
                        <a:rPr lang="en-US" sz="2400" baseline="30000" dirty="0">
                          <a:effectLst/>
                        </a:rPr>
                        <a:t>2</a:t>
                      </a:r>
                      <a:r>
                        <a:rPr lang="en-US" sz="2400" dirty="0">
                          <a:effectLst/>
                        </a:rPr>
                        <a:t>)</a:t>
                      </a:r>
                      <a:endParaRPr lang="en-US" sz="2400" b="0"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T</a:t>
                      </a:r>
                      <a:r>
                        <a:rPr lang="en-US" sz="2400" baseline="-25000" dirty="0">
                          <a:effectLst/>
                          <a:sym typeface="Symbol"/>
                        </a:rPr>
                        <a:t>5p</a:t>
                      </a:r>
                      <a:endParaRPr lang="en-US" sz="2400" b="1" dirty="0">
                        <a:effectLst/>
                        <a:latin typeface="Times New Roman"/>
                        <a:ea typeface="Times New Roman"/>
                      </a:endParaRPr>
                    </a:p>
                  </a:txBody>
                  <a:tcPr marL="68580" marR="6858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∑(x</a:t>
                      </a:r>
                      <a:r>
                        <a:rPr lang="en-US" sz="2400" baseline="30000" dirty="0">
                          <a:effectLst/>
                        </a:rPr>
                        <a:t>2</a:t>
                      </a:r>
                      <a:r>
                        <a:rPr lang="en-US" sz="2400" dirty="0">
                          <a:effectLst/>
                        </a:rPr>
                        <a:t>)</a:t>
                      </a:r>
                      <a:endParaRPr lang="en-US" sz="2400" b="0"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7"/>
                  </a:ext>
                </a:extLst>
              </a:tr>
              <a:tr h="347133">
                <a:tc>
                  <a:txBody>
                    <a:bodyPr/>
                    <a:lstStyle/>
                    <a:p>
                      <a:pPr marL="0" marR="0" algn="ctr">
                        <a:spcBef>
                          <a:spcPts val="0"/>
                        </a:spcBef>
                        <a:spcAft>
                          <a:spcPts val="0"/>
                        </a:spcAft>
                      </a:pPr>
                      <a:r>
                        <a:rPr lang="en-US" sz="2400" dirty="0">
                          <a:effectLst/>
                        </a:rPr>
                        <a:t>52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706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72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1314</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92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2126</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50095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Group Size and Conformity</a:t>
            </a:r>
          </a:p>
        </p:txBody>
      </p:sp>
      <p:sp>
        <p:nvSpPr>
          <p:cNvPr id="8" name="TextBox 7"/>
          <p:cNvSpPr txBox="1"/>
          <p:nvPr/>
        </p:nvSpPr>
        <p:spPr>
          <a:xfrm>
            <a:off x="609600" y="4419599"/>
            <a:ext cx="7696200" cy="707886"/>
          </a:xfrm>
          <a:prstGeom prst="rect">
            <a:avLst/>
          </a:prstGeom>
          <a:noFill/>
        </p:spPr>
        <p:txBody>
          <a:bodyPr wrap="square" rtlCol="0">
            <a:spAutoFit/>
          </a:bodyPr>
          <a:lstStyle/>
          <a:p>
            <a:r>
              <a:rPr lang="en-US" sz="2000" dirty="0"/>
              <a:t> </a:t>
            </a:r>
          </a:p>
          <a:p>
            <a:endParaRPr lang="en-US" sz="2000" b="1" dirty="0"/>
          </a:p>
        </p:txBody>
      </p:sp>
      <p:sp>
        <p:nvSpPr>
          <p:cNvPr id="5" name="Rectangle 4"/>
          <p:cNvSpPr/>
          <p:nvPr/>
        </p:nvSpPr>
        <p:spPr>
          <a:xfrm>
            <a:off x="6400800" y="4111822"/>
            <a:ext cx="2423948" cy="1938992"/>
          </a:xfrm>
          <a:prstGeom prst="rect">
            <a:avLst/>
          </a:prstGeom>
        </p:spPr>
        <p:txBody>
          <a:bodyPr wrap="square">
            <a:spAutoFit/>
          </a:bodyPr>
          <a:lstStyle/>
          <a:p>
            <a:r>
              <a:rPr lang="en-US" sz="2400" dirty="0"/>
              <a:t> </a:t>
            </a:r>
            <a:endParaRPr lang="en-US" sz="2400" b="1" dirty="0"/>
          </a:p>
          <a:p>
            <a:r>
              <a:rPr lang="en-US" sz="2400" b="1" i="1" dirty="0">
                <a:solidFill>
                  <a:schemeClr val="accent5"/>
                </a:solidFill>
              </a:rPr>
              <a:t>MSB</a:t>
            </a:r>
            <a:r>
              <a:rPr lang="en-US" sz="2400" dirty="0"/>
              <a:t> =SSB/</a:t>
            </a:r>
            <a:r>
              <a:rPr lang="en-US" sz="2400" dirty="0" err="1"/>
              <a:t>df</a:t>
            </a:r>
            <a:r>
              <a:rPr lang="en-US" sz="2400" dirty="0"/>
              <a:t>	</a:t>
            </a:r>
          </a:p>
          <a:p>
            <a:r>
              <a:rPr lang="en-US" sz="2400" dirty="0"/>
              <a:t>= 200/(3-1)</a:t>
            </a:r>
          </a:p>
          <a:p>
            <a:r>
              <a:rPr lang="en-US" sz="2400" dirty="0"/>
              <a:t>= 200/2</a:t>
            </a:r>
          </a:p>
          <a:p>
            <a:r>
              <a:rPr lang="en-US" sz="2400" dirty="0"/>
              <a:t>= </a:t>
            </a:r>
            <a:r>
              <a:rPr lang="en-US" sz="2400" b="1" i="1" dirty="0"/>
              <a:t>100</a:t>
            </a:r>
            <a:endParaRPr lang="en-US" sz="2400" b="1" dirty="0"/>
          </a:p>
        </p:txBody>
      </p:sp>
      <p:graphicFrame>
        <p:nvGraphicFramePr>
          <p:cNvPr id="3" name="Object 2"/>
          <p:cNvGraphicFramePr>
            <a:graphicFrameLocks noChangeAspect="1"/>
          </p:cNvGraphicFramePr>
          <p:nvPr/>
        </p:nvGraphicFramePr>
        <p:xfrm>
          <a:off x="609600" y="4033245"/>
          <a:ext cx="5205413" cy="2792413"/>
        </p:xfrm>
        <a:graphic>
          <a:graphicData uri="http://schemas.openxmlformats.org/presentationml/2006/ole">
            <mc:AlternateContent xmlns:mc="http://schemas.openxmlformats.org/markup-compatibility/2006">
              <mc:Choice xmlns:v="urn:schemas-microsoft-com:vml" Requires="v">
                <p:oleObj name="Equation" r:id="rId2" imgW="2323800" imgH="1473120" progId="Equation.3">
                  <p:embed/>
                </p:oleObj>
              </mc:Choice>
              <mc:Fallback>
                <p:oleObj name="Equation" r:id="rId2" imgW="2323800" imgH="1473120" progId="Equation.3">
                  <p:embed/>
                  <p:pic>
                    <p:nvPicPr>
                      <p:cNvPr id="3" name="Object 2"/>
                      <p:cNvPicPr>
                        <a:picLocks noChangeAspect="1" noChangeArrowheads="1"/>
                      </p:cNvPicPr>
                      <p:nvPr/>
                    </p:nvPicPr>
                    <p:blipFill>
                      <a:blip r:embed="rId3"/>
                      <a:srcRect/>
                      <a:stretch>
                        <a:fillRect/>
                      </a:stretch>
                    </p:blipFill>
                    <p:spPr bwMode="auto">
                      <a:xfrm>
                        <a:off x="609600" y="4033245"/>
                        <a:ext cx="5205413" cy="279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Content Placeholder 3">
            <a:extLst>
              <a:ext uri="{FF2B5EF4-FFF2-40B4-BE49-F238E27FC236}">
                <a16:creationId xmlns:a16="http://schemas.microsoft.com/office/drawing/2014/main" id="{7EEEDEA6-F935-E64E-961C-3744385F28A1}"/>
              </a:ext>
            </a:extLst>
          </p:cNvPr>
          <p:cNvGraphicFramePr>
            <a:graphicFrameLocks noGrp="1"/>
          </p:cNvGraphicFramePr>
          <p:nvPr>
            <p:ph idx="1"/>
          </p:nvPr>
        </p:nvGraphicFramePr>
        <p:xfrm>
          <a:off x="533400" y="762000"/>
          <a:ext cx="7848600" cy="3291840"/>
        </p:xfrm>
        <a:graphic>
          <a:graphicData uri="http://schemas.openxmlformats.org/drawingml/2006/table">
            <a:tbl>
              <a:tblPr firstRow="1">
                <a:tableStyleId>{35758FB7-9AC5-4552-8A53-C91805E547FA}</a:tableStyleId>
              </a:tblPr>
              <a:tblGrid>
                <a:gridCol w="1308100">
                  <a:extLst>
                    <a:ext uri="{9D8B030D-6E8A-4147-A177-3AD203B41FA5}">
                      <a16:colId xmlns:a16="http://schemas.microsoft.com/office/drawing/2014/main" val="20000"/>
                    </a:ext>
                  </a:extLst>
                </a:gridCol>
                <a:gridCol w="1308100">
                  <a:extLst>
                    <a:ext uri="{9D8B030D-6E8A-4147-A177-3AD203B41FA5}">
                      <a16:colId xmlns:a16="http://schemas.microsoft.com/office/drawing/2014/main" val="20001"/>
                    </a:ext>
                  </a:extLst>
                </a:gridCol>
                <a:gridCol w="1308100">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308100">
                  <a:extLst>
                    <a:ext uri="{9D8B030D-6E8A-4147-A177-3AD203B41FA5}">
                      <a16:colId xmlns:a16="http://schemas.microsoft.com/office/drawing/2014/main" val="20004"/>
                    </a:ext>
                  </a:extLst>
                </a:gridCol>
                <a:gridCol w="1308100">
                  <a:extLst>
                    <a:ext uri="{9D8B030D-6E8A-4147-A177-3AD203B41FA5}">
                      <a16:colId xmlns:a16="http://schemas.microsoft.com/office/drawing/2014/main" val="20005"/>
                    </a:ext>
                  </a:extLst>
                </a:gridCol>
              </a:tblGrid>
              <a:tr h="347133">
                <a:tc gridSpan="2">
                  <a:txBody>
                    <a:bodyPr/>
                    <a:lstStyle/>
                    <a:p>
                      <a:pPr marL="0" marR="0" algn="ctr">
                        <a:spcBef>
                          <a:spcPts val="0"/>
                        </a:spcBef>
                        <a:spcAft>
                          <a:spcPts val="0"/>
                        </a:spcAft>
                      </a:pPr>
                      <a:r>
                        <a:rPr lang="en-US" sz="2400" dirty="0">
                          <a:effectLst/>
                        </a:rPr>
                        <a:t>3 Person</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4 Person</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sym typeface="Symbol"/>
                        </a:rPr>
                        <a:t>5 Person</a:t>
                      </a:r>
                      <a:endParaRPr lang="en-US" sz="2400" b="1" dirty="0">
                        <a:effectLst/>
                        <a:latin typeface="Times New Roman"/>
                        <a:ea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47133">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r>
                        <a:rPr lang="en-US" sz="2400" baseline="30000" dirty="0">
                          <a:effectLst/>
                        </a:rPr>
                        <a:t>2</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r>
                        <a:rPr lang="en-US" sz="2400" baseline="30000" dirty="0">
                          <a:effectLst/>
                        </a:rPr>
                        <a:t>2</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a:effectLst/>
                        </a:rPr>
                        <a:t>x</a:t>
                      </a:r>
                      <a:r>
                        <a:rPr lang="en-US" sz="2400" baseline="30000">
                          <a:effectLst/>
                        </a:rPr>
                        <a:t>2</a:t>
                      </a:r>
                      <a:endParaRPr lang="en-US" sz="2400" b="1">
                        <a:effectLst/>
                        <a:latin typeface="Times New Roman"/>
                        <a:ea typeface="Times New Roman"/>
                      </a:endParaRPr>
                    </a:p>
                  </a:txBody>
                  <a:tcPr marL="68580" marR="68580" marT="0" marB="0"/>
                </a:tc>
                <a:extLst>
                  <a:ext uri="{0D108BD9-81ED-4DB2-BD59-A6C34878D82A}">
                    <a16:rowId xmlns:a16="http://schemas.microsoft.com/office/drawing/2014/main" val="10001"/>
                  </a:ext>
                </a:extLst>
              </a:tr>
              <a:tr h="347133">
                <a:tc>
                  <a:txBody>
                    <a:bodyPr/>
                    <a:lstStyle/>
                    <a:p>
                      <a:pPr marL="0" marR="0" algn="ctr">
                        <a:spcBef>
                          <a:spcPts val="0"/>
                        </a:spcBef>
                        <a:spcAft>
                          <a:spcPts val="0"/>
                        </a:spcAft>
                      </a:pPr>
                      <a:r>
                        <a:rPr lang="en-US" sz="2400" dirty="0">
                          <a:effectLst/>
                        </a:rPr>
                        <a:t>10</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100</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256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484</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2"/>
                  </a:ext>
                </a:extLst>
              </a:tr>
              <a:tr h="347133">
                <a:tc>
                  <a:txBody>
                    <a:bodyPr/>
                    <a:lstStyle/>
                    <a:p>
                      <a:pPr marL="0" marR="0" algn="ctr">
                        <a:spcBef>
                          <a:spcPts val="0"/>
                        </a:spcBef>
                        <a:spcAft>
                          <a:spcPts val="0"/>
                        </a:spcAft>
                      </a:pPr>
                      <a:r>
                        <a:rPr lang="en-US" sz="2400">
                          <a:effectLst/>
                        </a:rPr>
                        <a:t>11</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121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256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24</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576</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3"/>
                  </a:ext>
                </a:extLst>
              </a:tr>
              <a:tr h="347133">
                <a:tc>
                  <a:txBody>
                    <a:bodyPr/>
                    <a:lstStyle/>
                    <a:p>
                      <a:pPr marL="0" marR="0" algn="ctr">
                        <a:spcBef>
                          <a:spcPts val="0"/>
                        </a:spcBef>
                        <a:spcAft>
                          <a:spcPts val="0"/>
                        </a:spcAft>
                      </a:pPr>
                      <a:r>
                        <a:rPr lang="en-US" sz="2400">
                          <a:effectLst/>
                        </a:rPr>
                        <a:t>14</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196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19</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361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25</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625</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4"/>
                  </a:ext>
                </a:extLst>
              </a:tr>
              <a:tr h="347133">
                <a:tc>
                  <a:txBody>
                    <a:bodyPr/>
                    <a:lstStyle/>
                    <a:p>
                      <a:pPr marL="0" marR="0" algn="ctr">
                        <a:spcBef>
                          <a:spcPts val="0"/>
                        </a:spcBef>
                        <a:spcAft>
                          <a:spcPts val="0"/>
                        </a:spcAft>
                      </a:pPr>
                      <a:r>
                        <a:rPr lang="en-US" sz="2400">
                          <a:effectLst/>
                        </a:rPr>
                        <a:t>17</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289</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21</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441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441</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5"/>
                  </a:ext>
                </a:extLst>
              </a:tr>
              <a:tr h="347133">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6"/>
                  </a:ext>
                </a:extLst>
              </a:tr>
              <a:tr h="347133">
                <a:tc>
                  <a:txBody>
                    <a:bodyPr/>
                    <a:lstStyle/>
                    <a:p>
                      <a:pPr marL="0" marR="0" algn="ctr">
                        <a:spcBef>
                          <a:spcPts val="0"/>
                        </a:spcBef>
                        <a:spcAft>
                          <a:spcPts val="0"/>
                        </a:spcAft>
                      </a:pPr>
                      <a:r>
                        <a:rPr lang="en-US" sz="2400" dirty="0">
                          <a:effectLst/>
                        </a:rPr>
                        <a:t>T</a:t>
                      </a:r>
                      <a:r>
                        <a:rPr lang="en-US" sz="2400" baseline="-25000" dirty="0">
                          <a:effectLst/>
                        </a:rPr>
                        <a:t>3p</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∑(x</a:t>
                      </a:r>
                      <a:r>
                        <a:rPr lang="en-US" sz="2400" baseline="30000" dirty="0">
                          <a:effectLst/>
                        </a:rPr>
                        <a:t>2</a:t>
                      </a:r>
                      <a:r>
                        <a:rPr lang="en-US" sz="2400" dirty="0">
                          <a:effectLst/>
                        </a:rPr>
                        <a:t>)</a:t>
                      </a:r>
                      <a:endParaRPr lang="en-US" sz="2400" b="0"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T</a:t>
                      </a:r>
                      <a:r>
                        <a:rPr lang="en-US" sz="2400" baseline="-25000" dirty="0">
                          <a:effectLst/>
                        </a:rPr>
                        <a:t>4p</a:t>
                      </a:r>
                      <a:endParaRPr lang="en-US" sz="2400" b="1" dirty="0">
                        <a:effectLst/>
                        <a:latin typeface="Times New Roman"/>
                        <a:ea typeface="Times New Roman"/>
                      </a:endParaRPr>
                    </a:p>
                  </a:txBody>
                  <a:tcPr marL="68580" marR="6858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∑(x</a:t>
                      </a:r>
                      <a:r>
                        <a:rPr lang="en-US" sz="2400" baseline="30000" dirty="0">
                          <a:effectLst/>
                        </a:rPr>
                        <a:t>2</a:t>
                      </a:r>
                      <a:r>
                        <a:rPr lang="en-US" sz="2400" dirty="0">
                          <a:effectLst/>
                        </a:rPr>
                        <a:t>)</a:t>
                      </a:r>
                      <a:endParaRPr lang="en-US" sz="2400" b="0"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T</a:t>
                      </a:r>
                      <a:r>
                        <a:rPr lang="en-US" sz="2400" baseline="-25000" dirty="0">
                          <a:effectLst/>
                          <a:sym typeface="Symbol"/>
                        </a:rPr>
                        <a:t>5p</a:t>
                      </a:r>
                      <a:endParaRPr lang="en-US" sz="2400" b="1" dirty="0">
                        <a:effectLst/>
                        <a:latin typeface="Times New Roman"/>
                        <a:ea typeface="Times New Roman"/>
                      </a:endParaRPr>
                    </a:p>
                  </a:txBody>
                  <a:tcPr marL="68580" marR="6858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∑(x</a:t>
                      </a:r>
                      <a:r>
                        <a:rPr lang="en-US" sz="2400" baseline="30000" dirty="0">
                          <a:effectLst/>
                        </a:rPr>
                        <a:t>2</a:t>
                      </a:r>
                      <a:r>
                        <a:rPr lang="en-US" sz="2400" dirty="0">
                          <a:effectLst/>
                        </a:rPr>
                        <a:t>)</a:t>
                      </a:r>
                      <a:endParaRPr lang="en-US" sz="2400" b="0"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7"/>
                  </a:ext>
                </a:extLst>
              </a:tr>
              <a:tr h="347133">
                <a:tc>
                  <a:txBody>
                    <a:bodyPr/>
                    <a:lstStyle/>
                    <a:p>
                      <a:pPr marL="0" marR="0" algn="ctr">
                        <a:spcBef>
                          <a:spcPts val="0"/>
                        </a:spcBef>
                        <a:spcAft>
                          <a:spcPts val="0"/>
                        </a:spcAft>
                      </a:pPr>
                      <a:r>
                        <a:rPr lang="en-US" sz="2400" dirty="0">
                          <a:effectLst/>
                        </a:rPr>
                        <a:t>52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706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72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1314</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92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2126</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48909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4419599"/>
            <a:ext cx="7696200" cy="707886"/>
          </a:xfrm>
          <a:prstGeom prst="rect">
            <a:avLst/>
          </a:prstGeom>
          <a:noFill/>
        </p:spPr>
        <p:txBody>
          <a:bodyPr wrap="square" rtlCol="0">
            <a:spAutoFit/>
          </a:bodyPr>
          <a:lstStyle/>
          <a:p>
            <a:r>
              <a:rPr lang="en-US" sz="2000" dirty="0"/>
              <a:t> </a:t>
            </a:r>
          </a:p>
          <a:p>
            <a:endParaRPr lang="en-US" sz="2000" b="1" dirty="0"/>
          </a:p>
        </p:txBody>
      </p:sp>
      <p:sp>
        <p:nvSpPr>
          <p:cNvPr id="5" name="Rectangle 4"/>
          <p:cNvSpPr/>
          <p:nvPr/>
        </p:nvSpPr>
        <p:spPr>
          <a:xfrm>
            <a:off x="6934200" y="4572000"/>
            <a:ext cx="1828800" cy="1631216"/>
          </a:xfrm>
          <a:prstGeom prst="rect">
            <a:avLst/>
          </a:prstGeom>
        </p:spPr>
        <p:txBody>
          <a:bodyPr wrap="square">
            <a:spAutoFit/>
          </a:bodyPr>
          <a:lstStyle/>
          <a:p>
            <a:r>
              <a:rPr lang="en-US" sz="2000" b="1" i="1" dirty="0">
                <a:solidFill>
                  <a:schemeClr val="accent5"/>
                </a:solidFill>
              </a:rPr>
              <a:t>MSE</a:t>
            </a:r>
            <a:r>
              <a:rPr lang="en-US" sz="2000" dirty="0"/>
              <a:t> = SSE / </a:t>
            </a:r>
            <a:r>
              <a:rPr lang="en-US" sz="2000" dirty="0" err="1"/>
              <a:t>df</a:t>
            </a:r>
            <a:endParaRPr lang="en-US" sz="2000" dirty="0"/>
          </a:p>
          <a:p>
            <a:r>
              <a:rPr lang="en-US" sz="2000" dirty="0"/>
              <a:t>= 58 / (12-3) </a:t>
            </a:r>
          </a:p>
          <a:p>
            <a:r>
              <a:rPr lang="en-US" sz="2000" dirty="0"/>
              <a:t>= 58/9 	</a:t>
            </a:r>
          </a:p>
          <a:p>
            <a:r>
              <a:rPr lang="en-US" sz="2000" dirty="0"/>
              <a:t>= </a:t>
            </a:r>
            <a:r>
              <a:rPr lang="en-US" sz="2000" b="1" i="1" dirty="0">
                <a:solidFill>
                  <a:schemeClr val="accent5"/>
                </a:solidFill>
              </a:rPr>
              <a:t>6.44</a:t>
            </a:r>
            <a:endParaRPr lang="en-US" sz="2000" b="1" dirty="0">
              <a:solidFill>
                <a:schemeClr val="accent5"/>
              </a:solidFill>
            </a:endParaRPr>
          </a:p>
          <a:p>
            <a:endParaRPr lang="en-US" sz="2000" b="1" dirty="0"/>
          </a:p>
        </p:txBody>
      </p:sp>
      <p:sp>
        <p:nvSpPr>
          <p:cNvPr id="9" name="Title 1"/>
          <p:cNvSpPr txBox="1">
            <a:spLocks/>
          </p:cNvSpPr>
          <p:nvPr/>
        </p:nvSpPr>
        <p:spPr>
          <a:xfrm>
            <a:off x="457200" y="274638"/>
            <a:ext cx="8229600" cy="48736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Group Size and Conformity</a:t>
            </a:r>
            <a:endParaRPr lang="en-US" dirty="0"/>
          </a:p>
        </p:txBody>
      </p:sp>
      <p:graphicFrame>
        <p:nvGraphicFramePr>
          <p:cNvPr id="2" name="Object 1"/>
          <p:cNvGraphicFramePr>
            <a:graphicFrameLocks noChangeAspect="1"/>
          </p:cNvGraphicFramePr>
          <p:nvPr/>
        </p:nvGraphicFramePr>
        <p:xfrm>
          <a:off x="441325" y="4025626"/>
          <a:ext cx="6035675" cy="2747962"/>
        </p:xfrm>
        <a:graphic>
          <a:graphicData uri="http://schemas.openxmlformats.org/presentationml/2006/ole">
            <mc:AlternateContent xmlns:mc="http://schemas.openxmlformats.org/markup-compatibility/2006">
              <mc:Choice xmlns:v="urn:schemas-microsoft-com:vml" Requires="v">
                <p:oleObj name="Equation" r:id="rId2" imgW="3200400" imgH="1447560" progId="Equation.3">
                  <p:embed/>
                </p:oleObj>
              </mc:Choice>
              <mc:Fallback>
                <p:oleObj name="Equation" r:id="rId2" imgW="3200400" imgH="1447560" progId="Equation.3">
                  <p:embed/>
                  <p:pic>
                    <p:nvPicPr>
                      <p:cNvPr id="2" name="Object 1"/>
                      <p:cNvPicPr>
                        <a:picLocks noChangeAspect="1" noChangeArrowheads="1"/>
                      </p:cNvPicPr>
                      <p:nvPr/>
                    </p:nvPicPr>
                    <p:blipFill>
                      <a:blip r:embed="rId3"/>
                      <a:srcRect/>
                      <a:stretch>
                        <a:fillRect/>
                      </a:stretch>
                    </p:blipFill>
                    <p:spPr bwMode="auto">
                      <a:xfrm>
                        <a:off x="441325" y="4025626"/>
                        <a:ext cx="6035675" cy="274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Content Placeholder 3">
            <a:extLst>
              <a:ext uri="{FF2B5EF4-FFF2-40B4-BE49-F238E27FC236}">
                <a16:creationId xmlns:a16="http://schemas.microsoft.com/office/drawing/2014/main" id="{158D52F2-3B57-8B40-86E6-C2AFE221371D}"/>
              </a:ext>
            </a:extLst>
          </p:cNvPr>
          <p:cNvGraphicFramePr>
            <a:graphicFrameLocks noGrp="1"/>
          </p:cNvGraphicFramePr>
          <p:nvPr>
            <p:ph idx="1"/>
          </p:nvPr>
        </p:nvGraphicFramePr>
        <p:xfrm>
          <a:off x="533400" y="702894"/>
          <a:ext cx="7848600" cy="3291840"/>
        </p:xfrm>
        <a:graphic>
          <a:graphicData uri="http://schemas.openxmlformats.org/drawingml/2006/table">
            <a:tbl>
              <a:tblPr firstRow="1">
                <a:tableStyleId>{35758FB7-9AC5-4552-8A53-C91805E547FA}</a:tableStyleId>
              </a:tblPr>
              <a:tblGrid>
                <a:gridCol w="1308100">
                  <a:extLst>
                    <a:ext uri="{9D8B030D-6E8A-4147-A177-3AD203B41FA5}">
                      <a16:colId xmlns:a16="http://schemas.microsoft.com/office/drawing/2014/main" val="20000"/>
                    </a:ext>
                  </a:extLst>
                </a:gridCol>
                <a:gridCol w="1308100">
                  <a:extLst>
                    <a:ext uri="{9D8B030D-6E8A-4147-A177-3AD203B41FA5}">
                      <a16:colId xmlns:a16="http://schemas.microsoft.com/office/drawing/2014/main" val="20001"/>
                    </a:ext>
                  </a:extLst>
                </a:gridCol>
                <a:gridCol w="1308100">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308100">
                  <a:extLst>
                    <a:ext uri="{9D8B030D-6E8A-4147-A177-3AD203B41FA5}">
                      <a16:colId xmlns:a16="http://schemas.microsoft.com/office/drawing/2014/main" val="20004"/>
                    </a:ext>
                  </a:extLst>
                </a:gridCol>
                <a:gridCol w="1308100">
                  <a:extLst>
                    <a:ext uri="{9D8B030D-6E8A-4147-A177-3AD203B41FA5}">
                      <a16:colId xmlns:a16="http://schemas.microsoft.com/office/drawing/2014/main" val="20005"/>
                    </a:ext>
                  </a:extLst>
                </a:gridCol>
              </a:tblGrid>
              <a:tr h="347133">
                <a:tc gridSpan="2">
                  <a:txBody>
                    <a:bodyPr/>
                    <a:lstStyle/>
                    <a:p>
                      <a:pPr marL="0" marR="0" algn="ctr">
                        <a:spcBef>
                          <a:spcPts val="0"/>
                        </a:spcBef>
                        <a:spcAft>
                          <a:spcPts val="0"/>
                        </a:spcAft>
                      </a:pPr>
                      <a:r>
                        <a:rPr lang="en-US" sz="2400" dirty="0">
                          <a:effectLst/>
                        </a:rPr>
                        <a:t>3 Person</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4 Person</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sym typeface="Symbol"/>
                        </a:rPr>
                        <a:t>5 Person</a:t>
                      </a:r>
                      <a:endParaRPr lang="en-US" sz="2400" b="1" dirty="0">
                        <a:effectLst/>
                        <a:latin typeface="Times New Roman"/>
                        <a:ea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47133">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r>
                        <a:rPr lang="en-US" sz="2400" baseline="30000" dirty="0">
                          <a:effectLst/>
                        </a:rPr>
                        <a:t>2</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r>
                        <a:rPr lang="en-US" sz="2400" baseline="30000" dirty="0">
                          <a:effectLst/>
                        </a:rPr>
                        <a:t>2</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a:effectLst/>
                        </a:rPr>
                        <a:t>x</a:t>
                      </a:r>
                      <a:r>
                        <a:rPr lang="en-US" sz="2400" baseline="30000">
                          <a:effectLst/>
                        </a:rPr>
                        <a:t>2</a:t>
                      </a:r>
                      <a:endParaRPr lang="en-US" sz="2400" b="1">
                        <a:effectLst/>
                        <a:latin typeface="Times New Roman"/>
                        <a:ea typeface="Times New Roman"/>
                      </a:endParaRPr>
                    </a:p>
                  </a:txBody>
                  <a:tcPr marL="68580" marR="68580" marT="0" marB="0"/>
                </a:tc>
                <a:extLst>
                  <a:ext uri="{0D108BD9-81ED-4DB2-BD59-A6C34878D82A}">
                    <a16:rowId xmlns:a16="http://schemas.microsoft.com/office/drawing/2014/main" val="10001"/>
                  </a:ext>
                </a:extLst>
              </a:tr>
              <a:tr h="347133">
                <a:tc>
                  <a:txBody>
                    <a:bodyPr/>
                    <a:lstStyle/>
                    <a:p>
                      <a:pPr marL="0" marR="0" algn="ctr">
                        <a:spcBef>
                          <a:spcPts val="0"/>
                        </a:spcBef>
                        <a:spcAft>
                          <a:spcPts val="0"/>
                        </a:spcAft>
                      </a:pPr>
                      <a:r>
                        <a:rPr lang="en-US" sz="2400" dirty="0">
                          <a:effectLst/>
                        </a:rPr>
                        <a:t>10</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100</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256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484</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2"/>
                  </a:ext>
                </a:extLst>
              </a:tr>
              <a:tr h="347133">
                <a:tc>
                  <a:txBody>
                    <a:bodyPr/>
                    <a:lstStyle/>
                    <a:p>
                      <a:pPr marL="0" marR="0" algn="ctr">
                        <a:spcBef>
                          <a:spcPts val="0"/>
                        </a:spcBef>
                        <a:spcAft>
                          <a:spcPts val="0"/>
                        </a:spcAft>
                      </a:pPr>
                      <a:r>
                        <a:rPr lang="en-US" sz="2400">
                          <a:effectLst/>
                        </a:rPr>
                        <a:t>11</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121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256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24</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576</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3"/>
                  </a:ext>
                </a:extLst>
              </a:tr>
              <a:tr h="347133">
                <a:tc>
                  <a:txBody>
                    <a:bodyPr/>
                    <a:lstStyle/>
                    <a:p>
                      <a:pPr marL="0" marR="0" algn="ctr">
                        <a:spcBef>
                          <a:spcPts val="0"/>
                        </a:spcBef>
                        <a:spcAft>
                          <a:spcPts val="0"/>
                        </a:spcAft>
                      </a:pPr>
                      <a:r>
                        <a:rPr lang="en-US" sz="2400">
                          <a:effectLst/>
                        </a:rPr>
                        <a:t>14</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196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19</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361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25</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625</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4"/>
                  </a:ext>
                </a:extLst>
              </a:tr>
              <a:tr h="347133">
                <a:tc>
                  <a:txBody>
                    <a:bodyPr/>
                    <a:lstStyle/>
                    <a:p>
                      <a:pPr marL="0" marR="0" algn="ctr">
                        <a:spcBef>
                          <a:spcPts val="0"/>
                        </a:spcBef>
                        <a:spcAft>
                          <a:spcPts val="0"/>
                        </a:spcAft>
                      </a:pPr>
                      <a:r>
                        <a:rPr lang="en-US" sz="2400">
                          <a:effectLst/>
                        </a:rPr>
                        <a:t>17</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289</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21</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441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21</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441</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5"/>
                  </a:ext>
                </a:extLst>
              </a:tr>
              <a:tr h="347133">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a:effectLst/>
                        </a:rPr>
                        <a:t> </a:t>
                      </a:r>
                      <a:endParaRPr lang="en-US" sz="2400" b="1">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6"/>
                  </a:ext>
                </a:extLst>
              </a:tr>
              <a:tr h="347133">
                <a:tc>
                  <a:txBody>
                    <a:bodyPr/>
                    <a:lstStyle/>
                    <a:p>
                      <a:pPr marL="0" marR="0" algn="ctr">
                        <a:spcBef>
                          <a:spcPts val="0"/>
                        </a:spcBef>
                        <a:spcAft>
                          <a:spcPts val="0"/>
                        </a:spcAft>
                      </a:pPr>
                      <a:r>
                        <a:rPr lang="en-US" sz="2400" dirty="0">
                          <a:effectLst/>
                        </a:rPr>
                        <a:t>T</a:t>
                      </a:r>
                      <a:r>
                        <a:rPr lang="en-US" sz="2400" baseline="-25000" dirty="0">
                          <a:effectLst/>
                        </a:rPr>
                        <a:t>3p</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∑(x</a:t>
                      </a:r>
                      <a:r>
                        <a:rPr lang="en-US" sz="2400" baseline="30000" dirty="0">
                          <a:effectLst/>
                        </a:rPr>
                        <a:t>2</a:t>
                      </a:r>
                      <a:r>
                        <a:rPr lang="en-US" sz="2400" dirty="0">
                          <a:effectLst/>
                        </a:rPr>
                        <a:t>)</a:t>
                      </a:r>
                      <a:endParaRPr lang="en-US" sz="2400" b="0"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T</a:t>
                      </a:r>
                      <a:r>
                        <a:rPr lang="en-US" sz="2400" baseline="-25000" dirty="0">
                          <a:effectLst/>
                        </a:rPr>
                        <a:t>4p</a:t>
                      </a:r>
                      <a:endParaRPr lang="en-US" sz="2400" b="1" dirty="0">
                        <a:effectLst/>
                        <a:latin typeface="Times New Roman"/>
                        <a:ea typeface="Times New Roman"/>
                      </a:endParaRPr>
                    </a:p>
                  </a:txBody>
                  <a:tcPr marL="68580" marR="6858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∑(x</a:t>
                      </a:r>
                      <a:r>
                        <a:rPr lang="en-US" sz="2400" baseline="30000" dirty="0">
                          <a:effectLst/>
                        </a:rPr>
                        <a:t>2</a:t>
                      </a:r>
                      <a:r>
                        <a:rPr lang="en-US" sz="2400" dirty="0">
                          <a:effectLst/>
                        </a:rPr>
                        <a:t>)</a:t>
                      </a:r>
                      <a:endParaRPr lang="en-US" sz="2400" b="0"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T</a:t>
                      </a:r>
                      <a:r>
                        <a:rPr lang="en-US" sz="2400" baseline="-25000" dirty="0">
                          <a:effectLst/>
                          <a:sym typeface="Symbol"/>
                        </a:rPr>
                        <a:t>5p</a:t>
                      </a:r>
                      <a:endParaRPr lang="en-US" sz="2400" b="1" dirty="0">
                        <a:effectLst/>
                        <a:latin typeface="Times New Roman"/>
                        <a:ea typeface="Times New Roman"/>
                      </a:endParaRPr>
                    </a:p>
                  </a:txBody>
                  <a:tcPr marL="68580" marR="6858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∑(x</a:t>
                      </a:r>
                      <a:r>
                        <a:rPr lang="en-US" sz="2400" baseline="30000" dirty="0">
                          <a:effectLst/>
                        </a:rPr>
                        <a:t>2</a:t>
                      </a:r>
                      <a:r>
                        <a:rPr lang="en-US" sz="2400" dirty="0">
                          <a:effectLst/>
                        </a:rPr>
                        <a:t>)</a:t>
                      </a:r>
                      <a:endParaRPr lang="en-US" sz="2400" b="0"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7"/>
                  </a:ext>
                </a:extLst>
              </a:tr>
              <a:tr h="347133">
                <a:tc>
                  <a:txBody>
                    <a:bodyPr/>
                    <a:lstStyle/>
                    <a:p>
                      <a:pPr marL="0" marR="0" algn="ctr">
                        <a:spcBef>
                          <a:spcPts val="0"/>
                        </a:spcBef>
                        <a:spcAft>
                          <a:spcPts val="0"/>
                        </a:spcAft>
                      </a:pPr>
                      <a:r>
                        <a:rPr lang="en-US" sz="2400" dirty="0">
                          <a:effectLst/>
                        </a:rPr>
                        <a:t>52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706</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72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1314</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92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2126</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20227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03293"/>
            <a:ext cx="8229600" cy="4525963"/>
          </a:xfrm>
        </p:spPr>
        <p:txBody>
          <a:bodyPr/>
          <a:lstStyle/>
          <a:p>
            <a:pPr marL="0" indent="0">
              <a:buNone/>
            </a:pPr>
            <a:r>
              <a:rPr lang="en-US" b="1" i="1" dirty="0">
                <a:solidFill>
                  <a:schemeClr val="accent5"/>
                </a:solidFill>
              </a:rPr>
              <a:t>F</a:t>
            </a:r>
            <a:r>
              <a:rPr lang="en-US" dirty="0"/>
              <a:t> 	= MSB / MSE =  100/6.44 		= </a:t>
            </a:r>
            <a:r>
              <a:rPr lang="en-US" b="1" i="1" dirty="0">
                <a:solidFill>
                  <a:schemeClr val="accent5"/>
                </a:solidFill>
              </a:rPr>
              <a:t>15.52</a:t>
            </a:r>
          </a:p>
          <a:p>
            <a:pPr marL="0" indent="0">
              <a:buNone/>
            </a:pPr>
            <a:r>
              <a:rPr lang="en-US" b="1" i="1" dirty="0">
                <a:solidFill>
                  <a:schemeClr val="accent5"/>
                </a:solidFill>
              </a:rPr>
              <a:t>F critical </a:t>
            </a:r>
            <a:r>
              <a:rPr lang="en-US" i="1" dirty="0"/>
              <a:t>= 4.26; </a:t>
            </a:r>
            <a:r>
              <a:rPr lang="en-US" dirty="0"/>
              <a:t>reject the null</a:t>
            </a:r>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graphicFrame>
        <p:nvGraphicFramePr>
          <p:cNvPr id="4" name="Table 3"/>
          <p:cNvGraphicFramePr>
            <a:graphicFrameLocks noGrp="1"/>
          </p:cNvGraphicFramePr>
          <p:nvPr/>
        </p:nvGraphicFramePr>
        <p:xfrm>
          <a:off x="635000" y="2286000"/>
          <a:ext cx="7975600" cy="2987040"/>
        </p:xfrm>
        <a:graphic>
          <a:graphicData uri="http://schemas.openxmlformats.org/drawingml/2006/table">
            <a:tbl>
              <a:tblPr firstRow="1" firstCol="1">
                <a:tableStyleId>{35758FB7-9AC5-4552-8A53-C91805E547FA}</a:tableStyleId>
              </a:tblPr>
              <a:tblGrid>
                <a:gridCol w="1901140">
                  <a:extLst>
                    <a:ext uri="{9D8B030D-6E8A-4147-A177-3AD203B41FA5}">
                      <a16:colId xmlns:a16="http://schemas.microsoft.com/office/drawing/2014/main" val="20000"/>
                    </a:ext>
                  </a:extLst>
                </a:gridCol>
                <a:gridCol w="1286939">
                  <a:extLst>
                    <a:ext uri="{9D8B030D-6E8A-4147-A177-3AD203B41FA5}">
                      <a16:colId xmlns:a16="http://schemas.microsoft.com/office/drawing/2014/main" val="20001"/>
                    </a:ext>
                  </a:extLst>
                </a:gridCol>
                <a:gridCol w="1608449">
                  <a:extLst>
                    <a:ext uri="{9D8B030D-6E8A-4147-A177-3AD203B41FA5}">
                      <a16:colId xmlns:a16="http://schemas.microsoft.com/office/drawing/2014/main" val="20002"/>
                    </a:ext>
                  </a:extLst>
                </a:gridCol>
                <a:gridCol w="1608449">
                  <a:extLst>
                    <a:ext uri="{9D8B030D-6E8A-4147-A177-3AD203B41FA5}">
                      <a16:colId xmlns:a16="http://schemas.microsoft.com/office/drawing/2014/main" val="20003"/>
                    </a:ext>
                  </a:extLst>
                </a:gridCol>
                <a:gridCol w="1570623">
                  <a:extLst>
                    <a:ext uri="{9D8B030D-6E8A-4147-A177-3AD203B41FA5}">
                      <a16:colId xmlns:a16="http://schemas.microsoft.com/office/drawing/2014/main" val="20004"/>
                    </a:ext>
                  </a:extLst>
                </a:gridCol>
              </a:tblGrid>
              <a:tr h="725034">
                <a:tc>
                  <a:txBody>
                    <a:bodyPr/>
                    <a:lstStyle/>
                    <a:p>
                      <a:pPr marL="0" marR="0" algn="ctr">
                        <a:spcBef>
                          <a:spcPts val="0"/>
                        </a:spcBef>
                        <a:spcAft>
                          <a:spcPts val="0"/>
                        </a:spcAft>
                      </a:pPr>
                      <a:r>
                        <a:rPr lang="en-US" sz="2800" dirty="0">
                          <a:effectLst/>
                        </a:rPr>
                        <a:t>Source</a:t>
                      </a:r>
                      <a:endParaRPr lang="en-US" sz="1600" dirty="0">
                        <a:effectLst/>
                      </a:endParaRPr>
                    </a:p>
                    <a:p>
                      <a:pPr marL="0" marR="0" algn="ctr">
                        <a:spcBef>
                          <a:spcPts val="0"/>
                        </a:spcBef>
                        <a:spcAft>
                          <a:spcPts val="0"/>
                        </a:spcAft>
                      </a:pPr>
                      <a:r>
                        <a:rPr lang="en-US" sz="2800" dirty="0">
                          <a:effectLst/>
                        </a:rPr>
                        <a:t> </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800" dirty="0">
                          <a:effectLst/>
                        </a:rPr>
                        <a:t>SS</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800" dirty="0" err="1">
                          <a:effectLst/>
                        </a:rPr>
                        <a:t>df</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800">
                          <a:effectLst/>
                        </a:rPr>
                        <a:t>MS</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2800">
                          <a:effectLst/>
                        </a:rPr>
                        <a:t>F</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1812585">
                <a:tc>
                  <a:txBody>
                    <a:bodyPr/>
                    <a:lstStyle/>
                    <a:p>
                      <a:pPr marL="0" marR="0">
                        <a:spcBef>
                          <a:spcPts val="0"/>
                        </a:spcBef>
                        <a:spcAft>
                          <a:spcPts val="0"/>
                        </a:spcAft>
                      </a:pPr>
                      <a:r>
                        <a:rPr lang="en-US" sz="2800" dirty="0">
                          <a:solidFill>
                            <a:schemeClr val="bg1"/>
                          </a:solidFill>
                          <a:effectLst/>
                        </a:rPr>
                        <a:t>Treatment</a:t>
                      </a:r>
                      <a:endParaRPr lang="en-US" sz="1600" dirty="0">
                        <a:solidFill>
                          <a:schemeClr val="bg1"/>
                        </a:solidFill>
                        <a:effectLst/>
                      </a:endParaRPr>
                    </a:p>
                    <a:p>
                      <a:pPr marL="0" marR="0">
                        <a:spcBef>
                          <a:spcPts val="0"/>
                        </a:spcBef>
                        <a:spcAft>
                          <a:spcPts val="0"/>
                        </a:spcAft>
                      </a:pPr>
                      <a:r>
                        <a:rPr lang="en-US" sz="2800" dirty="0">
                          <a:solidFill>
                            <a:schemeClr val="bg1"/>
                          </a:solidFill>
                          <a:effectLst/>
                        </a:rPr>
                        <a:t> </a:t>
                      </a:r>
                      <a:endParaRPr lang="en-US" sz="1600" dirty="0">
                        <a:solidFill>
                          <a:schemeClr val="bg1"/>
                        </a:solidFill>
                        <a:effectLst/>
                      </a:endParaRPr>
                    </a:p>
                    <a:p>
                      <a:pPr marL="0" marR="0">
                        <a:spcBef>
                          <a:spcPts val="0"/>
                        </a:spcBef>
                        <a:spcAft>
                          <a:spcPts val="0"/>
                        </a:spcAft>
                      </a:pPr>
                      <a:r>
                        <a:rPr lang="en-US" sz="2800" dirty="0">
                          <a:solidFill>
                            <a:schemeClr val="bg1"/>
                          </a:solidFill>
                          <a:effectLst/>
                        </a:rPr>
                        <a:t>Error</a:t>
                      </a:r>
                      <a:endParaRPr lang="en-US" sz="1600" dirty="0">
                        <a:solidFill>
                          <a:schemeClr val="bg1"/>
                        </a:solidFill>
                        <a:effectLst/>
                      </a:endParaRPr>
                    </a:p>
                    <a:p>
                      <a:pPr marL="0" marR="0">
                        <a:spcBef>
                          <a:spcPts val="0"/>
                        </a:spcBef>
                        <a:spcAft>
                          <a:spcPts val="0"/>
                        </a:spcAft>
                      </a:pPr>
                      <a:r>
                        <a:rPr lang="en-US" sz="2800" dirty="0">
                          <a:solidFill>
                            <a:schemeClr val="bg1"/>
                          </a:solidFill>
                          <a:effectLst/>
                        </a:rPr>
                        <a:t> </a:t>
                      </a:r>
                      <a:endParaRPr lang="en-US" sz="1600" dirty="0">
                        <a:solidFill>
                          <a:schemeClr val="bg1"/>
                        </a:solidFill>
                        <a:effectLst/>
                      </a:endParaRPr>
                    </a:p>
                    <a:p>
                      <a:pPr marL="0" marR="0">
                        <a:spcBef>
                          <a:spcPts val="0"/>
                        </a:spcBef>
                        <a:spcAft>
                          <a:spcPts val="0"/>
                        </a:spcAft>
                      </a:pPr>
                      <a:r>
                        <a:rPr lang="en-US" sz="2800" dirty="0">
                          <a:solidFill>
                            <a:schemeClr val="bg1"/>
                          </a:solidFill>
                          <a:effectLst/>
                        </a:rPr>
                        <a:t>Total</a:t>
                      </a:r>
                      <a:endParaRPr lang="en-US" sz="1600" dirty="0">
                        <a:solidFill>
                          <a:schemeClr val="bg1"/>
                        </a:solidFill>
                        <a:effectLst/>
                        <a:latin typeface="Times New Roman"/>
                        <a:ea typeface="Times New Roman"/>
                      </a:endParaRPr>
                    </a:p>
                  </a:txBody>
                  <a:tcPr marL="68580" marR="68580" marT="0" marB="0">
                    <a:solidFill>
                      <a:schemeClr val="accent5"/>
                    </a:solidFill>
                  </a:tcPr>
                </a:tc>
                <a:tc>
                  <a:txBody>
                    <a:bodyPr/>
                    <a:lstStyle/>
                    <a:p>
                      <a:pPr marL="0" marR="0" algn="r">
                        <a:spcBef>
                          <a:spcPts val="0"/>
                        </a:spcBef>
                        <a:spcAft>
                          <a:spcPts val="0"/>
                        </a:spcAft>
                      </a:pPr>
                      <a:r>
                        <a:rPr lang="en-US" sz="2800" dirty="0">
                          <a:effectLst/>
                        </a:rPr>
                        <a:t>200.00</a:t>
                      </a:r>
                      <a:endParaRPr lang="en-US" sz="1600" dirty="0">
                        <a:effectLst/>
                      </a:endParaRPr>
                    </a:p>
                    <a:p>
                      <a:pPr marL="0" marR="0" algn="r">
                        <a:spcBef>
                          <a:spcPts val="0"/>
                        </a:spcBef>
                        <a:spcAft>
                          <a:spcPts val="0"/>
                        </a:spcAft>
                      </a:pPr>
                      <a:r>
                        <a:rPr lang="en-US" sz="2800" dirty="0">
                          <a:effectLst/>
                        </a:rPr>
                        <a:t> </a:t>
                      </a:r>
                      <a:endParaRPr lang="en-US" sz="1600" dirty="0">
                        <a:effectLst/>
                      </a:endParaRPr>
                    </a:p>
                    <a:p>
                      <a:pPr marL="0" marR="0" algn="r">
                        <a:spcBef>
                          <a:spcPts val="0"/>
                        </a:spcBef>
                        <a:spcAft>
                          <a:spcPts val="0"/>
                        </a:spcAft>
                      </a:pPr>
                      <a:r>
                        <a:rPr lang="en-US" sz="2800" dirty="0">
                          <a:effectLst/>
                        </a:rPr>
                        <a:t>58.00</a:t>
                      </a:r>
                      <a:endParaRPr lang="en-US" sz="1600" dirty="0">
                        <a:effectLst/>
                      </a:endParaRPr>
                    </a:p>
                    <a:p>
                      <a:pPr marL="0" marR="0" algn="r">
                        <a:spcBef>
                          <a:spcPts val="0"/>
                        </a:spcBef>
                        <a:spcAft>
                          <a:spcPts val="0"/>
                        </a:spcAft>
                      </a:pPr>
                      <a:r>
                        <a:rPr lang="en-US" sz="2800" dirty="0">
                          <a:effectLst/>
                        </a:rPr>
                        <a:t> </a:t>
                      </a:r>
                      <a:endParaRPr lang="en-US" sz="1600" dirty="0">
                        <a:effectLst/>
                      </a:endParaRPr>
                    </a:p>
                    <a:p>
                      <a:pPr marL="0" marR="0" algn="r">
                        <a:spcBef>
                          <a:spcPts val="0"/>
                        </a:spcBef>
                        <a:spcAft>
                          <a:spcPts val="0"/>
                        </a:spcAft>
                      </a:pPr>
                      <a:r>
                        <a:rPr lang="en-US" sz="2800" dirty="0">
                          <a:effectLst/>
                        </a:rPr>
                        <a:t>258.00</a:t>
                      </a:r>
                      <a:endParaRPr lang="en-US" sz="1600" dirty="0">
                        <a:effectLst/>
                        <a:latin typeface="Times New Roman"/>
                        <a:ea typeface="Times New Roman"/>
                      </a:endParaRPr>
                    </a:p>
                  </a:txBody>
                  <a:tcPr marL="68580" marR="68580" marT="0" marB="0">
                    <a:solidFill>
                      <a:schemeClr val="bg1"/>
                    </a:solidFill>
                  </a:tcPr>
                </a:tc>
                <a:tc>
                  <a:txBody>
                    <a:bodyPr/>
                    <a:lstStyle/>
                    <a:p>
                      <a:pPr marL="0" marR="0" algn="r">
                        <a:spcBef>
                          <a:spcPts val="0"/>
                        </a:spcBef>
                        <a:spcAft>
                          <a:spcPts val="0"/>
                        </a:spcAft>
                      </a:pPr>
                      <a:r>
                        <a:rPr lang="en-US" sz="2800" dirty="0">
                          <a:effectLst/>
                        </a:rPr>
                        <a:t>2</a:t>
                      </a:r>
                      <a:endParaRPr lang="en-US" sz="1600" dirty="0">
                        <a:effectLst/>
                      </a:endParaRPr>
                    </a:p>
                    <a:p>
                      <a:pPr marL="0" marR="0" algn="r">
                        <a:spcBef>
                          <a:spcPts val="0"/>
                        </a:spcBef>
                        <a:spcAft>
                          <a:spcPts val="0"/>
                        </a:spcAft>
                      </a:pPr>
                      <a:r>
                        <a:rPr lang="en-US" sz="2800" dirty="0">
                          <a:effectLst/>
                        </a:rPr>
                        <a:t> </a:t>
                      </a:r>
                      <a:endParaRPr lang="en-US" sz="1600" dirty="0">
                        <a:effectLst/>
                      </a:endParaRPr>
                    </a:p>
                    <a:p>
                      <a:pPr marL="0" marR="0" algn="r">
                        <a:spcBef>
                          <a:spcPts val="0"/>
                        </a:spcBef>
                        <a:spcAft>
                          <a:spcPts val="0"/>
                        </a:spcAft>
                      </a:pPr>
                      <a:r>
                        <a:rPr lang="en-US" sz="2800" dirty="0">
                          <a:effectLst/>
                        </a:rPr>
                        <a:t>9</a:t>
                      </a:r>
                      <a:endParaRPr lang="en-US" sz="1600" dirty="0">
                        <a:effectLst/>
                      </a:endParaRPr>
                    </a:p>
                    <a:p>
                      <a:pPr marL="0" marR="0" algn="r">
                        <a:spcBef>
                          <a:spcPts val="0"/>
                        </a:spcBef>
                        <a:spcAft>
                          <a:spcPts val="0"/>
                        </a:spcAft>
                      </a:pPr>
                      <a:r>
                        <a:rPr lang="en-US" sz="2800" dirty="0">
                          <a:effectLst/>
                        </a:rPr>
                        <a:t> </a:t>
                      </a:r>
                      <a:endParaRPr lang="en-US" sz="1600" dirty="0">
                        <a:effectLst/>
                      </a:endParaRPr>
                    </a:p>
                    <a:p>
                      <a:pPr marL="0" marR="0" algn="r">
                        <a:spcBef>
                          <a:spcPts val="0"/>
                        </a:spcBef>
                        <a:spcAft>
                          <a:spcPts val="0"/>
                        </a:spcAft>
                      </a:pPr>
                      <a:r>
                        <a:rPr lang="en-US" sz="2800" dirty="0">
                          <a:effectLst/>
                        </a:rPr>
                        <a:t>11</a:t>
                      </a:r>
                      <a:endParaRPr lang="en-US" sz="1600" dirty="0">
                        <a:effectLst/>
                        <a:latin typeface="Times New Roman"/>
                        <a:ea typeface="Times New Roman"/>
                      </a:endParaRPr>
                    </a:p>
                  </a:txBody>
                  <a:tcPr marL="68580" marR="68580" marT="0" marB="0">
                    <a:solidFill>
                      <a:schemeClr val="bg1"/>
                    </a:solidFill>
                  </a:tcPr>
                </a:tc>
                <a:tc>
                  <a:txBody>
                    <a:bodyPr/>
                    <a:lstStyle/>
                    <a:p>
                      <a:pPr marL="0" marR="0" algn="r">
                        <a:spcBef>
                          <a:spcPts val="0"/>
                        </a:spcBef>
                        <a:spcAft>
                          <a:spcPts val="0"/>
                        </a:spcAft>
                      </a:pPr>
                      <a:r>
                        <a:rPr lang="en-US" sz="2800" dirty="0">
                          <a:effectLst/>
                        </a:rPr>
                        <a:t>100.00</a:t>
                      </a:r>
                      <a:endParaRPr lang="en-US" sz="1600" dirty="0">
                        <a:effectLst/>
                      </a:endParaRPr>
                    </a:p>
                    <a:p>
                      <a:pPr marL="0" marR="0" algn="r">
                        <a:spcBef>
                          <a:spcPts val="0"/>
                        </a:spcBef>
                        <a:spcAft>
                          <a:spcPts val="0"/>
                        </a:spcAft>
                      </a:pPr>
                      <a:r>
                        <a:rPr lang="en-US" sz="2800" dirty="0">
                          <a:effectLst/>
                        </a:rPr>
                        <a:t> </a:t>
                      </a:r>
                      <a:endParaRPr lang="en-US" sz="1600" dirty="0">
                        <a:effectLst/>
                      </a:endParaRPr>
                    </a:p>
                    <a:p>
                      <a:pPr marL="0" marR="0" algn="r">
                        <a:spcBef>
                          <a:spcPts val="0"/>
                        </a:spcBef>
                        <a:spcAft>
                          <a:spcPts val="0"/>
                        </a:spcAft>
                      </a:pPr>
                      <a:r>
                        <a:rPr lang="en-US" sz="2800" dirty="0">
                          <a:effectLst/>
                        </a:rPr>
                        <a:t>6.44</a:t>
                      </a:r>
                      <a:endParaRPr lang="en-US" sz="1600" dirty="0">
                        <a:effectLst/>
                        <a:latin typeface="Times New Roman"/>
                        <a:ea typeface="Times New Roman"/>
                      </a:endParaRPr>
                    </a:p>
                  </a:txBody>
                  <a:tcPr marL="68580" marR="68580" marT="0" marB="0">
                    <a:solidFill>
                      <a:schemeClr val="bg1"/>
                    </a:solidFill>
                  </a:tcPr>
                </a:tc>
                <a:tc>
                  <a:txBody>
                    <a:bodyPr/>
                    <a:lstStyle/>
                    <a:p>
                      <a:pPr marL="0" marR="0" algn="r">
                        <a:spcBef>
                          <a:spcPts val="0"/>
                        </a:spcBef>
                        <a:spcAft>
                          <a:spcPts val="0"/>
                        </a:spcAft>
                      </a:pPr>
                      <a:r>
                        <a:rPr lang="en-US" sz="2800" dirty="0">
                          <a:effectLst/>
                        </a:rPr>
                        <a:t>15.52</a:t>
                      </a:r>
                      <a:endParaRPr lang="en-US" sz="1600"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1"/>
                  </a:ext>
                </a:extLst>
              </a:tr>
            </a:tbl>
          </a:graphicData>
        </a:graphic>
      </p:graphicFrame>
      <p:sp>
        <p:nvSpPr>
          <p:cNvPr id="5" name="Rectangle 4"/>
          <p:cNvSpPr/>
          <p:nvPr/>
        </p:nvSpPr>
        <p:spPr>
          <a:xfrm>
            <a:off x="1066800" y="5667371"/>
            <a:ext cx="3409138" cy="461665"/>
          </a:xfrm>
          <a:prstGeom prst="rect">
            <a:avLst/>
          </a:prstGeom>
        </p:spPr>
        <p:txBody>
          <a:bodyPr wrap="none">
            <a:spAutoFit/>
          </a:bodyPr>
          <a:lstStyle/>
          <a:p>
            <a:r>
              <a:rPr lang="en-US" sz="2400" i="1" dirty="0">
                <a:latin typeface="Arial" panose="020B0604020202020204" pitchFamily="34" charset="0"/>
                <a:cs typeface="Arial" panose="020B0604020202020204" pitchFamily="34" charset="0"/>
              </a:rPr>
              <a:t>F (2, 9) = 15.52, p &lt; .05</a:t>
            </a:r>
          </a:p>
        </p:txBody>
      </p:sp>
      <p:sp>
        <p:nvSpPr>
          <p:cNvPr id="6" name="Title 1"/>
          <p:cNvSpPr txBox="1">
            <a:spLocks/>
          </p:cNvSpPr>
          <p:nvPr/>
        </p:nvSpPr>
        <p:spPr>
          <a:xfrm>
            <a:off x="381000" y="152400"/>
            <a:ext cx="82296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Group Size and Conformity</a:t>
            </a:r>
          </a:p>
        </p:txBody>
      </p:sp>
      <p:graphicFrame>
        <p:nvGraphicFramePr>
          <p:cNvPr id="8" name="Object 7"/>
          <p:cNvGraphicFramePr>
            <a:graphicFrameLocks noChangeAspect="1"/>
          </p:cNvGraphicFramePr>
          <p:nvPr/>
        </p:nvGraphicFramePr>
        <p:xfrm>
          <a:off x="4620741" y="5667371"/>
          <a:ext cx="4089400" cy="457200"/>
        </p:xfrm>
        <a:graphic>
          <a:graphicData uri="http://schemas.openxmlformats.org/presentationml/2006/ole">
            <mc:AlternateContent xmlns:mc="http://schemas.openxmlformats.org/markup-compatibility/2006">
              <mc:Choice xmlns:v="urn:schemas-microsoft-com:vml" Requires="v">
                <p:oleObj name="Equation" r:id="rId2" imgW="2044700" imgH="228600" progId="Equation.3">
                  <p:embed/>
                </p:oleObj>
              </mc:Choice>
              <mc:Fallback>
                <p:oleObj name="Equation" r:id="rId2" imgW="2044700" imgH="228600" progId="Equation.3">
                  <p:embed/>
                  <p:pic>
                    <p:nvPicPr>
                      <p:cNvPr id="8" name="Object 7"/>
                      <p:cNvPicPr/>
                      <p:nvPr/>
                    </p:nvPicPr>
                    <p:blipFill>
                      <a:blip r:embed="rId3"/>
                      <a:stretch>
                        <a:fillRect/>
                      </a:stretch>
                    </p:blipFill>
                    <p:spPr>
                      <a:xfrm>
                        <a:off x="4620741" y="5667371"/>
                        <a:ext cx="4089400" cy="457200"/>
                      </a:xfrm>
                      <a:prstGeom prst="rect">
                        <a:avLst/>
                      </a:prstGeom>
                    </p:spPr>
                  </p:pic>
                </p:oleObj>
              </mc:Fallback>
            </mc:AlternateContent>
          </a:graphicData>
        </a:graphic>
      </p:graphicFrame>
    </p:spTree>
    <p:extLst>
      <p:ext uri="{BB962C8B-B14F-4D97-AF65-F5344CB8AC3E}">
        <p14:creationId xmlns:p14="http://schemas.microsoft.com/office/powerpoint/2010/main" val="30183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76882"/>
          </a:xfrm>
        </p:spPr>
        <p:txBody>
          <a:bodyPr/>
          <a:lstStyle/>
          <a:p>
            <a:r>
              <a:rPr lang="en-US" dirty="0"/>
              <a:t>Reporting the Results</a:t>
            </a:r>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dirty="0"/>
              <a:t>A one-way ANOVA was conducted to determine if the size of the confederate group influenced conformity in the classic ‘Ashe paradigm’.  The ANOVA yielded a significant difference across groups: F (2, 9) = 15.52, p &lt; .05; η</a:t>
            </a:r>
            <a:r>
              <a:rPr lang="en-US" baseline="30000" dirty="0"/>
              <a:t>2</a:t>
            </a:r>
            <a:r>
              <a:rPr lang="en-US" dirty="0"/>
              <a:t> = 0.78.  A </a:t>
            </a:r>
            <a:r>
              <a:rPr lang="en-US" dirty="0" err="1"/>
              <a:t>Tukey</a:t>
            </a:r>
            <a:r>
              <a:rPr lang="en-US" dirty="0"/>
              <a:t> test indicated that significantly more conformity was observed in the 5-person condition than the 3-person condition.  The 4-person condition did not differ significantly from either of the other groups.   </a:t>
            </a:r>
          </a:p>
        </p:txBody>
      </p:sp>
    </p:spTree>
    <p:extLst>
      <p:ext uri="{BB962C8B-B14F-4D97-AF65-F5344CB8AC3E}">
        <p14:creationId xmlns:p14="http://schemas.microsoft.com/office/powerpoint/2010/main" val="3142935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804D4-0DE5-DCD0-9980-FCD9AB28DE0C}"/>
              </a:ext>
            </a:extLst>
          </p:cNvPr>
          <p:cNvSpPr>
            <a:spLocks noGrp="1"/>
          </p:cNvSpPr>
          <p:nvPr>
            <p:ph type="title"/>
          </p:nvPr>
        </p:nvSpPr>
        <p:spPr>
          <a:xfrm>
            <a:off x="685332" y="0"/>
            <a:ext cx="7773338" cy="1596177"/>
          </a:xfrm>
        </p:spPr>
        <p:txBody>
          <a:bodyPr/>
          <a:lstStyle/>
          <a:p>
            <a:r>
              <a:rPr lang="en-US" dirty="0"/>
              <a:t>ANOVA in SPSS: Conformity</a:t>
            </a:r>
          </a:p>
        </p:txBody>
      </p:sp>
      <p:pic>
        <p:nvPicPr>
          <p:cNvPr id="2" name="Picture 1">
            <a:extLst>
              <a:ext uri="{FF2B5EF4-FFF2-40B4-BE49-F238E27FC236}">
                <a16:creationId xmlns:a16="http://schemas.microsoft.com/office/drawing/2014/main" id="{723C3E6F-0C8F-43EC-224A-22C03BEDF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900" y="2590800"/>
            <a:ext cx="5664200" cy="3479800"/>
          </a:xfrm>
          <a:prstGeom prst="rect">
            <a:avLst/>
          </a:prstGeom>
        </p:spPr>
      </p:pic>
      <p:sp>
        <p:nvSpPr>
          <p:cNvPr id="4" name="TextBox 3">
            <a:extLst>
              <a:ext uri="{FF2B5EF4-FFF2-40B4-BE49-F238E27FC236}">
                <a16:creationId xmlns:a16="http://schemas.microsoft.com/office/drawing/2014/main" id="{5AE286B0-CACB-6DC0-A100-D509DE75E4DA}"/>
              </a:ext>
            </a:extLst>
          </p:cNvPr>
          <p:cNvSpPr txBox="1"/>
          <p:nvPr/>
        </p:nvSpPr>
        <p:spPr>
          <a:xfrm>
            <a:off x="1657350" y="1596177"/>
            <a:ext cx="5829300" cy="461665"/>
          </a:xfrm>
          <a:prstGeom prst="rect">
            <a:avLst/>
          </a:prstGeom>
          <a:noFill/>
        </p:spPr>
        <p:txBody>
          <a:bodyPr wrap="square">
            <a:spAutoFit/>
          </a:bodyPr>
          <a:lstStyle/>
          <a:p>
            <a:r>
              <a:rPr lang="en-US" sz="2400" b="1" i="1" dirty="0">
                <a:solidFill>
                  <a:srgbClr val="E12EC9"/>
                </a:solidFill>
              </a:rPr>
              <a:t>Analyze</a:t>
            </a:r>
            <a:r>
              <a:rPr lang="en-US" sz="2400" dirty="0"/>
              <a:t> → </a:t>
            </a:r>
            <a:r>
              <a:rPr lang="en-US" sz="2400" b="1" i="1" dirty="0">
                <a:solidFill>
                  <a:srgbClr val="E12EC9"/>
                </a:solidFill>
              </a:rPr>
              <a:t>General Linear Model</a:t>
            </a:r>
            <a:r>
              <a:rPr lang="en-US" sz="2400" dirty="0"/>
              <a:t> →</a:t>
            </a:r>
            <a:r>
              <a:rPr lang="en-US" sz="2400" b="1" i="1" dirty="0">
                <a:solidFill>
                  <a:srgbClr val="E12EC9"/>
                </a:solidFill>
              </a:rPr>
              <a:t>Univariate</a:t>
            </a:r>
            <a:endParaRPr lang="en-US" sz="2400" dirty="0"/>
          </a:p>
        </p:txBody>
      </p:sp>
    </p:spTree>
    <p:extLst>
      <p:ext uri="{BB962C8B-B14F-4D97-AF65-F5344CB8AC3E}">
        <p14:creationId xmlns:p14="http://schemas.microsoft.com/office/powerpoint/2010/main" val="391927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804D4-0DE5-DCD0-9980-FCD9AB28DE0C}"/>
              </a:ext>
            </a:extLst>
          </p:cNvPr>
          <p:cNvSpPr>
            <a:spLocks noGrp="1"/>
          </p:cNvSpPr>
          <p:nvPr>
            <p:ph type="title"/>
          </p:nvPr>
        </p:nvSpPr>
        <p:spPr>
          <a:xfrm>
            <a:off x="685332" y="0"/>
            <a:ext cx="7773338" cy="1596177"/>
          </a:xfrm>
        </p:spPr>
        <p:txBody>
          <a:bodyPr/>
          <a:lstStyle/>
          <a:p>
            <a:r>
              <a:rPr lang="en-US" dirty="0"/>
              <a:t>ANOVA in SPSS: Conformity</a:t>
            </a:r>
          </a:p>
        </p:txBody>
      </p:sp>
      <p:sp>
        <p:nvSpPr>
          <p:cNvPr id="4" name="TextBox 3">
            <a:extLst>
              <a:ext uri="{FF2B5EF4-FFF2-40B4-BE49-F238E27FC236}">
                <a16:creationId xmlns:a16="http://schemas.microsoft.com/office/drawing/2014/main" id="{5AE286B0-CACB-6DC0-A100-D509DE75E4DA}"/>
              </a:ext>
            </a:extLst>
          </p:cNvPr>
          <p:cNvSpPr txBox="1"/>
          <p:nvPr/>
        </p:nvSpPr>
        <p:spPr>
          <a:xfrm>
            <a:off x="1600200" y="1295400"/>
            <a:ext cx="6343650" cy="1200329"/>
          </a:xfrm>
          <a:prstGeom prst="rect">
            <a:avLst/>
          </a:prstGeom>
          <a:noFill/>
        </p:spPr>
        <p:txBody>
          <a:bodyPr wrap="square">
            <a:spAutoFit/>
          </a:bodyPr>
          <a:lstStyle/>
          <a:p>
            <a:pPr marL="457200" indent="-457200">
              <a:buFont typeface="+mj-lt"/>
              <a:buAutoNum type="arabicPeriod"/>
            </a:pPr>
            <a:r>
              <a:rPr lang="en-US" sz="2400" dirty="0"/>
              <a:t>Slide the IV into the </a:t>
            </a:r>
            <a:r>
              <a:rPr lang="en-US" sz="2400" b="1" i="1" dirty="0">
                <a:solidFill>
                  <a:srgbClr val="E12EC9"/>
                </a:solidFill>
              </a:rPr>
              <a:t>Fixed Factor</a:t>
            </a:r>
            <a:r>
              <a:rPr lang="en-US" sz="2400" b="1" dirty="0">
                <a:solidFill>
                  <a:srgbClr val="E12EC9"/>
                </a:solidFill>
              </a:rPr>
              <a:t> </a:t>
            </a:r>
            <a:r>
              <a:rPr lang="en-US" sz="2400" dirty="0"/>
              <a:t>box.</a:t>
            </a:r>
          </a:p>
          <a:p>
            <a:pPr marL="457200" indent="-457200">
              <a:buFont typeface="+mj-lt"/>
              <a:buAutoNum type="arabicPeriod"/>
            </a:pPr>
            <a:r>
              <a:rPr lang="en-US" sz="2400" dirty="0"/>
              <a:t>Slide the DV into the</a:t>
            </a:r>
            <a:r>
              <a:rPr lang="en-US" sz="2400" dirty="0">
                <a:solidFill>
                  <a:srgbClr val="E12EC9"/>
                </a:solidFill>
              </a:rPr>
              <a:t> </a:t>
            </a:r>
            <a:r>
              <a:rPr lang="en-US" sz="2400" b="1" i="1" dirty="0">
                <a:solidFill>
                  <a:srgbClr val="E12EC9"/>
                </a:solidFill>
              </a:rPr>
              <a:t>Dependent Variable</a:t>
            </a:r>
            <a:r>
              <a:rPr lang="en-US" sz="2400" dirty="0">
                <a:solidFill>
                  <a:srgbClr val="E12EC9"/>
                </a:solidFill>
              </a:rPr>
              <a:t> </a:t>
            </a:r>
            <a:r>
              <a:rPr lang="en-US" sz="2400" dirty="0"/>
              <a:t>box.</a:t>
            </a:r>
          </a:p>
          <a:p>
            <a:pPr marL="457200" indent="-457200">
              <a:buFont typeface="+mj-lt"/>
              <a:buAutoNum type="arabicPeriod"/>
            </a:pPr>
            <a:r>
              <a:rPr lang="en-US" sz="2400" dirty="0"/>
              <a:t>Then click </a:t>
            </a:r>
            <a:r>
              <a:rPr lang="en-US" sz="2400" b="1" i="1" dirty="0">
                <a:solidFill>
                  <a:srgbClr val="E12EC9"/>
                </a:solidFill>
              </a:rPr>
              <a:t>Options</a:t>
            </a:r>
            <a:r>
              <a:rPr lang="en-US" sz="2400" dirty="0"/>
              <a:t>.</a:t>
            </a:r>
          </a:p>
        </p:txBody>
      </p:sp>
      <p:pic>
        <p:nvPicPr>
          <p:cNvPr id="5" name="Picture 4">
            <a:extLst>
              <a:ext uri="{FF2B5EF4-FFF2-40B4-BE49-F238E27FC236}">
                <a16:creationId xmlns:a16="http://schemas.microsoft.com/office/drawing/2014/main" id="{366F8BE0-A118-B21C-7FB8-637EA9517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845" y="2891181"/>
            <a:ext cx="4896310" cy="3817956"/>
          </a:xfrm>
          <a:prstGeom prst="rect">
            <a:avLst/>
          </a:prstGeom>
        </p:spPr>
      </p:pic>
    </p:spTree>
    <p:extLst>
      <p:ext uri="{BB962C8B-B14F-4D97-AF65-F5344CB8AC3E}">
        <p14:creationId xmlns:p14="http://schemas.microsoft.com/office/powerpoint/2010/main" val="2506303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804D4-0DE5-DCD0-9980-FCD9AB28DE0C}"/>
              </a:ext>
            </a:extLst>
          </p:cNvPr>
          <p:cNvSpPr>
            <a:spLocks noGrp="1"/>
          </p:cNvSpPr>
          <p:nvPr>
            <p:ph type="title"/>
          </p:nvPr>
        </p:nvSpPr>
        <p:spPr>
          <a:xfrm>
            <a:off x="685332" y="0"/>
            <a:ext cx="7773338" cy="1596177"/>
          </a:xfrm>
        </p:spPr>
        <p:txBody>
          <a:bodyPr/>
          <a:lstStyle/>
          <a:p>
            <a:r>
              <a:rPr lang="en-US" dirty="0"/>
              <a:t>ANOVA in SPSS: Conformity</a:t>
            </a:r>
          </a:p>
        </p:txBody>
      </p:sp>
      <p:sp>
        <p:nvSpPr>
          <p:cNvPr id="4" name="TextBox 3">
            <a:extLst>
              <a:ext uri="{FF2B5EF4-FFF2-40B4-BE49-F238E27FC236}">
                <a16:creationId xmlns:a16="http://schemas.microsoft.com/office/drawing/2014/main" id="{5AE286B0-CACB-6DC0-A100-D509DE75E4DA}"/>
              </a:ext>
            </a:extLst>
          </p:cNvPr>
          <p:cNvSpPr txBox="1"/>
          <p:nvPr/>
        </p:nvSpPr>
        <p:spPr>
          <a:xfrm>
            <a:off x="1600200" y="1295400"/>
            <a:ext cx="6343650" cy="1938992"/>
          </a:xfrm>
          <a:prstGeom prst="rect">
            <a:avLst/>
          </a:prstGeom>
          <a:noFill/>
        </p:spPr>
        <p:txBody>
          <a:bodyPr wrap="square">
            <a:spAutoFit/>
          </a:bodyPr>
          <a:lstStyle/>
          <a:p>
            <a:pPr marL="457200" indent="-457200">
              <a:buFont typeface="+mj-lt"/>
              <a:buAutoNum type="arabicPeriod"/>
            </a:pPr>
            <a:r>
              <a:rPr lang="en-US" sz="2400" dirty="0"/>
              <a:t>Check the boxes labeled: </a:t>
            </a:r>
          </a:p>
          <a:p>
            <a:pPr marL="800100" lvl="1" indent="-342900">
              <a:buFont typeface="Arial" panose="020B0604020202020204" pitchFamily="34" charset="0"/>
              <a:buChar char="•"/>
            </a:pPr>
            <a:r>
              <a:rPr lang="en-US" sz="2400" b="1" i="1" dirty="0">
                <a:solidFill>
                  <a:srgbClr val="E12EC9"/>
                </a:solidFill>
              </a:rPr>
              <a:t>Descriptive statistics</a:t>
            </a:r>
            <a:r>
              <a:rPr lang="en-US" sz="2400" b="1" dirty="0">
                <a:solidFill>
                  <a:srgbClr val="E12EC9"/>
                </a:solidFill>
              </a:rPr>
              <a:t> </a:t>
            </a:r>
            <a:r>
              <a:rPr lang="en-US" sz="2400" dirty="0"/>
              <a:t>and</a:t>
            </a:r>
          </a:p>
          <a:p>
            <a:pPr marL="800100" lvl="1" indent="-342900">
              <a:buFont typeface="Arial" panose="020B0604020202020204" pitchFamily="34" charset="0"/>
              <a:buChar char="•"/>
            </a:pPr>
            <a:r>
              <a:rPr lang="en-US" sz="2400" b="1" i="1" dirty="0">
                <a:solidFill>
                  <a:srgbClr val="E12EC9"/>
                </a:solidFill>
              </a:rPr>
              <a:t>Estimates of effect size</a:t>
            </a:r>
          </a:p>
          <a:p>
            <a:pPr marL="457200" indent="-457200">
              <a:buFont typeface="+mj-lt"/>
              <a:buAutoNum type="arabicPeriod"/>
            </a:pPr>
            <a:r>
              <a:rPr lang="en-US" sz="2400" dirty="0"/>
              <a:t>Click </a:t>
            </a:r>
            <a:r>
              <a:rPr lang="en-US" sz="2400" b="1" i="1" dirty="0">
                <a:solidFill>
                  <a:srgbClr val="E12EC9"/>
                </a:solidFill>
              </a:rPr>
              <a:t>Continue</a:t>
            </a:r>
          </a:p>
          <a:p>
            <a:pPr marL="457200" indent="-457200">
              <a:buFont typeface="+mj-lt"/>
              <a:buAutoNum type="arabicPeriod"/>
            </a:pPr>
            <a:r>
              <a:rPr lang="en-US" sz="2400" dirty="0"/>
              <a:t>Click </a:t>
            </a:r>
            <a:r>
              <a:rPr lang="en-US" sz="2400" b="1" i="1" dirty="0">
                <a:solidFill>
                  <a:srgbClr val="E12EC9"/>
                </a:solidFill>
              </a:rPr>
              <a:t>OK</a:t>
            </a:r>
          </a:p>
        </p:txBody>
      </p:sp>
      <p:pic>
        <p:nvPicPr>
          <p:cNvPr id="6" name="Picture 5">
            <a:extLst>
              <a:ext uri="{FF2B5EF4-FFF2-40B4-BE49-F238E27FC236}">
                <a16:creationId xmlns:a16="http://schemas.microsoft.com/office/drawing/2014/main" id="{4A6F470C-C055-3CD5-D1DB-C58C50A1D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981" y="2558342"/>
            <a:ext cx="3793619" cy="4264088"/>
          </a:xfrm>
          <a:prstGeom prst="rect">
            <a:avLst/>
          </a:prstGeom>
        </p:spPr>
      </p:pic>
    </p:spTree>
    <p:extLst>
      <p:ext uri="{BB962C8B-B14F-4D97-AF65-F5344CB8AC3E}">
        <p14:creationId xmlns:p14="http://schemas.microsoft.com/office/powerpoint/2010/main" val="3184122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804D4-0DE5-DCD0-9980-FCD9AB28DE0C}"/>
              </a:ext>
            </a:extLst>
          </p:cNvPr>
          <p:cNvSpPr>
            <a:spLocks noGrp="1"/>
          </p:cNvSpPr>
          <p:nvPr>
            <p:ph type="title"/>
          </p:nvPr>
        </p:nvSpPr>
        <p:spPr>
          <a:xfrm>
            <a:off x="685332" y="0"/>
            <a:ext cx="7773338" cy="1596177"/>
          </a:xfrm>
        </p:spPr>
        <p:txBody>
          <a:bodyPr/>
          <a:lstStyle/>
          <a:p>
            <a:r>
              <a:rPr lang="en-US" dirty="0"/>
              <a:t>ANOVA in SPSS: Conformity</a:t>
            </a:r>
          </a:p>
        </p:txBody>
      </p:sp>
      <p:pic>
        <p:nvPicPr>
          <p:cNvPr id="8" name="Picture 7">
            <a:extLst>
              <a:ext uri="{FF2B5EF4-FFF2-40B4-BE49-F238E27FC236}">
                <a16:creationId xmlns:a16="http://schemas.microsoft.com/office/drawing/2014/main" id="{0F9F0C9A-4A0C-9D2A-9AA0-0396B6376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596177"/>
            <a:ext cx="2730500" cy="1828800"/>
          </a:xfrm>
          <a:prstGeom prst="rect">
            <a:avLst/>
          </a:prstGeom>
        </p:spPr>
      </p:pic>
      <p:pic>
        <p:nvPicPr>
          <p:cNvPr id="5" name="Picture 4">
            <a:extLst>
              <a:ext uri="{FF2B5EF4-FFF2-40B4-BE49-F238E27FC236}">
                <a16:creationId xmlns:a16="http://schemas.microsoft.com/office/drawing/2014/main" id="{ED52A731-C851-C4CD-2E28-4DD1FCEF1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650" y="1260254"/>
            <a:ext cx="3962400" cy="2120900"/>
          </a:xfrm>
          <a:prstGeom prst="rect">
            <a:avLst/>
          </a:prstGeom>
        </p:spPr>
      </p:pic>
      <p:pic>
        <p:nvPicPr>
          <p:cNvPr id="9" name="Picture 8">
            <a:extLst>
              <a:ext uri="{FF2B5EF4-FFF2-40B4-BE49-F238E27FC236}">
                <a16:creationId xmlns:a16="http://schemas.microsoft.com/office/drawing/2014/main" id="{770BD41A-E8C7-FAAF-229E-B6D9C1520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332" y="3717077"/>
            <a:ext cx="7772400" cy="2977978"/>
          </a:xfrm>
          <a:prstGeom prst="rect">
            <a:avLst/>
          </a:prstGeom>
        </p:spPr>
      </p:pic>
      <p:cxnSp>
        <p:nvCxnSpPr>
          <p:cNvPr id="11" name="Straight Connector 10">
            <a:extLst>
              <a:ext uri="{FF2B5EF4-FFF2-40B4-BE49-F238E27FC236}">
                <a16:creationId xmlns:a16="http://schemas.microsoft.com/office/drawing/2014/main" id="{CF72E1D9-E793-279D-1C26-DCDB60A9C0BC}"/>
              </a:ext>
            </a:extLst>
          </p:cNvPr>
          <p:cNvCxnSpPr/>
          <p:nvPr/>
        </p:nvCxnSpPr>
        <p:spPr>
          <a:xfrm>
            <a:off x="838200" y="5206066"/>
            <a:ext cx="7315200"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DC294F-D3BE-D1C2-B788-613FF322A41A}"/>
              </a:ext>
            </a:extLst>
          </p:cNvPr>
          <p:cNvCxnSpPr/>
          <p:nvPr/>
        </p:nvCxnSpPr>
        <p:spPr>
          <a:xfrm>
            <a:off x="838200" y="4953000"/>
            <a:ext cx="7315200"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73F28A-072D-B859-3DA3-4E6B68553659}"/>
              </a:ext>
            </a:extLst>
          </p:cNvPr>
          <p:cNvCxnSpPr>
            <a:cxnSpLocks/>
          </p:cNvCxnSpPr>
          <p:nvPr/>
        </p:nvCxnSpPr>
        <p:spPr>
          <a:xfrm>
            <a:off x="838200" y="6019800"/>
            <a:ext cx="3276600" cy="0"/>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79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xit" presetSubtype="0" fill="hold" nodeType="clickEffect">
                                  <p:stCondLst>
                                    <p:cond delay="0"/>
                                  </p:stCondLst>
                                  <p:childTnLst>
                                    <p:animEffect transition="out" filter="wedge">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804D4-0DE5-DCD0-9980-FCD9AB28DE0C}"/>
              </a:ext>
            </a:extLst>
          </p:cNvPr>
          <p:cNvSpPr>
            <a:spLocks noGrp="1"/>
          </p:cNvSpPr>
          <p:nvPr>
            <p:ph type="title"/>
          </p:nvPr>
        </p:nvSpPr>
        <p:spPr>
          <a:xfrm>
            <a:off x="685332" y="0"/>
            <a:ext cx="7773338" cy="1596177"/>
          </a:xfrm>
        </p:spPr>
        <p:txBody>
          <a:bodyPr/>
          <a:lstStyle/>
          <a:p>
            <a:r>
              <a:rPr lang="en-US" dirty="0"/>
              <a:t>ANOVA in SPSS: </a:t>
            </a:r>
            <a:r>
              <a:rPr lang="en-US"/>
              <a:t>Ladder data</a:t>
            </a:r>
            <a:endParaRPr lang="en-US" dirty="0"/>
          </a:p>
        </p:txBody>
      </p:sp>
      <p:sp>
        <p:nvSpPr>
          <p:cNvPr id="5" name="TextBox 4">
            <a:extLst>
              <a:ext uri="{FF2B5EF4-FFF2-40B4-BE49-F238E27FC236}">
                <a16:creationId xmlns:a16="http://schemas.microsoft.com/office/drawing/2014/main" id="{5E2FEE5F-5367-8491-4E0C-31F2EA238075}"/>
              </a:ext>
            </a:extLst>
          </p:cNvPr>
          <p:cNvSpPr txBox="1"/>
          <p:nvPr/>
        </p:nvSpPr>
        <p:spPr>
          <a:xfrm>
            <a:off x="1295400" y="1676400"/>
            <a:ext cx="6096000" cy="3416320"/>
          </a:xfrm>
          <a:prstGeom prst="rect">
            <a:avLst/>
          </a:prstGeom>
          <a:noFill/>
        </p:spPr>
        <p:txBody>
          <a:bodyPr wrap="square" rtlCol="0">
            <a:spAutoFit/>
          </a:bodyPr>
          <a:lstStyle/>
          <a:p>
            <a:pPr algn="ctr"/>
            <a:r>
              <a:rPr lang="en-US" sz="7200" dirty="0">
                <a:solidFill>
                  <a:schemeClr val="accent3"/>
                </a:solidFill>
                <a:highlight>
                  <a:srgbClr val="FFFF00"/>
                </a:highlight>
              </a:rPr>
              <a:t>UPDATE when you have the data!!</a:t>
            </a:r>
          </a:p>
        </p:txBody>
      </p:sp>
    </p:spTree>
    <p:extLst>
      <p:ext uri="{BB962C8B-B14F-4D97-AF65-F5344CB8AC3E}">
        <p14:creationId xmlns:p14="http://schemas.microsoft.com/office/powerpoint/2010/main" val="397669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B623-41E6-DA4D-8760-4921E56E06C2}"/>
              </a:ext>
            </a:extLst>
          </p:cNvPr>
          <p:cNvSpPr>
            <a:spLocks noGrp="1"/>
          </p:cNvSpPr>
          <p:nvPr>
            <p:ph type="title"/>
          </p:nvPr>
        </p:nvSpPr>
        <p:spPr>
          <a:xfrm>
            <a:off x="685331" y="152400"/>
            <a:ext cx="7773338" cy="1596177"/>
          </a:xfrm>
        </p:spPr>
        <p:txBody>
          <a:bodyPr/>
          <a:lstStyle/>
          <a:p>
            <a:r>
              <a:rPr lang="en-US" dirty="0"/>
              <a:t>One-Way </a:t>
            </a:r>
            <a:r>
              <a:rPr lang="en-US" dirty="0" err="1"/>
              <a:t>Anova</a:t>
            </a:r>
            <a:r>
              <a:rPr lang="en-US" dirty="0"/>
              <a:t>: The Rundown</a:t>
            </a:r>
          </a:p>
        </p:txBody>
      </p:sp>
      <p:sp>
        <p:nvSpPr>
          <p:cNvPr id="3" name="TextBox 2">
            <a:extLst>
              <a:ext uri="{FF2B5EF4-FFF2-40B4-BE49-F238E27FC236}">
                <a16:creationId xmlns:a16="http://schemas.microsoft.com/office/drawing/2014/main" id="{1ED46733-40AD-823A-56FC-6CAF447E881C}"/>
              </a:ext>
            </a:extLst>
          </p:cNvPr>
          <p:cNvSpPr txBox="1"/>
          <p:nvPr/>
        </p:nvSpPr>
        <p:spPr>
          <a:xfrm>
            <a:off x="533400" y="1447800"/>
            <a:ext cx="8382000" cy="5262979"/>
          </a:xfrm>
          <a:prstGeom prst="rect">
            <a:avLst/>
          </a:prstGeom>
          <a:noFill/>
        </p:spPr>
        <p:txBody>
          <a:bodyPr wrap="square" rtlCol="0">
            <a:spAutoFit/>
          </a:bodyPr>
          <a:lstStyle/>
          <a:p>
            <a:pPr marL="342900" indent="-342900">
              <a:buFont typeface="+mj-lt"/>
              <a:buAutoNum type="arabicPeriod"/>
            </a:pPr>
            <a:r>
              <a:rPr lang="en-US" sz="2400" dirty="0"/>
              <a:t>T-test was fabulous, but limited to experiments with two or fewer groups</a:t>
            </a:r>
          </a:p>
          <a:p>
            <a:pPr marL="342900" indent="-342900">
              <a:buFont typeface="+mj-lt"/>
              <a:buAutoNum type="arabicPeriod"/>
            </a:pPr>
            <a:r>
              <a:rPr lang="en-US" sz="2400" dirty="0"/>
              <a:t>ANOVA is the next step: we use it when we have </a:t>
            </a:r>
          </a:p>
          <a:p>
            <a:pPr marL="800100" lvl="1" indent="-342900">
              <a:buFont typeface="Arial" panose="020B0604020202020204" pitchFamily="34" charset="0"/>
              <a:buChar char="•"/>
            </a:pPr>
            <a:r>
              <a:rPr lang="en-US" sz="2400" dirty="0"/>
              <a:t>One IV</a:t>
            </a:r>
          </a:p>
          <a:p>
            <a:pPr marL="800100" lvl="1" indent="-342900">
              <a:buFont typeface="Arial" panose="020B0604020202020204" pitchFamily="34" charset="0"/>
              <a:buChar char="•"/>
            </a:pPr>
            <a:r>
              <a:rPr lang="en-US" sz="2400" dirty="0"/>
              <a:t>Three or more groups</a:t>
            </a:r>
          </a:p>
          <a:p>
            <a:pPr marL="457200" indent="-457200">
              <a:buFont typeface="+mj-lt"/>
              <a:buAutoNum type="arabicPeriod"/>
            </a:pPr>
            <a:r>
              <a:rPr lang="en-US" sz="2400" dirty="0"/>
              <a:t>ANOVA = </a:t>
            </a:r>
            <a:r>
              <a:rPr lang="en-US" sz="2400" b="1" dirty="0" err="1">
                <a:solidFill>
                  <a:srgbClr val="E12EC9"/>
                </a:solidFill>
              </a:rPr>
              <a:t>AN</a:t>
            </a:r>
            <a:r>
              <a:rPr lang="en-US" sz="2400" dirty="0" err="1"/>
              <a:t>alysis</a:t>
            </a:r>
            <a:r>
              <a:rPr lang="en-US" sz="2400" dirty="0"/>
              <a:t> </a:t>
            </a:r>
            <a:r>
              <a:rPr lang="en-US" sz="2400" b="1" dirty="0">
                <a:solidFill>
                  <a:srgbClr val="E12EC9"/>
                </a:solidFill>
              </a:rPr>
              <a:t>O</a:t>
            </a:r>
            <a:r>
              <a:rPr lang="en-US" sz="2400" dirty="0"/>
              <a:t>f </a:t>
            </a:r>
            <a:r>
              <a:rPr lang="en-US" sz="2400" b="1" dirty="0" err="1">
                <a:solidFill>
                  <a:srgbClr val="E12EC9"/>
                </a:solidFill>
              </a:rPr>
              <a:t>VA</a:t>
            </a:r>
            <a:r>
              <a:rPr lang="en-US" sz="2400" dirty="0" err="1"/>
              <a:t>riance</a:t>
            </a:r>
            <a:r>
              <a:rPr lang="en-US" sz="2400" dirty="0"/>
              <a:t>.</a:t>
            </a:r>
          </a:p>
          <a:p>
            <a:pPr marL="342900" indent="-342900">
              <a:buFont typeface="+mj-lt"/>
              <a:buAutoNum type="arabicPeriod"/>
            </a:pPr>
            <a:r>
              <a:rPr lang="en-US" sz="2400" dirty="0"/>
              <a:t>Partition the variance into three groups</a:t>
            </a:r>
          </a:p>
          <a:p>
            <a:pPr marL="800100" lvl="1" indent="-342900">
              <a:buFont typeface="Arial" panose="020B0604020202020204" pitchFamily="34" charset="0"/>
              <a:buChar char="•"/>
            </a:pPr>
            <a:r>
              <a:rPr lang="en-US" sz="2400" dirty="0">
                <a:solidFill>
                  <a:srgbClr val="00B050"/>
                </a:solidFill>
              </a:rPr>
              <a:t>Total</a:t>
            </a:r>
            <a:r>
              <a:rPr lang="en-US" sz="2400" dirty="0"/>
              <a:t> Variability</a:t>
            </a:r>
          </a:p>
          <a:p>
            <a:pPr marL="800100" lvl="1" indent="-342900">
              <a:buFont typeface="Arial" panose="020B0604020202020204" pitchFamily="34" charset="0"/>
              <a:buChar char="•"/>
            </a:pPr>
            <a:r>
              <a:rPr lang="en-US" sz="2400" dirty="0"/>
              <a:t>Variability due to </a:t>
            </a:r>
            <a:r>
              <a:rPr lang="en-US" sz="2400" dirty="0">
                <a:solidFill>
                  <a:schemeClr val="accent6">
                    <a:lumMod val="75000"/>
                  </a:schemeClr>
                </a:solidFill>
              </a:rPr>
              <a:t>treatment</a:t>
            </a:r>
            <a:r>
              <a:rPr lang="en-US" sz="2400" dirty="0"/>
              <a:t>/</a:t>
            </a:r>
            <a:r>
              <a:rPr lang="en-US" sz="2400" dirty="0">
                <a:solidFill>
                  <a:schemeClr val="accent6">
                    <a:lumMod val="75000"/>
                  </a:schemeClr>
                </a:solidFill>
              </a:rPr>
              <a:t>IV</a:t>
            </a:r>
            <a:r>
              <a:rPr lang="en-US" sz="2400" dirty="0"/>
              <a:t> (</a:t>
            </a:r>
            <a:r>
              <a:rPr lang="en-US" sz="2400" dirty="0">
                <a:solidFill>
                  <a:schemeClr val="accent6">
                    <a:lumMod val="75000"/>
                  </a:schemeClr>
                </a:solidFill>
              </a:rPr>
              <a:t>between</a:t>
            </a:r>
            <a:r>
              <a:rPr lang="en-US" sz="2400" dirty="0"/>
              <a:t>)</a:t>
            </a:r>
          </a:p>
          <a:p>
            <a:pPr marL="800100" lvl="1" indent="-342900">
              <a:buFont typeface="Arial" panose="020B0604020202020204" pitchFamily="34" charset="0"/>
              <a:buChar char="•"/>
            </a:pPr>
            <a:r>
              <a:rPr lang="en-US" sz="2400" dirty="0"/>
              <a:t>Variability due to </a:t>
            </a:r>
            <a:r>
              <a:rPr lang="en-US" sz="2400" dirty="0">
                <a:solidFill>
                  <a:schemeClr val="accent5"/>
                </a:solidFill>
              </a:rPr>
              <a:t>CHANCE</a:t>
            </a:r>
            <a:r>
              <a:rPr lang="en-US" sz="2400" dirty="0"/>
              <a:t> (</a:t>
            </a:r>
            <a:r>
              <a:rPr lang="en-US" sz="2400" dirty="0">
                <a:solidFill>
                  <a:schemeClr val="accent5"/>
                </a:solidFill>
              </a:rPr>
              <a:t>within</a:t>
            </a:r>
            <a:r>
              <a:rPr lang="en-US" sz="2400" dirty="0"/>
              <a:t>)</a:t>
            </a:r>
          </a:p>
          <a:p>
            <a:pPr marL="457200" indent="-457200">
              <a:buFont typeface="+mj-lt"/>
              <a:buAutoNum type="arabicPeriod"/>
            </a:pPr>
            <a:r>
              <a:rPr lang="en-US" sz="2400" dirty="0"/>
              <a:t>Test Statistic is F</a:t>
            </a:r>
          </a:p>
          <a:p>
            <a:pPr marL="914400" lvl="1" indent="-457200">
              <a:buFont typeface="Arial" panose="020B0604020202020204" pitchFamily="34" charset="0"/>
              <a:buChar char="•"/>
            </a:pPr>
            <a:r>
              <a:rPr lang="en-US" sz="2400" dirty="0"/>
              <a:t>It’s a ratio of Treatment variability divided by chance variability.</a:t>
            </a:r>
          </a:p>
          <a:p>
            <a:endParaRPr lang="en-US" sz="2400" dirty="0"/>
          </a:p>
        </p:txBody>
      </p:sp>
      <p:graphicFrame>
        <p:nvGraphicFramePr>
          <p:cNvPr id="4" name="Object 3">
            <a:extLst>
              <a:ext uri="{FF2B5EF4-FFF2-40B4-BE49-F238E27FC236}">
                <a16:creationId xmlns:a16="http://schemas.microsoft.com/office/drawing/2014/main" id="{A342E17E-F716-1457-0256-AEF67BB854B9}"/>
              </a:ext>
            </a:extLst>
          </p:cNvPr>
          <p:cNvGraphicFramePr>
            <a:graphicFrameLocks noChangeAspect="1"/>
          </p:cNvGraphicFramePr>
          <p:nvPr>
            <p:extLst>
              <p:ext uri="{D42A27DB-BD31-4B8C-83A1-F6EECF244321}">
                <p14:modId xmlns:p14="http://schemas.microsoft.com/office/powerpoint/2010/main" val="4203353928"/>
              </p:ext>
            </p:extLst>
          </p:nvPr>
        </p:nvGraphicFramePr>
        <p:xfrm>
          <a:off x="6664903" y="3651740"/>
          <a:ext cx="1570113" cy="523371"/>
        </p:xfrm>
        <a:graphic>
          <a:graphicData uri="http://schemas.openxmlformats.org/presentationml/2006/ole">
            <mc:AlternateContent xmlns:mc="http://schemas.openxmlformats.org/markup-compatibility/2006">
              <mc:Choice xmlns:v="urn:schemas-microsoft-com:vml" Requires="v">
                <p:oleObj name="Equation" r:id="rId2" imgW="1219200" imgH="406400" progId="Equation.3">
                  <p:embed/>
                </p:oleObj>
              </mc:Choice>
              <mc:Fallback>
                <p:oleObj name="Equation" r:id="rId2" imgW="1219200" imgH="406400" progId="Equation.3">
                  <p:embed/>
                  <p:pic>
                    <p:nvPicPr>
                      <p:cNvPr id="5" name="Object 3">
                        <a:extLst>
                          <a:ext uri="{FF2B5EF4-FFF2-40B4-BE49-F238E27FC236}">
                            <a16:creationId xmlns:a16="http://schemas.microsoft.com/office/drawing/2014/main" id="{5D8E98CF-2BC8-D636-466E-007F0A347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903" y="3651740"/>
                        <a:ext cx="1570113" cy="5233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F7A6E172-CC1F-6F0A-E31D-6C10888CA4E6}"/>
              </a:ext>
            </a:extLst>
          </p:cNvPr>
          <p:cNvGraphicFramePr>
            <a:graphicFrameLocks noChangeAspect="1"/>
          </p:cNvGraphicFramePr>
          <p:nvPr>
            <p:extLst>
              <p:ext uri="{D42A27DB-BD31-4B8C-83A1-F6EECF244321}">
                <p14:modId xmlns:p14="http://schemas.microsoft.com/office/powerpoint/2010/main" val="1642684400"/>
              </p:ext>
            </p:extLst>
          </p:nvPr>
        </p:nvGraphicFramePr>
        <p:xfrm>
          <a:off x="6670189" y="4175111"/>
          <a:ext cx="1717311" cy="523371"/>
        </p:xfrm>
        <a:graphic>
          <a:graphicData uri="http://schemas.openxmlformats.org/presentationml/2006/ole">
            <mc:AlternateContent xmlns:mc="http://schemas.openxmlformats.org/markup-compatibility/2006">
              <mc:Choice xmlns:v="urn:schemas-microsoft-com:vml" Requires="v">
                <p:oleObj name="Equation" r:id="rId4" imgW="1333500" imgH="406400" progId="Equation.3">
                  <p:embed/>
                </p:oleObj>
              </mc:Choice>
              <mc:Fallback>
                <p:oleObj name="Equation" r:id="rId4" imgW="1333500" imgH="406400" progId="Equation.3">
                  <p:embed/>
                  <p:pic>
                    <p:nvPicPr>
                      <p:cNvPr id="6" name="Object 3">
                        <a:extLst>
                          <a:ext uri="{FF2B5EF4-FFF2-40B4-BE49-F238E27FC236}">
                            <a16:creationId xmlns:a16="http://schemas.microsoft.com/office/drawing/2014/main" id="{DF00B090-CC6B-CD06-069C-0957B3CAD2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0189" y="4175111"/>
                        <a:ext cx="1717311" cy="5233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72D19225-3808-CE83-ED91-3F1C547E290A}"/>
              </a:ext>
            </a:extLst>
          </p:cNvPr>
          <p:cNvGraphicFramePr>
            <a:graphicFrameLocks noChangeAspect="1"/>
          </p:cNvGraphicFramePr>
          <p:nvPr>
            <p:extLst>
              <p:ext uri="{D42A27DB-BD31-4B8C-83A1-F6EECF244321}">
                <p14:modId xmlns:p14="http://schemas.microsoft.com/office/powerpoint/2010/main" val="2799078408"/>
              </p:ext>
            </p:extLst>
          </p:nvPr>
        </p:nvGraphicFramePr>
        <p:xfrm>
          <a:off x="6664903" y="4732927"/>
          <a:ext cx="1929931" cy="637859"/>
        </p:xfrm>
        <a:graphic>
          <a:graphicData uri="http://schemas.openxmlformats.org/presentationml/2006/ole">
            <mc:AlternateContent xmlns:mc="http://schemas.openxmlformats.org/markup-compatibility/2006">
              <mc:Choice xmlns:v="urn:schemas-microsoft-com:vml" Requires="v">
                <p:oleObj name="Equation" r:id="rId6" imgW="1498600" imgH="495300" progId="Equation.3">
                  <p:embed/>
                </p:oleObj>
              </mc:Choice>
              <mc:Fallback>
                <p:oleObj name="Equation" r:id="rId6" imgW="1498600" imgH="495300" progId="Equation.3">
                  <p:embed/>
                  <p:pic>
                    <p:nvPicPr>
                      <p:cNvPr id="7" name="Object 3">
                        <a:extLst>
                          <a:ext uri="{FF2B5EF4-FFF2-40B4-BE49-F238E27FC236}">
                            <a16:creationId xmlns:a16="http://schemas.microsoft.com/office/drawing/2014/main" id="{52997D90-9DD7-43CE-58C8-6ACFBE6DEF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4903" y="4732927"/>
                        <a:ext cx="1929931" cy="6378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8154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804D4-0DE5-DCD0-9980-FCD9AB28DE0C}"/>
              </a:ext>
            </a:extLst>
          </p:cNvPr>
          <p:cNvSpPr>
            <a:spLocks noGrp="1"/>
          </p:cNvSpPr>
          <p:nvPr>
            <p:ph type="title"/>
          </p:nvPr>
        </p:nvSpPr>
        <p:spPr>
          <a:xfrm>
            <a:off x="685332" y="0"/>
            <a:ext cx="7773338" cy="1596177"/>
          </a:xfrm>
        </p:spPr>
        <p:txBody>
          <a:bodyPr/>
          <a:lstStyle/>
          <a:p>
            <a:r>
              <a:rPr lang="en-US" dirty="0"/>
              <a:t>ANOVA in SPSS: </a:t>
            </a:r>
            <a:r>
              <a:rPr lang="en-US"/>
              <a:t>Ladder data</a:t>
            </a:r>
            <a:endParaRPr lang="en-US" dirty="0"/>
          </a:p>
        </p:txBody>
      </p:sp>
      <p:pic>
        <p:nvPicPr>
          <p:cNvPr id="4" name="Picture 3">
            <a:extLst>
              <a:ext uri="{FF2B5EF4-FFF2-40B4-BE49-F238E27FC236}">
                <a16:creationId xmlns:a16="http://schemas.microsoft.com/office/drawing/2014/main" id="{11145AF5-F4BD-3CEC-5366-60AD51C82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81400"/>
            <a:ext cx="7772400" cy="3027405"/>
          </a:xfrm>
          <a:prstGeom prst="rect">
            <a:avLst/>
          </a:prstGeom>
        </p:spPr>
      </p:pic>
      <p:cxnSp>
        <p:nvCxnSpPr>
          <p:cNvPr id="2" name="Straight Connector 1">
            <a:extLst>
              <a:ext uri="{FF2B5EF4-FFF2-40B4-BE49-F238E27FC236}">
                <a16:creationId xmlns:a16="http://schemas.microsoft.com/office/drawing/2014/main" id="{58B1BF72-EC6B-2271-7078-1BC6276C0A0D}"/>
              </a:ext>
            </a:extLst>
          </p:cNvPr>
          <p:cNvCxnSpPr/>
          <p:nvPr/>
        </p:nvCxnSpPr>
        <p:spPr>
          <a:xfrm>
            <a:off x="762000" y="4800600"/>
            <a:ext cx="7315200"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F6463B1-2705-64D8-EB4E-268783F02400}"/>
              </a:ext>
            </a:extLst>
          </p:cNvPr>
          <p:cNvCxnSpPr>
            <a:cxnSpLocks/>
          </p:cNvCxnSpPr>
          <p:nvPr/>
        </p:nvCxnSpPr>
        <p:spPr>
          <a:xfrm>
            <a:off x="762000" y="5867400"/>
            <a:ext cx="3276600"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355C8F-BBEB-22EE-B27E-8379376442A1}"/>
              </a:ext>
            </a:extLst>
          </p:cNvPr>
          <p:cNvCxnSpPr/>
          <p:nvPr/>
        </p:nvCxnSpPr>
        <p:spPr>
          <a:xfrm>
            <a:off x="762000" y="5076709"/>
            <a:ext cx="7315200" cy="0"/>
          </a:xfrm>
          <a:prstGeom prst="line">
            <a:avLst/>
          </a:prstGeom>
          <a:ln w="47625"/>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F726661-A0E7-5B93-2869-FA5E34B5C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900" y="1117600"/>
            <a:ext cx="4241800" cy="2311400"/>
          </a:xfrm>
          <a:prstGeom prst="rect">
            <a:avLst/>
          </a:prstGeom>
        </p:spPr>
      </p:pic>
    </p:spTree>
    <p:extLst>
      <p:ext uri="{BB962C8B-B14F-4D97-AF65-F5344CB8AC3E}">
        <p14:creationId xmlns:p14="http://schemas.microsoft.com/office/powerpoint/2010/main" val="255383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C40DBBC-3414-5D9B-8439-F35F47642619}"/>
              </a:ext>
            </a:extLst>
          </p:cNvPr>
          <p:cNvSpPr txBox="1">
            <a:spLocks/>
          </p:cNvSpPr>
          <p:nvPr/>
        </p:nvSpPr>
        <p:spPr>
          <a:xfrm>
            <a:off x="373380" y="791609"/>
            <a:ext cx="8229600" cy="329184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400" kern="1200" cap="none" baseline="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2400" kern="1200" cap="none" baseline="0">
                <a:solidFill>
                  <a:schemeClr val="tx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2400" kern="1200" cap="none" baseline="0">
                <a:solidFill>
                  <a:schemeClr val="tx1"/>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dirty="0"/>
              <a:t>A research team wants to determine how experience affects problem solving.  They randomly assign their subjects into three groups: 1/3 solve an easy logic problem; 1/3 solve a difficult  logic problem; 1/3 are given an unsolvable logic problem.  Then, all three groups are given the same moderately difficult logic problem to solve and the number of minutes required to solve the problem is recorded.  Do the data suggest that exposure affects problem solving?  Set alpha = .05.  </a:t>
            </a:r>
            <a:endParaRPr lang="en-US" b="1" dirty="0"/>
          </a:p>
          <a:p>
            <a:pPr marL="0" indent="0">
              <a:buFont typeface="Arial" panose="020B0604020202020204" pitchFamily="34" charset="0"/>
              <a:buNone/>
            </a:pPr>
            <a:endParaRPr lang="en-US" dirty="0"/>
          </a:p>
        </p:txBody>
      </p:sp>
      <p:sp>
        <p:nvSpPr>
          <p:cNvPr id="2" name="Title 1"/>
          <p:cNvSpPr>
            <a:spLocks noGrp="1"/>
          </p:cNvSpPr>
          <p:nvPr>
            <p:ph type="title"/>
          </p:nvPr>
        </p:nvSpPr>
        <p:spPr>
          <a:xfrm>
            <a:off x="601511" y="-51486"/>
            <a:ext cx="7773338" cy="843095"/>
          </a:xfrm>
        </p:spPr>
        <p:txBody>
          <a:bodyPr/>
          <a:lstStyle/>
          <a:p>
            <a:r>
              <a:rPr lang="en-US" dirty="0"/>
              <a:t>Problem Solving</a:t>
            </a:r>
          </a:p>
        </p:txBody>
      </p:sp>
      <p:graphicFrame>
        <p:nvGraphicFramePr>
          <p:cNvPr id="5" name="Table 4"/>
          <p:cNvGraphicFramePr>
            <a:graphicFrameLocks noGrp="1"/>
          </p:cNvGraphicFramePr>
          <p:nvPr/>
        </p:nvGraphicFramePr>
        <p:xfrm>
          <a:off x="1295400" y="3918207"/>
          <a:ext cx="6080760" cy="2074335"/>
        </p:xfrm>
        <a:graphic>
          <a:graphicData uri="http://schemas.openxmlformats.org/drawingml/2006/table">
            <a:tbl>
              <a:tblPr firstRow="1">
                <a:tableStyleId>{35758FB7-9AC5-4552-8A53-C91805E547FA}</a:tableStyleId>
              </a:tblPr>
              <a:tblGrid>
                <a:gridCol w="1013460">
                  <a:extLst>
                    <a:ext uri="{9D8B030D-6E8A-4147-A177-3AD203B41FA5}">
                      <a16:colId xmlns:a16="http://schemas.microsoft.com/office/drawing/2014/main" val="20000"/>
                    </a:ext>
                  </a:extLst>
                </a:gridCol>
                <a:gridCol w="1013460">
                  <a:extLst>
                    <a:ext uri="{9D8B030D-6E8A-4147-A177-3AD203B41FA5}">
                      <a16:colId xmlns:a16="http://schemas.microsoft.com/office/drawing/2014/main" val="20001"/>
                    </a:ext>
                  </a:extLst>
                </a:gridCol>
                <a:gridCol w="1013460">
                  <a:extLst>
                    <a:ext uri="{9D8B030D-6E8A-4147-A177-3AD203B41FA5}">
                      <a16:colId xmlns:a16="http://schemas.microsoft.com/office/drawing/2014/main" val="20002"/>
                    </a:ext>
                  </a:extLst>
                </a:gridCol>
                <a:gridCol w="1013460">
                  <a:extLst>
                    <a:ext uri="{9D8B030D-6E8A-4147-A177-3AD203B41FA5}">
                      <a16:colId xmlns:a16="http://schemas.microsoft.com/office/drawing/2014/main" val="20003"/>
                    </a:ext>
                  </a:extLst>
                </a:gridCol>
                <a:gridCol w="1013460">
                  <a:extLst>
                    <a:ext uri="{9D8B030D-6E8A-4147-A177-3AD203B41FA5}">
                      <a16:colId xmlns:a16="http://schemas.microsoft.com/office/drawing/2014/main" val="20004"/>
                    </a:ext>
                  </a:extLst>
                </a:gridCol>
                <a:gridCol w="1013460">
                  <a:extLst>
                    <a:ext uri="{9D8B030D-6E8A-4147-A177-3AD203B41FA5}">
                      <a16:colId xmlns:a16="http://schemas.microsoft.com/office/drawing/2014/main" val="20005"/>
                    </a:ext>
                  </a:extLst>
                </a:gridCol>
              </a:tblGrid>
              <a:tr h="414867">
                <a:tc gridSpan="2">
                  <a:txBody>
                    <a:bodyPr/>
                    <a:lstStyle/>
                    <a:p>
                      <a:pPr marL="0" marR="0" algn="ctr">
                        <a:spcBef>
                          <a:spcPts val="0"/>
                        </a:spcBef>
                        <a:spcAft>
                          <a:spcPts val="0"/>
                        </a:spcAft>
                      </a:pPr>
                      <a:r>
                        <a:rPr lang="en-US" sz="2400" dirty="0">
                          <a:effectLst/>
                        </a:rPr>
                        <a:t>Easy </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Hard</a:t>
                      </a:r>
                      <a:endParaRPr lang="en-US" sz="2400" b="0"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Unsolvable</a:t>
                      </a:r>
                      <a:endParaRPr lang="en-US" sz="2400" b="1" dirty="0">
                        <a:effectLst/>
                        <a:latin typeface="Times New Roman"/>
                        <a:ea typeface="Times New Roman"/>
                      </a:endParaRPr>
                    </a:p>
                  </a:txBody>
                  <a:tcPr marL="68580" marR="68580" marT="0" marB="0"/>
                </a:tc>
                <a:tc hMerge="1">
                  <a:txBody>
                    <a:bodyPr/>
                    <a:lstStyle/>
                    <a:p>
                      <a:endParaRPr lang="en-US" dirty="0"/>
                    </a:p>
                  </a:txBody>
                  <a:tcPr/>
                </a:tc>
                <a:extLst>
                  <a:ext uri="{0D108BD9-81ED-4DB2-BD59-A6C34878D82A}">
                    <a16:rowId xmlns:a16="http://schemas.microsoft.com/office/drawing/2014/main" val="10000"/>
                  </a:ext>
                </a:extLst>
              </a:tr>
              <a:tr h="414867">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a:effectLst/>
                        </a:rPr>
                        <a:t>x</a:t>
                      </a:r>
                      <a:endParaRPr lang="en-US" sz="2400" b="1">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4</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2</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7</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4</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9</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3"/>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8</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3</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11</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45560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C40DBBC-3414-5D9B-8439-F35F47642619}"/>
              </a:ext>
            </a:extLst>
          </p:cNvPr>
          <p:cNvSpPr txBox="1">
            <a:spLocks/>
          </p:cNvSpPr>
          <p:nvPr/>
        </p:nvSpPr>
        <p:spPr>
          <a:xfrm>
            <a:off x="373380" y="791609"/>
            <a:ext cx="8229600" cy="329184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400" kern="1200" cap="none" baseline="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2400" kern="1200" cap="none" baseline="0">
                <a:solidFill>
                  <a:schemeClr val="tx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2400" kern="1200" cap="none" baseline="0">
                <a:solidFill>
                  <a:schemeClr val="tx1"/>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dirty="0"/>
              <a:t>A research team wants to determine how experience affects problem solving.  They randomly assign their subjects into three groups: 1/3 solve an easy logic problem; 1/3 solve a difficult  logic problem; 1/3 are given an unsolvable logic problem.  Then, all three groups are given the same moderately difficult logic problem to solve and the number of minutes required to solve the problem is recorded.  Do the data suggest that exposure affects problem solving?  Set alpha = .05.  </a:t>
            </a:r>
            <a:endParaRPr lang="en-US" b="1" dirty="0"/>
          </a:p>
          <a:p>
            <a:pPr marL="0" indent="0">
              <a:buFont typeface="Arial" panose="020B0604020202020204" pitchFamily="34" charset="0"/>
              <a:buNone/>
            </a:pPr>
            <a:endParaRPr lang="en-US" dirty="0"/>
          </a:p>
        </p:txBody>
      </p:sp>
      <p:sp>
        <p:nvSpPr>
          <p:cNvPr id="2" name="Title 1"/>
          <p:cNvSpPr>
            <a:spLocks noGrp="1"/>
          </p:cNvSpPr>
          <p:nvPr>
            <p:ph type="title"/>
          </p:nvPr>
        </p:nvSpPr>
        <p:spPr>
          <a:xfrm>
            <a:off x="601511" y="-51486"/>
            <a:ext cx="7773338" cy="843095"/>
          </a:xfrm>
        </p:spPr>
        <p:txBody>
          <a:bodyPr/>
          <a:lstStyle/>
          <a:p>
            <a:r>
              <a:rPr lang="en-US" dirty="0"/>
              <a:t>Problem Solving</a:t>
            </a:r>
          </a:p>
        </p:txBody>
      </p:sp>
      <p:graphicFrame>
        <p:nvGraphicFramePr>
          <p:cNvPr id="5" name="Table 4"/>
          <p:cNvGraphicFramePr>
            <a:graphicFrameLocks noGrp="1"/>
          </p:cNvGraphicFramePr>
          <p:nvPr/>
        </p:nvGraphicFramePr>
        <p:xfrm>
          <a:off x="1295400" y="3918207"/>
          <a:ext cx="6080760" cy="2074335"/>
        </p:xfrm>
        <a:graphic>
          <a:graphicData uri="http://schemas.openxmlformats.org/drawingml/2006/table">
            <a:tbl>
              <a:tblPr firstRow="1">
                <a:tableStyleId>{35758FB7-9AC5-4552-8A53-C91805E547FA}</a:tableStyleId>
              </a:tblPr>
              <a:tblGrid>
                <a:gridCol w="1013460">
                  <a:extLst>
                    <a:ext uri="{9D8B030D-6E8A-4147-A177-3AD203B41FA5}">
                      <a16:colId xmlns:a16="http://schemas.microsoft.com/office/drawing/2014/main" val="20000"/>
                    </a:ext>
                  </a:extLst>
                </a:gridCol>
                <a:gridCol w="1013460">
                  <a:extLst>
                    <a:ext uri="{9D8B030D-6E8A-4147-A177-3AD203B41FA5}">
                      <a16:colId xmlns:a16="http://schemas.microsoft.com/office/drawing/2014/main" val="20001"/>
                    </a:ext>
                  </a:extLst>
                </a:gridCol>
                <a:gridCol w="1013460">
                  <a:extLst>
                    <a:ext uri="{9D8B030D-6E8A-4147-A177-3AD203B41FA5}">
                      <a16:colId xmlns:a16="http://schemas.microsoft.com/office/drawing/2014/main" val="20002"/>
                    </a:ext>
                  </a:extLst>
                </a:gridCol>
                <a:gridCol w="1013460">
                  <a:extLst>
                    <a:ext uri="{9D8B030D-6E8A-4147-A177-3AD203B41FA5}">
                      <a16:colId xmlns:a16="http://schemas.microsoft.com/office/drawing/2014/main" val="20003"/>
                    </a:ext>
                  </a:extLst>
                </a:gridCol>
                <a:gridCol w="1013460">
                  <a:extLst>
                    <a:ext uri="{9D8B030D-6E8A-4147-A177-3AD203B41FA5}">
                      <a16:colId xmlns:a16="http://schemas.microsoft.com/office/drawing/2014/main" val="20004"/>
                    </a:ext>
                  </a:extLst>
                </a:gridCol>
                <a:gridCol w="1013460">
                  <a:extLst>
                    <a:ext uri="{9D8B030D-6E8A-4147-A177-3AD203B41FA5}">
                      <a16:colId xmlns:a16="http://schemas.microsoft.com/office/drawing/2014/main" val="20005"/>
                    </a:ext>
                  </a:extLst>
                </a:gridCol>
              </a:tblGrid>
              <a:tr h="414867">
                <a:tc gridSpan="2">
                  <a:txBody>
                    <a:bodyPr/>
                    <a:lstStyle/>
                    <a:p>
                      <a:pPr marL="0" marR="0" algn="ctr">
                        <a:spcBef>
                          <a:spcPts val="0"/>
                        </a:spcBef>
                        <a:spcAft>
                          <a:spcPts val="0"/>
                        </a:spcAft>
                      </a:pPr>
                      <a:r>
                        <a:rPr lang="en-US" sz="2400" dirty="0">
                          <a:effectLst/>
                        </a:rPr>
                        <a:t>Easy </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Hard</a:t>
                      </a:r>
                      <a:endParaRPr lang="en-US" sz="2400" b="0"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Unsolvable</a:t>
                      </a:r>
                      <a:endParaRPr lang="en-US" sz="2400" b="1" dirty="0">
                        <a:effectLst/>
                        <a:latin typeface="Times New Roman"/>
                        <a:ea typeface="Times New Roman"/>
                      </a:endParaRPr>
                    </a:p>
                  </a:txBody>
                  <a:tcPr marL="68580" marR="68580" marT="0" marB="0"/>
                </a:tc>
                <a:tc hMerge="1">
                  <a:txBody>
                    <a:bodyPr/>
                    <a:lstStyle/>
                    <a:p>
                      <a:endParaRPr lang="en-US" dirty="0"/>
                    </a:p>
                  </a:txBody>
                  <a:tcPr/>
                </a:tc>
                <a:extLst>
                  <a:ext uri="{0D108BD9-81ED-4DB2-BD59-A6C34878D82A}">
                    <a16:rowId xmlns:a16="http://schemas.microsoft.com/office/drawing/2014/main" val="10000"/>
                  </a:ext>
                </a:extLst>
              </a:tr>
              <a:tr h="414867">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a:effectLst/>
                        </a:rPr>
                        <a:t>x</a:t>
                      </a:r>
                      <a:endParaRPr lang="en-US" sz="2400" b="1">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4</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2</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7</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4</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9</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3"/>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8</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3</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11</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0030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CA509A60-4162-20CA-F655-6EB1B9E3FC4D}"/>
              </a:ext>
            </a:extLst>
          </p:cNvPr>
          <p:cNvGraphicFramePr>
            <a:graphicFrameLocks noGrp="1"/>
          </p:cNvGraphicFramePr>
          <p:nvPr/>
        </p:nvGraphicFramePr>
        <p:xfrm>
          <a:off x="1463040" y="3252952"/>
          <a:ext cx="6080760" cy="2074335"/>
        </p:xfrm>
        <a:graphic>
          <a:graphicData uri="http://schemas.openxmlformats.org/drawingml/2006/table">
            <a:tbl>
              <a:tblPr firstRow="1">
                <a:tableStyleId>{35758FB7-9AC5-4552-8A53-C91805E547FA}</a:tableStyleId>
              </a:tblPr>
              <a:tblGrid>
                <a:gridCol w="1013460">
                  <a:extLst>
                    <a:ext uri="{9D8B030D-6E8A-4147-A177-3AD203B41FA5}">
                      <a16:colId xmlns:a16="http://schemas.microsoft.com/office/drawing/2014/main" val="20000"/>
                    </a:ext>
                  </a:extLst>
                </a:gridCol>
                <a:gridCol w="1013460">
                  <a:extLst>
                    <a:ext uri="{9D8B030D-6E8A-4147-A177-3AD203B41FA5}">
                      <a16:colId xmlns:a16="http://schemas.microsoft.com/office/drawing/2014/main" val="20001"/>
                    </a:ext>
                  </a:extLst>
                </a:gridCol>
                <a:gridCol w="1013460">
                  <a:extLst>
                    <a:ext uri="{9D8B030D-6E8A-4147-A177-3AD203B41FA5}">
                      <a16:colId xmlns:a16="http://schemas.microsoft.com/office/drawing/2014/main" val="20002"/>
                    </a:ext>
                  </a:extLst>
                </a:gridCol>
                <a:gridCol w="1013460">
                  <a:extLst>
                    <a:ext uri="{9D8B030D-6E8A-4147-A177-3AD203B41FA5}">
                      <a16:colId xmlns:a16="http://schemas.microsoft.com/office/drawing/2014/main" val="20003"/>
                    </a:ext>
                  </a:extLst>
                </a:gridCol>
                <a:gridCol w="1013460">
                  <a:extLst>
                    <a:ext uri="{9D8B030D-6E8A-4147-A177-3AD203B41FA5}">
                      <a16:colId xmlns:a16="http://schemas.microsoft.com/office/drawing/2014/main" val="20004"/>
                    </a:ext>
                  </a:extLst>
                </a:gridCol>
                <a:gridCol w="1013460">
                  <a:extLst>
                    <a:ext uri="{9D8B030D-6E8A-4147-A177-3AD203B41FA5}">
                      <a16:colId xmlns:a16="http://schemas.microsoft.com/office/drawing/2014/main" val="20005"/>
                    </a:ext>
                  </a:extLst>
                </a:gridCol>
              </a:tblGrid>
              <a:tr h="414867">
                <a:tc gridSpan="2">
                  <a:txBody>
                    <a:bodyPr/>
                    <a:lstStyle/>
                    <a:p>
                      <a:pPr marL="0" marR="0" algn="ctr">
                        <a:spcBef>
                          <a:spcPts val="0"/>
                        </a:spcBef>
                        <a:spcAft>
                          <a:spcPts val="0"/>
                        </a:spcAft>
                      </a:pPr>
                      <a:r>
                        <a:rPr lang="en-US" sz="2400" dirty="0">
                          <a:effectLst/>
                        </a:rPr>
                        <a:t>Easy </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Hard</a:t>
                      </a:r>
                      <a:endParaRPr lang="en-US" sz="2400" b="0"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Unsolvable</a:t>
                      </a:r>
                      <a:endParaRPr lang="en-US" sz="2400" b="1" dirty="0">
                        <a:effectLst/>
                        <a:latin typeface="Times New Roman"/>
                        <a:ea typeface="Times New Roman"/>
                      </a:endParaRPr>
                    </a:p>
                  </a:txBody>
                  <a:tcPr marL="68580" marR="68580" marT="0" marB="0"/>
                </a:tc>
                <a:tc hMerge="1">
                  <a:txBody>
                    <a:bodyPr/>
                    <a:lstStyle/>
                    <a:p>
                      <a:endParaRPr lang="en-US" dirty="0"/>
                    </a:p>
                  </a:txBody>
                  <a:tcPr/>
                </a:tc>
                <a:extLst>
                  <a:ext uri="{0D108BD9-81ED-4DB2-BD59-A6C34878D82A}">
                    <a16:rowId xmlns:a16="http://schemas.microsoft.com/office/drawing/2014/main" val="10000"/>
                  </a:ext>
                </a:extLst>
              </a:tr>
              <a:tr h="414867">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a:effectLst/>
                        </a:rPr>
                        <a:t>x</a:t>
                      </a:r>
                      <a:endParaRPr lang="en-US" sz="2400" b="1">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4</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2</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7</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4</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9</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3"/>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8</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3</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11</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562145" y="170239"/>
            <a:ext cx="7773338" cy="721247"/>
          </a:xfrm>
        </p:spPr>
        <p:txBody>
          <a:bodyPr/>
          <a:lstStyle/>
          <a:p>
            <a:r>
              <a:rPr lang="en-US" dirty="0" err="1"/>
              <a:t>SStotal</a:t>
            </a:r>
            <a:endParaRPr lang="en-US" dirty="0"/>
          </a:p>
        </p:txBody>
      </p:sp>
      <p:sp>
        <p:nvSpPr>
          <p:cNvPr id="3" name="Content Placeholder 2"/>
          <p:cNvSpPr>
            <a:spLocks noGrp="1"/>
          </p:cNvSpPr>
          <p:nvPr>
            <p:ph idx="1"/>
          </p:nvPr>
        </p:nvSpPr>
        <p:spPr>
          <a:xfrm>
            <a:off x="488004" y="967902"/>
            <a:ext cx="8229600" cy="1752600"/>
          </a:xfrm>
        </p:spPr>
        <p:txBody>
          <a:bodyPr>
            <a:noAutofit/>
          </a:bodyPr>
          <a:lstStyle/>
          <a:p>
            <a:pPr marL="0" indent="0">
              <a:buFont typeface="Arial" panose="020B0604020202020204" pitchFamily="34" charset="0"/>
              <a:buNone/>
            </a:pPr>
            <a:r>
              <a:rPr lang="en-US" sz="1600" dirty="0"/>
              <a:t>A research team wants to determine how experience affects problem solving.  They randomly assign their subjects into three groups: 1/3 solve an easy logic problem; 1/3 solve a difficult  logic problem; 1/3 are given an unsolvable logic problem.  Then, all three groups are given the same moderately difficult logic problem to solve and the number of minutes required to solve the problem is recorded.  Do the data suggest that exposure affects problem solving?  Set alpha = .05.  </a:t>
            </a:r>
            <a:endParaRPr lang="en-US" sz="1600" b="1" dirty="0"/>
          </a:p>
          <a:p>
            <a:pPr marL="0" indent="0">
              <a:buNone/>
            </a:pPr>
            <a:endParaRPr lang="en-US" sz="1600" dirty="0"/>
          </a:p>
        </p:txBody>
      </p:sp>
      <p:sp>
        <p:nvSpPr>
          <p:cNvPr id="6" name="Content Placeholder 2"/>
          <p:cNvSpPr txBox="1">
            <a:spLocks/>
          </p:cNvSpPr>
          <p:nvPr/>
        </p:nvSpPr>
        <p:spPr>
          <a:xfrm>
            <a:off x="457200" y="5562600"/>
            <a:ext cx="8229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Grand mean </a:t>
            </a:r>
            <a:r>
              <a:rPr lang="en-US" dirty="0"/>
              <a:t>= 6 </a:t>
            </a:r>
            <a:r>
              <a:rPr lang="en-US" b="1" dirty="0">
                <a:solidFill>
                  <a:srgbClr val="00B050"/>
                </a:solidFill>
              </a:rPr>
              <a:t>vs.</a:t>
            </a:r>
          </a:p>
          <a:p>
            <a:pPr marL="0" indent="0">
              <a:buFont typeface="Arial" pitchFamily="34" charset="0"/>
              <a:buNone/>
            </a:pPr>
            <a:endParaRPr lang="en-US" dirty="0"/>
          </a:p>
        </p:txBody>
      </p:sp>
      <p:sp>
        <p:nvSpPr>
          <p:cNvPr id="4" name="Rectangle 3"/>
          <p:cNvSpPr/>
          <p:nvPr/>
        </p:nvSpPr>
        <p:spPr>
          <a:xfrm>
            <a:off x="1447800" y="3629135"/>
            <a:ext cx="6096000" cy="1752600"/>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cxnSpLocks/>
          </p:cNvCxnSpPr>
          <p:nvPr/>
        </p:nvCxnSpPr>
        <p:spPr>
          <a:xfrm flipV="1">
            <a:off x="4267200" y="5437245"/>
            <a:ext cx="827379" cy="532450"/>
          </a:xfrm>
          <a:prstGeom prst="straightConnector1">
            <a:avLst/>
          </a:prstGeom>
          <a:ln w="539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431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190836"/>
            <a:ext cx="7773338" cy="1365577"/>
          </a:xfrm>
        </p:spPr>
        <p:txBody>
          <a:bodyPr>
            <a:normAutofit fontScale="90000"/>
          </a:bodyPr>
          <a:lstStyle/>
          <a:p>
            <a:r>
              <a:rPr lang="en-US" dirty="0" err="1">
                <a:solidFill>
                  <a:srgbClr val="7030A0"/>
                </a:solidFill>
              </a:rPr>
              <a:t>SStotal</a:t>
            </a:r>
            <a:r>
              <a:rPr lang="en-US" dirty="0">
                <a:solidFill>
                  <a:srgbClr val="7030A0"/>
                </a:solidFill>
              </a:rPr>
              <a:t>=0</a:t>
            </a:r>
            <a:br>
              <a:rPr lang="en-US" dirty="0">
                <a:solidFill>
                  <a:srgbClr val="7030A0"/>
                </a:solidFill>
              </a:rPr>
            </a:br>
            <a:r>
              <a:rPr lang="en-US" dirty="0"/>
              <a:t>Every score would be the same and equal to the grand mean</a:t>
            </a:r>
          </a:p>
        </p:txBody>
      </p:sp>
      <p:graphicFrame>
        <p:nvGraphicFramePr>
          <p:cNvPr id="3" name="Table 2">
            <a:extLst>
              <a:ext uri="{FF2B5EF4-FFF2-40B4-BE49-F238E27FC236}">
                <a16:creationId xmlns:a16="http://schemas.microsoft.com/office/drawing/2014/main" id="{5B022129-67AE-E7F7-6956-AE6AA4789625}"/>
              </a:ext>
            </a:extLst>
          </p:cNvPr>
          <p:cNvGraphicFramePr>
            <a:graphicFrameLocks noGrp="1"/>
          </p:cNvGraphicFramePr>
          <p:nvPr/>
        </p:nvGraphicFramePr>
        <p:xfrm>
          <a:off x="1295400" y="1572179"/>
          <a:ext cx="6080760" cy="2074335"/>
        </p:xfrm>
        <a:graphic>
          <a:graphicData uri="http://schemas.openxmlformats.org/drawingml/2006/table">
            <a:tbl>
              <a:tblPr firstRow="1">
                <a:tableStyleId>{35758FB7-9AC5-4552-8A53-C91805E547FA}</a:tableStyleId>
              </a:tblPr>
              <a:tblGrid>
                <a:gridCol w="1013460">
                  <a:extLst>
                    <a:ext uri="{9D8B030D-6E8A-4147-A177-3AD203B41FA5}">
                      <a16:colId xmlns:a16="http://schemas.microsoft.com/office/drawing/2014/main" val="20000"/>
                    </a:ext>
                  </a:extLst>
                </a:gridCol>
                <a:gridCol w="1013460">
                  <a:extLst>
                    <a:ext uri="{9D8B030D-6E8A-4147-A177-3AD203B41FA5}">
                      <a16:colId xmlns:a16="http://schemas.microsoft.com/office/drawing/2014/main" val="20001"/>
                    </a:ext>
                  </a:extLst>
                </a:gridCol>
                <a:gridCol w="1013460">
                  <a:extLst>
                    <a:ext uri="{9D8B030D-6E8A-4147-A177-3AD203B41FA5}">
                      <a16:colId xmlns:a16="http://schemas.microsoft.com/office/drawing/2014/main" val="20002"/>
                    </a:ext>
                  </a:extLst>
                </a:gridCol>
                <a:gridCol w="1013460">
                  <a:extLst>
                    <a:ext uri="{9D8B030D-6E8A-4147-A177-3AD203B41FA5}">
                      <a16:colId xmlns:a16="http://schemas.microsoft.com/office/drawing/2014/main" val="20003"/>
                    </a:ext>
                  </a:extLst>
                </a:gridCol>
                <a:gridCol w="1013460">
                  <a:extLst>
                    <a:ext uri="{9D8B030D-6E8A-4147-A177-3AD203B41FA5}">
                      <a16:colId xmlns:a16="http://schemas.microsoft.com/office/drawing/2014/main" val="20004"/>
                    </a:ext>
                  </a:extLst>
                </a:gridCol>
                <a:gridCol w="1013460">
                  <a:extLst>
                    <a:ext uri="{9D8B030D-6E8A-4147-A177-3AD203B41FA5}">
                      <a16:colId xmlns:a16="http://schemas.microsoft.com/office/drawing/2014/main" val="20005"/>
                    </a:ext>
                  </a:extLst>
                </a:gridCol>
              </a:tblGrid>
              <a:tr h="414867">
                <a:tc gridSpan="2">
                  <a:txBody>
                    <a:bodyPr/>
                    <a:lstStyle/>
                    <a:p>
                      <a:pPr marL="0" marR="0" algn="ctr">
                        <a:spcBef>
                          <a:spcPts val="0"/>
                        </a:spcBef>
                        <a:spcAft>
                          <a:spcPts val="0"/>
                        </a:spcAft>
                      </a:pPr>
                      <a:r>
                        <a:rPr lang="en-US" sz="2400" dirty="0">
                          <a:effectLst/>
                        </a:rPr>
                        <a:t>Easy </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Hard</a:t>
                      </a:r>
                      <a:endParaRPr lang="en-US" sz="2400" b="0"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Unsolvable</a:t>
                      </a:r>
                      <a:endParaRPr lang="en-US" sz="2400" b="1" dirty="0">
                        <a:effectLst/>
                        <a:latin typeface="Times New Roman"/>
                        <a:ea typeface="Times New Roman"/>
                      </a:endParaRPr>
                    </a:p>
                  </a:txBody>
                  <a:tcPr marL="68580" marR="68580" marT="0" marB="0"/>
                </a:tc>
                <a:tc hMerge="1">
                  <a:txBody>
                    <a:bodyPr/>
                    <a:lstStyle/>
                    <a:p>
                      <a:endParaRPr lang="en-US" dirty="0"/>
                    </a:p>
                  </a:txBody>
                  <a:tcPr/>
                </a:tc>
                <a:extLst>
                  <a:ext uri="{0D108BD9-81ED-4DB2-BD59-A6C34878D82A}">
                    <a16:rowId xmlns:a16="http://schemas.microsoft.com/office/drawing/2014/main" val="10000"/>
                  </a:ext>
                </a:extLst>
              </a:tr>
              <a:tr h="414867">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a:effectLst/>
                        </a:rPr>
                        <a:t>x</a:t>
                      </a:r>
                      <a:endParaRPr lang="en-US" sz="2400" b="1">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3"/>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CFC3B45-75CF-0219-58AF-BA280FAFF791}"/>
                  </a:ext>
                </a:extLst>
              </p:cNvPr>
              <p:cNvSpPr txBox="1"/>
              <p:nvPr/>
            </p:nvSpPr>
            <p:spPr>
              <a:xfrm>
                <a:off x="1592698" y="3742993"/>
                <a:ext cx="6010235" cy="31065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𝑆𝑆</m:t>
                          </m:r>
                        </m:e>
                        <m:sub>
                          <m:r>
                            <a:rPr lang="en-US" sz="2400" b="0" i="1" smtClean="0">
                              <a:latin typeface="Cambria Math" panose="02040503050406030204" pitchFamily="18" charset="0"/>
                            </a:rPr>
                            <m:t>𝑇</m:t>
                          </m:r>
                        </m:sub>
                      </m:sSub>
                      <m:r>
                        <a:rPr lang="en-US" sz="2400" b="0" i="1" smtClean="0">
                          <a:latin typeface="Cambria Math" panose="02040503050406030204" pitchFamily="18" charset="0"/>
                        </a:rPr>
                        <m:t>=</m:t>
                      </m:r>
                      <m:nary>
                        <m:naryPr>
                          <m:chr m:val="∑"/>
                          <m:subHide m:val="on"/>
                          <m:supHide m:val="on"/>
                          <m:ctrlPr>
                            <a:rPr lang="en-US" sz="2400" b="0" i="1" smtClean="0">
                              <a:latin typeface="Cambria Math" panose="02040503050406030204" pitchFamily="18" charset="0"/>
                            </a:rPr>
                          </m:ctrlPr>
                        </m:naryPr>
                        <m:sub/>
                        <m:sup/>
                        <m:e>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𝑋</m:t>
                                  </m:r>
                                </m:e>
                                <m:sup>
                                  <m:r>
                                    <a:rPr lang="en-US" sz="2400" b="0" i="1" smtClean="0">
                                      <a:latin typeface="Cambria Math" panose="02040503050406030204" pitchFamily="18" charset="0"/>
                                    </a:rPr>
                                    <m:t>2</m:t>
                                  </m:r>
                                </m:sup>
                              </m:sSup>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𝐺</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𝑁</m:t>
                              </m:r>
                            </m:den>
                          </m:f>
                        </m:e>
                      </m:nary>
                    </m:oMath>
                  </m:oMathPara>
                </a14:m>
                <a:endParaRPr lang="en-US" sz="2400" b="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𝑆𝑆</m:t>
                          </m:r>
                        </m:e>
                        <m:sub>
                          <m:r>
                            <a:rPr lang="en-US" sz="2400" b="0" i="1" smtClean="0">
                              <a:latin typeface="Cambria Math" panose="02040503050406030204" pitchFamily="18" charset="0"/>
                            </a:rPr>
                            <m:t>𝑇</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108+108+108</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18+18+18</m:t>
                                  </m:r>
                                </m:e>
                              </m:d>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9</m:t>
                          </m:r>
                        </m:den>
                      </m:f>
                    </m:oMath>
                  </m:oMathPara>
                </a14:m>
                <a:endParaRPr lang="en-US" sz="2400" b="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𝑆𝑆</m:t>
                          </m:r>
                        </m:e>
                        <m:sub>
                          <m:r>
                            <a:rPr lang="en-US" sz="2400" b="0" i="1" smtClean="0">
                              <a:latin typeface="Cambria Math" panose="02040503050406030204" pitchFamily="18" charset="0"/>
                            </a:rPr>
                            <m:t>𝑇</m:t>
                          </m:r>
                        </m:sub>
                      </m:sSub>
                      <m:r>
                        <a:rPr lang="en-US" sz="2400" b="0" i="1" smtClean="0">
                          <a:latin typeface="Cambria Math" panose="02040503050406030204" pitchFamily="18" charset="0"/>
                        </a:rPr>
                        <m:t>=324−</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2916</m:t>
                              </m:r>
                            </m:num>
                            <m:den>
                              <m:r>
                                <a:rPr lang="en-US" sz="2400" b="0" i="1" smtClean="0">
                                  <a:latin typeface="Cambria Math" panose="02040503050406030204" pitchFamily="18" charset="0"/>
                                </a:rPr>
                                <m:t>9</m:t>
                              </m:r>
                            </m:den>
                          </m:f>
                        </m:e>
                      </m:d>
                    </m:oMath>
                  </m:oMathPara>
                </a14:m>
                <a:endParaRPr lang="en-US" sz="2400" b="0" dirty="0">
                  <a:latin typeface="Times New Roman" panose="02020603050405020304" pitchFamily="18" charset="0"/>
                  <a:cs typeface="Times New Roman" panose="02020603050405020304" pitchFamily="18" charset="0"/>
                </a:endParaRPr>
              </a:p>
              <a:p>
                <a:endParaRPr lang="en-US"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𝑆𝑆</m:t>
                          </m:r>
                        </m:e>
                        <m:sub>
                          <m:r>
                            <a:rPr lang="en-US" sz="2400" b="0" i="1" smtClean="0">
                              <a:latin typeface="Cambria Math" panose="02040503050406030204" pitchFamily="18" charset="0"/>
                            </a:rPr>
                            <m:t>𝑇</m:t>
                          </m:r>
                        </m:sub>
                      </m:sSub>
                      <m:r>
                        <a:rPr lang="en-US" sz="2400" b="0" i="1" smtClean="0">
                          <a:latin typeface="Cambria Math" panose="02040503050406030204" pitchFamily="18" charset="0"/>
                        </a:rPr>
                        <m:t>=324−324 =  </m:t>
                      </m:r>
                      <m:r>
                        <a:rPr lang="en-US" sz="2400" b="1" i="1" smtClean="0">
                          <a:solidFill>
                            <a:schemeClr val="accent5"/>
                          </a:solidFill>
                          <a:latin typeface="Cambria Math" panose="02040503050406030204" pitchFamily="18" charset="0"/>
                        </a:rPr>
                        <m:t>𝟎</m:t>
                      </m:r>
                    </m:oMath>
                  </m:oMathPara>
                </a14:m>
                <a:endParaRPr lang="en-US" sz="2400" b="1" dirty="0">
                  <a:latin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BCFC3B45-75CF-0219-58AF-BA280FAFF791}"/>
                  </a:ext>
                </a:extLst>
              </p:cNvPr>
              <p:cNvSpPr txBox="1">
                <a:spLocks noRot="1" noChangeAspect="1" noMove="1" noResize="1" noEditPoints="1" noAdjustHandles="1" noChangeArrowheads="1" noChangeShapeType="1" noTextEdit="1"/>
              </p:cNvSpPr>
              <p:nvPr/>
            </p:nvSpPr>
            <p:spPr>
              <a:xfrm>
                <a:off x="1592698" y="3742993"/>
                <a:ext cx="6010235" cy="3106556"/>
              </a:xfrm>
              <a:prstGeom prst="rect">
                <a:avLst/>
              </a:prstGeom>
              <a:blipFill>
                <a:blip r:embed="rId3"/>
                <a:stretch>
                  <a:fillRect l="-422" t="-41870" b="-4065"/>
                </a:stretch>
              </a:blipFill>
            </p:spPr>
            <p:txBody>
              <a:bodyPr/>
              <a:lstStyle/>
              <a:p>
                <a:r>
                  <a:rPr lang="en-US">
                    <a:noFill/>
                  </a:rPr>
                  <a:t> </a:t>
                </a:r>
              </a:p>
            </p:txBody>
          </p:sp>
        </mc:Fallback>
      </mc:AlternateContent>
    </p:spTree>
    <p:extLst>
      <p:ext uri="{BB962C8B-B14F-4D97-AF65-F5344CB8AC3E}">
        <p14:creationId xmlns:p14="http://schemas.microsoft.com/office/powerpoint/2010/main" val="4069928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C40DBBC-3414-5D9B-8439-F35F47642619}"/>
              </a:ext>
            </a:extLst>
          </p:cNvPr>
          <p:cNvSpPr txBox="1">
            <a:spLocks/>
          </p:cNvSpPr>
          <p:nvPr/>
        </p:nvSpPr>
        <p:spPr>
          <a:xfrm>
            <a:off x="373380" y="791609"/>
            <a:ext cx="8229600" cy="329184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400" kern="1200" cap="none" baseline="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2400" kern="1200" cap="none" baseline="0">
                <a:solidFill>
                  <a:schemeClr val="tx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2400" kern="1200" cap="none" baseline="0">
                <a:solidFill>
                  <a:schemeClr val="tx1"/>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1700" dirty="0"/>
              <a:t>A research team wants to determine how experience affects problem solving.  They randomly assign their subjects into three groups: 1/3 solve an easy logic problem; 1/3 solve a difficult  logic problem; 1/3 are given an unsolvable logic problem.  Then, all three groups are given the same moderately difficult logic problem to solve and the number of minutes required to solve the problem is recorded.  Do the data suggest that exposure affects problem solving?  Set alpha = .05.  </a:t>
            </a:r>
            <a:endParaRPr lang="en-US" sz="1700" b="1" dirty="0"/>
          </a:p>
          <a:p>
            <a:pPr marL="0" indent="0">
              <a:buFont typeface="Arial" panose="020B0604020202020204" pitchFamily="34" charset="0"/>
              <a:buNone/>
            </a:pPr>
            <a:endParaRPr lang="en-US" dirty="0"/>
          </a:p>
        </p:txBody>
      </p:sp>
      <p:sp>
        <p:nvSpPr>
          <p:cNvPr id="2" name="Title 1"/>
          <p:cNvSpPr>
            <a:spLocks noGrp="1"/>
          </p:cNvSpPr>
          <p:nvPr>
            <p:ph type="title"/>
          </p:nvPr>
        </p:nvSpPr>
        <p:spPr>
          <a:xfrm>
            <a:off x="601511" y="-51486"/>
            <a:ext cx="7773338" cy="843095"/>
          </a:xfrm>
        </p:spPr>
        <p:txBody>
          <a:bodyPr/>
          <a:lstStyle/>
          <a:p>
            <a:r>
              <a:rPr lang="en-US" dirty="0" err="1"/>
              <a:t>SSbetween</a:t>
            </a:r>
            <a:endParaRPr lang="en-US" dirty="0"/>
          </a:p>
        </p:txBody>
      </p:sp>
      <p:graphicFrame>
        <p:nvGraphicFramePr>
          <p:cNvPr id="5" name="Table 4"/>
          <p:cNvGraphicFramePr>
            <a:graphicFrameLocks noGrp="1"/>
          </p:cNvGraphicFramePr>
          <p:nvPr/>
        </p:nvGraphicFramePr>
        <p:xfrm>
          <a:off x="1219200" y="3046283"/>
          <a:ext cx="6080760" cy="2489202"/>
        </p:xfrm>
        <a:graphic>
          <a:graphicData uri="http://schemas.openxmlformats.org/drawingml/2006/table">
            <a:tbl>
              <a:tblPr firstRow="1">
                <a:tableStyleId>{35758FB7-9AC5-4552-8A53-C91805E547FA}</a:tableStyleId>
              </a:tblPr>
              <a:tblGrid>
                <a:gridCol w="1013460">
                  <a:extLst>
                    <a:ext uri="{9D8B030D-6E8A-4147-A177-3AD203B41FA5}">
                      <a16:colId xmlns:a16="http://schemas.microsoft.com/office/drawing/2014/main" val="20000"/>
                    </a:ext>
                  </a:extLst>
                </a:gridCol>
                <a:gridCol w="1013460">
                  <a:extLst>
                    <a:ext uri="{9D8B030D-6E8A-4147-A177-3AD203B41FA5}">
                      <a16:colId xmlns:a16="http://schemas.microsoft.com/office/drawing/2014/main" val="20001"/>
                    </a:ext>
                  </a:extLst>
                </a:gridCol>
                <a:gridCol w="1013460">
                  <a:extLst>
                    <a:ext uri="{9D8B030D-6E8A-4147-A177-3AD203B41FA5}">
                      <a16:colId xmlns:a16="http://schemas.microsoft.com/office/drawing/2014/main" val="20002"/>
                    </a:ext>
                  </a:extLst>
                </a:gridCol>
                <a:gridCol w="1013460">
                  <a:extLst>
                    <a:ext uri="{9D8B030D-6E8A-4147-A177-3AD203B41FA5}">
                      <a16:colId xmlns:a16="http://schemas.microsoft.com/office/drawing/2014/main" val="20003"/>
                    </a:ext>
                  </a:extLst>
                </a:gridCol>
                <a:gridCol w="1013460">
                  <a:extLst>
                    <a:ext uri="{9D8B030D-6E8A-4147-A177-3AD203B41FA5}">
                      <a16:colId xmlns:a16="http://schemas.microsoft.com/office/drawing/2014/main" val="20004"/>
                    </a:ext>
                  </a:extLst>
                </a:gridCol>
                <a:gridCol w="1013460">
                  <a:extLst>
                    <a:ext uri="{9D8B030D-6E8A-4147-A177-3AD203B41FA5}">
                      <a16:colId xmlns:a16="http://schemas.microsoft.com/office/drawing/2014/main" val="20005"/>
                    </a:ext>
                  </a:extLst>
                </a:gridCol>
              </a:tblGrid>
              <a:tr h="414867">
                <a:tc gridSpan="2">
                  <a:txBody>
                    <a:bodyPr/>
                    <a:lstStyle/>
                    <a:p>
                      <a:pPr marL="0" marR="0" algn="ctr">
                        <a:spcBef>
                          <a:spcPts val="0"/>
                        </a:spcBef>
                        <a:spcAft>
                          <a:spcPts val="0"/>
                        </a:spcAft>
                      </a:pPr>
                      <a:r>
                        <a:rPr lang="en-US" sz="2400" dirty="0">
                          <a:effectLst/>
                        </a:rPr>
                        <a:t>Easy </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Hard</a:t>
                      </a:r>
                      <a:endParaRPr lang="en-US" sz="2400" b="0"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Unsolvable</a:t>
                      </a:r>
                      <a:endParaRPr lang="en-US" sz="2400" b="1" dirty="0">
                        <a:effectLst/>
                        <a:latin typeface="Times New Roman"/>
                        <a:ea typeface="Times New Roman"/>
                      </a:endParaRPr>
                    </a:p>
                  </a:txBody>
                  <a:tcPr marL="68580" marR="68580" marT="0" marB="0"/>
                </a:tc>
                <a:tc hMerge="1">
                  <a:txBody>
                    <a:bodyPr/>
                    <a:lstStyle/>
                    <a:p>
                      <a:endParaRPr lang="en-US" dirty="0"/>
                    </a:p>
                  </a:txBody>
                  <a:tcPr/>
                </a:tc>
                <a:extLst>
                  <a:ext uri="{0D108BD9-81ED-4DB2-BD59-A6C34878D82A}">
                    <a16:rowId xmlns:a16="http://schemas.microsoft.com/office/drawing/2014/main" val="10000"/>
                  </a:ext>
                </a:extLst>
              </a:tr>
              <a:tr h="414867">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a:effectLst/>
                        </a:rPr>
                        <a:t>x</a:t>
                      </a:r>
                      <a:endParaRPr lang="en-US" sz="2400" b="1">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4</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2</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7</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4</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9</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3"/>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8</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3</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11</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4"/>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M = 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M = 3</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M = 9</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34521378"/>
                  </a:ext>
                </a:extLst>
              </a:tr>
            </a:tbl>
          </a:graphicData>
        </a:graphic>
      </p:graphicFrame>
      <p:sp>
        <p:nvSpPr>
          <p:cNvPr id="3" name="Content Placeholder 2">
            <a:extLst>
              <a:ext uri="{FF2B5EF4-FFF2-40B4-BE49-F238E27FC236}">
                <a16:creationId xmlns:a16="http://schemas.microsoft.com/office/drawing/2014/main" id="{1B7776ED-C289-AE54-1452-71AACBCC801E}"/>
              </a:ext>
            </a:extLst>
          </p:cNvPr>
          <p:cNvSpPr txBox="1">
            <a:spLocks/>
          </p:cNvSpPr>
          <p:nvPr/>
        </p:nvSpPr>
        <p:spPr>
          <a:xfrm>
            <a:off x="457200" y="6248358"/>
            <a:ext cx="8229600" cy="6235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Grand mean </a:t>
            </a:r>
            <a:r>
              <a:rPr lang="en-US" dirty="0"/>
              <a:t>= 6 </a:t>
            </a:r>
            <a:r>
              <a:rPr lang="en-US" b="1" dirty="0">
                <a:solidFill>
                  <a:srgbClr val="00B050"/>
                </a:solidFill>
              </a:rPr>
              <a:t>vs.</a:t>
            </a:r>
          </a:p>
        </p:txBody>
      </p:sp>
      <p:cxnSp>
        <p:nvCxnSpPr>
          <p:cNvPr id="4" name="Straight Arrow Connector 3">
            <a:extLst>
              <a:ext uri="{FF2B5EF4-FFF2-40B4-BE49-F238E27FC236}">
                <a16:creationId xmlns:a16="http://schemas.microsoft.com/office/drawing/2014/main" id="{DF2797DB-6560-09D2-C799-FE58540558C7}"/>
              </a:ext>
            </a:extLst>
          </p:cNvPr>
          <p:cNvCxnSpPr>
            <a:cxnSpLocks/>
          </p:cNvCxnSpPr>
          <p:nvPr/>
        </p:nvCxnSpPr>
        <p:spPr>
          <a:xfrm flipH="1" flipV="1">
            <a:off x="2286000" y="5664258"/>
            <a:ext cx="1752600" cy="673867"/>
          </a:xfrm>
          <a:prstGeom prst="straightConnector1">
            <a:avLst/>
          </a:prstGeom>
          <a:ln w="539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C9626ED-D325-AAFD-9B42-7B11D159D439}"/>
              </a:ext>
            </a:extLst>
          </p:cNvPr>
          <p:cNvCxnSpPr>
            <a:cxnSpLocks/>
          </p:cNvCxnSpPr>
          <p:nvPr/>
        </p:nvCxnSpPr>
        <p:spPr>
          <a:xfrm flipV="1">
            <a:off x="4070131" y="5556250"/>
            <a:ext cx="1455420" cy="800116"/>
          </a:xfrm>
          <a:prstGeom prst="straightConnector1">
            <a:avLst/>
          </a:prstGeom>
          <a:ln w="539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5584867-D8B2-52DF-5E73-84B766B2BC1F}"/>
              </a:ext>
            </a:extLst>
          </p:cNvPr>
          <p:cNvCxnSpPr>
            <a:cxnSpLocks/>
          </p:cNvCxnSpPr>
          <p:nvPr/>
        </p:nvCxnSpPr>
        <p:spPr>
          <a:xfrm flipV="1">
            <a:off x="4070131" y="5535485"/>
            <a:ext cx="0" cy="833956"/>
          </a:xfrm>
          <a:prstGeom prst="straightConnector1">
            <a:avLst/>
          </a:prstGeom>
          <a:ln w="539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679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190836"/>
            <a:ext cx="7773338" cy="1365577"/>
          </a:xfrm>
        </p:spPr>
        <p:txBody>
          <a:bodyPr>
            <a:normAutofit fontScale="90000"/>
          </a:bodyPr>
          <a:lstStyle/>
          <a:p>
            <a:r>
              <a:rPr lang="en-US" dirty="0" err="1">
                <a:solidFill>
                  <a:srgbClr val="7030A0"/>
                </a:solidFill>
              </a:rPr>
              <a:t>SSbetween</a:t>
            </a:r>
            <a:r>
              <a:rPr lang="en-US" dirty="0">
                <a:solidFill>
                  <a:srgbClr val="7030A0"/>
                </a:solidFill>
              </a:rPr>
              <a:t> = 0</a:t>
            </a:r>
            <a:br>
              <a:rPr lang="en-US" dirty="0">
                <a:solidFill>
                  <a:srgbClr val="7030A0"/>
                </a:solidFill>
              </a:rPr>
            </a:br>
            <a:r>
              <a:rPr lang="en-US" dirty="0"/>
              <a:t>Every treatment mean would be the same and equal to the grand mean</a:t>
            </a:r>
          </a:p>
        </p:txBody>
      </p:sp>
      <p:graphicFrame>
        <p:nvGraphicFramePr>
          <p:cNvPr id="4" name="Table 3">
            <a:extLst>
              <a:ext uri="{FF2B5EF4-FFF2-40B4-BE49-F238E27FC236}">
                <a16:creationId xmlns:a16="http://schemas.microsoft.com/office/drawing/2014/main" id="{45E6581D-49EC-71A2-C642-1447799DE5E4}"/>
              </a:ext>
            </a:extLst>
          </p:cNvPr>
          <p:cNvGraphicFramePr>
            <a:graphicFrameLocks noGrp="1"/>
          </p:cNvGraphicFramePr>
          <p:nvPr/>
        </p:nvGraphicFramePr>
        <p:xfrm>
          <a:off x="1531620" y="1799797"/>
          <a:ext cx="6080760" cy="2489202"/>
        </p:xfrm>
        <a:graphic>
          <a:graphicData uri="http://schemas.openxmlformats.org/drawingml/2006/table">
            <a:tbl>
              <a:tblPr firstRow="1">
                <a:tableStyleId>{35758FB7-9AC5-4552-8A53-C91805E547FA}</a:tableStyleId>
              </a:tblPr>
              <a:tblGrid>
                <a:gridCol w="1013460">
                  <a:extLst>
                    <a:ext uri="{9D8B030D-6E8A-4147-A177-3AD203B41FA5}">
                      <a16:colId xmlns:a16="http://schemas.microsoft.com/office/drawing/2014/main" val="20000"/>
                    </a:ext>
                  </a:extLst>
                </a:gridCol>
                <a:gridCol w="1013460">
                  <a:extLst>
                    <a:ext uri="{9D8B030D-6E8A-4147-A177-3AD203B41FA5}">
                      <a16:colId xmlns:a16="http://schemas.microsoft.com/office/drawing/2014/main" val="20001"/>
                    </a:ext>
                  </a:extLst>
                </a:gridCol>
                <a:gridCol w="1013460">
                  <a:extLst>
                    <a:ext uri="{9D8B030D-6E8A-4147-A177-3AD203B41FA5}">
                      <a16:colId xmlns:a16="http://schemas.microsoft.com/office/drawing/2014/main" val="20002"/>
                    </a:ext>
                  </a:extLst>
                </a:gridCol>
                <a:gridCol w="1013460">
                  <a:extLst>
                    <a:ext uri="{9D8B030D-6E8A-4147-A177-3AD203B41FA5}">
                      <a16:colId xmlns:a16="http://schemas.microsoft.com/office/drawing/2014/main" val="20003"/>
                    </a:ext>
                  </a:extLst>
                </a:gridCol>
                <a:gridCol w="1013460">
                  <a:extLst>
                    <a:ext uri="{9D8B030D-6E8A-4147-A177-3AD203B41FA5}">
                      <a16:colId xmlns:a16="http://schemas.microsoft.com/office/drawing/2014/main" val="20004"/>
                    </a:ext>
                  </a:extLst>
                </a:gridCol>
                <a:gridCol w="1013460">
                  <a:extLst>
                    <a:ext uri="{9D8B030D-6E8A-4147-A177-3AD203B41FA5}">
                      <a16:colId xmlns:a16="http://schemas.microsoft.com/office/drawing/2014/main" val="20005"/>
                    </a:ext>
                  </a:extLst>
                </a:gridCol>
              </a:tblGrid>
              <a:tr h="414867">
                <a:tc gridSpan="2">
                  <a:txBody>
                    <a:bodyPr/>
                    <a:lstStyle/>
                    <a:p>
                      <a:pPr marL="0" marR="0" algn="ctr">
                        <a:spcBef>
                          <a:spcPts val="0"/>
                        </a:spcBef>
                        <a:spcAft>
                          <a:spcPts val="0"/>
                        </a:spcAft>
                      </a:pPr>
                      <a:r>
                        <a:rPr lang="en-US" sz="2400" dirty="0">
                          <a:effectLst/>
                        </a:rPr>
                        <a:t>Easy </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Hard</a:t>
                      </a:r>
                      <a:endParaRPr lang="en-US" sz="2400" b="0"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Unsolvable</a:t>
                      </a:r>
                      <a:endParaRPr lang="en-US" sz="2400" b="1" dirty="0">
                        <a:effectLst/>
                        <a:latin typeface="Times New Roman"/>
                        <a:ea typeface="Times New Roman"/>
                      </a:endParaRPr>
                    </a:p>
                  </a:txBody>
                  <a:tcPr marL="68580" marR="68580" marT="0" marB="0"/>
                </a:tc>
                <a:tc hMerge="1">
                  <a:txBody>
                    <a:bodyPr/>
                    <a:lstStyle/>
                    <a:p>
                      <a:endParaRPr lang="en-US" dirty="0"/>
                    </a:p>
                  </a:txBody>
                  <a:tcPr/>
                </a:tc>
                <a:extLst>
                  <a:ext uri="{0D108BD9-81ED-4DB2-BD59-A6C34878D82A}">
                    <a16:rowId xmlns:a16="http://schemas.microsoft.com/office/drawing/2014/main" val="10000"/>
                  </a:ext>
                </a:extLst>
              </a:tr>
              <a:tr h="414867">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a:effectLst/>
                        </a:rPr>
                        <a:t>x</a:t>
                      </a:r>
                      <a:endParaRPr lang="en-US" sz="2400" b="1">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4</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3</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7</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9</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3"/>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8</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5</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4"/>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M = 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M = 6</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M = 6</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34521378"/>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ECDDF3-ECD9-426B-6D20-C388E8A98D0E}"/>
                  </a:ext>
                </a:extLst>
              </p:cNvPr>
              <p:cNvSpPr txBox="1"/>
              <p:nvPr/>
            </p:nvSpPr>
            <p:spPr>
              <a:xfrm>
                <a:off x="1975372" y="4532383"/>
                <a:ext cx="5193256" cy="2404954"/>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𝑆𝑆</m:t>
                          </m:r>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nary>
                            <m:naryPr>
                              <m:chr m:val="∑"/>
                              <m:subHide m:val="on"/>
                              <m:supHide m:val="on"/>
                              <m:ctrlPr>
                                <a:rPr lang="en-US" sz="2000" b="0" i="1" smtClean="0">
                                  <a:latin typeface="Cambria Math" panose="02040503050406030204" pitchFamily="18" charset="0"/>
                                </a:rPr>
                              </m:ctrlPr>
                            </m:naryPr>
                            <m:sub/>
                            <m:sup/>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𝑇</m:t>
                                          </m:r>
                                        </m:e>
                                        <m:sup>
                                          <m:r>
                                            <a:rPr lang="en-US" sz="2000" i="1">
                                              <a:latin typeface="Cambria Math" panose="02040503050406030204" pitchFamily="18" charset="0"/>
                                            </a:rPr>
                                            <m:t>2</m:t>
                                          </m:r>
                                        </m:sup>
                                      </m:sSup>
                                    </m:num>
                                    <m:den>
                                      <m:r>
                                        <a:rPr lang="en-US" sz="2000" b="0" i="1" smtClean="0">
                                          <a:latin typeface="Cambria Math" panose="02040503050406030204" pitchFamily="18" charset="0"/>
                                        </a:rPr>
                                        <m:t>𝑛</m:t>
                                      </m:r>
                                    </m:den>
                                  </m:f>
                                </m:e>
                              </m:d>
                            </m:e>
                          </m:nary>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𝐺</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𝑁</m:t>
                          </m:r>
                        </m:den>
                      </m:f>
                    </m:oMath>
                  </m:oMathPara>
                </a14:m>
                <a:endParaRPr lang="en-US" sz="2000" b="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𝑆𝑆</m:t>
                          </m:r>
                        </m:e>
                        <m:sub>
                          <m:r>
                            <a:rPr lang="en-US" sz="2000" i="1">
                              <a:latin typeface="Cambria Math" panose="02040503050406030204" pitchFamily="18" charset="0"/>
                            </a:rPr>
                            <m:t>𝐵</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18</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18</m:t>
                                  </m:r>
                                </m:e>
                                <m:sup>
                                  <m:r>
                                    <a:rPr lang="en-US" sz="2000" i="1">
                                      <a:latin typeface="Cambria Math" panose="02040503050406030204" pitchFamily="18" charset="0"/>
                                    </a:rPr>
                                    <m:t>2</m:t>
                                  </m:r>
                                </m:sup>
                              </m:sSup>
                            </m:num>
                            <m:den>
                              <m:r>
                                <a:rPr lang="en-US" sz="2000" i="1">
                                  <a:latin typeface="Cambria Math" panose="02040503050406030204" pitchFamily="18" charset="0"/>
                                </a:rPr>
                                <m:t>3</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18</m:t>
                                  </m:r>
                                </m:e>
                                <m:sup>
                                  <m:r>
                                    <a:rPr lang="en-US" sz="2000" i="1">
                                      <a:latin typeface="Cambria Math" panose="02040503050406030204" pitchFamily="18" charset="0"/>
                                    </a:rPr>
                                    <m:t>2</m:t>
                                  </m:r>
                                </m:sup>
                              </m:sSup>
                            </m:num>
                            <m:den>
                              <m:r>
                                <a:rPr lang="en-US" sz="2000" i="1">
                                  <a:latin typeface="Cambria Math" panose="02040503050406030204" pitchFamily="18" charset="0"/>
                                </a:rPr>
                                <m:t>3</m:t>
                              </m:r>
                            </m:den>
                          </m:f>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54</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9</m:t>
                          </m:r>
                        </m:den>
                      </m:f>
                    </m:oMath>
                  </m:oMathPara>
                </a14:m>
                <a:endParaRPr lang="en-US" sz="2000" i="1"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𝑆𝑆</m:t>
                          </m:r>
                        </m:e>
                        <m:sub>
                          <m:r>
                            <a:rPr lang="en-US" sz="2000" i="1">
                              <a:latin typeface="Cambria Math" panose="02040503050406030204" pitchFamily="18" charset="0"/>
                            </a:rPr>
                            <m:t>𝐵</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108+108+108</m:t>
                          </m:r>
                        </m:e>
                      </m:d>
                      <m:r>
                        <a:rPr lang="en-US" sz="2000" b="0" i="1" smtClean="0">
                          <a:latin typeface="Cambria Math" panose="02040503050406030204" pitchFamily="18" charset="0"/>
                        </a:rPr>
                        <m:t>−324</m:t>
                      </m:r>
                    </m:oMath>
                  </m:oMathPara>
                </a14:m>
                <a:endParaRPr lang="en-US" sz="2000" b="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𝑆𝑆</m:t>
                        </m:r>
                      </m:e>
                      <m:sub>
                        <m:r>
                          <a:rPr lang="en-US" sz="2000" b="0" i="1" smtClean="0">
                            <a:latin typeface="Cambria Math" panose="02040503050406030204" pitchFamily="18" charset="0"/>
                          </a:rPr>
                          <m:t>𝐵</m:t>
                        </m:r>
                      </m:sub>
                    </m:sSub>
                  </m:oMath>
                </a14:m>
                <a:r>
                  <a:rPr lang="en-US" sz="2000" b="0" dirty="0">
                    <a:latin typeface="Times New Roman" panose="02020603050405020304" pitchFamily="18" charset="0"/>
                    <a:cs typeface="Times New Roman" panose="02020603050405020304" pitchFamily="18" charset="0"/>
                  </a:rPr>
                  <a:t>= 324-324 = </a:t>
                </a:r>
                <a:r>
                  <a:rPr lang="en-US" sz="2000" b="1" dirty="0">
                    <a:solidFill>
                      <a:schemeClr val="accent5"/>
                    </a:solidFill>
                    <a:latin typeface="Times New Roman" panose="02020603050405020304" pitchFamily="18" charset="0"/>
                    <a:cs typeface="Times New Roman" panose="02020603050405020304" pitchFamily="18" charset="0"/>
                  </a:rPr>
                  <a:t>0</a:t>
                </a:r>
              </a:p>
              <a:p>
                <a:endParaRPr lang="en-US"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7ECDDF3-ECD9-426B-6D20-C388E8A98D0E}"/>
                  </a:ext>
                </a:extLst>
              </p:cNvPr>
              <p:cNvSpPr txBox="1">
                <a:spLocks noRot="1" noChangeAspect="1" noMove="1" noResize="1" noEditPoints="1" noAdjustHandles="1" noChangeArrowheads="1" noChangeShapeType="1" noTextEdit="1"/>
              </p:cNvSpPr>
              <p:nvPr/>
            </p:nvSpPr>
            <p:spPr>
              <a:xfrm>
                <a:off x="1975372" y="4532383"/>
                <a:ext cx="5193256" cy="2404954"/>
              </a:xfrm>
              <a:prstGeom prst="rect">
                <a:avLst/>
              </a:prstGeom>
              <a:blipFill>
                <a:blip r:embed="rId3"/>
                <a:stretch>
                  <a:fillRect t="-43684"/>
                </a:stretch>
              </a:blipFill>
            </p:spPr>
            <p:txBody>
              <a:bodyPr/>
              <a:lstStyle/>
              <a:p>
                <a:r>
                  <a:rPr lang="en-US">
                    <a:noFill/>
                  </a:rPr>
                  <a:t> </a:t>
                </a:r>
              </a:p>
            </p:txBody>
          </p:sp>
        </mc:Fallback>
      </mc:AlternateContent>
    </p:spTree>
    <p:extLst>
      <p:ext uri="{BB962C8B-B14F-4D97-AF65-F5344CB8AC3E}">
        <p14:creationId xmlns:p14="http://schemas.microsoft.com/office/powerpoint/2010/main" val="1289396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E411422D-CBB4-8CCE-9D47-F7BE443626E2}"/>
              </a:ext>
            </a:extLst>
          </p:cNvPr>
          <p:cNvGraphicFramePr>
            <a:graphicFrameLocks noGrp="1"/>
          </p:cNvGraphicFramePr>
          <p:nvPr/>
        </p:nvGraphicFramePr>
        <p:xfrm>
          <a:off x="1447800" y="2924426"/>
          <a:ext cx="6080760" cy="2489202"/>
        </p:xfrm>
        <a:graphic>
          <a:graphicData uri="http://schemas.openxmlformats.org/drawingml/2006/table">
            <a:tbl>
              <a:tblPr firstRow="1">
                <a:tableStyleId>{35758FB7-9AC5-4552-8A53-C91805E547FA}</a:tableStyleId>
              </a:tblPr>
              <a:tblGrid>
                <a:gridCol w="1013460">
                  <a:extLst>
                    <a:ext uri="{9D8B030D-6E8A-4147-A177-3AD203B41FA5}">
                      <a16:colId xmlns:a16="http://schemas.microsoft.com/office/drawing/2014/main" val="20000"/>
                    </a:ext>
                  </a:extLst>
                </a:gridCol>
                <a:gridCol w="1013460">
                  <a:extLst>
                    <a:ext uri="{9D8B030D-6E8A-4147-A177-3AD203B41FA5}">
                      <a16:colId xmlns:a16="http://schemas.microsoft.com/office/drawing/2014/main" val="20001"/>
                    </a:ext>
                  </a:extLst>
                </a:gridCol>
                <a:gridCol w="1013460">
                  <a:extLst>
                    <a:ext uri="{9D8B030D-6E8A-4147-A177-3AD203B41FA5}">
                      <a16:colId xmlns:a16="http://schemas.microsoft.com/office/drawing/2014/main" val="20002"/>
                    </a:ext>
                  </a:extLst>
                </a:gridCol>
                <a:gridCol w="1013460">
                  <a:extLst>
                    <a:ext uri="{9D8B030D-6E8A-4147-A177-3AD203B41FA5}">
                      <a16:colId xmlns:a16="http://schemas.microsoft.com/office/drawing/2014/main" val="20003"/>
                    </a:ext>
                  </a:extLst>
                </a:gridCol>
                <a:gridCol w="1013460">
                  <a:extLst>
                    <a:ext uri="{9D8B030D-6E8A-4147-A177-3AD203B41FA5}">
                      <a16:colId xmlns:a16="http://schemas.microsoft.com/office/drawing/2014/main" val="20004"/>
                    </a:ext>
                  </a:extLst>
                </a:gridCol>
                <a:gridCol w="1013460">
                  <a:extLst>
                    <a:ext uri="{9D8B030D-6E8A-4147-A177-3AD203B41FA5}">
                      <a16:colId xmlns:a16="http://schemas.microsoft.com/office/drawing/2014/main" val="20005"/>
                    </a:ext>
                  </a:extLst>
                </a:gridCol>
              </a:tblGrid>
              <a:tr h="414867">
                <a:tc gridSpan="2">
                  <a:txBody>
                    <a:bodyPr/>
                    <a:lstStyle/>
                    <a:p>
                      <a:pPr marL="0" marR="0" algn="ctr">
                        <a:spcBef>
                          <a:spcPts val="0"/>
                        </a:spcBef>
                        <a:spcAft>
                          <a:spcPts val="0"/>
                        </a:spcAft>
                      </a:pPr>
                      <a:r>
                        <a:rPr lang="en-US" sz="2400" dirty="0">
                          <a:effectLst/>
                        </a:rPr>
                        <a:t>Easy </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Hard</a:t>
                      </a:r>
                      <a:endParaRPr lang="en-US" sz="2400" b="0"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Unsolvable</a:t>
                      </a:r>
                      <a:endParaRPr lang="en-US" sz="2400" b="1" dirty="0">
                        <a:effectLst/>
                        <a:latin typeface="Times New Roman"/>
                        <a:ea typeface="Times New Roman"/>
                      </a:endParaRPr>
                    </a:p>
                  </a:txBody>
                  <a:tcPr marL="68580" marR="68580" marT="0" marB="0"/>
                </a:tc>
                <a:tc hMerge="1">
                  <a:txBody>
                    <a:bodyPr/>
                    <a:lstStyle/>
                    <a:p>
                      <a:endParaRPr lang="en-US" dirty="0"/>
                    </a:p>
                  </a:txBody>
                  <a:tcPr/>
                </a:tc>
                <a:extLst>
                  <a:ext uri="{0D108BD9-81ED-4DB2-BD59-A6C34878D82A}">
                    <a16:rowId xmlns:a16="http://schemas.microsoft.com/office/drawing/2014/main" val="10000"/>
                  </a:ext>
                </a:extLst>
              </a:tr>
              <a:tr h="414867">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a:effectLst/>
                        </a:rPr>
                        <a:t>x</a:t>
                      </a:r>
                      <a:endParaRPr lang="en-US" sz="2400" b="1">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4</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2</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7</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4</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9</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3"/>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8</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3</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11</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4"/>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M = 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M = 3</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M = 9</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34521378"/>
                  </a:ext>
                </a:extLst>
              </a:tr>
            </a:tbl>
          </a:graphicData>
        </a:graphic>
      </p:graphicFrame>
      <p:sp>
        <p:nvSpPr>
          <p:cNvPr id="2" name="Title 1"/>
          <p:cNvSpPr>
            <a:spLocks noGrp="1"/>
          </p:cNvSpPr>
          <p:nvPr>
            <p:ph type="title"/>
          </p:nvPr>
        </p:nvSpPr>
        <p:spPr>
          <a:xfrm>
            <a:off x="601511" y="58824"/>
            <a:ext cx="7773338" cy="756424"/>
          </a:xfrm>
        </p:spPr>
        <p:txBody>
          <a:bodyPr/>
          <a:lstStyle/>
          <a:p>
            <a:r>
              <a:rPr lang="en-US" dirty="0" err="1"/>
              <a:t>SSerror</a:t>
            </a:r>
            <a:endParaRPr lang="en-US" dirty="0"/>
          </a:p>
        </p:txBody>
      </p:sp>
      <p:sp>
        <p:nvSpPr>
          <p:cNvPr id="15" name="Content Placeholder 2">
            <a:extLst>
              <a:ext uri="{FF2B5EF4-FFF2-40B4-BE49-F238E27FC236}">
                <a16:creationId xmlns:a16="http://schemas.microsoft.com/office/drawing/2014/main" id="{602A8021-B2AE-AB21-2727-1BF2E0C31D91}"/>
              </a:ext>
            </a:extLst>
          </p:cNvPr>
          <p:cNvSpPr>
            <a:spLocks noGrp="1"/>
          </p:cNvSpPr>
          <p:nvPr>
            <p:ph idx="1"/>
          </p:nvPr>
        </p:nvSpPr>
        <p:spPr>
          <a:xfrm>
            <a:off x="488004" y="967902"/>
            <a:ext cx="8229600" cy="1752600"/>
          </a:xfrm>
        </p:spPr>
        <p:txBody>
          <a:bodyPr>
            <a:noAutofit/>
          </a:bodyPr>
          <a:lstStyle/>
          <a:p>
            <a:pPr marL="0" indent="0">
              <a:buFont typeface="Arial" panose="020B0604020202020204" pitchFamily="34" charset="0"/>
              <a:buNone/>
            </a:pPr>
            <a:r>
              <a:rPr lang="en-US" sz="1600" dirty="0"/>
              <a:t>A research team wants to determine how experience affects problem solving.  They randomly assign their subjects into three groups: 1/3 solve an easy logic problem; 1/3 solve a difficult  logic problem; 1/3 are given an unsolvable logic problem.  Then, all three groups are given the same moderately difficult logic problem to solve and the number of minutes required to solve the problem is recorded.  Do the data suggest that exposure affects problem solving?  Set alpha = .05.  </a:t>
            </a:r>
            <a:endParaRPr lang="en-US" sz="1600" b="1" dirty="0"/>
          </a:p>
          <a:p>
            <a:pPr marL="0" indent="0">
              <a:buNone/>
            </a:pPr>
            <a:endParaRPr lang="en-US" sz="1600" dirty="0"/>
          </a:p>
        </p:txBody>
      </p:sp>
      <p:sp>
        <p:nvSpPr>
          <p:cNvPr id="4" name="Frame 3">
            <a:extLst>
              <a:ext uri="{FF2B5EF4-FFF2-40B4-BE49-F238E27FC236}">
                <a16:creationId xmlns:a16="http://schemas.microsoft.com/office/drawing/2014/main" id="{35DE86E2-68AB-155B-CD60-399017963425}"/>
              </a:ext>
            </a:extLst>
          </p:cNvPr>
          <p:cNvSpPr/>
          <p:nvPr/>
        </p:nvSpPr>
        <p:spPr>
          <a:xfrm>
            <a:off x="1447800" y="4953000"/>
            <a:ext cx="1066800" cy="429100"/>
          </a:xfrm>
          <a:prstGeom prst="frame">
            <a:avLst>
              <a:gd name="adj1" fmla="val 100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229F32E4-6F39-6679-35B5-729F99689B16}"/>
              </a:ext>
            </a:extLst>
          </p:cNvPr>
          <p:cNvSpPr/>
          <p:nvPr/>
        </p:nvSpPr>
        <p:spPr>
          <a:xfrm>
            <a:off x="1447800" y="3708398"/>
            <a:ext cx="1066800" cy="1244601"/>
          </a:xfrm>
          <a:prstGeom prst="frame">
            <a:avLst>
              <a:gd name="adj1" fmla="val 36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0FC0A5C3-AACB-AB44-DC47-26700B9BC5C4}"/>
              </a:ext>
            </a:extLst>
          </p:cNvPr>
          <p:cNvSpPr/>
          <p:nvPr/>
        </p:nvSpPr>
        <p:spPr>
          <a:xfrm>
            <a:off x="3421380" y="4952999"/>
            <a:ext cx="1066800" cy="429100"/>
          </a:xfrm>
          <a:prstGeom prst="frame">
            <a:avLst>
              <a:gd name="adj1" fmla="val 10051"/>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DC6004CC-6A57-0616-D8E4-CFD873C4442F}"/>
              </a:ext>
            </a:extLst>
          </p:cNvPr>
          <p:cNvSpPr/>
          <p:nvPr/>
        </p:nvSpPr>
        <p:spPr>
          <a:xfrm>
            <a:off x="3429263" y="3708398"/>
            <a:ext cx="1066800" cy="1244601"/>
          </a:xfrm>
          <a:prstGeom prst="frame">
            <a:avLst>
              <a:gd name="adj1" fmla="val 3633"/>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8BA711F2-A2AF-FF14-3449-72D4968FFB49}"/>
              </a:ext>
            </a:extLst>
          </p:cNvPr>
          <p:cNvSpPr/>
          <p:nvPr/>
        </p:nvSpPr>
        <p:spPr>
          <a:xfrm>
            <a:off x="5471028" y="4953000"/>
            <a:ext cx="1066800" cy="429100"/>
          </a:xfrm>
          <a:prstGeom prst="frame">
            <a:avLst>
              <a:gd name="adj1" fmla="val 10051"/>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6D9E6378-1507-AB29-4666-79755B581F93}"/>
              </a:ext>
            </a:extLst>
          </p:cNvPr>
          <p:cNvSpPr/>
          <p:nvPr/>
        </p:nvSpPr>
        <p:spPr>
          <a:xfrm>
            <a:off x="5471028" y="3708398"/>
            <a:ext cx="1066800" cy="1244601"/>
          </a:xfrm>
          <a:prstGeom prst="frame">
            <a:avLst>
              <a:gd name="adj1" fmla="val 3633"/>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uble Brace 17">
            <a:extLst>
              <a:ext uri="{FF2B5EF4-FFF2-40B4-BE49-F238E27FC236}">
                <a16:creationId xmlns:a16="http://schemas.microsoft.com/office/drawing/2014/main" id="{18D5155E-EE78-0FFD-F541-AB15834957DB}"/>
              </a:ext>
            </a:extLst>
          </p:cNvPr>
          <p:cNvSpPr/>
          <p:nvPr/>
        </p:nvSpPr>
        <p:spPr>
          <a:xfrm>
            <a:off x="1219200" y="3708398"/>
            <a:ext cx="1676400" cy="1673701"/>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9" name="Double Brace 18">
            <a:extLst>
              <a:ext uri="{FF2B5EF4-FFF2-40B4-BE49-F238E27FC236}">
                <a16:creationId xmlns:a16="http://schemas.microsoft.com/office/drawing/2014/main" id="{8918D7ED-8B98-EB63-7783-C87EBC9F8D8E}"/>
              </a:ext>
            </a:extLst>
          </p:cNvPr>
          <p:cNvSpPr/>
          <p:nvPr/>
        </p:nvSpPr>
        <p:spPr>
          <a:xfrm>
            <a:off x="3154614" y="3708397"/>
            <a:ext cx="1676400" cy="1673701"/>
          </a:xfrm>
          <a:prstGeom prst="bracePair">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0" name="Double Brace 19">
            <a:extLst>
              <a:ext uri="{FF2B5EF4-FFF2-40B4-BE49-F238E27FC236}">
                <a16:creationId xmlns:a16="http://schemas.microsoft.com/office/drawing/2014/main" id="{9A823B10-6BBD-588F-518A-2ADA627F473E}"/>
              </a:ext>
            </a:extLst>
          </p:cNvPr>
          <p:cNvSpPr/>
          <p:nvPr/>
        </p:nvSpPr>
        <p:spPr>
          <a:xfrm>
            <a:off x="5166228" y="3708396"/>
            <a:ext cx="1676400" cy="1673701"/>
          </a:xfrm>
          <a:prstGeom prst="bracePair">
            <a:avLst/>
          </a:prstGeom>
          <a:ln>
            <a:solidFill>
              <a:schemeClr val="accent3">
                <a:lumMod val="75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68257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190836"/>
            <a:ext cx="7773338" cy="1365577"/>
          </a:xfrm>
        </p:spPr>
        <p:txBody>
          <a:bodyPr>
            <a:normAutofit fontScale="90000"/>
          </a:bodyPr>
          <a:lstStyle/>
          <a:p>
            <a:r>
              <a:rPr lang="en-US" dirty="0" err="1">
                <a:solidFill>
                  <a:srgbClr val="7030A0"/>
                </a:solidFill>
              </a:rPr>
              <a:t>SSerror</a:t>
            </a:r>
            <a:r>
              <a:rPr lang="en-US" dirty="0">
                <a:solidFill>
                  <a:srgbClr val="7030A0"/>
                </a:solidFill>
              </a:rPr>
              <a:t> = 0</a:t>
            </a:r>
            <a:br>
              <a:rPr lang="en-US" dirty="0">
                <a:solidFill>
                  <a:srgbClr val="7030A0"/>
                </a:solidFill>
              </a:rPr>
            </a:br>
            <a:r>
              <a:rPr lang="en-US" dirty="0"/>
              <a:t>Every treatment mean would be the same and equal to the grand mean</a:t>
            </a:r>
          </a:p>
        </p:txBody>
      </p:sp>
      <p:graphicFrame>
        <p:nvGraphicFramePr>
          <p:cNvPr id="4" name="Table 3">
            <a:extLst>
              <a:ext uri="{FF2B5EF4-FFF2-40B4-BE49-F238E27FC236}">
                <a16:creationId xmlns:a16="http://schemas.microsoft.com/office/drawing/2014/main" id="{45E6581D-49EC-71A2-C642-1447799DE5E4}"/>
              </a:ext>
            </a:extLst>
          </p:cNvPr>
          <p:cNvGraphicFramePr>
            <a:graphicFrameLocks noGrp="1"/>
          </p:cNvGraphicFramePr>
          <p:nvPr/>
        </p:nvGraphicFramePr>
        <p:xfrm>
          <a:off x="1531620" y="1799797"/>
          <a:ext cx="6080760" cy="2489202"/>
        </p:xfrm>
        <a:graphic>
          <a:graphicData uri="http://schemas.openxmlformats.org/drawingml/2006/table">
            <a:tbl>
              <a:tblPr firstRow="1">
                <a:tableStyleId>{35758FB7-9AC5-4552-8A53-C91805E547FA}</a:tableStyleId>
              </a:tblPr>
              <a:tblGrid>
                <a:gridCol w="1013460">
                  <a:extLst>
                    <a:ext uri="{9D8B030D-6E8A-4147-A177-3AD203B41FA5}">
                      <a16:colId xmlns:a16="http://schemas.microsoft.com/office/drawing/2014/main" val="20000"/>
                    </a:ext>
                  </a:extLst>
                </a:gridCol>
                <a:gridCol w="1013460">
                  <a:extLst>
                    <a:ext uri="{9D8B030D-6E8A-4147-A177-3AD203B41FA5}">
                      <a16:colId xmlns:a16="http://schemas.microsoft.com/office/drawing/2014/main" val="20001"/>
                    </a:ext>
                  </a:extLst>
                </a:gridCol>
                <a:gridCol w="1013460">
                  <a:extLst>
                    <a:ext uri="{9D8B030D-6E8A-4147-A177-3AD203B41FA5}">
                      <a16:colId xmlns:a16="http://schemas.microsoft.com/office/drawing/2014/main" val="20002"/>
                    </a:ext>
                  </a:extLst>
                </a:gridCol>
                <a:gridCol w="1013460">
                  <a:extLst>
                    <a:ext uri="{9D8B030D-6E8A-4147-A177-3AD203B41FA5}">
                      <a16:colId xmlns:a16="http://schemas.microsoft.com/office/drawing/2014/main" val="20003"/>
                    </a:ext>
                  </a:extLst>
                </a:gridCol>
                <a:gridCol w="1013460">
                  <a:extLst>
                    <a:ext uri="{9D8B030D-6E8A-4147-A177-3AD203B41FA5}">
                      <a16:colId xmlns:a16="http://schemas.microsoft.com/office/drawing/2014/main" val="20004"/>
                    </a:ext>
                  </a:extLst>
                </a:gridCol>
                <a:gridCol w="1013460">
                  <a:extLst>
                    <a:ext uri="{9D8B030D-6E8A-4147-A177-3AD203B41FA5}">
                      <a16:colId xmlns:a16="http://schemas.microsoft.com/office/drawing/2014/main" val="20005"/>
                    </a:ext>
                  </a:extLst>
                </a:gridCol>
              </a:tblGrid>
              <a:tr h="414867">
                <a:tc gridSpan="2">
                  <a:txBody>
                    <a:bodyPr/>
                    <a:lstStyle/>
                    <a:p>
                      <a:pPr marL="0" marR="0" algn="ctr">
                        <a:spcBef>
                          <a:spcPts val="0"/>
                        </a:spcBef>
                        <a:spcAft>
                          <a:spcPts val="0"/>
                        </a:spcAft>
                      </a:pPr>
                      <a:r>
                        <a:rPr lang="en-US" sz="2400" dirty="0">
                          <a:effectLst/>
                        </a:rPr>
                        <a:t>Easy </a:t>
                      </a:r>
                      <a:endParaRPr lang="en-US" sz="24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Hard</a:t>
                      </a:r>
                      <a:endParaRPr lang="en-US" sz="2400" b="0"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Unsolvable</a:t>
                      </a:r>
                      <a:endParaRPr lang="en-US" sz="2400" b="1" dirty="0">
                        <a:effectLst/>
                        <a:latin typeface="Times New Roman"/>
                        <a:ea typeface="Times New Roman"/>
                      </a:endParaRPr>
                    </a:p>
                  </a:txBody>
                  <a:tcPr marL="68580" marR="68580" marT="0" marB="0"/>
                </a:tc>
                <a:tc hMerge="1">
                  <a:txBody>
                    <a:bodyPr/>
                    <a:lstStyle/>
                    <a:p>
                      <a:endParaRPr lang="en-US" dirty="0"/>
                    </a:p>
                  </a:txBody>
                  <a:tcPr/>
                </a:tc>
                <a:extLst>
                  <a:ext uri="{0D108BD9-81ED-4DB2-BD59-A6C34878D82A}">
                    <a16:rowId xmlns:a16="http://schemas.microsoft.com/office/drawing/2014/main" val="10000"/>
                  </a:ext>
                </a:extLst>
              </a:tr>
              <a:tr h="414867">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a:effectLst/>
                        </a:rPr>
                        <a:t>x</a:t>
                      </a:r>
                      <a:endParaRPr lang="en-US" sz="2400" b="1">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x</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3</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9</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3</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9</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3"/>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3</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9</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4"/>
                  </a:ext>
                </a:extLst>
              </a:tr>
              <a:tr h="414867">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M = 6</a:t>
                      </a:r>
                    </a:p>
                  </a:txBody>
                  <a:tcPr marL="68580" marR="68580" marT="0" marB="0">
                    <a:solidFill>
                      <a:schemeClr val="accent2">
                        <a:lumMod val="20000"/>
                        <a:lumOff val="8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M = 3</a:t>
                      </a: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400" b="0" dirty="0">
                          <a:effectLst/>
                          <a:latin typeface="Times New Roman" panose="02020603050405020304" pitchFamily="18" charset="0"/>
                          <a:ea typeface="Times New Roman"/>
                          <a:cs typeface="Times New Roman" panose="02020603050405020304" pitchFamily="18" charset="0"/>
                        </a:rPr>
                        <a:t>M = 9</a:t>
                      </a: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400" b="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34521378"/>
                  </a:ext>
                </a:extLst>
              </a:tr>
            </a:tbl>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F179E29-80CC-4E03-42C2-A860ECB7C3E8}"/>
                  </a:ext>
                </a:extLst>
              </p:cNvPr>
              <p:cNvSpPr txBox="1"/>
              <p:nvPr/>
            </p:nvSpPr>
            <p:spPr>
              <a:xfrm>
                <a:off x="2060481" y="4322241"/>
                <a:ext cx="5023042" cy="253575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𝑆𝑆</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m:t>
                      </m:r>
                      <m:nary>
                        <m:naryPr>
                          <m:chr m:val="∑"/>
                          <m:subHide m:val="on"/>
                          <m:supHide m:val="on"/>
                          <m:ctrlPr>
                            <a:rPr lang="en-US" sz="2000" b="0" i="1" smtClean="0">
                              <a:latin typeface="Cambria Math" panose="02040503050406030204" pitchFamily="18" charset="0"/>
                            </a:rPr>
                          </m:ctrlPr>
                        </m:naryPr>
                        <m:sub/>
                        <m:sup/>
                        <m:e>
                          <m:d>
                            <m:dPr>
                              <m:begChr m:val="["/>
                              <m:endChr m:val="]"/>
                              <m:ctrlPr>
                                <a:rPr lang="en-US" sz="2000" b="0" i="1" smtClean="0">
                                  <a:latin typeface="Cambria Math" panose="02040503050406030204" pitchFamily="18" charset="0"/>
                                </a:rPr>
                              </m:ctrlPr>
                            </m:dPr>
                            <m:e>
                              <m:nary>
                                <m:naryPr>
                                  <m:chr m:val="∑"/>
                                  <m:subHide m:val="on"/>
                                  <m:supHide m:val="on"/>
                                  <m:ctrlPr>
                                    <a:rPr lang="en-US" sz="2000" b="0" i="1" smtClean="0">
                                      <a:latin typeface="Cambria Math" panose="02040503050406030204" pitchFamily="18" charset="0"/>
                                    </a:rPr>
                                  </m:ctrlPr>
                                </m:naryPr>
                                <m:sub/>
                                <m:sup/>
                                <m:e>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𝑇</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𝑛</m:t>
                                          </m:r>
                                        </m:den>
                                      </m:f>
                                    </m:e>
                                  </m:d>
                                </m:e>
                              </m:nary>
                            </m:e>
                          </m:d>
                        </m:e>
                      </m:nary>
                    </m:oMath>
                  </m:oMathPara>
                </a14:m>
                <a:endParaRPr lang="en-US" sz="2000" b="0" dirty="0"/>
              </a:p>
              <a:p>
                <a:pPr algn="ct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𝑆𝑆</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108−</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18</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3</m:t>
                            </m:r>
                          </m:den>
                        </m:f>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27</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9</m:t>
                                </m:r>
                              </m:e>
                              <m:sup>
                                <m:r>
                                  <a:rPr lang="en-US" sz="2000" i="1">
                                    <a:latin typeface="Cambria Math" panose="02040503050406030204" pitchFamily="18" charset="0"/>
                                  </a:rPr>
                                  <m:t>2</m:t>
                                </m:r>
                              </m:sup>
                            </m:sSup>
                          </m:num>
                          <m:den>
                            <m:r>
                              <a:rPr lang="en-US" sz="2000" i="1">
                                <a:latin typeface="Cambria Math" panose="02040503050406030204" pitchFamily="18" charset="0"/>
                              </a:rPr>
                              <m:t>3</m:t>
                            </m:r>
                          </m:den>
                        </m:f>
                      </m:e>
                    </m:d>
                  </m:oMath>
                </a14:m>
                <a:r>
                  <a:rPr lang="en-US" sz="2000" dirty="0"/>
                  <a:t>+ </a:t>
                </a:r>
                <a14:m>
                  <m:oMath xmlns:m="http://schemas.openxmlformats.org/officeDocument/2006/math">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243</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27</m:t>
                                </m:r>
                              </m:e>
                              <m:sup>
                                <m:r>
                                  <a:rPr lang="en-US" sz="2000" i="1">
                                    <a:latin typeface="Cambria Math" panose="02040503050406030204" pitchFamily="18" charset="0"/>
                                  </a:rPr>
                                  <m:t>2</m:t>
                                </m:r>
                              </m:sup>
                            </m:sSup>
                          </m:num>
                          <m:den>
                            <m:r>
                              <a:rPr lang="en-US" sz="2000" i="1">
                                <a:latin typeface="Cambria Math" panose="02040503050406030204" pitchFamily="18" charset="0"/>
                              </a:rPr>
                              <m:t>3</m:t>
                            </m:r>
                          </m:den>
                        </m:f>
                      </m:e>
                    </m:d>
                  </m:oMath>
                </a14:m>
                <a:endParaRPr lang="en-US" sz="2000" dirty="0"/>
              </a:p>
              <a:p>
                <a:pPr algn="ctr"/>
                <a:endParaRPr lang="en-US" sz="2000" i="1" dirty="0">
                  <a:latin typeface="Cambria Math" panose="02040503050406030204" pitchFamily="18" charset="0"/>
                </a:endParaRPr>
              </a:p>
              <a:p>
                <a:pPr algn="ct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𝑆𝑆</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108−108</m:t>
                        </m:r>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27</m:t>
                        </m:r>
                        <m:r>
                          <a:rPr lang="en-US" sz="2000" i="1">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7</m:t>
                        </m:r>
                      </m:e>
                    </m:d>
                  </m:oMath>
                </a14:m>
                <a:r>
                  <a:rPr lang="en-US" sz="2000" dirty="0"/>
                  <a:t>+ </a:t>
                </a:r>
                <a14:m>
                  <m:oMath xmlns:m="http://schemas.openxmlformats.org/officeDocument/2006/math">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243</m:t>
                        </m:r>
                        <m:r>
                          <a:rPr lang="en-US" sz="2000" i="1">
                            <a:latin typeface="Cambria Math" panose="02040503050406030204" pitchFamily="18" charset="0"/>
                          </a:rPr>
                          <m:t>−</m:t>
                        </m:r>
                        <m:r>
                          <a:rPr lang="en-US" sz="2000" b="0" i="1" smtClean="0">
                            <a:latin typeface="Cambria Math" panose="02040503050406030204" pitchFamily="18" charset="0"/>
                          </a:rPr>
                          <m:t>243</m:t>
                        </m:r>
                      </m:e>
                    </m:d>
                  </m:oMath>
                </a14:m>
                <a:endParaRPr lang="en-US" sz="2000" dirty="0"/>
              </a:p>
              <a:p>
                <a:pPr algn="ctr"/>
                <a:endParaRPr lang="en-US" sz="2000" i="1" dirty="0">
                  <a:latin typeface="Cambria Math" panose="02040503050406030204" pitchFamily="18" charset="0"/>
                </a:endParaRPr>
              </a:p>
              <a:p>
                <a:pPr algn="ct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𝑆𝑆</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=0+0</m:t>
                    </m:r>
                  </m:oMath>
                </a14:m>
                <a:r>
                  <a:rPr lang="en-US" sz="2000" dirty="0"/>
                  <a:t>+ </a:t>
                </a:r>
                <a14:m>
                  <m:oMath xmlns:m="http://schemas.openxmlformats.org/officeDocument/2006/math">
                    <m:r>
                      <a:rPr lang="en-US" sz="2000" i="1">
                        <a:latin typeface="Cambria Math" panose="02040503050406030204" pitchFamily="18" charset="0"/>
                      </a:rPr>
                      <m:t>0</m:t>
                    </m:r>
                    <m:r>
                      <a:rPr lang="en-US" sz="2000" b="0" i="1" smtClean="0">
                        <a:latin typeface="Cambria Math" panose="02040503050406030204" pitchFamily="18" charset="0"/>
                      </a:rPr>
                      <m:t> =</m:t>
                    </m:r>
                    <m:r>
                      <a:rPr lang="en-US" sz="2000" b="0" i="1" smtClean="0">
                        <a:solidFill>
                          <a:schemeClr val="accent5"/>
                        </a:solidFill>
                        <a:latin typeface="Cambria Math" panose="02040503050406030204" pitchFamily="18" charset="0"/>
                      </a:rPr>
                      <m:t>0</m:t>
                    </m:r>
                  </m:oMath>
                </a14:m>
                <a:endParaRPr lang="en-US" sz="2000" dirty="0"/>
              </a:p>
            </p:txBody>
          </p:sp>
        </mc:Choice>
        <mc:Fallback xmlns="">
          <p:sp>
            <p:nvSpPr>
              <p:cNvPr id="3" name="TextBox 2">
                <a:extLst>
                  <a:ext uri="{FF2B5EF4-FFF2-40B4-BE49-F238E27FC236}">
                    <a16:creationId xmlns:a16="http://schemas.microsoft.com/office/drawing/2014/main" id="{4F179E29-80CC-4E03-42C2-A860ECB7C3E8}"/>
                  </a:ext>
                </a:extLst>
              </p:cNvPr>
              <p:cNvSpPr txBox="1">
                <a:spLocks noRot="1" noChangeAspect="1" noMove="1" noResize="1" noEditPoints="1" noAdjustHandles="1" noChangeArrowheads="1" noChangeShapeType="1" noTextEdit="1"/>
              </p:cNvSpPr>
              <p:nvPr/>
            </p:nvSpPr>
            <p:spPr>
              <a:xfrm>
                <a:off x="2060481" y="4322241"/>
                <a:ext cx="5023042" cy="2535759"/>
              </a:xfrm>
              <a:prstGeom prst="rect">
                <a:avLst/>
              </a:prstGeom>
              <a:blipFill>
                <a:blip r:embed="rId3"/>
                <a:stretch>
                  <a:fillRect l="-1263" t="-41000" b="-5500"/>
                </a:stretch>
              </a:blipFill>
            </p:spPr>
            <p:txBody>
              <a:bodyPr/>
              <a:lstStyle/>
              <a:p>
                <a:r>
                  <a:rPr lang="en-US">
                    <a:noFill/>
                  </a:rPr>
                  <a:t> </a:t>
                </a:r>
              </a:p>
            </p:txBody>
          </p:sp>
        </mc:Fallback>
      </mc:AlternateContent>
    </p:spTree>
    <p:extLst>
      <p:ext uri="{BB962C8B-B14F-4D97-AF65-F5344CB8AC3E}">
        <p14:creationId xmlns:p14="http://schemas.microsoft.com/office/powerpoint/2010/main" val="838326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131" y="-8237"/>
            <a:ext cx="7773338" cy="617838"/>
          </a:xfrm>
        </p:spPr>
        <p:txBody>
          <a:bodyPr/>
          <a:lstStyle/>
          <a:p>
            <a:r>
              <a:rPr lang="en-US" dirty="0" err="1"/>
              <a:t>SSbetween</a:t>
            </a:r>
            <a:endParaRPr lang="en-US" dirty="0"/>
          </a:p>
        </p:txBody>
      </p:sp>
      <p:sp>
        <p:nvSpPr>
          <p:cNvPr id="3" name="Content Placeholder 2"/>
          <p:cNvSpPr>
            <a:spLocks noGrp="1"/>
          </p:cNvSpPr>
          <p:nvPr>
            <p:ph idx="1"/>
          </p:nvPr>
        </p:nvSpPr>
        <p:spPr>
          <a:xfrm>
            <a:off x="381000" y="711801"/>
            <a:ext cx="8229600" cy="1752600"/>
          </a:xfrm>
        </p:spPr>
        <p:txBody>
          <a:bodyPr>
            <a:noAutofit/>
          </a:bodyPr>
          <a:lstStyle/>
          <a:p>
            <a:pPr marL="0" indent="0">
              <a:buNone/>
            </a:pPr>
            <a:r>
              <a:rPr lang="en-US" dirty="0"/>
              <a:t>A researcher wants to determine whether Exercise affects stress level.  He collects data from nine people: 3 walkers, 3 joggers and 3 runners.  They rate their stress from 1 (low) to 10 (high). Do the data suggest that exercise level affects stress?  Set alpha = .05.  </a:t>
            </a:r>
            <a:endParaRPr lang="en-US" b="1" dirty="0"/>
          </a:p>
          <a:p>
            <a:pPr marL="0" indent="0">
              <a:buNone/>
            </a:pPr>
            <a:endParaRPr lang="en-US" dirty="0"/>
          </a:p>
        </p:txBody>
      </p:sp>
      <p:graphicFrame>
        <p:nvGraphicFramePr>
          <p:cNvPr id="5" name="Table 4"/>
          <p:cNvGraphicFramePr>
            <a:graphicFrameLocks noGrp="1"/>
          </p:cNvGraphicFramePr>
          <p:nvPr/>
        </p:nvGraphicFramePr>
        <p:xfrm>
          <a:off x="1447800" y="3200400"/>
          <a:ext cx="6096000" cy="2560320"/>
        </p:xfrm>
        <a:graphic>
          <a:graphicData uri="http://schemas.openxmlformats.org/drawingml/2006/table">
            <a:tbl>
              <a:tblPr firstRow="1">
                <a:tableStyleId>{35758FB7-9AC5-4552-8A53-C91805E547FA}</a:tableStyleId>
              </a:tblPr>
              <a:tblGrid>
                <a:gridCol w="1013460">
                  <a:extLst>
                    <a:ext uri="{9D8B030D-6E8A-4147-A177-3AD203B41FA5}">
                      <a16:colId xmlns:a16="http://schemas.microsoft.com/office/drawing/2014/main" val="20000"/>
                    </a:ext>
                  </a:extLst>
                </a:gridCol>
                <a:gridCol w="1013460">
                  <a:extLst>
                    <a:ext uri="{9D8B030D-6E8A-4147-A177-3AD203B41FA5}">
                      <a16:colId xmlns:a16="http://schemas.microsoft.com/office/drawing/2014/main" val="20001"/>
                    </a:ext>
                  </a:extLst>
                </a:gridCol>
                <a:gridCol w="1013460">
                  <a:extLst>
                    <a:ext uri="{9D8B030D-6E8A-4147-A177-3AD203B41FA5}">
                      <a16:colId xmlns:a16="http://schemas.microsoft.com/office/drawing/2014/main" val="20002"/>
                    </a:ext>
                  </a:extLst>
                </a:gridCol>
                <a:gridCol w="1013460">
                  <a:extLst>
                    <a:ext uri="{9D8B030D-6E8A-4147-A177-3AD203B41FA5}">
                      <a16:colId xmlns:a16="http://schemas.microsoft.com/office/drawing/2014/main" val="20003"/>
                    </a:ext>
                  </a:extLst>
                </a:gridCol>
                <a:gridCol w="101346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tblGrid>
              <a:tr h="414867">
                <a:tc gridSpan="2">
                  <a:txBody>
                    <a:bodyPr/>
                    <a:lstStyle/>
                    <a:p>
                      <a:pPr marL="0" marR="0" algn="ctr">
                        <a:spcBef>
                          <a:spcPts val="0"/>
                        </a:spcBef>
                        <a:spcAft>
                          <a:spcPts val="0"/>
                        </a:spcAft>
                      </a:pPr>
                      <a:r>
                        <a:rPr lang="en-US" sz="2800" dirty="0">
                          <a:effectLst/>
                        </a:rPr>
                        <a:t>Easy</a:t>
                      </a:r>
                      <a:endParaRPr lang="en-US" sz="2800" b="1"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800" dirty="0">
                          <a:effectLst/>
                        </a:rPr>
                        <a:t>Hard</a:t>
                      </a:r>
                      <a:endParaRPr lang="en-US" sz="2800" b="0" dirty="0">
                        <a:effectLst/>
                        <a:latin typeface="Times New Roman"/>
                        <a:ea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800" dirty="0">
                          <a:effectLst/>
                        </a:rPr>
                        <a:t>Unsolvable</a:t>
                      </a:r>
                      <a:endParaRPr lang="en-US" sz="2800" b="1" dirty="0">
                        <a:effectLst/>
                        <a:latin typeface="Times New Roman"/>
                        <a:ea typeface="Times New Roman"/>
                      </a:endParaRPr>
                    </a:p>
                  </a:txBody>
                  <a:tcPr marL="68580" marR="68580" marT="0" marB="0"/>
                </a:tc>
                <a:tc hMerge="1">
                  <a:txBody>
                    <a:bodyPr/>
                    <a:lstStyle/>
                    <a:p>
                      <a:endParaRPr lang="en-US" dirty="0"/>
                    </a:p>
                  </a:txBody>
                  <a:tcPr/>
                </a:tc>
                <a:extLst>
                  <a:ext uri="{0D108BD9-81ED-4DB2-BD59-A6C34878D82A}">
                    <a16:rowId xmlns:a16="http://schemas.microsoft.com/office/drawing/2014/main" val="10000"/>
                  </a:ext>
                </a:extLst>
              </a:tr>
              <a:tr h="414867">
                <a:tc>
                  <a:txBody>
                    <a:bodyPr/>
                    <a:lstStyle/>
                    <a:p>
                      <a:pPr marL="0" marR="0" algn="ctr">
                        <a:spcBef>
                          <a:spcPts val="0"/>
                        </a:spcBef>
                        <a:spcAft>
                          <a:spcPts val="0"/>
                        </a:spcAft>
                      </a:pPr>
                      <a:r>
                        <a:rPr lang="en-US" sz="2800">
                          <a:effectLst/>
                        </a:rPr>
                        <a:t>x</a:t>
                      </a:r>
                      <a:endParaRPr lang="en-US" sz="2800" b="1">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800">
                          <a:effectLst/>
                        </a:rPr>
                        <a:t>x</a:t>
                      </a:r>
                      <a:endParaRPr lang="en-US" sz="2800" b="1">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800" dirty="0">
                          <a:effectLst/>
                        </a:rPr>
                        <a:t>x</a:t>
                      </a:r>
                      <a:endParaRPr lang="en-US" sz="28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414867">
                <a:tc>
                  <a:txBody>
                    <a:bodyPr/>
                    <a:lstStyle/>
                    <a:p>
                      <a:pPr marL="0" marR="0" algn="ctr">
                        <a:spcBef>
                          <a:spcPts val="0"/>
                        </a:spcBef>
                        <a:spcAft>
                          <a:spcPts val="0"/>
                        </a:spcAft>
                      </a:pPr>
                      <a:r>
                        <a:rPr lang="en-US" sz="2800" dirty="0">
                          <a:effectLst/>
                        </a:rPr>
                        <a:t>1</a:t>
                      </a:r>
                      <a:endParaRPr lang="en-US" sz="2800" b="1" dirty="0">
                        <a:effectLst/>
                        <a:latin typeface="Times New Roman"/>
                        <a:ea typeface="Times New Roman"/>
                      </a:endParaRPr>
                    </a:p>
                  </a:txBody>
                  <a:tcPr marL="68580" marR="68580" marT="0" marB="0">
                    <a:solidFill>
                      <a:schemeClr val="bg2">
                        <a:lumMod val="40000"/>
                        <a:lumOff val="60000"/>
                      </a:schemeClr>
                    </a:solidFill>
                  </a:tcPr>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solidFill>
                      <a:schemeClr val="bg2">
                        <a:lumMod val="40000"/>
                        <a:lumOff val="60000"/>
                      </a:schemeClr>
                    </a:solidFill>
                  </a:tcPr>
                </a:tc>
                <a:tc>
                  <a:txBody>
                    <a:bodyPr/>
                    <a:lstStyle/>
                    <a:p>
                      <a:pPr marL="0" marR="0" algn="ctr">
                        <a:spcBef>
                          <a:spcPts val="0"/>
                        </a:spcBef>
                        <a:spcAft>
                          <a:spcPts val="0"/>
                        </a:spcAft>
                      </a:pPr>
                      <a:r>
                        <a:rPr lang="en-US" sz="2800" dirty="0">
                          <a:effectLst/>
                        </a:rPr>
                        <a:t>4</a:t>
                      </a:r>
                      <a:endParaRPr lang="en-US" sz="2800" b="1"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800" dirty="0">
                          <a:effectLst/>
                        </a:rPr>
                        <a:t>7</a:t>
                      </a:r>
                      <a:endParaRPr lang="en-US" sz="2800" b="1" dirty="0">
                        <a:effectLst/>
                        <a:latin typeface="Times New Roman"/>
                        <a:ea typeface="Times New Roman"/>
                      </a:endParaRP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r h="414867">
                <a:tc>
                  <a:txBody>
                    <a:bodyPr/>
                    <a:lstStyle/>
                    <a:p>
                      <a:pPr marL="0" marR="0" algn="ctr">
                        <a:spcBef>
                          <a:spcPts val="0"/>
                        </a:spcBef>
                        <a:spcAft>
                          <a:spcPts val="0"/>
                        </a:spcAft>
                      </a:pPr>
                      <a:r>
                        <a:rPr lang="en-US" sz="2800">
                          <a:effectLst/>
                        </a:rPr>
                        <a:t>2</a:t>
                      </a:r>
                      <a:endParaRPr lang="en-US" sz="2800" b="1">
                        <a:effectLst/>
                        <a:latin typeface="Times New Roman"/>
                        <a:ea typeface="Times New Roman"/>
                      </a:endParaRPr>
                    </a:p>
                  </a:txBody>
                  <a:tcPr marL="68580" marR="68580" marT="0" marB="0">
                    <a:solidFill>
                      <a:schemeClr val="bg2">
                        <a:lumMod val="40000"/>
                        <a:lumOff val="60000"/>
                      </a:schemeClr>
                    </a:solidFill>
                  </a:tcPr>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solidFill>
                      <a:schemeClr val="bg2">
                        <a:lumMod val="40000"/>
                        <a:lumOff val="60000"/>
                      </a:schemeClr>
                    </a:solidFill>
                  </a:tcPr>
                </a:tc>
                <a:tc>
                  <a:txBody>
                    <a:bodyPr/>
                    <a:lstStyle/>
                    <a:p>
                      <a:pPr marL="0" marR="0" algn="ctr">
                        <a:spcBef>
                          <a:spcPts val="0"/>
                        </a:spcBef>
                        <a:spcAft>
                          <a:spcPts val="0"/>
                        </a:spcAft>
                      </a:pPr>
                      <a:r>
                        <a:rPr lang="en-US" sz="2800" dirty="0">
                          <a:effectLst/>
                        </a:rPr>
                        <a:t>5</a:t>
                      </a:r>
                      <a:endParaRPr lang="en-US" sz="2800" b="1"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800" dirty="0">
                          <a:effectLst/>
                        </a:rPr>
                        <a:t>8</a:t>
                      </a:r>
                      <a:endParaRPr lang="en-US" sz="2800" b="1" dirty="0">
                        <a:effectLst/>
                        <a:latin typeface="Times New Roman"/>
                        <a:ea typeface="Times New Roman"/>
                      </a:endParaRP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solidFill>
                      <a:schemeClr val="accent3">
                        <a:lumMod val="40000"/>
                        <a:lumOff val="60000"/>
                      </a:schemeClr>
                    </a:solidFill>
                  </a:tcPr>
                </a:tc>
                <a:extLst>
                  <a:ext uri="{0D108BD9-81ED-4DB2-BD59-A6C34878D82A}">
                    <a16:rowId xmlns:a16="http://schemas.microsoft.com/office/drawing/2014/main" val="10003"/>
                  </a:ext>
                </a:extLst>
              </a:tr>
              <a:tr h="414867">
                <a:tc>
                  <a:txBody>
                    <a:bodyPr/>
                    <a:lstStyle/>
                    <a:p>
                      <a:pPr marL="0" marR="0" algn="ctr">
                        <a:spcBef>
                          <a:spcPts val="0"/>
                        </a:spcBef>
                        <a:spcAft>
                          <a:spcPts val="0"/>
                        </a:spcAft>
                      </a:pPr>
                      <a:r>
                        <a:rPr lang="en-US" sz="2800" dirty="0">
                          <a:effectLst/>
                        </a:rPr>
                        <a:t>3</a:t>
                      </a:r>
                      <a:endParaRPr lang="en-US" sz="2800" b="1" dirty="0">
                        <a:effectLst/>
                        <a:latin typeface="Times New Roman"/>
                        <a:ea typeface="Times New Roman"/>
                      </a:endParaRPr>
                    </a:p>
                  </a:txBody>
                  <a:tcPr marL="68580" marR="68580" marT="0" marB="0">
                    <a:solidFill>
                      <a:schemeClr val="bg2">
                        <a:lumMod val="40000"/>
                        <a:lumOff val="60000"/>
                      </a:schemeClr>
                    </a:solidFill>
                  </a:tcPr>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solidFill>
                      <a:schemeClr val="bg2">
                        <a:lumMod val="40000"/>
                        <a:lumOff val="60000"/>
                      </a:schemeClr>
                    </a:solidFill>
                  </a:tcPr>
                </a:tc>
                <a:tc>
                  <a:txBody>
                    <a:bodyPr/>
                    <a:lstStyle/>
                    <a:p>
                      <a:pPr marL="0" marR="0" algn="ctr">
                        <a:spcBef>
                          <a:spcPts val="0"/>
                        </a:spcBef>
                        <a:spcAft>
                          <a:spcPts val="0"/>
                        </a:spcAft>
                      </a:pPr>
                      <a:r>
                        <a:rPr lang="en-US" sz="2800" dirty="0">
                          <a:effectLst/>
                        </a:rPr>
                        <a:t>6</a:t>
                      </a:r>
                      <a:endParaRPr lang="en-US" sz="2800" b="1"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800" dirty="0">
                          <a:effectLst/>
                        </a:rPr>
                        <a:t>9</a:t>
                      </a:r>
                      <a:endParaRPr lang="en-US" sz="2800" b="1" dirty="0">
                        <a:effectLst/>
                        <a:latin typeface="Times New Roman"/>
                        <a:ea typeface="Times New Roman"/>
                      </a:endParaRP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solidFill>
                      <a:schemeClr val="accent3">
                        <a:lumMod val="40000"/>
                        <a:lumOff val="60000"/>
                      </a:schemeClr>
                    </a:solidFill>
                  </a:tcPr>
                </a:tc>
                <a:extLst>
                  <a:ext uri="{0D108BD9-81ED-4DB2-BD59-A6C34878D82A}">
                    <a16:rowId xmlns:a16="http://schemas.microsoft.com/office/drawing/2014/main" val="10004"/>
                  </a:ext>
                </a:extLst>
              </a:tr>
              <a:tr h="414867">
                <a:tc>
                  <a:txBody>
                    <a:bodyPr/>
                    <a:lstStyle/>
                    <a:p>
                      <a:pPr marL="0" marR="0" algn="ctr">
                        <a:spcBef>
                          <a:spcPts val="0"/>
                        </a:spcBef>
                        <a:spcAft>
                          <a:spcPts val="0"/>
                        </a:spcAft>
                      </a:pPr>
                      <a:r>
                        <a:rPr lang="en-US" sz="2800" dirty="0">
                          <a:effectLst/>
                        </a:rPr>
                        <a:t>M =2</a:t>
                      </a:r>
                      <a:endParaRPr lang="en-US" sz="2800" b="1" dirty="0">
                        <a:effectLst/>
                        <a:latin typeface="Times New Roman"/>
                        <a:ea typeface="Times New Roman"/>
                      </a:endParaRPr>
                    </a:p>
                  </a:txBody>
                  <a:tcPr marL="68580" marR="68580" marT="0" marB="0">
                    <a:solidFill>
                      <a:schemeClr val="bg2">
                        <a:lumMod val="40000"/>
                        <a:lumOff val="60000"/>
                      </a:schemeClr>
                    </a:solidFill>
                  </a:tcPr>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solidFill>
                      <a:schemeClr val="bg2">
                        <a:lumMod val="40000"/>
                        <a:lumOff val="60000"/>
                      </a:schemeClr>
                    </a:solidFill>
                  </a:tcPr>
                </a:tc>
                <a:tc>
                  <a:txBody>
                    <a:bodyPr/>
                    <a:lstStyle/>
                    <a:p>
                      <a:pPr marL="0" marR="0" algn="ctr">
                        <a:spcBef>
                          <a:spcPts val="0"/>
                        </a:spcBef>
                        <a:spcAft>
                          <a:spcPts val="0"/>
                        </a:spcAft>
                      </a:pPr>
                      <a:r>
                        <a:rPr lang="en-US" sz="2800" dirty="0">
                          <a:effectLst/>
                        </a:rPr>
                        <a:t>M=5</a:t>
                      </a:r>
                      <a:endParaRPr lang="en-US" sz="2800" b="1"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lgn="ctr">
                        <a:spcBef>
                          <a:spcPts val="0"/>
                        </a:spcBef>
                        <a:spcAft>
                          <a:spcPts val="0"/>
                        </a:spcAft>
                      </a:pPr>
                      <a:r>
                        <a:rPr lang="en-US" sz="2800" dirty="0">
                          <a:effectLst/>
                        </a:rPr>
                        <a:t>M=8</a:t>
                      </a:r>
                      <a:endParaRPr lang="en-US" sz="2800" b="1" dirty="0">
                        <a:effectLst/>
                        <a:latin typeface="Times New Roman"/>
                        <a:ea typeface="Times New Roman"/>
                      </a:endParaRPr>
                    </a:p>
                  </a:txBody>
                  <a:tcPr marL="68580" marR="68580" marT="0" marB="0">
                    <a:solidFill>
                      <a:schemeClr val="accent3">
                        <a:lumMod val="40000"/>
                        <a:lumOff val="60000"/>
                      </a:schemeClr>
                    </a:solidFill>
                  </a:tcPr>
                </a:tc>
                <a:tc>
                  <a:txBody>
                    <a:bodyPr/>
                    <a:lstStyle/>
                    <a:p>
                      <a:pPr marL="0" marR="0" algn="ctr">
                        <a:spcBef>
                          <a:spcPts val="0"/>
                        </a:spcBef>
                        <a:spcAft>
                          <a:spcPts val="0"/>
                        </a:spcAft>
                      </a:pPr>
                      <a:endParaRPr lang="en-US" sz="2800" b="1" dirty="0">
                        <a:effectLst/>
                        <a:latin typeface="Times New Roman"/>
                        <a:ea typeface="Times New Roman"/>
                      </a:endParaRPr>
                    </a:p>
                  </a:txBody>
                  <a:tcPr marL="68580" marR="68580" marT="0" marB="0">
                    <a:solidFill>
                      <a:schemeClr val="accent3">
                        <a:lumMod val="40000"/>
                        <a:lumOff val="60000"/>
                      </a:schemeClr>
                    </a:solidFill>
                  </a:tcPr>
                </a:tc>
                <a:extLst>
                  <a:ext uri="{0D108BD9-81ED-4DB2-BD59-A6C34878D82A}">
                    <a16:rowId xmlns:a16="http://schemas.microsoft.com/office/drawing/2014/main" val="10005"/>
                  </a:ext>
                </a:extLst>
              </a:tr>
            </a:tbl>
          </a:graphicData>
        </a:graphic>
      </p:graphicFrame>
      <p:sp>
        <p:nvSpPr>
          <p:cNvPr id="6" name="Content Placeholder 2"/>
          <p:cNvSpPr txBox="1">
            <a:spLocks/>
          </p:cNvSpPr>
          <p:nvPr/>
        </p:nvSpPr>
        <p:spPr>
          <a:xfrm>
            <a:off x="2420772" y="6096000"/>
            <a:ext cx="3657601"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Grand mean </a:t>
            </a:r>
            <a:r>
              <a:rPr lang="en-US" dirty="0"/>
              <a:t>= 5</a:t>
            </a:r>
            <a:endParaRPr lang="en-US" b="1" dirty="0">
              <a:solidFill>
                <a:srgbClr val="00B050"/>
              </a:solidFill>
            </a:endParaRPr>
          </a:p>
          <a:p>
            <a:pPr marL="0" indent="0">
              <a:buFont typeface="Arial" pitchFamily="34" charset="0"/>
              <a:buNone/>
            </a:pPr>
            <a:endParaRPr lang="en-US" dirty="0"/>
          </a:p>
        </p:txBody>
      </p:sp>
      <p:sp>
        <p:nvSpPr>
          <p:cNvPr id="4" name="Rectangle 3"/>
          <p:cNvSpPr/>
          <p:nvPr/>
        </p:nvSpPr>
        <p:spPr>
          <a:xfrm>
            <a:off x="1447800" y="5334000"/>
            <a:ext cx="990600" cy="427630"/>
          </a:xfrm>
          <a:prstGeom prst="rect">
            <a:avLst/>
          </a:prstGeom>
          <a:no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5486400" y="5822334"/>
            <a:ext cx="762000" cy="600075"/>
          </a:xfrm>
          <a:prstGeom prst="straightConnector1">
            <a:avLst/>
          </a:prstGeom>
          <a:ln w="539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505200" y="5334000"/>
            <a:ext cx="990600" cy="457200"/>
          </a:xfrm>
          <a:prstGeom prst="rect">
            <a:avLst/>
          </a:prstGeom>
          <a:no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400" y="5334000"/>
            <a:ext cx="990600" cy="457200"/>
          </a:xfrm>
          <a:prstGeom prst="rect">
            <a:avLst/>
          </a:prstGeom>
          <a:no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4076700" y="5822334"/>
            <a:ext cx="0" cy="435591"/>
          </a:xfrm>
          <a:prstGeom prst="straightConnector1">
            <a:avLst/>
          </a:prstGeom>
          <a:ln w="539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28800" y="5757507"/>
            <a:ext cx="495300" cy="510389"/>
          </a:xfrm>
          <a:prstGeom prst="straightConnector1">
            <a:avLst/>
          </a:prstGeom>
          <a:ln w="539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00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B623-41E6-DA4D-8760-4921E56E06C2}"/>
              </a:ext>
            </a:extLst>
          </p:cNvPr>
          <p:cNvSpPr>
            <a:spLocks noGrp="1"/>
          </p:cNvSpPr>
          <p:nvPr>
            <p:ph type="title"/>
          </p:nvPr>
        </p:nvSpPr>
        <p:spPr>
          <a:xfrm>
            <a:off x="685330" y="152400"/>
            <a:ext cx="8381999" cy="1596177"/>
          </a:xfrm>
        </p:spPr>
        <p:txBody>
          <a:bodyPr/>
          <a:lstStyle/>
          <a:p>
            <a:r>
              <a:rPr lang="en-US" dirty="0"/>
              <a:t>One-Way </a:t>
            </a:r>
            <a:r>
              <a:rPr lang="en-US" dirty="0" err="1"/>
              <a:t>Anova</a:t>
            </a:r>
            <a:r>
              <a:rPr lang="en-US" dirty="0"/>
              <a:t>: The Rundown II</a:t>
            </a:r>
          </a:p>
        </p:txBody>
      </p:sp>
      <p:sp>
        <p:nvSpPr>
          <p:cNvPr id="3" name="TextBox 2">
            <a:extLst>
              <a:ext uri="{FF2B5EF4-FFF2-40B4-BE49-F238E27FC236}">
                <a16:creationId xmlns:a16="http://schemas.microsoft.com/office/drawing/2014/main" id="{1ED46733-40AD-823A-56FC-6CAF447E881C}"/>
              </a:ext>
            </a:extLst>
          </p:cNvPr>
          <p:cNvSpPr txBox="1"/>
          <p:nvPr/>
        </p:nvSpPr>
        <p:spPr>
          <a:xfrm>
            <a:off x="533400" y="1447800"/>
            <a:ext cx="8382000" cy="4524315"/>
          </a:xfrm>
          <a:prstGeom prst="rect">
            <a:avLst/>
          </a:prstGeom>
          <a:noFill/>
        </p:spPr>
        <p:txBody>
          <a:bodyPr wrap="square" rtlCol="0">
            <a:spAutoFit/>
          </a:bodyPr>
          <a:lstStyle/>
          <a:p>
            <a:pPr marL="457200" indent="-457200">
              <a:buFont typeface="+mj-lt"/>
              <a:buAutoNum type="arabicPeriod" startAt="6"/>
            </a:pPr>
            <a:r>
              <a:rPr lang="en-US" sz="2400" dirty="0"/>
              <a:t>What is old?</a:t>
            </a:r>
          </a:p>
          <a:p>
            <a:pPr marL="800100" lvl="1" indent="-342900">
              <a:buFont typeface="Arial" panose="020B0604020202020204" pitchFamily="34" charset="0"/>
              <a:buChar char="•"/>
            </a:pPr>
            <a:r>
              <a:rPr lang="en-US" sz="2400" dirty="0"/>
              <a:t>Hypothesis testing</a:t>
            </a:r>
          </a:p>
          <a:p>
            <a:pPr marL="800100" lvl="1" indent="-342900">
              <a:buFont typeface="Arial" panose="020B0604020202020204" pitchFamily="34" charset="0"/>
              <a:buChar char="•"/>
            </a:pPr>
            <a:r>
              <a:rPr lang="en-US" sz="2400" dirty="0"/>
              <a:t>Null and alternative hypotheses</a:t>
            </a:r>
          </a:p>
          <a:p>
            <a:pPr marL="800100" lvl="1" indent="-342900">
              <a:buFont typeface="Arial" panose="020B0604020202020204" pitchFamily="34" charset="0"/>
              <a:buChar char="•"/>
            </a:pPr>
            <a:r>
              <a:rPr lang="en-US" sz="2400" dirty="0"/>
              <a:t>Observed and critical values</a:t>
            </a:r>
          </a:p>
          <a:p>
            <a:pPr marL="800100" lvl="1" indent="-342900">
              <a:buFont typeface="Arial" panose="020B0604020202020204" pitchFamily="34" charset="0"/>
              <a:buChar char="•"/>
            </a:pPr>
            <a:r>
              <a:rPr lang="en-US" sz="2400" dirty="0"/>
              <a:t>Rejection region; alpha</a:t>
            </a:r>
          </a:p>
          <a:p>
            <a:pPr marL="342900" indent="-342900">
              <a:buFont typeface="+mj-lt"/>
              <a:buAutoNum type="arabicPeriod" startAt="6"/>
            </a:pPr>
            <a:r>
              <a:rPr lang="en-US" sz="2400" dirty="0"/>
              <a:t>What is new?</a:t>
            </a:r>
          </a:p>
          <a:p>
            <a:pPr marL="800100" lvl="1" indent="-342900">
              <a:buFont typeface="Arial" panose="020B0604020202020204" pitchFamily="34" charset="0"/>
              <a:buChar char="•"/>
            </a:pPr>
            <a:r>
              <a:rPr lang="en-US" sz="2400" dirty="0"/>
              <a:t>SS formulas</a:t>
            </a:r>
          </a:p>
          <a:p>
            <a:pPr marL="800100" lvl="1" indent="-342900">
              <a:buFont typeface="Arial" panose="020B0604020202020204" pitchFamily="34" charset="0"/>
              <a:buChar char="•"/>
            </a:pPr>
            <a:r>
              <a:rPr lang="en-US" sz="2400" dirty="0"/>
              <a:t>Mean Square / </a:t>
            </a:r>
            <a:r>
              <a:rPr lang="en-US" sz="2400" dirty="0" err="1"/>
              <a:t>df</a:t>
            </a:r>
            <a:endParaRPr lang="en-US" sz="2400" dirty="0"/>
          </a:p>
          <a:p>
            <a:pPr marL="800100" lvl="1" indent="-342900">
              <a:buFont typeface="Arial" panose="020B0604020202020204" pitchFamily="34" charset="0"/>
              <a:buChar char="•"/>
            </a:pPr>
            <a:r>
              <a:rPr lang="en-US" sz="2400" dirty="0"/>
              <a:t>F statistic / table</a:t>
            </a:r>
          </a:p>
          <a:p>
            <a:pPr marL="800100" lvl="1" indent="-342900">
              <a:buFont typeface="Arial" panose="020B0604020202020204" pitchFamily="34" charset="0"/>
              <a:buChar char="•"/>
            </a:pPr>
            <a:r>
              <a:rPr lang="en-US" sz="2400" dirty="0"/>
              <a:t>Tukey (next time)</a:t>
            </a:r>
          </a:p>
          <a:p>
            <a:pPr marL="800100" lvl="1" indent="-342900">
              <a:buFont typeface="Arial" panose="020B0604020202020204" pitchFamily="34" charset="0"/>
              <a:buChar char="•"/>
            </a:pPr>
            <a:r>
              <a:rPr lang="en-US" sz="2400" dirty="0"/>
              <a:t>Eta-squared (next time)</a:t>
            </a:r>
          </a:p>
          <a:p>
            <a:endParaRPr lang="en-US" sz="2400" dirty="0"/>
          </a:p>
        </p:txBody>
      </p:sp>
      <p:graphicFrame>
        <p:nvGraphicFramePr>
          <p:cNvPr id="4" name="Object 2">
            <a:extLst>
              <a:ext uri="{FF2B5EF4-FFF2-40B4-BE49-F238E27FC236}">
                <a16:creationId xmlns:a16="http://schemas.microsoft.com/office/drawing/2014/main" id="{820BB599-01BD-6FFB-7F78-182834D216DD}"/>
              </a:ext>
            </a:extLst>
          </p:cNvPr>
          <p:cNvGraphicFramePr>
            <a:graphicFrameLocks noChangeAspect="1"/>
          </p:cNvGraphicFramePr>
          <p:nvPr>
            <p:extLst>
              <p:ext uri="{D42A27DB-BD31-4B8C-83A1-F6EECF244321}">
                <p14:modId xmlns:p14="http://schemas.microsoft.com/office/powerpoint/2010/main" val="1411614395"/>
              </p:ext>
            </p:extLst>
          </p:nvPr>
        </p:nvGraphicFramePr>
        <p:xfrm>
          <a:off x="5995185" y="2176244"/>
          <a:ext cx="2717800" cy="990600"/>
        </p:xfrm>
        <a:graphic>
          <a:graphicData uri="http://schemas.openxmlformats.org/presentationml/2006/ole">
            <mc:AlternateContent xmlns:mc="http://schemas.openxmlformats.org/markup-compatibility/2006">
              <mc:Choice xmlns:v="urn:schemas-microsoft-com:vml" Requires="v">
                <p:oleObj name="Equation" r:id="rId2" imgW="1358900" imgH="495300" progId="Equation.3">
                  <p:embed/>
                </p:oleObj>
              </mc:Choice>
              <mc:Fallback>
                <p:oleObj name="Equation" r:id="rId2" imgW="1358900" imgH="495300" progId="Equation.3">
                  <p:embed/>
                  <p:pic>
                    <p:nvPicPr>
                      <p:cNvPr id="1028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185" y="2176244"/>
                        <a:ext cx="27178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5D8E98CF-2BC8-D636-466E-007F0A347819}"/>
              </a:ext>
            </a:extLst>
          </p:cNvPr>
          <p:cNvGraphicFramePr>
            <a:graphicFrameLocks noChangeAspect="1"/>
          </p:cNvGraphicFramePr>
          <p:nvPr>
            <p:extLst>
              <p:ext uri="{D42A27DB-BD31-4B8C-83A1-F6EECF244321}">
                <p14:modId xmlns:p14="http://schemas.microsoft.com/office/powerpoint/2010/main" val="2105403984"/>
              </p:ext>
            </p:extLst>
          </p:nvPr>
        </p:nvGraphicFramePr>
        <p:xfrm>
          <a:off x="6569029" y="3448271"/>
          <a:ext cx="1570113" cy="523371"/>
        </p:xfrm>
        <a:graphic>
          <a:graphicData uri="http://schemas.openxmlformats.org/presentationml/2006/ole">
            <mc:AlternateContent xmlns:mc="http://schemas.openxmlformats.org/markup-compatibility/2006">
              <mc:Choice xmlns:v="urn:schemas-microsoft-com:vml" Requires="v">
                <p:oleObj name="Equation" r:id="rId4" imgW="1219200" imgH="406400" progId="Equation.3">
                  <p:embed/>
                </p:oleObj>
              </mc:Choice>
              <mc:Fallback>
                <p:oleObj name="Equation" r:id="rId4" imgW="1219200" imgH="406400" progId="Equation.3">
                  <p:embed/>
                  <p:pic>
                    <p:nvPicPr>
                      <p:cNvPr id="926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9029" y="3448271"/>
                        <a:ext cx="1570113" cy="5233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DF00B090-CC6B-CD06-069C-0957B3CAD230}"/>
              </a:ext>
            </a:extLst>
          </p:cNvPr>
          <p:cNvGraphicFramePr>
            <a:graphicFrameLocks noChangeAspect="1"/>
          </p:cNvGraphicFramePr>
          <p:nvPr>
            <p:extLst>
              <p:ext uri="{D42A27DB-BD31-4B8C-83A1-F6EECF244321}">
                <p14:modId xmlns:p14="http://schemas.microsoft.com/office/powerpoint/2010/main" val="2978715334"/>
              </p:ext>
            </p:extLst>
          </p:nvPr>
        </p:nvGraphicFramePr>
        <p:xfrm>
          <a:off x="6574315" y="3971642"/>
          <a:ext cx="1717311" cy="523371"/>
        </p:xfrm>
        <a:graphic>
          <a:graphicData uri="http://schemas.openxmlformats.org/presentationml/2006/ole">
            <mc:AlternateContent xmlns:mc="http://schemas.openxmlformats.org/markup-compatibility/2006">
              <mc:Choice xmlns:v="urn:schemas-microsoft-com:vml" Requires="v">
                <p:oleObj name="Equation" r:id="rId6" imgW="1333500" imgH="406400" progId="Equation.3">
                  <p:embed/>
                </p:oleObj>
              </mc:Choice>
              <mc:Fallback>
                <p:oleObj name="Equation" r:id="rId6" imgW="1333500" imgH="406400" progId="Equation.3">
                  <p:embed/>
                  <p:pic>
                    <p:nvPicPr>
                      <p:cNvPr id="1028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4315" y="3971642"/>
                        <a:ext cx="1717311" cy="5233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3">
            <a:extLst>
              <a:ext uri="{FF2B5EF4-FFF2-40B4-BE49-F238E27FC236}">
                <a16:creationId xmlns:a16="http://schemas.microsoft.com/office/drawing/2014/main" id="{52997D90-9DD7-43CE-58C8-6ACFBE6DEFEA}"/>
              </a:ext>
            </a:extLst>
          </p:cNvPr>
          <p:cNvGraphicFramePr>
            <a:graphicFrameLocks noChangeAspect="1"/>
          </p:cNvGraphicFramePr>
          <p:nvPr>
            <p:extLst>
              <p:ext uri="{D42A27DB-BD31-4B8C-83A1-F6EECF244321}">
                <p14:modId xmlns:p14="http://schemas.microsoft.com/office/powerpoint/2010/main" val="1650693183"/>
              </p:ext>
            </p:extLst>
          </p:nvPr>
        </p:nvGraphicFramePr>
        <p:xfrm>
          <a:off x="6569029" y="4529458"/>
          <a:ext cx="1929931" cy="637859"/>
        </p:xfrm>
        <a:graphic>
          <a:graphicData uri="http://schemas.openxmlformats.org/presentationml/2006/ole">
            <mc:AlternateContent xmlns:mc="http://schemas.openxmlformats.org/markup-compatibility/2006">
              <mc:Choice xmlns:v="urn:schemas-microsoft-com:vml" Requires="v">
                <p:oleObj name="Equation" r:id="rId8" imgW="1498600" imgH="495300" progId="Equation.3">
                  <p:embed/>
                </p:oleObj>
              </mc:Choice>
              <mc:Fallback>
                <p:oleObj name="Equation" r:id="rId8" imgW="1498600" imgH="495300" progId="Equation.3">
                  <p:embed/>
                  <p:pic>
                    <p:nvPicPr>
                      <p:cNvPr id="12339"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9029" y="4529458"/>
                        <a:ext cx="1929931" cy="6378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72296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B623-41E6-DA4D-8760-4921E56E06C2}"/>
              </a:ext>
            </a:extLst>
          </p:cNvPr>
          <p:cNvSpPr>
            <a:spLocks noGrp="1"/>
          </p:cNvSpPr>
          <p:nvPr>
            <p:ph type="title"/>
          </p:nvPr>
        </p:nvSpPr>
        <p:spPr/>
        <p:txBody>
          <a:bodyPr/>
          <a:lstStyle/>
          <a:p>
            <a:r>
              <a:rPr lang="en-US" dirty="0"/>
              <a:t>Questions about the Video Lectures</a:t>
            </a:r>
          </a:p>
        </p:txBody>
      </p:sp>
      <p:pic>
        <p:nvPicPr>
          <p:cNvPr id="109570" name="Picture 2" descr="Best interview questions to ask candidates [and great interview tips]">
            <a:extLst>
              <a:ext uri="{FF2B5EF4-FFF2-40B4-BE49-F238E27FC236}">
                <a16:creationId xmlns:a16="http://schemas.microsoft.com/office/drawing/2014/main" id="{865A7DA6-E9DF-AAD0-9444-D1BD8E894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733" y="2194395"/>
            <a:ext cx="6210534" cy="346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83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3" y="0"/>
            <a:ext cx="8229600" cy="921942"/>
          </a:xfrm>
        </p:spPr>
        <p:txBody>
          <a:bodyPr>
            <a:noAutofit/>
          </a:bodyPr>
          <a:lstStyle/>
          <a:p>
            <a:r>
              <a:rPr lang="en-US" cap="none" dirty="0"/>
              <a:t>Sources of variability</a:t>
            </a:r>
          </a:p>
        </p:txBody>
      </p:sp>
      <p:sp>
        <p:nvSpPr>
          <p:cNvPr id="5" name="Rectangle 1"/>
          <p:cNvSpPr>
            <a:spLocks noChangeArrowheads="1"/>
          </p:cNvSpPr>
          <p:nvPr/>
        </p:nvSpPr>
        <p:spPr bwMode="auto">
          <a:xfrm>
            <a:off x="152400" y="1143000"/>
            <a:ext cx="8839199" cy="5262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lphaUcPeriod"/>
              <a:tabLst/>
            </a:pP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scores in the data set as a whole are relatively spread apart or relatively bunched together.</a:t>
            </a:r>
            <a:endParaRPr lang="en-US" sz="2400" dirty="0">
              <a:latin typeface="Arial" pitchFamily="34" charset="0"/>
              <a:ea typeface="Times New Roman" pitchFamily="18" charset="0"/>
              <a:cs typeface="Arial"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lphaUcPeriod"/>
              <a:tabLst/>
            </a:pPr>
            <a:endParaRPr lang="en-US" sz="2400" dirty="0">
              <a:latin typeface="Arial" pitchFamily="34" charset="0"/>
              <a:ea typeface="Times New Roman" pitchFamily="18" charset="0"/>
              <a:cs typeface="Arial"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lphaUcPeriod"/>
              <a:tabLst/>
            </a:pPr>
            <a:r>
              <a:rPr lang="en-US" sz="2400" dirty="0">
                <a:latin typeface="Arial" pitchFamily="34" charset="0"/>
                <a:ea typeface="Times New Roman" pitchFamily="18" charset="0"/>
                <a:cs typeface="Arial" pitchFamily="34" charset="0"/>
              </a:rPr>
              <a:t>The scores in the a treatment are relatively close to one another or relatively spread apart.</a:t>
            </a:r>
          </a:p>
          <a:p>
            <a:pPr marL="457200" marR="0" lvl="0" indent="-457200" defTabSz="914400" rtl="0" eaLnBrk="1" fontAlgn="base" latinLnBrk="0" hangingPunct="1">
              <a:lnSpc>
                <a:spcPct val="100000"/>
              </a:lnSpc>
              <a:spcBef>
                <a:spcPct val="0"/>
              </a:spcBef>
              <a:spcAft>
                <a:spcPct val="0"/>
              </a:spcAft>
              <a:buClrTx/>
              <a:buSzTx/>
              <a:buFont typeface="+mj-lt"/>
              <a:buAutoNum type="alphaUcPeriod"/>
              <a:tabLst/>
            </a:pPr>
            <a:endParaRPr lang="en-US" sz="2400" dirty="0">
              <a:latin typeface="Arial" pitchFamily="34" charset="0"/>
              <a:ea typeface="Times New Roman" pitchFamily="18" charset="0"/>
              <a:cs typeface="Arial"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lphaUcPeriod"/>
              <a:tabLst/>
            </a:pPr>
            <a:r>
              <a:rPr lang="en-US" sz="2400" dirty="0">
                <a:latin typeface="Arial" pitchFamily="34" charset="0"/>
                <a:ea typeface="Times New Roman" pitchFamily="18" charset="0"/>
                <a:cs typeface="Arial" pitchFamily="34" charset="0"/>
              </a:rPr>
              <a:t>The means are relatively similar to the Grand Mean or are relatively dissimilar from the Grand Mean</a:t>
            </a:r>
          </a:p>
          <a:p>
            <a:pPr marL="457200" marR="0" lvl="0" indent="-457200" defTabSz="914400" rtl="0" eaLnBrk="1" fontAlgn="base" latinLnBrk="0" hangingPunct="1">
              <a:lnSpc>
                <a:spcPct val="100000"/>
              </a:lnSpc>
              <a:spcBef>
                <a:spcPct val="0"/>
              </a:spcBef>
              <a:spcAft>
                <a:spcPct val="0"/>
              </a:spcAft>
              <a:buClrTx/>
              <a:buSzTx/>
              <a:buFont typeface="+mj-lt"/>
              <a:buAutoNum type="alphaUcPeriod"/>
              <a:tabLst/>
            </a:pPr>
            <a:endParaRPr lang="en-US" sz="2400" dirty="0">
              <a:latin typeface="Arial" pitchFamily="34" charset="0"/>
              <a:ea typeface="Times New Roman" pitchFamily="18" charset="0"/>
              <a:cs typeface="Arial" pitchFamily="34" charset="0"/>
            </a:endParaRPr>
          </a:p>
          <a:p>
            <a:pPr marR="0" lvl="0" defTabSz="914400" rtl="0" eaLnBrk="1" fontAlgn="base" latinLnBrk="0" hangingPunct="1">
              <a:lnSpc>
                <a:spcPct val="100000"/>
              </a:lnSpc>
              <a:spcBef>
                <a:spcPct val="0"/>
              </a:spcBef>
              <a:spcAft>
                <a:spcPct val="0"/>
              </a:spcAft>
              <a:buClrTx/>
              <a:buSzTx/>
              <a:tabLst/>
            </a:pPr>
            <a:r>
              <a:rPr lang="en-US" sz="2400" dirty="0">
                <a:latin typeface="Arial" pitchFamily="34" charset="0"/>
                <a:ea typeface="Times New Roman" pitchFamily="18" charset="0"/>
                <a:cs typeface="Arial" pitchFamily="34" charset="0"/>
              </a:rPr>
              <a:t>Which of the above refers to:</a:t>
            </a:r>
          </a:p>
          <a:p>
            <a:pPr marL="800100" lvl="1" indent="-342900" fontAlgn="base">
              <a:spcBef>
                <a:spcPct val="0"/>
              </a:spcBef>
              <a:spcAft>
                <a:spcPct val="0"/>
              </a:spcAft>
              <a:buFont typeface="Arial" panose="020B0604020202020204" pitchFamily="34" charset="0"/>
              <a:buChar char="•"/>
            </a:pPr>
            <a:r>
              <a:rPr lang="en-US" sz="2400" b="1" dirty="0">
                <a:solidFill>
                  <a:schemeClr val="accent3"/>
                </a:solidFill>
                <a:latin typeface="Arial" pitchFamily="34" charset="0"/>
                <a:ea typeface="Times New Roman" pitchFamily="18" charset="0"/>
                <a:cs typeface="Arial" pitchFamily="34" charset="0"/>
              </a:rPr>
              <a:t>Total Variability?</a:t>
            </a:r>
          </a:p>
          <a:p>
            <a:pPr marL="800100" lvl="1" indent="-342900" fontAlgn="base">
              <a:spcBef>
                <a:spcPct val="0"/>
              </a:spcBef>
              <a:spcAft>
                <a:spcPct val="0"/>
              </a:spcAft>
              <a:buFont typeface="Arial" panose="020B0604020202020204" pitchFamily="34" charset="0"/>
              <a:buChar char="•"/>
            </a:pPr>
            <a:r>
              <a:rPr lang="en-US" sz="2400" b="1" dirty="0">
                <a:solidFill>
                  <a:schemeClr val="accent4"/>
                </a:solidFill>
                <a:latin typeface="Arial" pitchFamily="34" charset="0"/>
                <a:ea typeface="Times New Roman" pitchFamily="18" charset="0"/>
                <a:cs typeface="Arial" pitchFamily="34" charset="0"/>
              </a:rPr>
              <a:t>Between treatments?</a:t>
            </a:r>
          </a:p>
          <a:p>
            <a:pPr marL="800100" lvl="1" indent="-342900" fontAlgn="base">
              <a:spcBef>
                <a:spcPct val="0"/>
              </a:spcBef>
              <a:spcAft>
                <a:spcPct val="0"/>
              </a:spcAft>
              <a:buFont typeface="Arial" panose="020B0604020202020204" pitchFamily="34" charset="0"/>
              <a:buChar char="•"/>
            </a:pPr>
            <a:r>
              <a:rPr lang="en-US" sz="2400" b="1" dirty="0">
                <a:solidFill>
                  <a:schemeClr val="accent6"/>
                </a:solidFill>
                <a:latin typeface="Arial" pitchFamily="34" charset="0"/>
                <a:ea typeface="Times New Roman" pitchFamily="18" charset="0"/>
                <a:cs typeface="Arial" pitchFamily="34" charset="0"/>
              </a:rPr>
              <a:t>Withing treatments / error?</a:t>
            </a:r>
          </a:p>
        </p:txBody>
      </p:sp>
    </p:spTree>
    <p:extLst>
      <p:ext uri="{BB962C8B-B14F-4D97-AF65-F5344CB8AC3E}">
        <p14:creationId xmlns:p14="http://schemas.microsoft.com/office/powerpoint/2010/main" val="418145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3" y="0"/>
            <a:ext cx="8229600" cy="921942"/>
          </a:xfrm>
        </p:spPr>
        <p:txBody>
          <a:bodyPr>
            <a:noAutofit/>
          </a:bodyPr>
          <a:lstStyle/>
          <a:p>
            <a:r>
              <a:rPr lang="en-US" cap="none" dirty="0"/>
              <a:t>Sources of variability</a:t>
            </a:r>
          </a:p>
        </p:txBody>
      </p:sp>
      <p:sp>
        <p:nvSpPr>
          <p:cNvPr id="5" name="Rectangle 1"/>
          <p:cNvSpPr>
            <a:spLocks noChangeArrowheads="1"/>
          </p:cNvSpPr>
          <p:nvPr/>
        </p:nvSpPr>
        <p:spPr bwMode="auto">
          <a:xfrm>
            <a:off x="152400" y="1143000"/>
            <a:ext cx="8839199" cy="5262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lphaUcPeriod"/>
              <a:tabLst/>
            </a:pP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Generate an example of an experiment with an IV that has three levels.  Then describe in words what it would mean if each of the following increased/decreased</a:t>
            </a:r>
          </a:p>
          <a:p>
            <a:pPr marL="457200" marR="0" lvl="0" indent="-457200" defTabSz="914400" rtl="0" eaLnBrk="1" fontAlgn="base" latinLnBrk="0" hangingPunct="1">
              <a:lnSpc>
                <a:spcPct val="100000"/>
              </a:lnSpc>
              <a:spcBef>
                <a:spcPct val="0"/>
              </a:spcBef>
              <a:spcAft>
                <a:spcPct val="0"/>
              </a:spcAft>
              <a:buClrTx/>
              <a:buSzTx/>
              <a:buFont typeface="+mj-lt"/>
              <a:buAutoNum type="alphaUcPeriod"/>
              <a:tabLst/>
            </a:pPr>
            <a:endParaRPr lang="en-US" sz="2400" dirty="0">
              <a:latin typeface="Arial" pitchFamily="34" charset="0"/>
              <a:ea typeface="Times New Roman" pitchFamily="18" charset="0"/>
              <a:cs typeface="Arial"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lphaUcPeriod"/>
              <a:tabLst/>
            </a:pPr>
            <a:endParaRPr lang="en-US" sz="2400" dirty="0">
              <a:latin typeface="Arial" pitchFamily="34" charset="0"/>
              <a:ea typeface="Times New Roman" pitchFamily="18" charset="0"/>
              <a:cs typeface="Arial"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lphaUcPeriod"/>
              <a:tabLst/>
            </a:pPr>
            <a:endParaRPr lang="en-US" sz="2400" dirty="0">
              <a:latin typeface="Arial" pitchFamily="34" charset="0"/>
              <a:ea typeface="Times New Roman" pitchFamily="18" charset="0"/>
              <a:cs typeface="Arial"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lphaUcPeriod"/>
              <a:tabLst/>
            </a:pPr>
            <a:endParaRPr lang="en-US" sz="2400" dirty="0">
              <a:latin typeface="Arial" pitchFamily="34" charset="0"/>
              <a:ea typeface="Times New Roman" pitchFamily="18" charset="0"/>
              <a:cs typeface="Arial"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lphaUcPeriod"/>
              <a:tabLst/>
            </a:pPr>
            <a:endParaRPr lang="en-US" sz="2400" dirty="0">
              <a:latin typeface="Arial" pitchFamily="34" charset="0"/>
              <a:ea typeface="Times New Roman" pitchFamily="18" charset="0"/>
              <a:cs typeface="Arial"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lphaUcPeriod"/>
              <a:tabLst/>
            </a:pPr>
            <a:endParaRPr lang="en-US" sz="2400" dirty="0">
              <a:latin typeface="Arial" pitchFamily="34" charset="0"/>
              <a:ea typeface="Times New Roman" pitchFamily="18" charset="0"/>
              <a:cs typeface="Arial" pitchFamily="34" charset="0"/>
            </a:endParaRPr>
          </a:p>
          <a:p>
            <a:pPr marR="0" lvl="0" defTabSz="914400" rtl="0" eaLnBrk="1" fontAlgn="base" latinLnBrk="0" hangingPunct="1">
              <a:lnSpc>
                <a:spcPct val="100000"/>
              </a:lnSpc>
              <a:spcBef>
                <a:spcPct val="0"/>
              </a:spcBef>
              <a:spcAft>
                <a:spcPct val="0"/>
              </a:spcAft>
              <a:buClrTx/>
              <a:buSzTx/>
              <a:tabLst/>
            </a:pPr>
            <a:r>
              <a:rPr lang="en-US" sz="2400" dirty="0">
                <a:latin typeface="Arial" pitchFamily="34" charset="0"/>
                <a:ea typeface="Times New Roman" pitchFamily="18" charset="0"/>
                <a:cs typeface="Arial" pitchFamily="34" charset="0"/>
              </a:rPr>
              <a:t>Which of the above refers to:</a:t>
            </a:r>
          </a:p>
          <a:p>
            <a:pPr marL="800100" lvl="1" indent="-342900" fontAlgn="base">
              <a:spcBef>
                <a:spcPct val="0"/>
              </a:spcBef>
              <a:spcAft>
                <a:spcPct val="0"/>
              </a:spcAft>
              <a:buFont typeface="Arial" panose="020B0604020202020204" pitchFamily="34" charset="0"/>
              <a:buChar char="•"/>
            </a:pPr>
            <a:r>
              <a:rPr lang="en-US" sz="2400" b="1" dirty="0">
                <a:solidFill>
                  <a:schemeClr val="accent3"/>
                </a:solidFill>
                <a:latin typeface="Arial" pitchFamily="34" charset="0"/>
                <a:ea typeface="Times New Roman" pitchFamily="18" charset="0"/>
                <a:cs typeface="Arial" pitchFamily="34" charset="0"/>
              </a:rPr>
              <a:t>Total Variability?</a:t>
            </a:r>
          </a:p>
          <a:p>
            <a:pPr marL="800100" lvl="1" indent="-342900" fontAlgn="base">
              <a:spcBef>
                <a:spcPct val="0"/>
              </a:spcBef>
              <a:spcAft>
                <a:spcPct val="0"/>
              </a:spcAft>
              <a:buFont typeface="Arial" panose="020B0604020202020204" pitchFamily="34" charset="0"/>
              <a:buChar char="•"/>
            </a:pPr>
            <a:r>
              <a:rPr lang="en-US" sz="2400" b="1" dirty="0">
                <a:solidFill>
                  <a:schemeClr val="accent4"/>
                </a:solidFill>
                <a:latin typeface="Arial" pitchFamily="34" charset="0"/>
                <a:ea typeface="Times New Roman" pitchFamily="18" charset="0"/>
                <a:cs typeface="Arial" pitchFamily="34" charset="0"/>
              </a:rPr>
              <a:t>Between treatments?</a:t>
            </a:r>
          </a:p>
          <a:p>
            <a:pPr marL="800100" lvl="1" indent="-342900" fontAlgn="base">
              <a:spcBef>
                <a:spcPct val="0"/>
              </a:spcBef>
              <a:spcAft>
                <a:spcPct val="0"/>
              </a:spcAft>
              <a:buFont typeface="Arial" panose="020B0604020202020204" pitchFamily="34" charset="0"/>
              <a:buChar char="•"/>
            </a:pPr>
            <a:r>
              <a:rPr lang="en-US" sz="2400" b="1" dirty="0">
                <a:solidFill>
                  <a:schemeClr val="accent6"/>
                </a:solidFill>
                <a:latin typeface="Arial" pitchFamily="34" charset="0"/>
                <a:ea typeface="Times New Roman" pitchFamily="18" charset="0"/>
                <a:cs typeface="Arial" pitchFamily="34" charset="0"/>
              </a:rPr>
              <a:t>Withing treatments / error?</a:t>
            </a:r>
          </a:p>
        </p:txBody>
      </p:sp>
    </p:spTree>
    <p:extLst>
      <p:ext uri="{BB962C8B-B14F-4D97-AF65-F5344CB8AC3E}">
        <p14:creationId xmlns:p14="http://schemas.microsoft.com/office/powerpoint/2010/main" val="348396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792162"/>
          </a:xfrm>
        </p:spPr>
        <p:txBody>
          <a:bodyPr>
            <a:normAutofit fontScale="90000"/>
          </a:bodyPr>
          <a:lstStyle/>
          <a:p>
            <a:pPr eaLnBrk="1" hangingPunct="1"/>
            <a:r>
              <a:rPr lang="en-US" dirty="0">
                <a:latin typeface="Arial" charset="0"/>
              </a:rPr>
              <a:t>How would this graph change if…</a:t>
            </a:r>
          </a:p>
        </p:txBody>
      </p:sp>
      <p:sp>
        <p:nvSpPr>
          <p:cNvPr id="2" name="TextBox 1">
            <a:extLst>
              <a:ext uri="{FF2B5EF4-FFF2-40B4-BE49-F238E27FC236}">
                <a16:creationId xmlns:a16="http://schemas.microsoft.com/office/drawing/2014/main" id="{8360B0B0-12AF-EED7-4F4B-C6E473C81044}"/>
              </a:ext>
            </a:extLst>
          </p:cNvPr>
          <p:cNvSpPr txBox="1"/>
          <p:nvPr/>
        </p:nvSpPr>
        <p:spPr>
          <a:xfrm>
            <a:off x="1447803" y="1066710"/>
            <a:ext cx="7010394" cy="1200329"/>
          </a:xfrm>
          <a:prstGeom prst="rect">
            <a:avLst/>
          </a:prstGeom>
          <a:noFill/>
        </p:spPr>
        <p:txBody>
          <a:bodyPr wrap="square" rtlCol="0">
            <a:spAutoFit/>
          </a:bodyPr>
          <a:lstStyle/>
          <a:p>
            <a:r>
              <a:rPr lang="en-US" sz="2400" b="1" dirty="0">
                <a:solidFill>
                  <a:schemeClr val="accent3"/>
                </a:solidFill>
              </a:rPr>
              <a:t>Total variability increased/decreased?</a:t>
            </a:r>
          </a:p>
          <a:p>
            <a:r>
              <a:rPr lang="en-US" sz="2400" b="1" dirty="0">
                <a:solidFill>
                  <a:schemeClr val="accent4"/>
                </a:solidFill>
              </a:rPr>
              <a:t>Between treatments variability increased/decreased?</a:t>
            </a:r>
          </a:p>
          <a:p>
            <a:r>
              <a:rPr lang="en-US" sz="2400" b="1" dirty="0">
                <a:solidFill>
                  <a:schemeClr val="accent6"/>
                </a:solidFill>
              </a:rPr>
              <a:t>Within subjects variability increased/decreased?</a:t>
            </a:r>
          </a:p>
        </p:txBody>
      </p:sp>
      <p:graphicFrame>
        <p:nvGraphicFramePr>
          <p:cNvPr id="9" name="Chart 8">
            <a:extLst>
              <a:ext uri="{FF2B5EF4-FFF2-40B4-BE49-F238E27FC236}">
                <a16:creationId xmlns:a16="http://schemas.microsoft.com/office/drawing/2014/main" id="{4C095180-27F8-D3B3-A9F7-BA97E7040E69}"/>
              </a:ext>
            </a:extLst>
          </p:cNvPr>
          <p:cNvGraphicFramePr>
            <a:graphicFrameLocks/>
          </p:cNvGraphicFramePr>
          <p:nvPr>
            <p:extLst>
              <p:ext uri="{D42A27DB-BD31-4B8C-83A1-F6EECF244321}">
                <p14:modId xmlns:p14="http://schemas.microsoft.com/office/powerpoint/2010/main" val="386722882"/>
              </p:ext>
            </p:extLst>
          </p:nvPr>
        </p:nvGraphicFramePr>
        <p:xfrm>
          <a:off x="1047750" y="2419262"/>
          <a:ext cx="70485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150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7A1D2E5A-CF31-2D4B-8E79-82B0CD53A7D9}"/>
              </a:ext>
            </a:extLst>
          </p:cNvPr>
          <p:cNvGraphicFramePr>
            <a:graphicFrameLocks/>
          </p:cNvGraphicFramePr>
          <p:nvPr/>
        </p:nvGraphicFramePr>
        <p:xfrm>
          <a:off x="10510" y="7883"/>
          <a:ext cx="58674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8BFD2C8E-1AA4-86FF-E753-BCAE60106527}"/>
              </a:ext>
            </a:extLst>
          </p:cNvPr>
          <p:cNvGraphicFramePr>
            <a:graphicFrameLocks/>
          </p:cNvGraphicFramePr>
          <p:nvPr/>
        </p:nvGraphicFramePr>
        <p:xfrm>
          <a:off x="3429000" y="3436883"/>
          <a:ext cx="5715000" cy="342111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C3FD4F08-7C09-7AC0-6C0E-F1F1E87843AB}"/>
              </a:ext>
            </a:extLst>
          </p:cNvPr>
          <p:cNvSpPr txBox="1"/>
          <p:nvPr/>
        </p:nvSpPr>
        <p:spPr>
          <a:xfrm>
            <a:off x="10510" y="4038600"/>
            <a:ext cx="349469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7030A0"/>
                </a:solidFill>
              </a:rPr>
              <a:t>SS Treatment higher</a:t>
            </a:r>
          </a:p>
          <a:p>
            <a:pPr marL="342900" indent="-342900">
              <a:buFont typeface="Arial" panose="020B0604020202020204" pitchFamily="34" charset="0"/>
              <a:buChar char="•"/>
            </a:pPr>
            <a:r>
              <a:rPr lang="en-US" sz="2000" dirty="0">
                <a:solidFill>
                  <a:srgbClr val="7030A0"/>
                </a:solidFill>
              </a:rPr>
              <a:t>Means are further apart</a:t>
            </a:r>
          </a:p>
          <a:p>
            <a:pPr marL="342900" indent="-342900">
              <a:buFont typeface="Arial" panose="020B0604020202020204" pitchFamily="34" charset="0"/>
              <a:buChar char="•"/>
            </a:pPr>
            <a:r>
              <a:rPr lang="en-US" sz="2000" dirty="0">
                <a:solidFill>
                  <a:srgbClr val="E12EC9"/>
                </a:solidFill>
              </a:rPr>
              <a:t>MORE</a:t>
            </a:r>
            <a:r>
              <a:rPr lang="en-US" sz="2000" dirty="0">
                <a:solidFill>
                  <a:srgbClr val="7030A0"/>
                </a:solidFill>
              </a:rPr>
              <a:t> likely to reject the null</a:t>
            </a:r>
          </a:p>
        </p:txBody>
      </p:sp>
      <p:sp>
        <p:nvSpPr>
          <p:cNvPr id="2" name="TextBox 1">
            <a:extLst>
              <a:ext uri="{FF2B5EF4-FFF2-40B4-BE49-F238E27FC236}">
                <a16:creationId xmlns:a16="http://schemas.microsoft.com/office/drawing/2014/main" id="{617D6287-586F-7171-FACA-193F4DA85F6B}"/>
              </a:ext>
            </a:extLst>
          </p:cNvPr>
          <p:cNvSpPr txBox="1"/>
          <p:nvPr/>
        </p:nvSpPr>
        <p:spPr>
          <a:xfrm>
            <a:off x="5859517" y="1060664"/>
            <a:ext cx="326609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7030A0"/>
                </a:solidFill>
              </a:rPr>
              <a:t>SS Treatment lower</a:t>
            </a:r>
          </a:p>
          <a:p>
            <a:pPr marL="342900" indent="-342900">
              <a:buFont typeface="Arial" panose="020B0604020202020204" pitchFamily="34" charset="0"/>
              <a:buChar char="•"/>
            </a:pPr>
            <a:r>
              <a:rPr lang="en-US" sz="2000" dirty="0">
                <a:solidFill>
                  <a:srgbClr val="7030A0"/>
                </a:solidFill>
              </a:rPr>
              <a:t>Means are closer together</a:t>
            </a:r>
          </a:p>
          <a:p>
            <a:pPr marL="342900" indent="-342900">
              <a:buFont typeface="Arial" panose="020B0604020202020204" pitchFamily="34" charset="0"/>
              <a:buChar char="•"/>
            </a:pPr>
            <a:r>
              <a:rPr lang="en-US" sz="2000" dirty="0">
                <a:solidFill>
                  <a:srgbClr val="E12EC9"/>
                </a:solidFill>
              </a:rPr>
              <a:t>LESS</a:t>
            </a:r>
            <a:r>
              <a:rPr lang="en-US" sz="2000" dirty="0">
                <a:solidFill>
                  <a:srgbClr val="7030A0"/>
                </a:solidFill>
              </a:rPr>
              <a:t> likely to reject the null</a:t>
            </a:r>
          </a:p>
        </p:txBody>
      </p:sp>
    </p:spTree>
    <p:extLst>
      <p:ext uri="{BB962C8B-B14F-4D97-AF65-F5344CB8AC3E}">
        <p14:creationId xmlns:p14="http://schemas.microsoft.com/office/powerpoint/2010/main" val="164087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{0142C5C6-7DEF-754F-A8C3-3A36AB38A542}tf10001073</Template>
  <TotalTime>5024</TotalTime>
  <Words>2254</Words>
  <Application>Microsoft Macintosh PowerPoint</Application>
  <PresentationFormat>On-screen Show (4:3)</PresentationFormat>
  <Paragraphs>631</Paragraphs>
  <Slides>39</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Cambria Math</vt:lpstr>
      <vt:lpstr>Symbol</vt:lpstr>
      <vt:lpstr>Times New Roman</vt:lpstr>
      <vt:lpstr>Tw Cen MT</vt:lpstr>
      <vt:lpstr>Droplet</vt:lpstr>
      <vt:lpstr>Equation</vt:lpstr>
      <vt:lpstr>MidSemester Evaluations</vt:lpstr>
      <vt:lpstr>One-Way ANOVA</vt:lpstr>
      <vt:lpstr>One-Way Anova: The Rundown</vt:lpstr>
      <vt:lpstr>One-Way Anova: The Rundown II</vt:lpstr>
      <vt:lpstr>Questions about the Video Lectures</vt:lpstr>
      <vt:lpstr>Sources of variability</vt:lpstr>
      <vt:lpstr>Sources of variability</vt:lpstr>
      <vt:lpstr>How would this graph change if…</vt:lpstr>
      <vt:lpstr>PowerPoint Presentation</vt:lpstr>
      <vt:lpstr>PowerPoint Presentation</vt:lpstr>
      <vt:lpstr>ANOVA – Total Variability</vt:lpstr>
      <vt:lpstr>ANOVA – Treatment Variability</vt:lpstr>
      <vt:lpstr>ANOVA – Error Variability</vt:lpstr>
      <vt:lpstr>ANOVA: Total = Treatment + Error</vt:lpstr>
      <vt:lpstr>Mood and memory</vt:lpstr>
      <vt:lpstr>Group Size and Conformity</vt:lpstr>
      <vt:lpstr>Formula Sheet: One-Way ANOVA</vt:lpstr>
      <vt:lpstr>Group Size and Conformity</vt:lpstr>
      <vt:lpstr>Group Size and Conformity</vt:lpstr>
      <vt:lpstr>Group Size and Conformity</vt:lpstr>
      <vt:lpstr>Group Size and Conformity</vt:lpstr>
      <vt:lpstr>PowerPoint Presentation</vt:lpstr>
      <vt:lpstr>PowerPoint Presentation</vt:lpstr>
      <vt:lpstr>Reporting the Results</vt:lpstr>
      <vt:lpstr>ANOVA in SPSS: Conformity</vt:lpstr>
      <vt:lpstr>ANOVA in SPSS: Conformity</vt:lpstr>
      <vt:lpstr>ANOVA in SPSS: Conformity</vt:lpstr>
      <vt:lpstr>ANOVA in SPSS: Conformity</vt:lpstr>
      <vt:lpstr>ANOVA in SPSS: Ladder data</vt:lpstr>
      <vt:lpstr>ANOVA in SPSS: Ladder data</vt:lpstr>
      <vt:lpstr>Problem Solving</vt:lpstr>
      <vt:lpstr>Problem Solving</vt:lpstr>
      <vt:lpstr>SStotal</vt:lpstr>
      <vt:lpstr>SStotal=0 Every score would be the same and equal to the grand mean</vt:lpstr>
      <vt:lpstr>SSbetween</vt:lpstr>
      <vt:lpstr>SSbetween = 0 Every treatment mean would be the same and equal to the grand mean</vt:lpstr>
      <vt:lpstr>SSerror</vt:lpstr>
      <vt:lpstr>SSerror = 0 Every treatment mean would be the same and equal to the grand mean</vt:lpstr>
      <vt:lpstr>SSbetween</vt:lpstr>
    </vt:vector>
  </TitlesOfParts>
  <Company>Amherst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One-Way ANOVA</dc:title>
  <dc:creator>Julia McQuade</dc:creator>
  <cp:lastModifiedBy>Microsoft Office User</cp:lastModifiedBy>
  <cp:revision>173</cp:revision>
  <dcterms:created xsi:type="dcterms:W3CDTF">2013-04-02T15:38:09Z</dcterms:created>
  <dcterms:modified xsi:type="dcterms:W3CDTF">2023-10-26T00:59:37Z</dcterms:modified>
</cp:coreProperties>
</file>