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Lst>
  <p:notesMasterIdLst>
    <p:notesMasterId r:id="rId86"/>
  </p:notesMasterIdLst>
  <p:sldIdLst>
    <p:sldId id="256" r:id="rId2"/>
    <p:sldId id="376" r:id="rId3"/>
    <p:sldId id="257" r:id="rId4"/>
    <p:sldId id="260" r:id="rId5"/>
    <p:sldId id="330" r:id="rId6"/>
    <p:sldId id="259" r:id="rId7"/>
    <p:sldId id="261" r:id="rId8"/>
    <p:sldId id="262" r:id="rId9"/>
    <p:sldId id="263" r:id="rId10"/>
    <p:sldId id="264" r:id="rId11"/>
    <p:sldId id="302" r:id="rId12"/>
    <p:sldId id="266" r:id="rId13"/>
    <p:sldId id="268" r:id="rId14"/>
    <p:sldId id="270" r:id="rId15"/>
    <p:sldId id="332" r:id="rId16"/>
    <p:sldId id="333" r:id="rId17"/>
    <p:sldId id="314" r:id="rId18"/>
    <p:sldId id="334" r:id="rId19"/>
    <p:sldId id="315" r:id="rId20"/>
    <p:sldId id="277" r:id="rId21"/>
    <p:sldId id="316" r:id="rId22"/>
    <p:sldId id="279" r:id="rId23"/>
    <p:sldId id="281" r:id="rId24"/>
    <p:sldId id="305" r:id="rId25"/>
    <p:sldId id="282" r:id="rId26"/>
    <p:sldId id="283" r:id="rId27"/>
    <p:sldId id="329" r:id="rId28"/>
    <p:sldId id="373" r:id="rId29"/>
    <p:sldId id="284" r:id="rId30"/>
    <p:sldId id="285" r:id="rId31"/>
    <p:sldId id="304" r:id="rId32"/>
    <p:sldId id="287" r:id="rId33"/>
    <p:sldId id="288" r:id="rId34"/>
    <p:sldId id="308" r:id="rId35"/>
    <p:sldId id="345" r:id="rId36"/>
    <p:sldId id="312" r:id="rId37"/>
    <p:sldId id="346" r:id="rId38"/>
    <p:sldId id="372" r:id="rId39"/>
    <p:sldId id="348" r:id="rId40"/>
    <p:sldId id="349" r:id="rId41"/>
    <p:sldId id="350" r:id="rId42"/>
    <p:sldId id="351" r:id="rId43"/>
    <p:sldId id="352" r:id="rId44"/>
    <p:sldId id="353" r:id="rId45"/>
    <p:sldId id="354" r:id="rId46"/>
    <p:sldId id="355" r:id="rId47"/>
    <p:sldId id="359" r:id="rId48"/>
    <p:sldId id="377" r:id="rId49"/>
    <p:sldId id="378" r:id="rId50"/>
    <p:sldId id="379" r:id="rId51"/>
    <p:sldId id="380" r:id="rId52"/>
    <p:sldId id="338" r:id="rId53"/>
    <p:sldId id="339" r:id="rId54"/>
    <p:sldId id="361" r:id="rId55"/>
    <p:sldId id="362" r:id="rId56"/>
    <p:sldId id="363" r:id="rId57"/>
    <p:sldId id="364" r:id="rId58"/>
    <p:sldId id="365" r:id="rId59"/>
    <p:sldId id="366" r:id="rId60"/>
    <p:sldId id="367" r:id="rId61"/>
    <p:sldId id="368" r:id="rId62"/>
    <p:sldId id="374" r:id="rId63"/>
    <p:sldId id="370" r:id="rId64"/>
    <p:sldId id="375" r:id="rId65"/>
    <p:sldId id="371" r:id="rId66"/>
    <p:sldId id="381" r:id="rId67"/>
    <p:sldId id="383" r:id="rId68"/>
    <p:sldId id="471" r:id="rId69"/>
    <p:sldId id="477" r:id="rId70"/>
    <p:sldId id="478" r:id="rId71"/>
    <p:sldId id="479" r:id="rId72"/>
    <p:sldId id="480" r:id="rId73"/>
    <p:sldId id="481" r:id="rId74"/>
    <p:sldId id="482" r:id="rId75"/>
    <p:sldId id="483" r:id="rId76"/>
    <p:sldId id="484" r:id="rId77"/>
    <p:sldId id="486" r:id="rId78"/>
    <p:sldId id="485" r:id="rId79"/>
    <p:sldId id="487" r:id="rId80"/>
    <p:sldId id="488" r:id="rId81"/>
    <p:sldId id="489" r:id="rId82"/>
    <p:sldId id="490" r:id="rId83"/>
    <p:sldId id="492" r:id="rId84"/>
    <p:sldId id="491" r:id="rId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5691" autoAdjust="0"/>
  </p:normalViewPr>
  <p:slideViewPr>
    <p:cSldViewPr>
      <p:cViewPr varScale="1">
        <p:scale>
          <a:sx n="152" d="100"/>
          <a:sy n="152" d="100"/>
        </p:scale>
        <p:origin x="1184"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image" Target="../media/image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9.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image" Target="../media/image15.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8A9760-053F-4E39-B835-712E4749099B}" type="datetimeFigureOut">
              <a:rPr lang="en-US" smtClean="0"/>
              <a:t>10/21/21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947F4B-9B0A-486A-9F35-E2A2033AF17F}" type="slidenum">
              <a:rPr lang="en-US" smtClean="0"/>
              <a:t>‹#›</a:t>
            </a:fld>
            <a:endParaRPr lang="en-US"/>
          </a:p>
        </p:txBody>
      </p:sp>
    </p:spTree>
    <p:extLst>
      <p:ext uri="{BB962C8B-B14F-4D97-AF65-F5344CB8AC3E}">
        <p14:creationId xmlns:p14="http://schemas.microsoft.com/office/powerpoint/2010/main" val="2828321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47F4B-9B0A-486A-9F35-E2A2033AF17F}" type="slidenum">
              <a:rPr lang="en-US" smtClean="0"/>
              <a:t>3</a:t>
            </a:fld>
            <a:endParaRPr lang="en-US"/>
          </a:p>
        </p:txBody>
      </p:sp>
    </p:spTree>
    <p:extLst>
      <p:ext uri="{BB962C8B-B14F-4D97-AF65-F5344CB8AC3E}">
        <p14:creationId xmlns:p14="http://schemas.microsoft.com/office/powerpoint/2010/main" val="2576431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47F4B-9B0A-486A-9F35-E2A2033AF17F}" type="slidenum">
              <a:rPr lang="en-US" smtClean="0"/>
              <a:t>13</a:t>
            </a:fld>
            <a:endParaRPr lang="en-US"/>
          </a:p>
        </p:txBody>
      </p:sp>
    </p:spTree>
    <p:extLst>
      <p:ext uri="{BB962C8B-B14F-4D97-AF65-F5344CB8AC3E}">
        <p14:creationId xmlns:p14="http://schemas.microsoft.com/office/powerpoint/2010/main" val="1932005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47F4B-9B0A-486A-9F35-E2A2033AF17F}" type="slidenum">
              <a:rPr lang="en-US" smtClean="0"/>
              <a:t>14</a:t>
            </a:fld>
            <a:endParaRPr lang="en-US"/>
          </a:p>
        </p:txBody>
      </p:sp>
    </p:spTree>
    <p:extLst>
      <p:ext uri="{BB962C8B-B14F-4D97-AF65-F5344CB8AC3E}">
        <p14:creationId xmlns:p14="http://schemas.microsoft.com/office/powerpoint/2010/main" val="1932005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47F4B-9B0A-486A-9F35-E2A2033AF17F}" type="slidenum">
              <a:rPr lang="en-US" smtClean="0"/>
              <a:t>15</a:t>
            </a:fld>
            <a:endParaRPr lang="en-US"/>
          </a:p>
        </p:txBody>
      </p:sp>
    </p:spTree>
    <p:extLst>
      <p:ext uri="{BB962C8B-B14F-4D97-AF65-F5344CB8AC3E}">
        <p14:creationId xmlns:p14="http://schemas.microsoft.com/office/powerpoint/2010/main" val="2550902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47F4B-9B0A-486A-9F35-E2A2033AF17F}" type="slidenum">
              <a:rPr lang="en-US" smtClean="0"/>
              <a:t>16</a:t>
            </a:fld>
            <a:endParaRPr lang="en-US"/>
          </a:p>
        </p:txBody>
      </p:sp>
    </p:spTree>
    <p:extLst>
      <p:ext uri="{BB962C8B-B14F-4D97-AF65-F5344CB8AC3E}">
        <p14:creationId xmlns:p14="http://schemas.microsoft.com/office/powerpoint/2010/main" val="2312339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47F4B-9B0A-486A-9F35-E2A2033AF17F}" type="slidenum">
              <a:rPr lang="en-US" smtClean="0"/>
              <a:t>17</a:t>
            </a:fld>
            <a:endParaRPr lang="en-US"/>
          </a:p>
        </p:txBody>
      </p:sp>
    </p:spTree>
    <p:extLst>
      <p:ext uri="{BB962C8B-B14F-4D97-AF65-F5344CB8AC3E}">
        <p14:creationId xmlns:p14="http://schemas.microsoft.com/office/powerpoint/2010/main" val="1932005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47F4B-9B0A-486A-9F35-E2A2033AF17F}" type="slidenum">
              <a:rPr lang="en-US" smtClean="0"/>
              <a:t>18</a:t>
            </a:fld>
            <a:endParaRPr lang="en-US"/>
          </a:p>
        </p:txBody>
      </p:sp>
    </p:spTree>
    <p:extLst>
      <p:ext uri="{BB962C8B-B14F-4D97-AF65-F5344CB8AC3E}">
        <p14:creationId xmlns:p14="http://schemas.microsoft.com/office/powerpoint/2010/main" val="752682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47F4B-9B0A-486A-9F35-E2A2033AF17F}" type="slidenum">
              <a:rPr lang="en-US" smtClean="0"/>
              <a:t>19</a:t>
            </a:fld>
            <a:endParaRPr lang="en-US"/>
          </a:p>
        </p:txBody>
      </p:sp>
    </p:spTree>
    <p:extLst>
      <p:ext uri="{BB962C8B-B14F-4D97-AF65-F5344CB8AC3E}">
        <p14:creationId xmlns:p14="http://schemas.microsoft.com/office/powerpoint/2010/main" val="1932005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7947F4B-9B0A-486A-9F35-E2A2033AF17F}" type="slidenum">
              <a:rPr lang="en-US" smtClean="0"/>
              <a:t>20</a:t>
            </a:fld>
            <a:endParaRPr lang="en-US"/>
          </a:p>
        </p:txBody>
      </p:sp>
    </p:spTree>
    <p:extLst>
      <p:ext uri="{BB962C8B-B14F-4D97-AF65-F5344CB8AC3E}">
        <p14:creationId xmlns:p14="http://schemas.microsoft.com/office/powerpoint/2010/main" val="4231133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47F4B-9B0A-486A-9F35-E2A2033AF17F}" type="slidenum">
              <a:rPr lang="en-US" smtClean="0"/>
              <a:t>21</a:t>
            </a:fld>
            <a:endParaRPr lang="en-US"/>
          </a:p>
        </p:txBody>
      </p:sp>
    </p:spTree>
    <p:extLst>
      <p:ext uri="{BB962C8B-B14F-4D97-AF65-F5344CB8AC3E}">
        <p14:creationId xmlns:p14="http://schemas.microsoft.com/office/powerpoint/2010/main" val="1932005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7947F4B-9B0A-486A-9F35-E2A2033AF17F}" type="slidenum">
              <a:rPr lang="en-US" smtClean="0"/>
              <a:t>22</a:t>
            </a:fld>
            <a:endParaRPr lang="en-US"/>
          </a:p>
        </p:txBody>
      </p:sp>
    </p:spTree>
    <p:extLst>
      <p:ext uri="{BB962C8B-B14F-4D97-AF65-F5344CB8AC3E}">
        <p14:creationId xmlns:p14="http://schemas.microsoft.com/office/powerpoint/2010/main" val="2513514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47F4B-9B0A-486A-9F35-E2A2033AF17F}" type="slidenum">
              <a:rPr lang="en-US" smtClean="0"/>
              <a:t>4</a:t>
            </a:fld>
            <a:endParaRPr lang="en-US"/>
          </a:p>
        </p:txBody>
      </p:sp>
    </p:spTree>
    <p:extLst>
      <p:ext uri="{BB962C8B-B14F-4D97-AF65-F5344CB8AC3E}">
        <p14:creationId xmlns:p14="http://schemas.microsoft.com/office/powerpoint/2010/main" val="25979113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7947F4B-9B0A-486A-9F35-E2A2033AF17F}" type="slidenum">
              <a:rPr lang="en-US" smtClean="0"/>
              <a:t>23</a:t>
            </a:fld>
            <a:endParaRPr lang="en-US"/>
          </a:p>
        </p:txBody>
      </p:sp>
    </p:spTree>
    <p:extLst>
      <p:ext uri="{BB962C8B-B14F-4D97-AF65-F5344CB8AC3E}">
        <p14:creationId xmlns:p14="http://schemas.microsoft.com/office/powerpoint/2010/main" val="25135143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47F4B-9B0A-486A-9F35-E2A2033AF17F}" type="slidenum">
              <a:rPr lang="en-US" smtClean="0"/>
              <a:t>25</a:t>
            </a:fld>
            <a:endParaRPr lang="en-US"/>
          </a:p>
        </p:txBody>
      </p:sp>
    </p:spTree>
    <p:extLst>
      <p:ext uri="{BB962C8B-B14F-4D97-AF65-F5344CB8AC3E}">
        <p14:creationId xmlns:p14="http://schemas.microsoft.com/office/powerpoint/2010/main" val="23485355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7947F4B-9B0A-486A-9F35-E2A2033AF17F}" type="slidenum">
              <a:rPr lang="en-US" smtClean="0"/>
              <a:t>26</a:t>
            </a:fld>
            <a:endParaRPr lang="en-US"/>
          </a:p>
        </p:txBody>
      </p:sp>
    </p:spTree>
    <p:extLst>
      <p:ext uri="{BB962C8B-B14F-4D97-AF65-F5344CB8AC3E}">
        <p14:creationId xmlns:p14="http://schemas.microsoft.com/office/powerpoint/2010/main" val="2513514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7947F4B-9B0A-486A-9F35-E2A2033AF17F}" type="slidenum">
              <a:rPr lang="en-US" smtClean="0"/>
              <a:t>27</a:t>
            </a:fld>
            <a:endParaRPr lang="en-US"/>
          </a:p>
        </p:txBody>
      </p:sp>
    </p:spTree>
    <p:extLst>
      <p:ext uri="{BB962C8B-B14F-4D97-AF65-F5344CB8AC3E}">
        <p14:creationId xmlns:p14="http://schemas.microsoft.com/office/powerpoint/2010/main" val="41404653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7947F4B-9B0A-486A-9F35-E2A2033AF17F}" type="slidenum">
              <a:rPr lang="en-US" smtClean="0"/>
              <a:t>28</a:t>
            </a:fld>
            <a:endParaRPr lang="en-US"/>
          </a:p>
        </p:txBody>
      </p:sp>
    </p:spTree>
    <p:extLst>
      <p:ext uri="{BB962C8B-B14F-4D97-AF65-F5344CB8AC3E}">
        <p14:creationId xmlns:p14="http://schemas.microsoft.com/office/powerpoint/2010/main" val="4057760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47F4B-9B0A-486A-9F35-E2A2033AF17F}" type="slidenum">
              <a:rPr lang="en-US" smtClean="0"/>
              <a:t>29</a:t>
            </a:fld>
            <a:endParaRPr lang="en-US"/>
          </a:p>
        </p:txBody>
      </p:sp>
    </p:spTree>
    <p:extLst>
      <p:ext uri="{BB962C8B-B14F-4D97-AF65-F5344CB8AC3E}">
        <p14:creationId xmlns:p14="http://schemas.microsoft.com/office/powerpoint/2010/main" val="11107936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47F4B-9B0A-486A-9F35-E2A2033AF17F}" type="slidenum">
              <a:rPr lang="en-US" smtClean="0"/>
              <a:t>30</a:t>
            </a:fld>
            <a:endParaRPr lang="en-US"/>
          </a:p>
        </p:txBody>
      </p:sp>
    </p:spTree>
    <p:extLst>
      <p:ext uri="{BB962C8B-B14F-4D97-AF65-F5344CB8AC3E}">
        <p14:creationId xmlns:p14="http://schemas.microsoft.com/office/powerpoint/2010/main" val="25888381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47F4B-9B0A-486A-9F35-E2A2033AF17F}" type="slidenum">
              <a:rPr lang="en-US" smtClean="0"/>
              <a:t>31</a:t>
            </a:fld>
            <a:endParaRPr lang="en-US"/>
          </a:p>
        </p:txBody>
      </p:sp>
    </p:spTree>
    <p:extLst>
      <p:ext uri="{BB962C8B-B14F-4D97-AF65-F5344CB8AC3E}">
        <p14:creationId xmlns:p14="http://schemas.microsoft.com/office/powerpoint/2010/main" val="2825749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47F4B-9B0A-486A-9F35-E2A2033AF17F}" type="slidenum">
              <a:rPr lang="en-US" smtClean="0"/>
              <a:t>32</a:t>
            </a:fld>
            <a:endParaRPr lang="en-US"/>
          </a:p>
        </p:txBody>
      </p:sp>
    </p:spTree>
    <p:extLst>
      <p:ext uri="{BB962C8B-B14F-4D97-AF65-F5344CB8AC3E}">
        <p14:creationId xmlns:p14="http://schemas.microsoft.com/office/powerpoint/2010/main" val="25509026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47F4B-9B0A-486A-9F35-E2A2033AF17F}" type="slidenum">
              <a:rPr lang="en-US" smtClean="0"/>
              <a:t>33</a:t>
            </a:fld>
            <a:endParaRPr lang="en-US"/>
          </a:p>
        </p:txBody>
      </p:sp>
    </p:spTree>
    <p:extLst>
      <p:ext uri="{BB962C8B-B14F-4D97-AF65-F5344CB8AC3E}">
        <p14:creationId xmlns:p14="http://schemas.microsoft.com/office/powerpoint/2010/main" val="1525467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7947F4B-9B0A-486A-9F35-E2A2033AF17F}" type="slidenum">
              <a:rPr lang="en-US" smtClean="0"/>
              <a:t>6</a:t>
            </a:fld>
            <a:endParaRPr lang="en-US"/>
          </a:p>
        </p:txBody>
      </p:sp>
    </p:spTree>
    <p:extLst>
      <p:ext uri="{BB962C8B-B14F-4D97-AF65-F5344CB8AC3E}">
        <p14:creationId xmlns:p14="http://schemas.microsoft.com/office/powerpoint/2010/main" val="11044739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47F4B-9B0A-486A-9F35-E2A2033AF17F}" type="slidenum">
              <a:rPr lang="en-US" smtClean="0"/>
              <a:t>34</a:t>
            </a:fld>
            <a:endParaRPr lang="en-US"/>
          </a:p>
        </p:txBody>
      </p:sp>
    </p:spTree>
    <p:extLst>
      <p:ext uri="{BB962C8B-B14F-4D97-AF65-F5344CB8AC3E}">
        <p14:creationId xmlns:p14="http://schemas.microsoft.com/office/powerpoint/2010/main" val="7436409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a:t>
            </a:r>
            <a:endParaRPr lang="en-US" dirty="0"/>
          </a:p>
        </p:txBody>
      </p:sp>
      <p:sp>
        <p:nvSpPr>
          <p:cNvPr id="4" name="Slide Number Placeholder 3"/>
          <p:cNvSpPr>
            <a:spLocks noGrp="1"/>
          </p:cNvSpPr>
          <p:nvPr>
            <p:ph type="sldNum" sz="quarter" idx="10"/>
          </p:nvPr>
        </p:nvSpPr>
        <p:spPr/>
        <p:txBody>
          <a:bodyPr/>
          <a:lstStyle/>
          <a:p>
            <a:fld id="{B7947F4B-9B0A-486A-9F35-E2A2033AF17F}" type="slidenum">
              <a:rPr lang="en-US" smtClean="0"/>
              <a:t>35</a:t>
            </a:fld>
            <a:endParaRPr lang="en-US"/>
          </a:p>
        </p:txBody>
      </p:sp>
    </p:spTree>
    <p:extLst>
      <p:ext uri="{BB962C8B-B14F-4D97-AF65-F5344CB8AC3E}">
        <p14:creationId xmlns:p14="http://schemas.microsoft.com/office/powerpoint/2010/main" val="7436409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47F4B-9B0A-486A-9F35-E2A2033AF17F}" type="slidenum">
              <a:rPr lang="en-US" smtClean="0"/>
              <a:t>36</a:t>
            </a:fld>
            <a:endParaRPr lang="en-US"/>
          </a:p>
        </p:txBody>
      </p:sp>
    </p:spTree>
    <p:extLst>
      <p:ext uri="{BB962C8B-B14F-4D97-AF65-F5344CB8AC3E}">
        <p14:creationId xmlns:p14="http://schemas.microsoft.com/office/powerpoint/2010/main" val="7436409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47F4B-9B0A-486A-9F35-E2A2033AF17F}" type="slidenum">
              <a:rPr lang="en-US" smtClean="0"/>
              <a:t>37</a:t>
            </a:fld>
            <a:endParaRPr lang="en-US"/>
          </a:p>
        </p:txBody>
      </p:sp>
    </p:spTree>
    <p:extLst>
      <p:ext uri="{BB962C8B-B14F-4D97-AF65-F5344CB8AC3E}">
        <p14:creationId xmlns:p14="http://schemas.microsoft.com/office/powerpoint/2010/main" val="7436409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7947F4B-9B0A-486A-9F35-E2A2033AF17F}" type="slidenum">
              <a:rPr lang="en-US" smtClean="0"/>
              <a:t>39</a:t>
            </a:fld>
            <a:endParaRPr lang="en-US"/>
          </a:p>
        </p:txBody>
      </p:sp>
    </p:spTree>
    <p:extLst>
      <p:ext uri="{BB962C8B-B14F-4D97-AF65-F5344CB8AC3E}">
        <p14:creationId xmlns:p14="http://schemas.microsoft.com/office/powerpoint/2010/main" val="23833504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47F4B-9B0A-486A-9F35-E2A2033AF17F}" type="slidenum">
              <a:rPr lang="en-US" smtClean="0"/>
              <a:t>40</a:t>
            </a:fld>
            <a:endParaRPr lang="en-US"/>
          </a:p>
        </p:txBody>
      </p:sp>
    </p:spTree>
    <p:extLst>
      <p:ext uri="{BB962C8B-B14F-4D97-AF65-F5344CB8AC3E}">
        <p14:creationId xmlns:p14="http://schemas.microsoft.com/office/powerpoint/2010/main" val="3538121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7947F4B-9B0A-486A-9F35-E2A2033AF17F}" type="slidenum">
              <a:rPr lang="en-US" smtClean="0"/>
              <a:t>41</a:t>
            </a:fld>
            <a:endParaRPr lang="en-US"/>
          </a:p>
        </p:txBody>
      </p:sp>
    </p:spTree>
    <p:extLst>
      <p:ext uri="{BB962C8B-B14F-4D97-AF65-F5344CB8AC3E}">
        <p14:creationId xmlns:p14="http://schemas.microsoft.com/office/powerpoint/2010/main" val="19229769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47F4B-9B0A-486A-9F35-E2A2033AF17F}" type="slidenum">
              <a:rPr lang="en-US" smtClean="0"/>
              <a:t>42</a:t>
            </a:fld>
            <a:endParaRPr lang="en-US"/>
          </a:p>
        </p:txBody>
      </p:sp>
    </p:spTree>
    <p:extLst>
      <p:ext uri="{BB962C8B-B14F-4D97-AF65-F5344CB8AC3E}">
        <p14:creationId xmlns:p14="http://schemas.microsoft.com/office/powerpoint/2010/main" val="24858631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47F4B-9B0A-486A-9F35-E2A2033AF17F}" type="slidenum">
              <a:rPr lang="en-US" smtClean="0"/>
              <a:t>43</a:t>
            </a:fld>
            <a:endParaRPr lang="en-US"/>
          </a:p>
        </p:txBody>
      </p:sp>
    </p:spTree>
    <p:extLst>
      <p:ext uri="{BB962C8B-B14F-4D97-AF65-F5344CB8AC3E}">
        <p14:creationId xmlns:p14="http://schemas.microsoft.com/office/powerpoint/2010/main" val="7143201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47F4B-9B0A-486A-9F35-E2A2033AF17F}" type="slidenum">
              <a:rPr lang="en-US" smtClean="0"/>
              <a:t>44</a:t>
            </a:fld>
            <a:endParaRPr lang="en-US"/>
          </a:p>
        </p:txBody>
      </p:sp>
    </p:spTree>
    <p:extLst>
      <p:ext uri="{BB962C8B-B14F-4D97-AF65-F5344CB8AC3E}">
        <p14:creationId xmlns:p14="http://schemas.microsoft.com/office/powerpoint/2010/main" val="714320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47F4B-9B0A-486A-9F35-E2A2033AF17F}" type="slidenum">
              <a:rPr lang="en-US" smtClean="0"/>
              <a:t>7</a:t>
            </a:fld>
            <a:endParaRPr lang="en-US"/>
          </a:p>
        </p:txBody>
      </p:sp>
    </p:spTree>
    <p:extLst>
      <p:ext uri="{BB962C8B-B14F-4D97-AF65-F5344CB8AC3E}">
        <p14:creationId xmlns:p14="http://schemas.microsoft.com/office/powerpoint/2010/main" val="7135856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47F4B-9B0A-486A-9F35-E2A2033AF17F}" type="slidenum">
              <a:rPr lang="en-US" smtClean="0"/>
              <a:t>45</a:t>
            </a:fld>
            <a:endParaRPr lang="en-US"/>
          </a:p>
        </p:txBody>
      </p:sp>
    </p:spTree>
    <p:extLst>
      <p:ext uri="{BB962C8B-B14F-4D97-AF65-F5344CB8AC3E}">
        <p14:creationId xmlns:p14="http://schemas.microsoft.com/office/powerpoint/2010/main" val="7143201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47F4B-9B0A-486A-9F35-E2A2033AF17F}" type="slidenum">
              <a:rPr lang="en-US" smtClean="0"/>
              <a:t>46</a:t>
            </a:fld>
            <a:endParaRPr lang="en-US"/>
          </a:p>
        </p:txBody>
      </p:sp>
    </p:spTree>
    <p:extLst>
      <p:ext uri="{BB962C8B-B14F-4D97-AF65-F5344CB8AC3E}">
        <p14:creationId xmlns:p14="http://schemas.microsoft.com/office/powerpoint/2010/main" val="7143201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47F4B-9B0A-486A-9F35-E2A2033AF17F}" type="slidenum">
              <a:rPr lang="en-US" smtClean="0"/>
              <a:t>47</a:t>
            </a:fld>
            <a:endParaRPr lang="en-US"/>
          </a:p>
        </p:txBody>
      </p:sp>
    </p:spTree>
    <p:extLst>
      <p:ext uri="{BB962C8B-B14F-4D97-AF65-F5344CB8AC3E}">
        <p14:creationId xmlns:p14="http://schemas.microsoft.com/office/powerpoint/2010/main" val="29473868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47F4B-9B0A-486A-9F35-E2A2033AF17F}" type="slidenum">
              <a:rPr lang="en-US" smtClean="0"/>
              <a:t>50</a:t>
            </a:fld>
            <a:endParaRPr lang="en-US"/>
          </a:p>
        </p:txBody>
      </p:sp>
    </p:spTree>
    <p:extLst>
      <p:ext uri="{BB962C8B-B14F-4D97-AF65-F5344CB8AC3E}">
        <p14:creationId xmlns:p14="http://schemas.microsoft.com/office/powerpoint/2010/main" val="20127642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47F4B-9B0A-486A-9F35-E2A2033AF17F}" type="slidenum">
              <a:rPr lang="en-US" smtClean="0"/>
              <a:t>51</a:t>
            </a:fld>
            <a:endParaRPr lang="en-US"/>
          </a:p>
        </p:txBody>
      </p:sp>
    </p:spTree>
    <p:extLst>
      <p:ext uri="{BB962C8B-B14F-4D97-AF65-F5344CB8AC3E}">
        <p14:creationId xmlns:p14="http://schemas.microsoft.com/office/powerpoint/2010/main" val="2576431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47F4B-9B0A-486A-9F35-E2A2033AF17F}" type="slidenum">
              <a:rPr lang="en-US" smtClean="0"/>
              <a:t>8</a:t>
            </a:fld>
            <a:endParaRPr lang="en-US"/>
          </a:p>
        </p:txBody>
      </p:sp>
    </p:spTree>
    <p:extLst>
      <p:ext uri="{BB962C8B-B14F-4D97-AF65-F5344CB8AC3E}">
        <p14:creationId xmlns:p14="http://schemas.microsoft.com/office/powerpoint/2010/main" val="3159749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47F4B-9B0A-486A-9F35-E2A2033AF17F}" type="slidenum">
              <a:rPr lang="en-US" smtClean="0"/>
              <a:t>9</a:t>
            </a:fld>
            <a:endParaRPr lang="en-US"/>
          </a:p>
        </p:txBody>
      </p:sp>
    </p:spTree>
    <p:extLst>
      <p:ext uri="{BB962C8B-B14F-4D97-AF65-F5344CB8AC3E}">
        <p14:creationId xmlns:p14="http://schemas.microsoft.com/office/powerpoint/2010/main" val="3159749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47F4B-9B0A-486A-9F35-E2A2033AF17F}" type="slidenum">
              <a:rPr lang="en-US" smtClean="0"/>
              <a:t>10</a:t>
            </a:fld>
            <a:endParaRPr lang="en-US"/>
          </a:p>
        </p:txBody>
      </p:sp>
    </p:spTree>
    <p:extLst>
      <p:ext uri="{BB962C8B-B14F-4D97-AF65-F5344CB8AC3E}">
        <p14:creationId xmlns:p14="http://schemas.microsoft.com/office/powerpoint/2010/main" val="526453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47F4B-9B0A-486A-9F35-E2A2033AF17F}" type="slidenum">
              <a:rPr lang="en-US" smtClean="0"/>
              <a:t>11</a:t>
            </a:fld>
            <a:endParaRPr lang="en-US"/>
          </a:p>
        </p:txBody>
      </p:sp>
    </p:spTree>
    <p:extLst>
      <p:ext uri="{BB962C8B-B14F-4D97-AF65-F5344CB8AC3E}">
        <p14:creationId xmlns:p14="http://schemas.microsoft.com/office/powerpoint/2010/main" val="2174810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47F4B-9B0A-486A-9F35-E2A2033AF17F}" type="slidenum">
              <a:rPr lang="en-US" smtClean="0"/>
              <a:t>12</a:t>
            </a:fld>
            <a:endParaRPr lang="en-US"/>
          </a:p>
        </p:txBody>
      </p:sp>
    </p:spTree>
    <p:extLst>
      <p:ext uri="{BB962C8B-B14F-4D97-AF65-F5344CB8AC3E}">
        <p14:creationId xmlns:p14="http://schemas.microsoft.com/office/powerpoint/2010/main" val="1813944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D9316D9-DEEF-40E3-AA40-CD0FA9610CD7}" type="datetimeFigureOut">
              <a:rPr lang="en-US" smtClean="0"/>
              <a:t>10/21/21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98922C-7DFF-49B3-840B-75C524B2810D}" type="slidenum">
              <a:rPr lang="en-US" smtClean="0"/>
              <a:t>‹#›</a:t>
            </a:fld>
            <a:endParaRPr lang="en-US"/>
          </a:p>
        </p:txBody>
      </p:sp>
    </p:spTree>
    <p:extLst>
      <p:ext uri="{BB962C8B-B14F-4D97-AF65-F5344CB8AC3E}">
        <p14:creationId xmlns:p14="http://schemas.microsoft.com/office/powerpoint/2010/main" val="2375333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D9316D9-DEEF-40E3-AA40-CD0FA9610CD7}" type="datetimeFigureOut">
              <a:rPr lang="en-US" smtClean="0"/>
              <a:t>10/21/21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98922C-7DFF-49B3-840B-75C524B2810D}" type="slidenum">
              <a:rPr lang="en-US" smtClean="0"/>
              <a:t>‹#›</a:t>
            </a:fld>
            <a:endParaRPr lang="en-US"/>
          </a:p>
        </p:txBody>
      </p:sp>
    </p:spTree>
    <p:extLst>
      <p:ext uri="{BB962C8B-B14F-4D97-AF65-F5344CB8AC3E}">
        <p14:creationId xmlns:p14="http://schemas.microsoft.com/office/powerpoint/2010/main" val="3308108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D9316D9-DEEF-40E3-AA40-CD0FA9610CD7}" type="datetimeFigureOut">
              <a:rPr lang="en-US" smtClean="0"/>
              <a:t>10/21/21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98922C-7DFF-49B3-840B-75C524B2810D}" type="slidenum">
              <a:rPr lang="en-US" smtClean="0"/>
              <a:t>‹#›</a:t>
            </a:fld>
            <a:endParaRPr lang="en-US"/>
          </a:p>
        </p:txBody>
      </p:sp>
    </p:spTree>
    <p:extLst>
      <p:ext uri="{BB962C8B-B14F-4D97-AF65-F5344CB8AC3E}">
        <p14:creationId xmlns:p14="http://schemas.microsoft.com/office/powerpoint/2010/main" val="3625277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D9316D9-DEEF-40E3-AA40-CD0FA9610CD7}" type="datetimeFigureOut">
              <a:rPr lang="en-US" smtClean="0"/>
              <a:t>10/21/21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98922C-7DFF-49B3-840B-75C524B2810D}" type="slidenum">
              <a:rPr lang="en-US" smtClean="0"/>
              <a:t>‹#›</a:t>
            </a:fld>
            <a:endParaRPr lang="en-US"/>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46690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D9316D9-DEEF-40E3-AA40-CD0FA9610CD7}" type="datetimeFigureOut">
              <a:rPr lang="en-US" smtClean="0"/>
              <a:t>10/21/21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98922C-7DFF-49B3-840B-75C524B2810D}" type="slidenum">
              <a:rPr lang="en-US" smtClean="0"/>
              <a:t>‹#›</a:t>
            </a:fld>
            <a:endParaRPr lang="en-US"/>
          </a:p>
        </p:txBody>
      </p:sp>
    </p:spTree>
    <p:extLst>
      <p:ext uri="{BB962C8B-B14F-4D97-AF65-F5344CB8AC3E}">
        <p14:creationId xmlns:p14="http://schemas.microsoft.com/office/powerpoint/2010/main" val="12305829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FD9316D9-DEEF-40E3-AA40-CD0FA9610CD7}" type="datetimeFigureOut">
              <a:rPr lang="en-US" smtClean="0"/>
              <a:t>10/21/21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98922C-7DFF-49B3-840B-75C524B2810D}" type="slidenum">
              <a:rPr lang="en-US" smtClean="0"/>
              <a:t>‹#›</a:t>
            </a:fld>
            <a:endParaRPr lang="en-US"/>
          </a:p>
        </p:txBody>
      </p:sp>
    </p:spTree>
    <p:extLst>
      <p:ext uri="{BB962C8B-B14F-4D97-AF65-F5344CB8AC3E}">
        <p14:creationId xmlns:p14="http://schemas.microsoft.com/office/powerpoint/2010/main" val="3711420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FD9316D9-DEEF-40E3-AA40-CD0FA9610CD7}" type="datetimeFigureOut">
              <a:rPr lang="en-US" smtClean="0"/>
              <a:t>10/21/21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98922C-7DFF-49B3-840B-75C524B2810D}" type="slidenum">
              <a:rPr lang="en-US" smtClean="0"/>
              <a:t>‹#›</a:t>
            </a:fld>
            <a:endParaRPr lang="en-US"/>
          </a:p>
        </p:txBody>
      </p:sp>
    </p:spTree>
    <p:extLst>
      <p:ext uri="{BB962C8B-B14F-4D97-AF65-F5344CB8AC3E}">
        <p14:creationId xmlns:p14="http://schemas.microsoft.com/office/powerpoint/2010/main" val="32541364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9316D9-DEEF-40E3-AA40-CD0FA9610CD7}" type="datetimeFigureOut">
              <a:rPr lang="en-US" smtClean="0"/>
              <a:t>10/21/21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98922C-7DFF-49B3-840B-75C524B2810D}" type="slidenum">
              <a:rPr lang="en-US" smtClean="0"/>
              <a:t>‹#›</a:t>
            </a:fld>
            <a:endParaRPr lang="en-US"/>
          </a:p>
        </p:txBody>
      </p:sp>
    </p:spTree>
    <p:extLst>
      <p:ext uri="{BB962C8B-B14F-4D97-AF65-F5344CB8AC3E}">
        <p14:creationId xmlns:p14="http://schemas.microsoft.com/office/powerpoint/2010/main" val="589987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9316D9-DEEF-40E3-AA40-CD0FA9610CD7}" type="datetimeFigureOut">
              <a:rPr lang="en-US" smtClean="0"/>
              <a:t>10/21/21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98922C-7DFF-49B3-840B-75C524B2810D}" type="slidenum">
              <a:rPr lang="en-US" smtClean="0"/>
              <a:t>‹#›</a:t>
            </a:fld>
            <a:endParaRPr lang="en-US"/>
          </a:p>
        </p:txBody>
      </p:sp>
    </p:spTree>
    <p:extLst>
      <p:ext uri="{BB962C8B-B14F-4D97-AF65-F5344CB8AC3E}">
        <p14:creationId xmlns:p14="http://schemas.microsoft.com/office/powerpoint/2010/main" val="3855140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sz="2400" cap="none">
                <a:latin typeface="Arial" panose="020B0604020202020204" pitchFamily="34" charset="0"/>
                <a:cs typeface="Arial" panose="020B0604020202020204" pitchFamily="34" charset="0"/>
              </a:defRPr>
            </a:lvl1pPr>
            <a:lvl2pPr>
              <a:defRPr sz="2400" cap="none">
                <a:latin typeface="Arial" panose="020B0604020202020204" pitchFamily="34" charset="0"/>
                <a:cs typeface="Arial" panose="020B0604020202020204" pitchFamily="34" charset="0"/>
              </a:defRPr>
            </a:lvl2pPr>
            <a:lvl3pPr>
              <a:defRPr sz="2400" cap="none">
                <a:latin typeface="Arial" panose="020B0604020202020204" pitchFamily="34" charset="0"/>
                <a:cs typeface="Arial" panose="020B0604020202020204" pitchFamily="34" charset="0"/>
              </a:defRPr>
            </a:lvl3pPr>
            <a:lvl4pPr>
              <a:defRPr cap="none"/>
            </a:lvl4pPr>
            <a:lvl5pPr>
              <a:defRPr cap="none"/>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D9316D9-DEEF-40E3-AA40-CD0FA9610CD7}" type="datetimeFigureOut">
              <a:rPr lang="en-US" smtClean="0"/>
              <a:t>10/21/21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98922C-7DFF-49B3-840B-75C524B2810D}" type="slidenum">
              <a:rPr lang="en-US" smtClean="0"/>
              <a:t>‹#›</a:t>
            </a:fld>
            <a:endParaRPr lang="en-US"/>
          </a:p>
        </p:txBody>
      </p:sp>
      <p:sp>
        <p:nvSpPr>
          <p:cNvPr id="7" name="Title 6">
            <a:extLst>
              <a:ext uri="{FF2B5EF4-FFF2-40B4-BE49-F238E27FC236}">
                <a16:creationId xmlns:a16="http://schemas.microsoft.com/office/drawing/2014/main" id="{33AF7B12-4B49-B94D-A609-51BB1C394E6C}"/>
              </a:ext>
            </a:extLst>
          </p:cNvPr>
          <p:cNvSpPr>
            <a:spLocks noGrp="1"/>
          </p:cNvSpPr>
          <p:nvPr>
            <p:ph type="title" hasCustomPrompt="1"/>
          </p:nvPr>
        </p:nvSpPr>
        <p:spPr/>
        <p:txBody>
          <a:bodyPr/>
          <a:lstStyle>
            <a:lvl1pPr>
              <a:defRPr cap="none"/>
            </a:lvl1pPr>
          </a:lstStyle>
          <a:p>
            <a:r>
              <a:rPr lang="en-US" dirty="0"/>
              <a:t>Click to edit master title style</a:t>
            </a:r>
          </a:p>
        </p:txBody>
      </p:sp>
    </p:spTree>
    <p:extLst>
      <p:ext uri="{BB962C8B-B14F-4D97-AF65-F5344CB8AC3E}">
        <p14:creationId xmlns:p14="http://schemas.microsoft.com/office/powerpoint/2010/main" val="28476387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36ACD172-FEB9-E842-806A-102F06B79A22}" type="slidenum">
              <a:rPr lang="en-US"/>
              <a:pPr/>
              <a:t>‹#›</a:t>
            </a:fld>
            <a:endParaRPr lang="en-US"/>
          </a:p>
        </p:txBody>
      </p:sp>
    </p:spTree>
    <p:extLst>
      <p:ext uri="{BB962C8B-B14F-4D97-AF65-F5344CB8AC3E}">
        <p14:creationId xmlns:p14="http://schemas.microsoft.com/office/powerpoint/2010/main" val="1638831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9316D9-DEEF-40E3-AA40-CD0FA9610CD7}" type="datetimeFigureOut">
              <a:rPr lang="en-US" smtClean="0"/>
              <a:t>10/21/21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98922C-7DFF-49B3-840B-75C524B2810D}" type="slidenum">
              <a:rPr lang="en-US" smtClean="0"/>
              <a:t>‹#›</a:t>
            </a:fld>
            <a:endParaRPr lang="en-US"/>
          </a:p>
        </p:txBody>
      </p:sp>
    </p:spTree>
    <p:extLst>
      <p:ext uri="{BB962C8B-B14F-4D97-AF65-F5344CB8AC3E}">
        <p14:creationId xmlns:p14="http://schemas.microsoft.com/office/powerpoint/2010/main" val="39674408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E5AD7FD-C05E-4C28-9551-9B0363AEB5F9}" type="datetimeFigureOut">
              <a:rPr lang="en-US" smtClean="0"/>
              <a:t>10/21/21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65F9F2-207E-4611-9E39-49AD4EC472D7}" type="slidenum">
              <a:rPr lang="en-US" smtClean="0"/>
              <a:t>‹#›</a:t>
            </a:fld>
            <a:endParaRPr lang="en-US" dirty="0"/>
          </a:p>
        </p:txBody>
      </p:sp>
    </p:spTree>
    <p:extLst>
      <p:ext uri="{BB962C8B-B14F-4D97-AF65-F5344CB8AC3E}">
        <p14:creationId xmlns:p14="http://schemas.microsoft.com/office/powerpoint/2010/main" val="2196640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9316D9-DEEF-40E3-AA40-CD0FA9610CD7}" type="datetimeFigureOut">
              <a:rPr lang="en-US" smtClean="0"/>
              <a:t>10/21/21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98922C-7DFF-49B3-840B-75C524B2810D}" type="slidenum">
              <a:rPr lang="en-US" smtClean="0"/>
              <a:t>‹#›</a:t>
            </a:fld>
            <a:endParaRPr lang="en-US"/>
          </a:p>
        </p:txBody>
      </p:sp>
    </p:spTree>
    <p:extLst>
      <p:ext uri="{BB962C8B-B14F-4D97-AF65-F5344CB8AC3E}">
        <p14:creationId xmlns:p14="http://schemas.microsoft.com/office/powerpoint/2010/main" val="1335945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D9316D9-DEEF-40E3-AA40-CD0FA9610CD7}" type="datetimeFigureOut">
              <a:rPr lang="en-US" smtClean="0"/>
              <a:t>10/21/21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98922C-7DFF-49B3-840B-75C524B2810D}" type="slidenum">
              <a:rPr lang="en-US" smtClean="0"/>
              <a:t>‹#›</a:t>
            </a:fld>
            <a:endParaRPr lang="en-US"/>
          </a:p>
        </p:txBody>
      </p:sp>
    </p:spTree>
    <p:extLst>
      <p:ext uri="{BB962C8B-B14F-4D97-AF65-F5344CB8AC3E}">
        <p14:creationId xmlns:p14="http://schemas.microsoft.com/office/powerpoint/2010/main" val="2671626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9316D9-DEEF-40E3-AA40-CD0FA9610CD7}" type="datetimeFigureOut">
              <a:rPr lang="en-US" smtClean="0"/>
              <a:t>10/21/21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98922C-7DFF-49B3-840B-75C524B2810D}" type="slidenum">
              <a:rPr lang="en-US" smtClean="0"/>
              <a:t>‹#›</a:t>
            </a:fld>
            <a:endParaRPr lang="en-US"/>
          </a:p>
        </p:txBody>
      </p:sp>
    </p:spTree>
    <p:extLst>
      <p:ext uri="{BB962C8B-B14F-4D97-AF65-F5344CB8AC3E}">
        <p14:creationId xmlns:p14="http://schemas.microsoft.com/office/powerpoint/2010/main" val="3208076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9316D9-DEEF-40E3-AA40-CD0FA9610CD7}" type="datetimeFigureOut">
              <a:rPr lang="en-US" smtClean="0"/>
              <a:t>10/21/21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98922C-7DFF-49B3-840B-75C524B2810D}" type="slidenum">
              <a:rPr lang="en-US" smtClean="0"/>
              <a:t>‹#›</a:t>
            </a:fld>
            <a:endParaRPr lang="en-US"/>
          </a:p>
        </p:txBody>
      </p:sp>
    </p:spTree>
    <p:extLst>
      <p:ext uri="{BB962C8B-B14F-4D97-AF65-F5344CB8AC3E}">
        <p14:creationId xmlns:p14="http://schemas.microsoft.com/office/powerpoint/2010/main" val="616142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FD9316D9-DEEF-40E3-AA40-CD0FA9610CD7}" type="datetimeFigureOut">
              <a:rPr lang="en-US" smtClean="0"/>
              <a:t>10/21/21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98922C-7DFF-49B3-840B-75C524B2810D}" type="slidenum">
              <a:rPr lang="en-US" smtClean="0"/>
              <a:t>‹#›</a:t>
            </a:fld>
            <a:endParaRPr lang="en-US"/>
          </a:p>
        </p:txBody>
      </p:sp>
    </p:spTree>
    <p:extLst>
      <p:ext uri="{BB962C8B-B14F-4D97-AF65-F5344CB8AC3E}">
        <p14:creationId xmlns:p14="http://schemas.microsoft.com/office/powerpoint/2010/main" val="1207483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D9316D9-DEEF-40E3-AA40-CD0FA9610CD7}" type="datetimeFigureOut">
              <a:rPr lang="en-US" smtClean="0"/>
              <a:t>10/21/21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98922C-7DFF-49B3-840B-75C524B2810D}" type="slidenum">
              <a:rPr lang="en-US" smtClean="0"/>
              <a:t>‹#›</a:t>
            </a:fld>
            <a:endParaRPr lang="en-US"/>
          </a:p>
        </p:txBody>
      </p:sp>
    </p:spTree>
    <p:extLst>
      <p:ext uri="{BB962C8B-B14F-4D97-AF65-F5344CB8AC3E}">
        <p14:creationId xmlns:p14="http://schemas.microsoft.com/office/powerpoint/2010/main" val="3722355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D9316D9-DEEF-40E3-AA40-CD0FA9610CD7}" type="datetimeFigureOut">
              <a:rPr lang="en-US" smtClean="0"/>
              <a:t>10/21/21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98922C-7DFF-49B3-840B-75C524B2810D}" type="slidenum">
              <a:rPr lang="en-US" smtClean="0"/>
              <a:t>‹#›</a:t>
            </a:fld>
            <a:endParaRPr lang="en-US"/>
          </a:p>
        </p:txBody>
      </p:sp>
    </p:spTree>
    <p:extLst>
      <p:ext uri="{BB962C8B-B14F-4D97-AF65-F5344CB8AC3E}">
        <p14:creationId xmlns:p14="http://schemas.microsoft.com/office/powerpoint/2010/main" val="1213065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2">
            <a:alphaModFix amt="70000"/>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FD9316D9-DEEF-40E3-AA40-CD0FA9610CD7}" type="datetimeFigureOut">
              <a:rPr lang="en-US" smtClean="0"/>
              <a:t>10/21/21</a:t>
            </a:fld>
            <a:endParaRPr lang="en-US"/>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F098922C-7DFF-49B3-840B-75C524B2810D}" type="slidenum">
              <a:rPr lang="en-US" smtClean="0"/>
              <a:t>‹#›</a:t>
            </a:fld>
            <a:endParaRPr lang="en-US"/>
          </a:p>
        </p:txBody>
      </p:sp>
    </p:spTree>
    <p:extLst>
      <p:ext uri="{BB962C8B-B14F-4D97-AF65-F5344CB8AC3E}">
        <p14:creationId xmlns:p14="http://schemas.microsoft.com/office/powerpoint/2010/main" val="72235213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6.emf"/><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5.e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vmlDrawing" Target="../drawings/vmlDrawing2.vml"/><Relationship Id="rId5" Type="http://schemas.openxmlformats.org/officeDocument/2006/relationships/image" Target="../media/image5.emf"/><Relationship Id="rId4"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8.wmf"/><Relationship Id="rId2" Type="http://schemas.openxmlformats.org/officeDocument/2006/relationships/slideLayout" Target="../slideLayouts/slideLayout18.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7.wmf"/><Relationship Id="rId4" Type="http://schemas.openxmlformats.org/officeDocument/2006/relationships/oleObject" Target="../embeddings/oleObject4.bin"/></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7.wmf"/><Relationship Id="rId2" Type="http://schemas.openxmlformats.org/officeDocument/2006/relationships/slideLayout" Target="../slideLayouts/slideLayout18.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9.wmf"/><Relationship Id="rId4" Type="http://schemas.openxmlformats.org/officeDocument/2006/relationships/oleObject" Target="../embeddings/oleObject6.bin"/></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0.wmf"/><Relationship Id="rId2" Type="http://schemas.openxmlformats.org/officeDocument/2006/relationships/slideLayout" Target="../slideLayouts/slideLayout18.xml"/><Relationship Id="rId1" Type="http://schemas.openxmlformats.org/officeDocument/2006/relationships/vmlDrawing" Target="../drawings/vmlDrawing5.vml"/><Relationship Id="rId6" Type="http://schemas.openxmlformats.org/officeDocument/2006/relationships/oleObject" Target="../embeddings/oleObject9.bin"/><Relationship Id="rId5" Type="http://schemas.openxmlformats.org/officeDocument/2006/relationships/image" Target="../media/image7.wmf"/><Relationship Id="rId4" Type="http://schemas.openxmlformats.org/officeDocument/2006/relationships/oleObject" Target="../embeddings/oleObject8.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8.xml"/><Relationship Id="rId1" Type="http://schemas.openxmlformats.org/officeDocument/2006/relationships/vmlDrawing" Target="../drawings/vmlDrawing6.vml"/><Relationship Id="rId5" Type="http://schemas.openxmlformats.org/officeDocument/2006/relationships/image" Target="../media/image11.emf"/><Relationship Id="rId4" Type="http://schemas.openxmlformats.org/officeDocument/2006/relationships/oleObject" Target="../embeddings/oleObject10.bin"/></Relationships>
</file>

<file path=ppt/slides/_rels/slide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16.emf"/><Relationship Id="rId2" Type="http://schemas.openxmlformats.org/officeDocument/2006/relationships/slideLayout" Target="../slideLayouts/slideLayout18.xml"/><Relationship Id="rId1" Type="http://schemas.openxmlformats.org/officeDocument/2006/relationships/vmlDrawing" Target="../drawings/vmlDrawing7.vml"/><Relationship Id="rId6" Type="http://schemas.openxmlformats.org/officeDocument/2006/relationships/oleObject" Target="../embeddings/oleObject12.bin"/><Relationship Id="rId5" Type="http://schemas.openxmlformats.org/officeDocument/2006/relationships/image" Target="../media/image15.wmf"/><Relationship Id="rId4" Type="http://schemas.openxmlformats.org/officeDocument/2006/relationships/oleObject" Target="../embeddings/oleObject11.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8.xml"/><Relationship Id="rId1" Type="http://schemas.openxmlformats.org/officeDocument/2006/relationships/vmlDrawing" Target="../drawings/vmlDrawing8.vml"/><Relationship Id="rId5" Type="http://schemas.openxmlformats.org/officeDocument/2006/relationships/image" Target="../media/image17.emf"/><Relationship Id="rId4" Type="http://schemas.openxmlformats.org/officeDocument/2006/relationships/oleObject" Target="../embeddings/oleObject13.bin"/></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8.xml"/><Relationship Id="rId1" Type="http://schemas.openxmlformats.org/officeDocument/2006/relationships/vmlDrawing" Target="../drawings/vmlDrawing9.vml"/><Relationship Id="rId5" Type="http://schemas.openxmlformats.org/officeDocument/2006/relationships/image" Target="../media/image18.emf"/><Relationship Id="rId4" Type="http://schemas.openxmlformats.org/officeDocument/2006/relationships/oleObject" Target="../embeddings/oleObject14.bin"/></Relationships>
</file>

<file path=ppt/slides/_rels/slide3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8.xml"/><Relationship Id="rId1" Type="http://schemas.openxmlformats.org/officeDocument/2006/relationships/vmlDrawing" Target="../drawings/vmlDrawing10.vml"/><Relationship Id="rId6" Type="http://schemas.openxmlformats.org/officeDocument/2006/relationships/image" Target="../media/image21.png"/><Relationship Id="rId5" Type="http://schemas.openxmlformats.org/officeDocument/2006/relationships/image" Target="../media/image20.wmf"/><Relationship Id="rId4" Type="http://schemas.openxmlformats.org/officeDocument/2006/relationships/oleObject" Target="../embeddings/oleObject15.bin"/></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23.wmf"/><Relationship Id="rId2" Type="http://schemas.openxmlformats.org/officeDocument/2006/relationships/slideLayout" Target="../slideLayouts/slideLayout18.xml"/><Relationship Id="rId1" Type="http://schemas.openxmlformats.org/officeDocument/2006/relationships/vmlDrawing" Target="../drawings/vmlDrawing11.vml"/><Relationship Id="rId6" Type="http://schemas.openxmlformats.org/officeDocument/2006/relationships/oleObject" Target="../embeddings/oleObject17.bin"/><Relationship Id="rId5" Type="http://schemas.openxmlformats.org/officeDocument/2006/relationships/image" Target="../media/image22.wmf"/><Relationship Id="rId4" Type="http://schemas.openxmlformats.org/officeDocument/2006/relationships/oleObject" Target="../embeddings/oleObject16.bin"/></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8.xml"/><Relationship Id="rId1" Type="http://schemas.openxmlformats.org/officeDocument/2006/relationships/vmlDrawing" Target="../drawings/vmlDrawing12.vml"/><Relationship Id="rId5" Type="http://schemas.openxmlformats.org/officeDocument/2006/relationships/image" Target="../media/image25.wmf"/><Relationship Id="rId4" Type="http://schemas.openxmlformats.org/officeDocument/2006/relationships/oleObject" Target="../embeddings/oleObject18.bin"/></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8.xml"/><Relationship Id="rId1" Type="http://schemas.openxmlformats.org/officeDocument/2006/relationships/vmlDrawing" Target="../drawings/vmlDrawing13.vml"/><Relationship Id="rId4" Type="http://schemas.openxmlformats.org/officeDocument/2006/relationships/image" Target="../media/image28.wmf"/></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8.xml"/><Relationship Id="rId1" Type="http://schemas.openxmlformats.org/officeDocument/2006/relationships/vmlDrawing" Target="../drawings/vmlDrawing14.vml"/><Relationship Id="rId4" Type="http://schemas.openxmlformats.org/officeDocument/2006/relationships/image" Target="../media/image29.wmf"/></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8.xml"/><Relationship Id="rId1" Type="http://schemas.openxmlformats.org/officeDocument/2006/relationships/vmlDrawing" Target="../drawings/vmlDrawing15.vml"/><Relationship Id="rId4" Type="http://schemas.openxmlformats.org/officeDocument/2006/relationships/image" Target="../media/image30.w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8.xml"/><Relationship Id="rId1" Type="http://schemas.openxmlformats.org/officeDocument/2006/relationships/vmlDrawing" Target="../drawings/vmlDrawing16.vml"/><Relationship Id="rId4" Type="http://schemas.openxmlformats.org/officeDocument/2006/relationships/image" Target="../media/image31.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18.xml"/><Relationship Id="rId1" Type="http://schemas.openxmlformats.org/officeDocument/2006/relationships/vmlDrawing" Target="../drawings/vmlDrawing17.vml"/><Relationship Id="rId4" Type="http://schemas.openxmlformats.org/officeDocument/2006/relationships/image" Target="../media/image32.w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image" Target="../media/image58.png"/><Relationship Id="rId16" Type="http://schemas.openxmlformats.org/officeDocument/2006/relationships/image" Target="../media/image72.png"/><Relationship Id="rId1" Type="http://schemas.openxmlformats.org/officeDocument/2006/relationships/slideLayout" Target="../slideLayouts/slideLayout18.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One-Way ANOVA</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699882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err="1"/>
              <a:t>One-WAY</a:t>
            </a:r>
            <a:r>
              <a:rPr lang="en-US" dirty="0"/>
              <a:t> ANOVA:</a:t>
            </a:r>
          </a:p>
        </p:txBody>
      </p:sp>
      <p:sp>
        <p:nvSpPr>
          <p:cNvPr id="5" name="Subtitle 4"/>
          <p:cNvSpPr>
            <a:spLocks noGrp="1"/>
          </p:cNvSpPr>
          <p:nvPr>
            <p:ph type="subTitle" idx="1"/>
          </p:nvPr>
        </p:nvSpPr>
        <p:spPr/>
        <p:txBody>
          <a:bodyPr/>
          <a:lstStyle/>
          <a:p>
            <a:r>
              <a:rPr lang="en-US" dirty="0"/>
              <a:t>Independent single-factor design</a:t>
            </a:r>
          </a:p>
          <a:p>
            <a:endParaRPr lang="en-US" dirty="0"/>
          </a:p>
        </p:txBody>
      </p:sp>
    </p:spTree>
    <p:extLst>
      <p:ext uri="{BB962C8B-B14F-4D97-AF65-F5344CB8AC3E}">
        <p14:creationId xmlns:p14="http://schemas.microsoft.com/office/powerpoint/2010/main" val="2077567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39762"/>
          </a:xfrm>
        </p:spPr>
        <p:txBody>
          <a:bodyPr>
            <a:normAutofit/>
          </a:bodyPr>
          <a:lstStyle/>
          <a:p>
            <a:r>
              <a:rPr lang="en-US" dirty="0"/>
              <a:t>Detergent (One-Way ANOVA)</a:t>
            </a:r>
          </a:p>
        </p:txBody>
      </p:sp>
      <p:sp>
        <p:nvSpPr>
          <p:cNvPr id="3" name="Content Placeholder 2"/>
          <p:cNvSpPr>
            <a:spLocks noGrp="1"/>
          </p:cNvSpPr>
          <p:nvPr>
            <p:ph idx="1"/>
          </p:nvPr>
        </p:nvSpPr>
        <p:spPr>
          <a:xfrm>
            <a:off x="457200" y="990601"/>
            <a:ext cx="8229600" cy="2590799"/>
          </a:xfrm>
        </p:spPr>
        <p:txBody>
          <a:bodyPr>
            <a:normAutofit/>
          </a:bodyPr>
          <a:lstStyle/>
          <a:p>
            <a:pPr marL="0" indent="0">
              <a:buNone/>
            </a:pPr>
            <a:r>
              <a:rPr lang="en-US" sz="2400" dirty="0">
                <a:latin typeface="Arial" panose="020B0604020202020204" pitchFamily="34" charset="0"/>
                <a:cs typeface="Arial" panose="020B0604020202020204" pitchFamily="34" charset="0"/>
              </a:rPr>
              <a:t>You have just been given job as Staff Analyst at Consumer Reports magazine.  You are given the following data to analyze.  The data represent “</a:t>
            </a:r>
            <a:r>
              <a:rPr lang="en-US" sz="2400" dirty="0" err="1">
                <a:latin typeface="Arial" panose="020B0604020202020204" pitchFamily="34" charset="0"/>
                <a:cs typeface="Arial" panose="020B0604020202020204" pitchFamily="34" charset="0"/>
              </a:rPr>
              <a:t>Gleamyness</a:t>
            </a:r>
            <a:r>
              <a:rPr lang="en-US" sz="2400" dirty="0">
                <a:latin typeface="Arial" panose="020B0604020202020204" pitchFamily="34" charset="0"/>
                <a:cs typeface="Arial" panose="020B0604020202020204" pitchFamily="34" charset="0"/>
              </a:rPr>
              <a:t>” readings on fifteen swatches of cotton cloth that were soiled with motor oil and then washed using one of three detergents. </a:t>
            </a:r>
          </a:p>
        </p:txBody>
      </p:sp>
      <p:graphicFrame>
        <p:nvGraphicFramePr>
          <p:cNvPr id="4" name="Table 3"/>
          <p:cNvGraphicFramePr>
            <a:graphicFrameLocks noGrp="1"/>
          </p:cNvGraphicFramePr>
          <p:nvPr>
            <p:extLst>
              <p:ext uri="{D42A27DB-BD31-4B8C-83A1-F6EECF244321}">
                <p14:modId xmlns:p14="http://schemas.microsoft.com/office/powerpoint/2010/main" val="1606502086"/>
              </p:ext>
            </p:extLst>
          </p:nvPr>
        </p:nvGraphicFramePr>
        <p:xfrm>
          <a:off x="457200" y="3657600"/>
          <a:ext cx="8229600" cy="2910205"/>
        </p:xfrm>
        <a:graphic>
          <a:graphicData uri="http://schemas.openxmlformats.org/drawingml/2006/table">
            <a:tbl>
              <a:tblPr firstRow="1">
                <a:tableStyleId>{35758FB7-9AC5-4552-8A53-C91805E547FA}</a:tableStyleId>
              </a:tblPr>
              <a:tblGrid>
                <a:gridCol w="129540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32588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tblGrid>
              <a:tr h="731520">
                <a:tc>
                  <a:txBody>
                    <a:bodyPr/>
                    <a:lstStyle/>
                    <a:p>
                      <a:pPr marL="0" marR="0" algn="ctr">
                        <a:spcBef>
                          <a:spcPts val="0"/>
                        </a:spcBef>
                        <a:spcAft>
                          <a:spcPts val="0"/>
                        </a:spcAft>
                      </a:pPr>
                      <a:r>
                        <a:rPr lang="en-US" sz="2400" dirty="0">
                          <a:effectLst/>
                        </a:rPr>
                        <a:t>Color</a:t>
                      </a:r>
                      <a:endParaRPr lang="en-US" sz="2400" b="1"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spcBef>
                          <a:spcPts val="0"/>
                        </a:spcBef>
                        <a:spcAft>
                          <a:spcPts val="0"/>
                        </a:spcAft>
                      </a:pPr>
                      <a:r>
                        <a:rPr lang="en-US" sz="2400" dirty="0" err="1">
                          <a:effectLst/>
                        </a:rPr>
                        <a:t>Gleamyness</a:t>
                      </a:r>
                      <a:r>
                        <a:rPr lang="en-US" sz="2400" dirty="0">
                          <a:effectLst/>
                        </a:rPr>
                        <a:t> Rating</a:t>
                      </a:r>
                      <a:endParaRPr lang="en-US" sz="2400" b="1"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spcBef>
                          <a:spcPts val="0"/>
                        </a:spcBef>
                        <a:spcAft>
                          <a:spcPts val="0"/>
                        </a:spcAft>
                      </a:pPr>
                      <a:r>
                        <a:rPr lang="en-US" sz="2400" dirty="0">
                          <a:effectLst/>
                        </a:rPr>
                        <a:t>Mean</a:t>
                      </a:r>
                      <a:endParaRPr lang="en-US" sz="2400" b="1"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spcBef>
                          <a:spcPts val="0"/>
                        </a:spcBef>
                        <a:spcAft>
                          <a:spcPts val="0"/>
                        </a:spcAft>
                      </a:pPr>
                      <a:r>
                        <a:rPr lang="en-US" sz="2400" dirty="0">
                          <a:effectLst/>
                        </a:rPr>
                        <a:t>Variance</a:t>
                      </a:r>
                      <a:endParaRPr lang="en-US" sz="2400" b="1"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spcBef>
                          <a:spcPts val="0"/>
                        </a:spcBef>
                        <a:spcAft>
                          <a:spcPts val="0"/>
                        </a:spcAft>
                      </a:pPr>
                      <a:r>
                        <a:rPr lang="en-US" sz="2400">
                          <a:effectLst/>
                        </a:rPr>
                        <a:t>Std. Dev.</a:t>
                      </a:r>
                      <a:endParaRPr lang="en-US" sz="2400" b="1">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10000"/>
                  </a:ext>
                </a:extLst>
              </a:tr>
              <a:tr h="715645">
                <a:tc>
                  <a:txBody>
                    <a:bodyPr/>
                    <a:lstStyle/>
                    <a:p>
                      <a:pPr marL="0" marR="0" algn="ctr">
                        <a:spcBef>
                          <a:spcPts val="0"/>
                        </a:spcBef>
                        <a:spcAft>
                          <a:spcPts val="0"/>
                        </a:spcAft>
                      </a:pPr>
                      <a:r>
                        <a:rPr lang="en-US" sz="2400" dirty="0" err="1">
                          <a:effectLst/>
                        </a:rPr>
                        <a:t>Brighty</a:t>
                      </a:r>
                      <a:endParaRPr lang="en-US" sz="2400" b="1"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77,81,71,76,80</a:t>
                      </a:r>
                      <a:endParaRPr lang="en-US" sz="2400" b="1"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77</a:t>
                      </a:r>
                      <a:endParaRPr lang="en-US" sz="2400" b="1"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15.50</a:t>
                      </a:r>
                      <a:endParaRPr lang="en-US" sz="2400" b="1"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a:effectLst/>
                        </a:rPr>
                        <a:t>3.937</a:t>
                      </a:r>
                      <a:endParaRPr lang="en-US" sz="2400" b="1">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0001"/>
                  </a:ext>
                </a:extLst>
              </a:tr>
              <a:tr h="0">
                <a:tc>
                  <a:txBody>
                    <a:bodyPr/>
                    <a:lstStyle/>
                    <a:p>
                      <a:pPr marL="0" marR="0" algn="ctr">
                        <a:spcBef>
                          <a:spcPts val="0"/>
                        </a:spcBef>
                        <a:spcAft>
                          <a:spcPts val="0"/>
                        </a:spcAft>
                      </a:pPr>
                      <a:r>
                        <a:rPr lang="en-US" sz="2400" dirty="0" err="1">
                          <a:effectLst/>
                        </a:rPr>
                        <a:t>Gleamy</a:t>
                      </a:r>
                      <a:endParaRPr lang="en-US" sz="2400" dirty="0">
                        <a:effectLst/>
                      </a:endParaRPr>
                    </a:p>
                    <a:p>
                      <a:pPr marL="0" marR="0" algn="ctr">
                        <a:spcBef>
                          <a:spcPts val="0"/>
                        </a:spcBef>
                        <a:spcAft>
                          <a:spcPts val="0"/>
                        </a:spcAft>
                      </a:pPr>
                      <a:r>
                        <a:rPr lang="en-US" sz="2400" dirty="0">
                          <a:effectLst/>
                        </a:rPr>
                        <a:t> </a:t>
                      </a:r>
                      <a:endParaRPr lang="en-US" sz="2400" b="1"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a:effectLst/>
                        </a:rPr>
                        <a:t>72,58,74,66,70</a:t>
                      </a:r>
                      <a:endParaRPr lang="en-US" sz="2400" b="1">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a:effectLst/>
                        </a:rPr>
                        <a:t>68</a:t>
                      </a:r>
                      <a:endParaRPr lang="en-US" sz="2400" b="1">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40.00</a:t>
                      </a:r>
                      <a:endParaRPr lang="en-US" sz="2400" b="1"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6.325</a:t>
                      </a:r>
                      <a:endParaRPr lang="en-US" sz="2400" b="1"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0002"/>
                  </a:ext>
                </a:extLst>
              </a:tr>
              <a:tr h="0">
                <a:tc>
                  <a:txBody>
                    <a:bodyPr/>
                    <a:lstStyle/>
                    <a:p>
                      <a:pPr marL="0" marR="0" algn="ctr">
                        <a:spcBef>
                          <a:spcPts val="0"/>
                        </a:spcBef>
                        <a:spcAft>
                          <a:spcPts val="0"/>
                        </a:spcAft>
                      </a:pPr>
                      <a:r>
                        <a:rPr lang="en-US" sz="2400" dirty="0" err="1">
                          <a:effectLst/>
                        </a:rPr>
                        <a:t>Shinola</a:t>
                      </a:r>
                      <a:endParaRPr lang="en-US" sz="2400" dirty="0">
                        <a:effectLst/>
                      </a:endParaRPr>
                    </a:p>
                    <a:p>
                      <a:pPr marL="0" marR="0" algn="ctr">
                        <a:spcBef>
                          <a:spcPts val="0"/>
                        </a:spcBef>
                        <a:spcAft>
                          <a:spcPts val="0"/>
                        </a:spcAft>
                      </a:pPr>
                      <a:r>
                        <a:rPr lang="en-US" sz="2400" dirty="0">
                          <a:effectLst/>
                        </a:rPr>
                        <a:t> </a:t>
                      </a:r>
                      <a:endParaRPr lang="en-US" sz="2400" b="1"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a:effectLst/>
                        </a:rPr>
                        <a:t>76,85,82,80,77</a:t>
                      </a:r>
                      <a:endParaRPr lang="en-US" sz="2400" b="1">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a:effectLst/>
                        </a:rPr>
                        <a:t>80</a:t>
                      </a:r>
                      <a:endParaRPr lang="en-US" sz="2400" b="1">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a:effectLst/>
                        </a:rPr>
                        <a:t>13.5</a:t>
                      </a:r>
                      <a:endParaRPr lang="en-US" sz="2400" b="1">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3.674</a:t>
                      </a:r>
                      <a:endParaRPr lang="en-US" sz="2400" b="1"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506256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438400"/>
            <a:ext cx="8229600" cy="3687763"/>
          </a:xfrm>
        </p:spPr>
        <p:txBody>
          <a:bodyPr>
            <a:normAutofit/>
          </a:bodyPr>
          <a:lstStyle/>
          <a:p>
            <a:pPr marL="0" indent="0">
              <a:buNone/>
            </a:pPr>
            <a:r>
              <a:rPr lang="en-US" sz="2400" dirty="0">
                <a:latin typeface="Arial" panose="020B0604020202020204" pitchFamily="34" charset="0"/>
                <a:cs typeface="Arial" panose="020B0604020202020204" pitchFamily="34" charset="0"/>
              </a:rPr>
              <a:t>Research Question: Are there any differences in the effectiveness of the laundry detergents?</a:t>
            </a:r>
            <a:endParaRPr lang="en-US" sz="2400" b="1"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solidFill>
                  <a:schemeClr val="accent5"/>
                </a:solidFill>
                <a:latin typeface="Arial" panose="020B0604020202020204" pitchFamily="34" charset="0"/>
                <a:cs typeface="Arial" panose="020B0604020202020204" pitchFamily="34" charset="0"/>
              </a:rPr>
              <a:t>Ho</a:t>
            </a:r>
            <a:r>
              <a:rPr lang="en-US" sz="2400" dirty="0">
                <a:latin typeface="Arial" panose="020B0604020202020204" pitchFamily="34" charset="0"/>
                <a:cs typeface="Arial" panose="020B0604020202020204" pitchFamily="34" charset="0"/>
              </a:rPr>
              <a:t>: µ</a:t>
            </a:r>
            <a:r>
              <a:rPr lang="en-US" sz="2400" baseline="-25000" dirty="0">
                <a:latin typeface="Arial" panose="020B0604020202020204" pitchFamily="34" charset="0"/>
                <a:cs typeface="Arial" panose="020B0604020202020204" pitchFamily="34" charset="0"/>
              </a:rPr>
              <a:t>B</a:t>
            </a:r>
            <a:r>
              <a:rPr lang="en-US" sz="2400" dirty="0">
                <a:latin typeface="Arial" panose="020B0604020202020204" pitchFamily="34" charset="0"/>
                <a:cs typeface="Arial" panose="020B0604020202020204" pitchFamily="34" charset="0"/>
              </a:rPr>
              <a:t> = µ</a:t>
            </a:r>
            <a:r>
              <a:rPr lang="en-US" sz="2400" baseline="-25000" dirty="0">
                <a:latin typeface="Arial" panose="020B0604020202020204" pitchFamily="34" charset="0"/>
                <a:cs typeface="Arial" panose="020B0604020202020204" pitchFamily="34" charset="0"/>
              </a:rPr>
              <a:t>G</a:t>
            </a:r>
            <a:r>
              <a:rPr lang="en-US" sz="2400" dirty="0">
                <a:latin typeface="Arial" panose="020B0604020202020204" pitchFamily="34" charset="0"/>
                <a:cs typeface="Arial" panose="020B0604020202020204" pitchFamily="34" charset="0"/>
              </a:rPr>
              <a:t> = µ</a:t>
            </a:r>
            <a:r>
              <a:rPr lang="en-US" sz="2400" baseline="-25000" dirty="0">
                <a:latin typeface="Arial" panose="020B0604020202020204" pitchFamily="34" charset="0"/>
                <a:cs typeface="Arial" panose="020B0604020202020204" pitchFamily="34" charset="0"/>
              </a:rPr>
              <a:t>S</a:t>
            </a:r>
            <a:endParaRPr lang="en-US" sz="2400" b="1" dirty="0">
              <a:latin typeface="Arial" panose="020B0604020202020204" pitchFamily="34" charset="0"/>
              <a:cs typeface="Arial" panose="020B0604020202020204" pitchFamily="34" charset="0"/>
            </a:endParaRPr>
          </a:p>
          <a:p>
            <a:pPr marL="0" indent="0">
              <a:buNone/>
            </a:pPr>
            <a:r>
              <a:rPr lang="en-US" sz="2400" dirty="0">
                <a:solidFill>
                  <a:schemeClr val="accent5"/>
                </a:solidFill>
                <a:latin typeface="Arial" panose="020B0604020202020204" pitchFamily="34" charset="0"/>
                <a:cs typeface="Arial" panose="020B0604020202020204" pitchFamily="34" charset="0"/>
              </a:rPr>
              <a:t>Ha</a:t>
            </a:r>
            <a:r>
              <a:rPr lang="en-US" sz="2400" dirty="0">
                <a:latin typeface="Arial" panose="020B0604020202020204" pitchFamily="34" charset="0"/>
                <a:cs typeface="Arial" panose="020B0604020202020204" pitchFamily="34" charset="0"/>
              </a:rPr>
              <a:t>: At least two differ</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µ</a:t>
            </a:r>
            <a:r>
              <a:rPr lang="en-US" sz="2400" baseline="-25000" dirty="0">
                <a:latin typeface="Arial" panose="020B0604020202020204" pitchFamily="34" charset="0"/>
                <a:cs typeface="Arial" panose="020B0604020202020204" pitchFamily="34" charset="0"/>
              </a:rPr>
              <a:t>B</a:t>
            </a:r>
            <a:r>
              <a:rPr lang="en-US" sz="2400" dirty="0">
                <a:latin typeface="Arial" panose="020B0604020202020204" pitchFamily="34" charset="0"/>
                <a:cs typeface="Arial" panose="020B0604020202020204" pitchFamily="34" charset="0"/>
              </a:rPr>
              <a:t> ≠ µ</a:t>
            </a:r>
            <a:r>
              <a:rPr lang="en-US" sz="2400" baseline="-25000" dirty="0">
                <a:latin typeface="Arial" panose="020B0604020202020204" pitchFamily="34" charset="0"/>
                <a:cs typeface="Arial" panose="020B0604020202020204" pitchFamily="34" charset="0"/>
              </a:rPr>
              <a:t>G</a:t>
            </a:r>
            <a:r>
              <a:rPr lang="en-US" sz="2400" dirty="0">
                <a:latin typeface="Arial" panose="020B0604020202020204" pitchFamily="34" charset="0"/>
                <a:cs typeface="Arial" panose="020B0604020202020204" pitchFamily="34" charset="0"/>
              </a:rPr>
              <a:t> ≠ µ</a:t>
            </a:r>
            <a:r>
              <a:rPr lang="en-US" sz="2400" baseline="-25000" dirty="0">
                <a:latin typeface="Arial" panose="020B0604020202020204" pitchFamily="34" charset="0"/>
                <a:cs typeface="Arial" panose="020B0604020202020204" pitchFamily="34" charset="0"/>
              </a:rPr>
              <a:t>S</a:t>
            </a:r>
            <a:r>
              <a:rPr lang="en-US" sz="2400" dirty="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70658693"/>
              </p:ext>
            </p:extLst>
          </p:nvPr>
        </p:nvGraphicFramePr>
        <p:xfrm>
          <a:off x="457200" y="304801"/>
          <a:ext cx="8229600" cy="1752599"/>
        </p:xfrm>
        <a:graphic>
          <a:graphicData uri="http://schemas.openxmlformats.org/drawingml/2006/table">
            <a:tbl>
              <a:tblPr firstRow="1">
                <a:tableStyleId>{35758FB7-9AC5-4552-8A53-C91805E547FA}</a:tableStyleId>
              </a:tblPr>
              <a:tblGrid>
                <a:gridCol w="129540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40208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tblGrid>
              <a:tr h="587828">
                <a:tc>
                  <a:txBody>
                    <a:bodyPr/>
                    <a:lstStyle/>
                    <a:p>
                      <a:pPr marL="0" marR="0" algn="ctr">
                        <a:spcBef>
                          <a:spcPts val="0"/>
                        </a:spcBef>
                        <a:spcAft>
                          <a:spcPts val="0"/>
                        </a:spcAft>
                      </a:pPr>
                      <a:r>
                        <a:rPr lang="en-US" sz="2400" dirty="0">
                          <a:effectLst/>
                        </a:rPr>
                        <a:t>Color</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err="1">
                          <a:effectLst/>
                        </a:rPr>
                        <a:t>Gleamyness</a:t>
                      </a:r>
                      <a:r>
                        <a:rPr lang="en-US" sz="2400" dirty="0">
                          <a:effectLst/>
                        </a:rPr>
                        <a:t> Rating</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Mean</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Variance</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a:effectLst/>
                        </a:rPr>
                        <a:t>Std. Dev.</a:t>
                      </a:r>
                      <a:endParaRPr lang="en-US" sz="2400" b="1">
                        <a:effectLst/>
                        <a:latin typeface="Times New Roman"/>
                        <a:ea typeface="Times New Roman"/>
                      </a:endParaRPr>
                    </a:p>
                  </a:txBody>
                  <a:tcPr marL="68580" marR="68580" marT="0" marB="0"/>
                </a:tc>
                <a:extLst>
                  <a:ext uri="{0D108BD9-81ED-4DB2-BD59-A6C34878D82A}">
                    <a16:rowId xmlns:a16="http://schemas.microsoft.com/office/drawing/2014/main" val="10000"/>
                  </a:ext>
                </a:extLst>
              </a:tr>
              <a:tr h="293914">
                <a:tc>
                  <a:txBody>
                    <a:bodyPr/>
                    <a:lstStyle/>
                    <a:p>
                      <a:pPr marL="0" marR="0" algn="ctr">
                        <a:spcBef>
                          <a:spcPts val="0"/>
                        </a:spcBef>
                        <a:spcAft>
                          <a:spcPts val="0"/>
                        </a:spcAft>
                      </a:pPr>
                      <a:r>
                        <a:rPr lang="en-US" sz="2400" dirty="0" err="1">
                          <a:effectLst/>
                        </a:rPr>
                        <a:t>Brighty</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77,81,71,76,80</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77</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15.50</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3.937</a:t>
                      </a:r>
                      <a:endParaRPr lang="en-US" sz="24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1"/>
                  </a:ext>
                </a:extLst>
              </a:tr>
              <a:tr h="418011">
                <a:tc>
                  <a:txBody>
                    <a:bodyPr/>
                    <a:lstStyle/>
                    <a:p>
                      <a:pPr marL="0" marR="0" algn="ctr">
                        <a:spcBef>
                          <a:spcPts val="0"/>
                        </a:spcBef>
                        <a:spcAft>
                          <a:spcPts val="0"/>
                        </a:spcAft>
                      </a:pPr>
                      <a:r>
                        <a:rPr lang="en-US" sz="2400" dirty="0" err="1">
                          <a:effectLst/>
                        </a:rPr>
                        <a:t>Gleamy</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a:effectLst/>
                        </a:rPr>
                        <a:t>72,58,74,66,70</a:t>
                      </a:r>
                      <a:endParaRPr lang="en-US" sz="2400" b="1">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a:effectLst/>
                        </a:rPr>
                        <a:t>68</a:t>
                      </a:r>
                      <a:endParaRPr lang="en-US" sz="2400" b="1">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40.00</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6.325</a:t>
                      </a:r>
                      <a:endParaRPr lang="en-US" sz="24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2"/>
                  </a:ext>
                </a:extLst>
              </a:tr>
              <a:tr h="381000">
                <a:tc>
                  <a:txBody>
                    <a:bodyPr/>
                    <a:lstStyle/>
                    <a:p>
                      <a:pPr marL="0" marR="0" algn="ctr">
                        <a:spcBef>
                          <a:spcPts val="0"/>
                        </a:spcBef>
                        <a:spcAft>
                          <a:spcPts val="0"/>
                        </a:spcAft>
                      </a:pPr>
                      <a:r>
                        <a:rPr lang="en-US" sz="2400" dirty="0" err="1">
                          <a:effectLst/>
                        </a:rPr>
                        <a:t>Shinola</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a:effectLst/>
                        </a:rPr>
                        <a:t>76,85,82,80,77</a:t>
                      </a:r>
                      <a:endParaRPr lang="en-US" sz="2400" b="1">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a:effectLst/>
                        </a:rPr>
                        <a:t>80</a:t>
                      </a:r>
                      <a:endParaRPr lang="en-US" sz="2400" b="1">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a:effectLst/>
                        </a:rPr>
                        <a:t>13.5</a:t>
                      </a:r>
                      <a:endParaRPr lang="en-US" sz="2400" b="1">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3.674</a:t>
                      </a:r>
                      <a:endParaRPr lang="en-US" sz="24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475448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443" y="98810"/>
            <a:ext cx="7773338" cy="813407"/>
          </a:xfrm>
        </p:spPr>
        <p:txBody>
          <a:bodyPr/>
          <a:lstStyle/>
          <a:p>
            <a:r>
              <a:rPr lang="en-US" dirty="0">
                <a:latin typeface="Arial" panose="020B0604020202020204" pitchFamily="34" charset="0"/>
                <a:cs typeface="Arial" panose="020B0604020202020204" pitchFamily="34" charset="0"/>
              </a:rPr>
              <a:t>F: test statistic for ANOVA</a:t>
            </a:r>
          </a:p>
        </p:txBody>
      </p:sp>
      <p:graphicFrame>
        <p:nvGraphicFramePr>
          <p:cNvPr id="7" name="Table 6"/>
          <p:cNvGraphicFramePr>
            <a:graphicFrameLocks noGrp="1"/>
          </p:cNvGraphicFramePr>
          <p:nvPr>
            <p:extLst>
              <p:ext uri="{D42A27DB-BD31-4B8C-83A1-F6EECF244321}">
                <p14:modId xmlns:p14="http://schemas.microsoft.com/office/powerpoint/2010/main" val="1709157571"/>
              </p:ext>
            </p:extLst>
          </p:nvPr>
        </p:nvGraphicFramePr>
        <p:xfrm>
          <a:off x="341312" y="1066800"/>
          <a:ext cx="8229600" cy="1752599"/>
        </p:xfrm>
        <a:graphic>
          <a:graphicData uri="http://schemas.openxmlformats.org/drawingml/2006/table">
            <a:tbl>
              <a:tblPr firstRow="1">
                <a:tableStyleId>{35758FB7-9AC5-4552-8A53-C91805E547FA}</a:tableStyleId>
              </a:tblPr>
              <a:tblGrid>
                <a:gridCol w="129540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40208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tblGrid>
              <a:tr h="587828">
                <a:tc>
                  <a:txBody>
                    <a:bodyPr/>
                    <a:lstStyle/>
                    <a:p>
                      <a:pPr marL="0" marR="0" algn="ctr">
                        <a:spcBef>
                          <a:spcPts val="0"/>
                        </a:spcBef>
                        <a:spcAft>
                          <a:spcPts val="0"/>
                        </a:spcAft>
                      </a:pPr>
                      <a:r>
                        <a:rPr lang="en-US" sz="2400" dirty="0">
                          <a:effectLst/>
                        </a:rPr>
                        <a:t>Color</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err="1">
                          <a:effectLst/>
                        </a:rPr>
                        <a:t>Gleamyness</a:t>
                      </a:r>
                      <a:r>
                        <a:rPr lang="en-US" sz="2400" dirty="0">
                          <a:effectLst/>
                        </a:rPr>
                        <a:t> Rating</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Mean</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Variance</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a:effectLst/>
                        </a:rPr>
                        <a:t>Std. Dev.</a:t>
                      </a:r>
                      <a:endParaRPr lang="en-US" sz="2400" b="1">
                        <a:effectLst/>
                        <a:latin typeface="Times New Roman"/>
                        <a:ea typeface="Times New Roman"/>
                      </a:endParaRPr>
                    </a:p>
                  </a:txBody>
                  <a:tcPr marL="68580" marR="68580" marT="0" marB="0"/>
                </a:tc>
                <a:extLst>
                  <a:ext uri="{0D108BD9-81ED-4DB2-BD59-A6C34878D82A}">
                    <a16:rowId xmlns:a16="http://schemas.microsoft.com/office/drawing/2014/main" val="10000"/>
                  </a:ext>
                </a:extLst>
              </a:tr>
              <a:tr h="293914">
                <a:tc>
                  <a:txBody>
                    <a:bodyPr/>
                    <a:lstStyle/>
                    <a:p>
                      <a:pPr marL="0" marR="0" algn="ctr">
                        <a:spcBef>
                          <a:spcPts val="0"/>
                        </a:spcBef>
                        <a:spcAft>
                          <a:spcPts val="0"/>
                        </a:spcAft>
                      </a:pPr>
                      <a:r>
                        <a:rPr lang="en-US" sz="2400" dirty="0" err="1">
                          <a:effectLst/>
                        </a:rPr>
                        <a:t>Brighty</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77,81,71,76,80</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77</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15.50</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a:effectLst/>
                        </a:rPr>
                        <a:t>3.937</a:t>
                      </a:r>
                      <a:endParaRPr lang="en-US" sz="2400" b="1">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1"/>
                  </a:ext>
                </a:extLst>
              </a:tr>
              <a:tr h="418011">
                <a:tc>
                  <a:txBody>
                    <a:bodyPr/>
                    <a:lstStyle/>
                    <a:p>
                      <a:pPr marL="0" marR="0" algn="ctr">
                        <a:spcBef>
                          <a:spcPts val="0"/>
                        </a:spcBef>
                        <a:spcAft>
                          <a:spcPts val="0"/>
                        </a:spcAft>
                      </a:pPr>
                      <a:r>
                        <a:rPr lang="en-US" sz="2400" dirty="0" err="1">
                          <a:effectLst/>
                        </a:rPr>
                        <a:t>Gleamy</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72,58,74,66,70</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68</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40.00</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6.325</a:t>
                      </a:r>
                      <a:endParaRPr lang="en-US" sz="24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2"/>
                  </a:ext>
                </a:extLst>
              </a:tr>
              <a:tr h="381000">
                <a:tc>
                  <a:txBody>
                    <a:bodyPr/>
                    <a:lstStyle/>
                    <a:p>
                      <a:pPr marL="0" marR="0" algn="ctr">
                        <a:spcBef>
                          <a:spcPts val="0"/>
                        </a:spcBef>
                        <a:spcAft>
                          <a:spcPts val="0"/>
                        </a:spcAft>
                      </a:pPr>
                      <a:r>
                        <a:rPr lang="en-US" sz="2400" dirty="0" err="1">
                          <a:effectLst/>
                        </a:rPr>
                        <a:t>Shinola</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a:effectLst/>
                        </a:rPr>
                        <a:t>76,85,82,80,77</a:t>
                      </a:r>
                      <a:endParaRPr lang="en-US" sz="2400" b="1">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a:effectLst/>
                        </a:rPr>
                        <a:t>80</a:t>
                      </a:r>
                      <a:endParaRPr lang="en-US" sz="2400" b="1">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13.5</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3.674</a:t>
                      </a:r>
                      <a:endParaRPr lang="en-US" sz="24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3"/>
                  </a:ext>
                </a:extLst>
              </a:tr>
            </a:tbl>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876593600"/>
              </p:ext>
            </p:extLst>
          </p:nvPr>
        </p:nvGraphicFramePr>
        <p:xfrm>
          <a:off x="838200" y="5029200"/>
          <a:ext cx="6779956" cy="1187450"/>
        </p:xfrm>
        <a:graphic>
          <a:graphicData uri="http://schemas.openxmlformats.org/presentationml/2006/ole">
            <mc:AlternateContent xmlns:mc="http://schemas.openxmlformats.org/markup-compatibility/2006">
              <mc:Choice xmlns:v="urn:schemas-microsoft-com:vml" Requires="v">
                <p:oleObj spid="_x0000_s1143" name="Equation" r:id="rId4" imgW="2247900" imgH="393700" progId="Equation.3">
                  <p:embed/>
                </p:oleObj>
              </mc:Choice>
              <mc:Fallback>
                <p:oleObj name="Equation" r:id="rId4" imgW="2247900" imgH="393700" progId="Equation.3">
                  <p:embed/>
                  <p:pic>
                    <p:nvPicPr>
                      <p:cNvPr id="0" name=""/>
                      <p:cNvPicPr/>
                      <p:nvPr/>
                    </p:nvPicPr>
                    <p:blipFill>
                      <a:blip r:embed="rId5"/>
                      <a:stretch>
                        <a:fillRect/>
                      </a:stretch>
                    </p:blipFill>
                    <p:spPr>
                      <a:xfrm>
                        <a:off x="838200" y="5029200"/>
                        <a:ext cx="6779956" cy="118745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684379731"/>
              </p:ext>
            </p:extLst>
          </p:nvPr>
        </p:nvGraphicFramePr>
        <p:xfrm>
          <a:off x="1698625" y="3429000"/>
          <a:ext cx="5514975" cy="1187450"/>
        </p:xfrm>
        <a:graphic>
          <a:graphicData uri="http://schemas.openxmlformats.org/presentationml/2006/ole">
            <mc:AlternateContent xmlns:mc="http://schemas.openxmlformats.org/markup-compatibility/2006">
              <mc:Choice xmlns:v="urn:schemas-microsoft-com:vml" Requires="v">
                <p:oleObj spid="_x0000_s1144" name="Equation" r:id="rId6" imgW="1828800" imgH="393700" progId="Equation.3">
                  <p:embed/>
                </p:oleObj>
              </mc:Choice>
              <mc:Fallback>
                <p:oleObj name="Equation" r:id="rId6" imgW="1828800" imgH="393700" progId="Equation.3">
                  <p:embed/>
                  <p:pic>
                    <p:nvPicPr>
                      <p:cNvPr id="0" name=""/>
                      <p:cNvPicPr/>
                      <p:nvPr/>
                    </p:nvPicPr>
                    <p:blipFill>
                      <a:blip r:embed="rId7"/>
                      <a:stretch>
                        <a:fillRect/>
                      </a:stretch>
                    </p:blipFill>
                    <p:spPr>
                      <a:xfrm>
                        <a:off x="1698625" y="3429000"/>
                        <a:ext cx="5514975" cy="1187450"/>
                      </a:xfrm>
                      <a:prstGeom prst="rect">
                        <a:avLst/>
                      </a:prstGeom>
                    </p:spPr>
                  </p:pic>
                </p:oleObj>
              </mc:Fallback>
            </mc:AlternateContent>
          </a:graphicData>
        </a:graphic>
      </p:graphicFrame>
    </p:spTree>
    <p:extLst>
      <p:ext uri="{BB962C8B-B14F-4D97-AF65-F5344CB8AC3E}">
        <p14:creationId xmlns:p14="http://schemas.microsoft.com/office/powerpoint/2010/main" val="239346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618518"/>
            <a:ext cx="7773338" cy="1596177"/>
          </a:xfrm>
        </p:spPr>
        <p:txBody>
          <a:bodyPr/>
          <a:lstStyle/>
          <a:p>
            <a:r>
              <a:rPr lang="en-US" dirty="0"/>
              <a:t>F: test statistic for ANOVA</a:t>
            </a:r>
          </a:p>
        </p:txBody>
      </p:sp>
      <p:sp>
        <p:nvSpPr>
          <p:cNvPr id="6" name="Content Placeholder 2"/>
          <p:cNvSpPr txBox="1">
            <a:spLocks/>
          </p:cNvSpPr>
          <p:nvPr/>
        </p:nvSpPr>
        <p:spPr>
          <a:xfrm>
            <a:off x="381000" y="4917141"/>
            <a:ext cx="8458200" cy="1066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2800" dirty="0"/>
          </a:p>
        </p:txBody>
      </p:sp>
      <p:sp>
        <p:nvSpPr>
          <p:cNvPr id="5" name="TextBox 4"/>
          <p:cNvSpPr txBox="1"/>
          <p:nvPr/>
        </p:nvSpPr>
        <p:spPr>
          <a:xfrm>
            <a:off x="381000" y="4917141"/>
            <a:ext cx="8153400" cy="1569660"/>
          </a:xfrm>
          <a:prstGeom prst="rect">
            <a:avLst/>
          </a:prstGeom>
          <a:noFill/>
        </p:spPr>
        <p:txBody>
          <a:bodyPr wrap="square" rtlCol="0">
            <a:spAutoFit/>
          </a:bodyPr>
          <a:lstStyle/>
          <a:p>
            <a:r>
              <a:rPr lang="en-US" sz="2400" dirty="0"/>
              <a:t>We will need to calculate:</a:t>
            </a:r>
          </a:p>
          <a:p>
            <a:pPr marL="342900" indent="-342900">
              <a:buFont typeface="+mj-lt"/>
              <a:buAutoNum type="arabicPeriod"/>
            </a:pPr>
            <a:r>
              <a:rPr lang="en-US" sz="2400" dirty="0"/>
              <a:t>Total variability in the data </a:t>
            </a:r>
          </a:p>
          <a:p>
            <a:pPr marL="342900" indent="-342900">
              <a:buFont typeface="+mj-lt"/>
              <a:buAutoNum type="arabicPeriod"/>
            </a:pPr>
            <a:r>
              <a:rPr lang="en-US" sz="2400" dirty="0"/>
              <a:t>Variation due to the treatment effect</a:t>
            </a:r>
          </a:p>
          <a:p>
            <a:pPr marL="342900" indent="-342900">
              <a:buFont typeface="+mj-lt"/>
              <a:buAutoNum type="arabicPeriod"/>
            </a:pPr>
            <a:r>
              <a:rPr lang="en-US" sz="2400" dirty="0"/>
              <a:t>Variation due to chance</a:t>
            </a:r>
          </a:p>
        </p:txBody>
      </p:sp>
      <p:graphicFrame>
        <p:nvGraphicFramePr>
          <p:cNvPr id="7" name="Table 6"/>
          <p:cNvGraphicFramePr>
            <a:graphicFrameLocks noGrp="1"/>
          </p:cNvGraphicFramePr>
          <p:nvPr>
            <p:extLst>
              <p:ext uri="{D42A27DB-BD31-4B8C-83A1-F6EECF244321}">
                <p14:modId xmlns:p14="http://schemas.microsoft.com/office/powerpoint/2010/main" val="3291552766"/>
              </p:ext>
            </p:extLst>
          </p:nvPr>
        </p:nvGraphicFramePr>
        <p:xfrm>
          <a:off x="381000" y="1219200"/>
          <a:ext cx="8229600" cy="1752599"/>
        </p:xfrm>
        <a:graphic>
          <a:graphicData uri="http://schemas.openxmlformats.org/drawingml/2006/table">
            <a:tbl>
              <a:tblPr firstRow="1">
                <a:tableStyleId>{35758FB7-9AC5-4552-8A53-C91805E547FA}</a:tableStyleId>
              </a:tblPr>
              <a:tblGrid>
                <a:gridCol w="129540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40208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tblGrid>
              <a:tr h="587828">
                <a:tc>
                  <a:txBody>
                    <a:bodyPr/>
                    <a:lstStyle/>
                    <a:p>
                      <a:pPr marL="0" marR="0" algn="ctr">
                        <a:spcBef>
                          <a:spcPts val="0"/>
                        </a:spcBef>
                        <a:spcAft>
                          <a:spcPts val="0"/>
                        </a:spcAft>
                      </a:pPr>
                      <a:r>
                        <a:rPr lang="en-US" sz="2400" dirty="0">
                          <a:effectLst/>
                        </a:rPr>
                        <a:t>Color</a:t>
                      </a:r>
                      <a:endParaRPr lang="en-US" sz="2400" b="1"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spcBef>
                          <a:spcPts val="0"/>
                        </a:spcBef>
                        <a:spcAft>
                          <a:spcPts val="0"/>
                        </a:spcAft>
                      </a:pPr>
                      <a:r>
                        <a:rPr lang="en-US" sz="2400" dirty="0" err="1">
                          <a:effectLst/>
                        </a:rPr>
                        <a:t>Gleamyness</a:t>
                      </a:r>
                      <a:endParaRPr lang="en-US" sz="2400" b="1"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spcBef>
                          <a:spcPts val="0"/>
                        </a:spcBef>
                        <a:spcAft>
                          <a:spcPts val="0"/>
                        </a:spcAft>
                      </a:pPr>
                      <a:r>
                        <a:rPr lang="en-US" sz="2400" dirty="0">
                          <a:effectLst/>
                        </a:rPr>
                        <a:t>Mean</a:t>
                      </a:r>
                      <a:endParaRPr lang="en-US" sz="2400" b="1"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spcBef>
                          <a:spcPts val="0"/>
                        </a:spcBef>
                        <a:spcAft>
                          <a:spcPts val="0"/>
                        </a:spcAft>
                      </a:pPr>
                      <a:r>
                        <a:rPr lang="en-US" sz="2400" dirty="0">
                          <a:effectLst/>
                        </a:rPr>
                        <a:t>Variance</a:t>
                      </a:r>
                      <a:endParaRPr lang="en-US" sz="2400" b="1"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spcBef>
                          <a:spcPts val="0"/>
                        </a:spcBef>
                        <a:spcAft>
                          <a:spcPts val="0"/>
                        </a:spcAft>
                      </a:pPr>
                      <a:r>
                        <a:rPr lang="en-US" sz="2400">
                          <a:effectLst/>
                        </a:rPr>
                        <a:t>Std. Dev.</a:t>
                      </a:r>
                      <a:endParaRPr lang="en-US" sz="2400" b="1">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10000"/>
                  </a:ext>
                </a:extLst>
              </a:tr>
              <a:tr h="293914">
                <a:tc>
                  <a:txBody>
                    <a:bodyPr/>
                    <a:lstStyle/>
                    <a:p>
                      <a:pPr marL="0" marR="0" algn="ctr">
                        <a:spcBef>
                          <a:spcPts val="0"/>
                        </a:spcBef>
                        <a:spcAft>
                          <a:spcPts val="0"/>
                        </a:spcAft>
                      </a:pPr>
                      <a:r>
                        <a:rPr lang="en-US" sz="2400" dirty="0" err="1">
                          <a:effectLst/>
                        </a:rPr>
                        <a:t>Brighty</a:t>
                      </a:r>
                      <a:endParaRPr lang="en-US" sz="2400" b="1"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77,81,71,76,80</a:t>
                      </a:r>
                      <a:endParaRPr lang="en-US" sz="2400" b="1"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77</a:t>
                      </a:r>
                      <a:endParaRPr lang="en-US" sz="2400" b="1"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15.50</a:t>
                      </a:r>
                      <a:endParaRPr lang="en-US" sz="2400" b="1"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a:effectLst/>
                        </a:rPr>
                        <a:t>3.937</a:t>
                      </a:r>
                      <a:endParaRPr lang="en-US" sz="2400" b="1">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0001"/>
                  </a:ext>
                </a:extLst>
              </a:tr>
              <a:tr h="418011">
                <a:tc>
                  <a:txBody>
                    <a:bodyPr/>
                    <a:lstStyle/>
                    <a:p>
                      <a:pPr marL="0" marR="0" algn="ctr">
                        <a:spcBef>
                          <a:spcPts val="0"/>
                        </a:spcBef>
                        <a:spcAft>
                          <a:spcPts val="0"/>
                        </a:spcAft>
                      </a:pPr>
                      <a:r>
                        <a:rPr lang="en-US" sz="2400" dirty="0" err="1">
                          <a:effectLst/>
                        </a:rPr>
                        <a:t>Gleamy</a:t>
                      </a:r>
                      <a:endParaRPr lang="en-US" sz="2400" b="1"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72,58,74,66,70</a:t>
                      </a:r>
                      <a:endParaRPr lang="en-US" sz="2400" b="1"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a:effectLst/>
                        </a:rPr>
                        <a:t>68</a:t>
                      </a:r>
                      <a:endParaRPr lang="en-US" sz="2400" b="1">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40.00</a:t>
                      </a:r>
                      <a:endParaRPr lang="en-US" sz="2400" b="1"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6.325</a:t>
                      </a:r>
                      <a:endParaRPr lang="en-US" sz="2400" b="1"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0002"/>
                  </a:ext>
                </a:extLst>
              </a:tr>
              <a:tr h="381000">
                <a:tc>
                  <a:txBody>
                    <a:bodyPr/>
                    <a:lstStyle/>
                    <a:p>
                      <a:pPr marL="0" marR="0" algn="ctr">
                        <a:spcBef>
                          <a:spcPts val="0"/>
                        </a:spcBef>
                        <a:spcAft>
                          <a:spcPts val="0"/>
                        </a:spcAft>
                      </a:pPr>
                      <a:r>
                        <a:rPr lang="en-US" sz="2400" dirty="0" err="1">
                          <a:effectLst/>
                        </a:rPr>
                        <a:t>Shinola</a:t>
                      </a:r>
                      <a:endParaRPr lang="en-US" sz="2400" b="1"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76,85,82,80,77</a:t>
                      </a:r>
                      <a:endParaRPr lang="en-US" sz="2400" b="1"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80</a:t>
                      </a:r>
                      <a:endParaRPr lang="en-US" sz="2400" b="1"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13.5</a:t>
                      </a:r>
                      <a:endParaRPr lang="en-US" sz="2400" b="1"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3.674</a:t>
                      </a:r>
                      <a:endParaRPr lang="en-US" sz="2400" b="1"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0003"/>
                  </a:ext>
                </a:extLst>
              </a:tr>
            </a:tbl>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844901954"/>
              </p:ext>
            </p:extLst>
          </p:nvPr>
        </p:nvGraphicFramePr>
        <p:xfrm>
          <a:off x="1066800" y="3352800"/>
          <a:ext cx="6779956" cy="1187450"/>
        </p:xfrm>
        <a:graphic>
          <a:graphicData uri="http://schemas.openxmlformats.org/presentationml/2006/ole">
            <mc:AlternateContent xmlns:mc="http://schemas.openxmlformats.org/markup-compatibility/2006">
              <mc:Choice xmlns:v="urn:schemas-microsoft-com:vml" Requires="v">
                <p:oleObj spid="_x0000_s45121" name="Equation" r:id="rId4" imgW="2247900" imgH="393700" progId="Equation.3">
                  <p:embed/>
                </p:oleObj>
              </mc:Choice>
              <mc:Fallback>
                <p:oleObj name="Equation" r:id="rId4" imgW="2247900" imgH="393700" progId="Equation.3">
                  <p:embed/>
                  <p:pic>
                    <p:nvPicPr>
                      <p:cNvPr id="0" name=""/>
                      <p:cNvPicPr/>
                      <p:nvPr/>
                    </p:nvPicPr>
                    <p:blipFill>
                      <a:blip r:embed="rId5"/>
                      <a:stretch>
                        <a:fillRect/>
                      </a:stretch>
                    </p:blipFill>
                    <p:spPr>
                      <a:xfrm>
                        <a:off x="1066800" y="3352800"/>
                        <a:ext cx="6779956" cy="1187450"/>
                      </a:xfrm>
                      <a:prstGeom prst="rect">
                        <a:avLst/>
                      </a:prstGeom>
                    </p:spPr>
                  </p:pic>
                </p:oleObj>
              </mc:Fallback>
            </mc:AlternateContent>
          </a:graphicData>
        </a:graphic>
      </p:graphicFrame>
    </p:spTree>
    <p:extLst>
      <p:ext uri="{BB962C8B-B14F-4D97-AF65-F5344CB8AC3E}">
        <p14:creationId xmlns:p14="http://schemas.microsoft.com/office/powerpoint/2010/main" val="1238201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124200" y="1452282"/>
            <a:ext cx="3048000" cy="121920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SS total</a:t>
            </a:r>
          </a:p>
          <a:p>
            <a:pPr algn="ctr"/>
            <a:r>
              <a:rPr lang="en-US" sz="3200" dirty="0"/>
              <a:t>(total variability)</a:t>
            </a:r>
          </a:p>
        </p:txBody>
      </p:sp>
      <p:sp>
        <p:nvSpPr>
          <p:cNvPr id="5" name="Rounded Rectangle 4"/>
          <p:cNvSpPr/>
          <p:nvPr/>
        </p:nvSpPr>
        <p:spPr>
          <a:xfrm>
            <a:off x="1147482" y="4191000"/>
            <a:ext cx="3048000" cy="12192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SS between</a:t>
            </a:r>
          </a:p>
          <a:p>
            <a:pPr algn="ctr"/>
            <a:r>
              <a:rPr lang="en-US" sz="2400" dirty="0"/>
              <a:t>(variability due to </a:t>
            </a:r>
            <a:r>
              <a:rPr lang="en-US" sz="2400" dirty="0" err="1"/>
              <a:t>tx</a:t>
            </a:r>
            <a:r>
              <a:rPr lang="en-US" sz="2400" dirty="0"/>
              <a:t>)</a:t>
            </a:r>
          </a:p>
        </p:txBody>
      </p:sp>
      <p:sp>
        <p:nvSpPr>
          <p:cNvPr id="6" name="Rounded Rectangle 5"/>
          <p:cNvSpPr/>
          <p:nvPr/>
        </p:nvSpPr>
        <p:spPr>
          <a:xfrm>
            <a:off x="5181600" y="4191000"/>
            <a:ext cx="3352800" cy="12192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SS Within/Error</a:t>
            </a:r>
          </a:p>
          <a:p>
            <a:pPr algn="ctr"/>
            <a:r>
              <a:rPr lang="en-US" sz="2400" dirty="0"/>
              <a:t>(variability due to error)</a:t>
            </a:r>
          </a:p>
        </p:txBody>
      </p:sp>
      <p:cxnSp>
        <p:nvCxnSpPr>
          <p:cNvPr id="8" name="Straight Arrow Connector 7"/>
          <p:cNvCxnSpPr/>
          <p:nvPr/>
        </p:nvCxnSpPr>
        <p:spPr>
          <a:xfrm flipH="1">
            <a:off x="2671482" y="2819400"/>
            <a:ext cx="986118" cy="114300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647765" y="2848535"/>
            <a:ext cx="905435" cy="1113865"/>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2" name="Cross 1"/>
          <p:cNvSpPr/>
          <p:nvPr/>
        </p:nvSpPr>
        <p:spPr>
          <a:xfrm>
            <a:off x="4308661" y="4343400"/>
            <a:ext cx="759759" cy="762000"/>
          </a:xfrm>
          <a:prstGeom prst="plu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337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1" y="4023"/>
            <a:ext cx="7773338" cy="834177"/>
          </a:xfrm>
        </p:spPr>
        <p:txBody>
          <a:bodyPr>
            <a:normAutofit/>
          </a:bodyPr>
          <a:lstStyle/>
          <a:p>
            <a:r>
              <a:rPr lang="en-US" dirty="0"/>
              <a:t>Logic of F-test (ANOVA)</a:t>
            </a:r>
          </a:p>
        </p:txBody>
      </p:sp>
      <p:sp>
        <p:nvSpPr>
          <p:cNvPr id="3" name="Content Placeholder 2"/>
          <p:cNvSpPr>
            <a:spLocks noGrp="1"/>
          </p:cNvSpPr>
          <p:nvPr>
            <p:ph idx="1"/>
          </p:nvPr>
        </p:nvSpPr>
        <p:spPr>
          <a:xfrm>
            <a:off x="457200" y="609600"/>
            <a:ext cx="8229600" cy="6248400"/>
          </a:xfrm>
        </p:spPr>
        <p:txBody>
          <a:bodyPr>
            <a:noAutofit/>
          </a:bodyPr>
          <a:lstStyle/>
          <a:p>
            <a:pPr marL="0" indent="0">
              <a:buNone/>
            </a:pPr>
            <a:r>
              <a:rPr lang="en-US" dirty="0"/>
              <a:t>Assume all units have the same value except for variation due to:</a:t>
            </a:r>
            <a:endParaRPr lang="en-US" b="1" dirty="0"/>
          </a:p>
          <a:p>
            <a:pPr marL="914400" lvl="1" indent="-514350">
              <a:buAutoNum type="alphaLcParenR"/>
            </a:pPr>
            <a:r>
              <a:rPr lang="en-US" sz="2200" b="1" i="1" dirty="0">
                <a:solidFill>
                  <a:schemeClr val="accent5"/>
                </a:solidFill>
              </a:rPr>
              <a:t>Chance</a:t>
            </a:r>
            <a:endParaRPr lang="en-US" sz="2200" b="1" dirty="0">
              <a:solidFill>
                <a:schemeClr val="accent5"/>
              </a:solidFill>
            </a:endParaRPr>
          </a:p>
          <a:p>
            <a:pPr marL="914400" lvl="1" indent="-514350">
              <a:buAutoNum type="alphaLcParenR"/>
            </a:pPr>
            <a:r>
              <a:rPr lang="en-US" sz="2200" b="1" i="1" dirty="0">
                <a:solidFill>
                  <a:schemeClr val="accent5"/>
                </a:solidFill>
              </a:rPr>
              <a:t>treatment</a:t>
            </a:r>
            <a:endParaRPr lang="en-US" sz="2200" dirty="0">
              <a:solidFill>
                <a:schemeClr val="accent5"/>
              </a:solidFill>
            </a:endParaRPr>
          </a:p>
          <a:p>
            <a:pPr marL="0" indent="0">
              <a:buNone/>
            </a:pPr>
            <a:r>
              <a:rPr lang="en-US" dirty="0"/>
              <a:t>How one partitions the variance into chance (error) and treatment is going to depend on </a:t>
            </a:r>
            <a:endParaRPr lang="en-US" b="1" dirty="0"/>
          </a:p>
          <a:p>
            <a:pPr lvl="1"/>
            <a:r>
              <a:rPr lang="en-US" sz="2200" b="1" i="1" dirty="0">
                <a:solidFill>
                  <a:schemeClr val="accent5"/>
                </a:solidFill>
              </a:rPr>
              <a:t>WHO</a:t>
            </a:r>
            <a:r>
              <a:rPr lang="en-US" sz="2200" dirty="0"/>
              <a:t> is doing the partitioning and </a:t>
            </a:r>
            <a:endParaRPr lang="en-US" sz="2200" b="1" dirty="0"/>
          </a:p>
          <a:p>
            <a:pPr lvl="1"/>
            <a:r>
              <a:rPr lang="en-US" sz="2200" b="1" i="1" dirty="0">
                <a:solidFill>
                  <a:schemeClr val="accent5"/>
                </a:solidFill>
              </a:rPr>
              <a:t>WHY</a:t>
            </a:r>
            <a:r>
              <a:rPr lang="en-US" sz="2200" dirty="0"/>
              <a:t> one is conducting the experiment</a:t>
            </a:r>
            <a:r>
              <a:rPr lang="en-US" dirty="0"/>
              <a:t>.  </a:t>
            </a:r>
            <a:endParaRPr lang="en-US" b="1" dirty="0"/>
          </a:p>
          <a:p>
            <a:pPr marL="0" indent="0">
              <a:buNone/>
            </a:pPr>
            <a:r>
              <a:rPr lang="en-US" dirty="0"/>
              <a:t>Performance on the Midterm Exam depends on:</a:t>
            </a:r>
            <a:endParaRPr lang="en-US" b="1" dirty="0"/>
          </a:p>
          <a:p>
            <a:pPr lvl="1"/>
            <a:r>
              <a:rPr lang="en-US" sz="2200" dirty="0"/>
              <a:t>IQ</a:t>
            </a:r>
            <a:endParaRPr lang="en-US" sz="2200" b="1" dirty="0"/>
          </a:p>
          <a:p>
            <a:pPr lvl="1"/>
            <a:r>
              <a:rPr lang="en-US" sz="2200" dirty="0"/>
              <a:t>Study</a:t>
            </a:r>
            <a:endParaRPr lang="en-US" sz="2200" b="1" dirty="0"/>
          </a:p>
          <a:p>
            <a:pPr lvl="1"/>
            <a:r>
              <a:rPr lang="en-US" sz="2200" dirty="0"/>
              <a:t>Mood</a:t>
            </a:r>
            <a:endParaRPr lang="en-US" sz="2200" b="1" dirty="0"/>
          </a:p>
          <a:p>
            <a:pPr lvl="1"/>
            <a:r>
              <a:rPr lang="en-US" sz="2200" dirty="0"/>
              <a:t>Good Hair Day </a:t>
            </a:r>
            <a:endParaRPr lang="en-US" sz="2200" b="1" dirty="0"/>
          </a:p>
          <a:p>
            <a:pPr marL="0" indent="0">
              <a:buNone/>
            </a:pPr>
            <a:endParaRPr lang="en-US" dirty="0"/>
          </a:p>
        </p:txBody>
      </p:sp>
    </p:spTree>
    <p:extLst>
      <p:ext uri="{BB962C8B-B14F-4D97-AF65-F5344CB8AC3E}">
        <p14:creationId xmlns:p14="http://schemas.microsoft.com/office/powerpoint/2010/main" val="3886747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758"/>
            <a:ext cx="7773338" cy="739090"/>
          </a:xfrm>
        </p:spPr>
        <p:txBody>
          <a:bodyPr/>
          <a:lstStyle/>
          <a:p>
            <a:r>
              <a:rPr lang="en-US" dirty="0"/>
              <a:t>F: test statistic for ANOVA</a:t>
            </a:r>
          </a:p>
        </p:txBody>
      </p:sp>
      <p:sp>
        <p:nvSpPr>
          <p:cNvPr id="6" name="Content Placeholder 2"/>
          <p:cNvSpPr txBox="1">
            <a:spLocks/>
          </p:cNvSpPr>
          <p:nvPr/>
        </p:nvSpPr>
        <p:spPr>
          <a:xfrm>
            <a:off x="381000" y="4917141"/>
            <a:ext cx="8458200" cy="1066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2800" dirty="0"/>
          </a:p>
        </p:txBody>
      </p:sp>
      <p:graphicFrame>
        <p:nvGraphicFramePr>
          <p:cNvPr id="7" name="Table 6"/>
          <p:cNvGraphicFramePr>
            <a:graphicFrameLocks noGrp="1"/>
          </p:cNvGraphicFramePr>
          <p:nvPr>
            <p:extLst>
              <p:ext uri="{D42A27DB-BD31-4B8C-83A1-F6EECF244321}">
                <p14:modId xmlns:p14="http://schemas.microsoft.com/office/powerpoint/2010/main" val="2220316192"/>
              </p:ext>
            </p:extLst>
          </p:nvPr>
        </p:nvGraphicFramePr>
        <p:xfrm>
          <a:off x="419100" y="1293229"/>
          <a:ext cx="8229600" cy="1752599"/>
        </p:xfrm>
        <a:graphic>
          <a:graphicData uri="http://schemas.openxmlformats.org/drawingml/2006/table">
            <a:tbl>
              <a:tblPr firstRow="1">
                <a:tableStyleId>{35758FB7-9AC5-4552-8A53-C91805E547FA}</a:tableStyleId>
              </a:tblPr>
              <a:tblGrid>
                <a:gridCol w="129540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40208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tblGrid>
              <a:tr h="587828">
                <a:tc>
                  <a:txBody>
                    <a:bodyPr/>
                    <a:lstStyle/>
                    <a:p>
                      <a:pPr marL="0" marR="0" algn="ctr">
                        <a:spcBef>
                          <a:spcPts val="0"/>
                        </a:spcBef>
                        <a:spcAft>
                          <a:spcPts val="0"/>
                        </a:spcAft>
                      </a:pPr>
                      <a:r>
                        <a:rPr lang="en-US" sz="2400" dirty="0">
                          <a:effectLst/>
                        </a:rPr>
                        <a:t>Color</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err="1">
                          <a:effectLst/>
                        </a:rPr>
                        <a:t>Gleamyness</a:t>
                      </a:r>
                      <a:r>
                        <a:rPr lang="en-US" sz="2400" dirty="0">
                          <a:effectLst/>
                        </a:rPr>
                        <a:t> Rating</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Mean</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Variance</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a:effectLst/>
                        </a:rPr>
                        <a:t>Std. Dev.</a:t>
                      </a:r>
                      <a:endParaRPr lang="en-US" sz="2400" b="1">
                        <a:effectLst/>
                        <a:latin typeface="Times New Roman"/>
                        <a:ea typeface="Times New Roman"/>
                      </a:endParaRPr>
                    </a:p>
                  </a:txBody>
                  <a:tcPr marL="68580" marR="68580" marT="0" marB="0"/>
                </a:tc>
                <a:extLst>
                  <a:ext uri="{0D108BD9-81ED-4DB2-BD59-A6C34878D82A}">
                    <a16:rowId xmlns:a16="http://schemas.microsoft.com/office/drawing/2014/main" val="10000"/>
                  </a:ext>
                </a:extLst>
              </a:tr>
              <a:tr h="293914">
                <a:tc>
                  <a:txBody>
                    <a:bodyPr/>
                    <a:lstStyle/>
                    <a:p>
                      <a:pPr marL="0" marR="0" algn="ctr">
                        <a:spcBef>
                          <a:spcPts val="0"/>
                        </a:spcBef>
                        <a:spcAft>
                          <a:spcPts val="0"/>
                        </a:spcAft>
                      </a:pPr>
                      <a:r>
                        <a:rPr lang="en-US" sz="2400" dirty="0" err="1">
                          <a:effectLst/>
                        </a:rPr>
                        <a:t>Brighty</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77,81,71,76,80</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77</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15.50</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a:effectLst/>
                        </a:rPr>
                        <a:t>3.937</a:t>
                      </a:r>
                      <a:endParaRPr lang="en-US" sz="2400" b="1">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1"/>
                  </a:ext>
                </a:extLst>
              </a:tr>
              <a:tr h="418011">
                <a:tc>
                  <a:txBody>
                    <a:bodyPr/>
                    <a:lstStyle/>
                    <a:p>
                      <a:pPr marL="0" marR="0" algn="ctr">
                        <a:spcBef>
                          <a:spcPts val="0"/>
                        </a:spcBef>
                        <a:spcAft>
                          <a:spcPts val="0"/>
                        </a:spcAft>
                      </a:pPr>
                      <a:r>
                        <a:rPr lang="en-US" sz="2400" dirty="0" err="1">
                          <a:effectLst/>
                        </a:rPr>
                        <a:t>Gleamy</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72,58,74,66,70</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68</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40.00</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6.325</a:t>
                      </a:r>
                      <a:endParaRPr lang="en-US" sz="24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2"/>
                  </a:ext>
                </a:extLst>
              </a:tr>
              <a:tr h="381000">
                <a:tc>
                  <a:txBody>
                    <a:bodyPr/>
                    <a:lstStyle/>
                    <a:p>
                      <a:pPr marL="0" marR="0" algn="ctr">
                        <a:spcBef>
                          <a:spcPts val="0"/>
                        </a:spcBef>
                        <a:spcAft>
                          <a:spcPts val="0"/>
                        </a:spcAft>
                      </a:pPr>
                      <a:r>
                        <a:rPr lang="en-US" sz="2400" dirty="0" err="1">
                          <a:effectLst/>
                        </a:rPr>
                        <a:t>Shinola</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a:effectLst/>
                        </a:rPr>
                        <a:t>76,85,82,80,77</a:t>
                      </a:r>
                      <a:endParaRPr lang="en-US" sz="2400" b="1">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a:effectLst/>
                        </a:rPr>
                        <a:t>80</a:t>
                      </a:r>
                      <a:endParaRPr lang="en-US" sz="2400" b="1">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13.5</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3.674</a:t>
                      </a:r>
                      <a:endParaRPr lang="en-US" sz="24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3"/>
                  </a:ext>
                </a:extLst>
              </a:tr>
            </a:tbl>
          </a:graphicData>
        </a:graphic>
      </p:graphicFrame>
      <p:sp>
        <p:nvSpPr>
          <p:cNvPr id="8" name="Rounded Rectangle 7"/>
          <p:cNvSpPr/>
          <p:nvPr/>
        </p:nvSpPr>
        <p:spPr>
          <a:xfrm>
            <a:off x="2057400" y="1752600"/>
            <a:ext cx="1981200" cy="1295400"/>
          </a:xfrm>
          <a:prstGeom prst="roundRect">
            <a:avLst/>
          </a:prstGeom>
          <a:solidFill>
            <a:schemeClr val="accent1">
              <a:alpha val="1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81000" y="3773067"/>
            <a:ext cx="8305800" cy="1815882"/>
          </a:xfrm>
          <a:prstGeom prst="rect">
            <a:avLst/>
          </a:prstGeom>
        </p:spPr>
        <p:txBody>
          <a:bodyPr wrap="square">
            <a:spAutoFit/>
          </a:bodyPr>
          <a:lstStyle/>
          <a:p>
            <a:r>
              <a:rPr lang="en-US" sz="2800" dirty="0"/>
              <a:t>1. </a:t>
            </a:r>
            <a:r>
              <a:rPr lang="en-US" sz="2800" u="sng" dirty="0">
                <a:solidFill>
                  <a:schemeClr val="accent5"/>
                </a:solidFill>
              </a:rPr>
              <a:t>Total variability </a:t>
            </a:r>
            <a:r>
              <a:rPr lang="en-US" sz="2800" dirty="0"/>
              <a:t>in the data is reflected by the difference between each individual score and the grand mean </a:t>
            </a:r>
            <a:endParaRPr lang="en-US" sz="2800" b="1" dirty="0"/>
          </a:p>
          <a:p>
            <a:r>
              <a:rPr lang="en-US" sz="2800" dirty="0"/>
              <a:t>Called </a:t>
            </a:r>
            <a:r>
              <a:rPr lang="en-US" sz="2800" b="1" i="1" dirty="0" err="1">
                <a:solidFill>
                  <a:schemeClr val="accent5"/>
                </a:solidFill>
              </a:rPr>
              <a:t>SStotal</a:t>
            </a:r>
            <a:r>
              <a:rPr lang="en-US" sz="2800" dirty="0"/>
              <a:t> or </a:t>
            </a:r>
            <a:r>
              <a:rPr lang="en-US" sz="2800" b="1" i="1" dirty="0">
                <a:solidFill>
                  <a:schemeClr val="accent5"/>
                </a:solidFill>
              </a:rPr>
              <a:t>SST</a:t>
            </a:r>
          </a:p>
        </p:txBody>
      </p:sp>
      <p:cxnSp>
        <p:nvCxnSpPr>
          <p:cNvPr id="11" name="Straight Arrow Connector 10"/>
          <p:cNvCxnSpPr/>
          <p:nvPr/>
        </p:nvCxnSpPr>
        <p:spPr>
          <a:xfrm flipV="1">
            <a:off x="1828800" y="3200400"/>
            <a:ext cx="762000" cy="57266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048000" y="3200400"/>
            <a:ext cx="3429000" cy="400110"/>
          </a:xfrm>
          <a:prstGeom prst="rect">
            <a:avLst/>
          </a:prstGeom>
          <a:noFill/>
        </p:spPr>
        <p:txBody>
          <a:bodyPr wrap="square" rtlCol="0">
            <a:spAutoFit/>
          </a:bodyPr>
          <a:lstStyle/>
          <a:p>
            <a:r>
              <a:rPr lang="en-US" sz="2000" dirty="0"/>
              <a:t>vs. Grand mean = 75 </a:t>
            </a:r>
          </a:p>
        </p:txBody>
      </p:sp>
    </p:spTree>
    <p:extLst>
      <p:ext uri="{BB962C8B-B14F-4D97-AF65-F5344CB8AC3E}">
        <p14:creationId xmlns:p14="http://schemas.microsoft.com/office/powerpoint/2010/main" val="4140560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39762"/>
          </a:xfrm>
        </p:spPr>
        <p:txBody>
          <a:bodyPr>
            <a:noAutofit/>
          </a:bodyPr>
          <a:lstStyle/>
          <a:p>
            <a:r>
              <a:rPr lang="en-US" sz="3200" dirty="0"/>
              <a:t>Calculating </a:t>
            </a:r>
            <a:r>
              <a:rPr lang="en-US" sz="3200" dirty="0" err="1"/>
              <a:t>SStotal</a:t>
            </a:r>
            <a:endParaRPr lang="en-US" sz="3200" dirty="0"/>
          </a:p>
        </p:txBody>
      </p:sp>
      <p:graphicFrame>
        <p:nvGraphicFramePr>
          <p:cNvPr id="10" name="Content Placeholder 3"/>
          <p:cNvGraphicFramePr>
            <a:graphicFrameLocks noGrp="1"/>
          </p:cNvGraphicFramePr>
          <p:nvPr>
            <p:ph idx="1"/>
          </p:nvPr>
        </p:nvGraphicFramePr>
        <p:xfrm>
          <a:off x="1295400" y="762000"/>
          <a:ext cx="6400800" cy="3048000"/>
        </p:xfrm>
        <a:graphic>
          <a:graphicData uri="http://schemas.openxmlformats.org/drawingml/2006/table">
            <a:tbl>
              <a:tblPr firstRow="1">
                <a:tableStyleId>{35758FB7-9AC5-4552-8A53-C91805E547FA}</a:tableStyleId>
              </a:tblPr>
              <a:tblGrid>
                <a:gridCol w="10668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gridCol w="1066800">
                  <a:extLst>
                    <a:ext uri="{9D8B030D-6E8A-4147-A177-3AD203B41FA5}">
                      <a16:colId xmlns:a16="http://schemas.microsoft.com/office/drawing/2014/main" val="20004"/>
                    </a:ext>
                  </a:extLst>
                </a:gridCol>
                <a:gridCol w="1066800">
                  <a:extLst>
                    <a:ext uri="{9D8B030D-6E8A-4147-A177-3AD203B41FA5}">
                      <a16:colId xmlns:a16="http://schemas.microsoft.com/office/drawing/2014/main" val="20005"/>
                    </a:ext>
                  </a:extLst>
                </a:gridCol>
              </a:tblGrid>
              <a:tr h="289560">
                <a:tc gridSpan="2">
                  <a:txBody>
                    <a:bodyPr/>
                    <a:lstStyle/>
                    <a:p>
                      <a:pPr marL="0" marR="0" algn="ctr">
                        <a:spcBef>
                          <a:spcPts val="0"/>
                        </a:spcBef>
                        <a:spcAft>
                          <a:spcPts val="0"/>
                        </a:spcAft>
                      </a:pPr>
                      <a:r>
                        <a:rPr lang="en-US" sz="2000" dirty="0" err="1">
                          <a:effectLst/>
                        </a:rPr>
                        <a:t>Brighty</a:t>
                      </a:r>
                      <a:endParaRPr lang="en-US" sz="2000" b="1" dirty="0">
                        <a:effectLst/>
                        <a:latin typeface="Times New Roman"/>
                        <a:ea typeface="Times New Roman"/>
                      </a:endParaRPr>
                    </a:p>
                  </a:txBody>
                  <a:tcPr marL="41827" marR="41827" marT="0" marB="0"/>
                </a:tc>
                <a:tc hMerge="1">
                  <a:txBody>
                    <a:bodyPr/>
                    <a:lstStyle/>
                    <a:p>
                      <a:endParaRPr lang="en-US"/>
                    </a:p>
                  </a:txBody>
                  <a:tcPr/>
                </a:tc>
                <a:tc gridSpan="2">
                  <a:txBody>
                    <a:bodyPr/>
                    <a:lstStyle/>
                    <a:p>
                      <a:pPr marL="0" marR="0" algn="ctr">
                        <a:spcBef>
                          <a:spcPts val="0"/>
                        </a:spcBef>
                        <a:spcAft>
                          <a:spcPts val="0"/>
                        </a:spcAft>
                      </a:pPr>
                      <a:r>
                        <a:rPr lang="en-US" sz="2000" dirty="0" err="1">
                          <a:effectLst/>
                        </a:rPr>
                        <a:t>Gleamy</a:t>
                      </a:r>
                      <a:endParaRPr lang="en-US" sz="2000" b="1" dirty="0">
                        <a:effectLst/>
                        <a:latin typeface="Times New Roman"/>
                        <a:ea typeface="Times New Roman"/>
                      </a:endParaRPr>
                    </a:p>
                  </a:txBody>
                  <a:tcPr marL="41827" marR="41827" marT="0" marB="0"/>
                </a:tc>
                <a:tc hMerge="1">
                  <a:txBody>
                    <a:bodyPr/>
                    <a:lstStyle/>
                    <a:p>
                      <a:endParaRPr lang="en-US"/>
                    </a:p>
                  </a:txBody>
                  <a:tcPr/>
                </a:tc>
                <a:tc gridSpan="2">
                  <a:txBody>
                    <a:bodyPr/>
                    <a:lstStyle/>
                    <a:p>
                      <a:pPr marL="0" marR="0" algn="ctr">
                        <a:spcBef>
                          <a:spcPts val="0"/>
                        </a:spcBef>
                        <a:spcAft>
                          <a:spcPts val="0"/>
                        </a:spcAft>
                      </a:pPr>
                      <a:r>
                        <a:rPr lang="en-US" sz="2000" dirty="0" err="1">
                          <a:effectLst/>
                        </a:rPr>
                        <a:t>Shinola</a:t>
                      </a:r>
                      <a:endParaRPr lang="en-US" sz="2000" b="1" dirty="0">
                        <a:effectLst/>
                        <a:latin typeface="Times New Roman"/>
                        <a:ea typeface="Times New Roman"/>
                      </a:endParaRPr>
                    </a:p>
                  </a:txBody>
                  <a:tcPr marL="41827" marR="41827" marT="0" marB="0"/>
                </a:tc>
                <a:tc hMerge="1">
                  <a:txBody>
                    <a:bodyPr/>
                    <a:lstStyle/>
                    <a:p>
                      <a:endParaRPr lang="en-US"/>
                    </a:p>
                  </a:txBody>
                  <a:tcPr/>
                </a:tc>
                <a:extLst>
                  <a:ext uri="{0D108BD9-81ED-4DB2-BD59-A6C34878D82A}">
                    <a16:rowId xmlns:a16="http://schemas.microsoft.com/office/drawing/2014/main" val="10000"/>
                  </a:ext>
                </a:extLst>
              </a:tr>
              <a:tr h="289560">
                <a:tc>
                  <a:txBody>
                    <a:bodyPr/>
                    <a:lstStyle/>
                    <a:p>
                      <a:pPr marL="0" marR="0" algn="ctr">
                        <a:spcBef>
                          <a:spcPts val="0"/>
                        </a:spcBef>
                        <a:spcAft>
                          <a:spcPts val="0"/>
                        </a:spcAft>
                      </a:pPr>
                      <a:r>
                        <a:rPr lang="en-US" sz="2000" dirty="0">
                          <a:effectLst/>
                        </a:rPr>
                        <a:t>x</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x</a:t>
                      </a:r>
                      <a:r>
                        <a:rPr lang="en-US" sz="2000" baseline="30000">
                          <a:effectLst/>
                        </a:rPr>
                        <a:t>2</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x</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x</a:t>
                      </a:r>
                      <a:r>
                        <a:rPr lang="en-US" sz="2000" baseline="30000" dirty="0">
                          <a:effectLst/>
                        </a:rPr>
                        <a:t>2</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x</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x</a:t>
                      </a:r>
                      <a:r>
                        <a:rPr lang="en-US" sz="2000" baseline="30000">
                          <a:effectLst/>
                        </a:rPr>
                        <a:t>2</a:t>
                      </a:r>
                      <a:endParaRPr lang="en-US" sz="2000" b="1">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1"/>
                  </a:ext>
                </a:extLst>
              </a:tr>
              <a:tr h="289560">
                <a:tc>
                  <a:txBody>
                    <a:bodyPr/>
                    <a:lstStyle/>
                    <a:p>
                      <a:pPr marL="0" marR="0" algn="ctr">
                        <a:spcBef>
                          <a:spcPts val="0"/>
                        </a:spcBef>
                        <a:spcAft>
                          <a:spcPts val="0"/>
                        </a:spcAft>
                      </a:pPr>
                      <a:r>
                        <a:rPr lang="en-US" sz="2000" dirty="0">
                          <a:effectLst/>
                        </a:rPr>
                        <a:t>77</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5929</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72</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5184</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76</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5776</a:t>
                      </a:r>
                      <a:endParaRPr lang="en-US" sz="2000" b="1">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2"/>
                  </a:ext>
                </a:extLst>
              </a:tr>
              <a:tr h="289560">
                <a:tc>
                  <a:txBody>
                    <a:bodyPr/>
                    <a:lstStyle/>
                    <a:p>
                      <a:pPr marL="0" marR="0" algn="ctr">
                        <a:spcBef>
                          <a:spcPts val="0"/>
                        </a:spcBef>
                        <a:spcAft>
                          <a:spcPts val="0"/>
                        </a:spcAft>
                      </a:pPr>
                      <a:r>
                        <a:rPr lang="en-US" sz="2000" dirty="0">
                          <a:effectLst/>
                        </a:rPr>
                        <a:t>81</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6561</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58</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3364</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85</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7225</a:t>
                      </a:r>
                      <a:endParaRPr lang="en-US" sz="2000" b="1" dirty="0">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3"/>
                  </a:ext>
                </a:extLst>
              </a:tr>
              <a:tr h="289560">
                <a:tc>
                  <a:txBody>
                    <a:bodyPr/>
                    <a:lstStyle/>
                    <a:p>
                      <a:pPr marL="0" marR="0" algn="ctr">
                        <a:spcBef>
                          <a:spcPts val="0"/>
                        </a:spcBef>
                        <a:spcAft>
                          <a:spcPts val="0"/>
                        </a:spcAft>
                      </a:pPr>
                      <a:r>
                        <a:rPr lang="en-US" sz="2000" dirty="0">
                          <a:effectLst/>
                        </a:rPr>
                        <a:t>71</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5041</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74</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5476</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82</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6724</a:t>
                      </a:r>
                      <a:endParaRPr lang="en-US" sz="2000" b="1" dirty="0">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4"/>
                  </a:ext>
                </a:extLst>
              </a:tr>
              <a:tr h="289560">
                <a:tc>
                  <a:txBody>
                    <a:bodyPr/>
                    <a:lstStyle/>
                    <a:p>
                      <a:pPr marL="0" marR="0" algn="ctr">
                        <a:spcBef>
                          <a:spcPts val="0"/>
                        </a:spcBef>
                        <a:spcAft>
                          <a:spcPts val="0"/>
                        </a:spcAft>
                      </a:pPr>
                      <a:r>
                        <a:rPr lang="en-US" sz="2000" dirty="0">
                          <a:effectLst/>
                        </a:rPr>
                        <a:t>76</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5776</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66</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4356</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80</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6400</a:t>
                      </a:r>
                      <a:endParaRPr lang="en-US" sz="2000" b="1" dirty="0">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5"/>
                  </a:ext>
                </a:extLst>
              </a:tr>
              <a:tr h="289560">
                <a:tc>
                  <a:txBody>
                    <a:bodyPr/>
                    <a:lstStyle/>
                    <a:p>
                      <a:pPr marL="0" marR="0" algn="ctr">
                        <a:spcBef>
                          <a:spcPts val="0"/>
                        </a:spcBef>
                        <a:spcAft>
                          <a:spcPts val="0"/>
                        </a:spcAft>
                      </a:pPr>
                      <a:r>
                        <a:rPr lang="en-US" sz="2000" dirty="0">
                          <a:effectLst/>
                        </a:rPr>
                        <a:t>80</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6400</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70</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4900</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77</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5929</a:t>
                      </a:r>
                      <a:endParaRPr lang="en-US" sz="2000" b="1" dirty="0">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6"/>
                  </a:ext>
                </a:extLst>
              </a:tr>
              <a:tr h="289560">
                <a:tc>
                  <a:txBody>
                    <a:bodyPr/>
                    <a:lstStyle/>
                    <a:p>
                      <a:pPr marL="0" marR="0" algn="ctr">
                        <a:spcBef>
                          <a:spcPts val="0"/>
                        </a:spcBef>
                        <a:spcAft>
                          <a:spcPts val="0"/>
                        </a:spcAft>
                      </a:pPr>
                      <a:r>
                        <a:rPr lang="en-US" sz="2000" dirty="0">
                          <a:effectLst/>
                        </a:rPr>
                        <a:t> </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 </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 </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 </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 </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 </a:t>
                      </a:r>
                      <a:endParaRPr lang="en-US" sz="2000" b="1" dirty="0">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7"/>
                  </a:ext>
                </a:extLst>
              </a:tr>
              <a:tr h="289560">
                <a:tc>
                  <a:txBody>
                    <a:bodyPr/>
                    <a:lstStyle/>
                    <a:p>
                      <a:pPr marL="0" marR="0" algn="ctr">
                        <a:spcBef>
                          <a:spcPts val="0"/>
                        </a:spcBef>
                        <a:spcAft>
                          <a:spcPts val="0"/>
                        </a:spcAft>
                      </a:pPr>
                      <a:r>
                        <a:rPr lang="en-US" sz="2000" dirty="0">
                          <a:effectLst/>
                        </a:rPr>
                        <a:t>T</a:t>
                      </a:r>
                      <a:r>
                        <a:rPr lang="en-US" sz="2000" baseline="-25000" dirty="0">
                          <a:effectLst/>
                        </a:rPr>
                        <a:t>B</a:t>
                      </a:r>
                      <a:endParaRPr lang="en-US" sz="2000" b="1" dirty="0">
                        <a:solidFill>
                          <a:srgbClr val="7030A0"/>
                        </a:solidFill>
                        <a:effectLst/>
                        <a:latin typeface="Times New Roman"/>
                        <a:ea typeface="Times New Roman"/>
                      </a:endParaRPr>
                    </a:p>
                  </a:txBody>
                  <a:tcPr marL="41827" marR="41827" marT="0" marB="0">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effectLst/>
                        </a:rPr>
                        <a:t>∑(x</a:t>
                      </a:r>
                      <a:r>
                        <a:rPr lang="en-US" sz="2000" baseline="30000" dirty="0">
                          <a:effectLst/>
                        </a:rPr>
                        <a:t>2</a:t>
                      </a:r>
                      <a:r>
                        <a:rPr lang="en-US" sz="2000" dirty="0">
                          <a:effectLst/>
                        </a:rPr>
                        <a:t>)</a:t>
                      </a:r>
                      <a:endParaRPr lang="en-US" sz="2000" b="0"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T</a:t>
                      </a:r>
                      <a:r>
                        <a:rPr lang="en-US" sz="2000" baseline="-25000" dirty="0">
                          <a:effectLst/>
                        </a:rPr>
                        <a:t>G</a:t>
                      </a:r>
                      <a:endParaRPr lang="en-US" sz="2000" b="1" dirty="0">
                        <a:solidFill>
                          <a:srgbClr val="7030A0"/>
                        </a:solidFill>
                        <a:effectLst/>
                        <a:latin typeface="Times New Roman"/>
                        <a:ea typeface="Times New Roman"/>
                      </a:endParaRPr>
                    </a:p>
                  </a:txBody>
                  <a:tcPr marL="41827" marR="41827" marT="0" marB="0">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effectLst/>
                        </a:rPr>
                        <a:t>∑(x</a:t>
                      </a:r>
                      <a:r>
                        <a:rPr lang="en-US" sz="2000" baseline="30000" dirty="0">
                          <a:effectLst/>
                        </a:rPr>
                        <a:t>2</a:t>
                      </a:r>
                      <a:r>
                        <a:rPr lang="en-US" sz="2000" dirty="0">
                          <a:effectLst/>
                        </a:rPr>
                        <a:t>)</a:t>
                      </a:r>
                      <a:endParaRPr lang="en-US" sz="2000" b="0"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T</a:t>
                      </a:r>
                      <a:r>
                        <a:rPr lang="en-US" sz="2000" baseline="-25000" dirty="0">
                          <a:effectLst/>
                        </a:rPr>
                        <a:t>S</a:t>
                      </a:r>
                      <a:endParaRPr lang="en-US" sz="2000" b="1" dirty="0">
                        <a:solidFill>
                          <a:srgbClr val="7030A0"/>
                        </a:solidFill>
                        <a:effectLst/>
                        <a:latin typeface="Times New Roman"/>
                        <a:ea typeface="Times New Roman"/>
                      </a:endParaRPr>
                    </a:p>
                  </a:txBody>
                  <a:tcPr marL="41827" marR="41827" marT="0" marB="0">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effectLst/>
                        </a:rPr>
                        <a:t>∑(x</a:t>
                      </a:r>
                      <a:r>
                        <a:rPr lang="en-US" sz="2000" baseline="30000" dirty="0">
                          <a:effectLst/>
                        </a:rPr>
                        <a:t>2</a:t>
                      </a:r>
                      <a:r>
                        <a:rPr lang="en-US" sz="2000" dirty="0">
                          <a:effectLst/>
                        </a:rPr>
                        <a:t>)</a:t>
                      </a:r>
                      <a:endParaRPr lang="en-US" sz="2000" b="0" dirty="0">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8"/>
                  </a:ext>
                </a:extLst>
              </a:tr>
              <a:tr h="289560">
                <a:tc>
                  <a:txBody>
                    <a:bodyPr/>
                    <a:lstStyle/>
                    <a:p>
                      <a:pPr marL="0" marR="0" algn="ctr">
                        <a:spcBef>
                          <a:spcPts val="0"/>
                        </a:spcBef>
                        <a:spcAft>
                          <a:spcPts val="0"/>
                        </a:spcAft>
                      </a:pPr>
                      <a:r>
                        <a:rPr lang="en-US" sz="2000" dirty="0">
                          <a:effectLst/>
                        </a:rPr>
                        <a:t>385</a:t>
                      </a:r>
                      <a:endParaRPr lang="en-US" sz="2000" b="1" dirty="0">
                        <a:solidFill>
                          <a:srgbClr val="7030A0"/>
                        </a:solidFill>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29707</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340</a:t>
                      </a:r>
                      <a:endParaRPr lang="en-US" sz="2000" b="1" dirty="0">
                        <a:solidFill>
                          <a:srgbClr val="7030A0"/>
                        </a:solidFill>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23280</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400</a:t>
                      </a:r>
                      <a:endParaRPr lang="en-US" sz="2000" b="1" dirty="0">
                        <a:solidFill>
                          <a:srgbClr val="7030A0"/>
                        </a:solidFill>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32054</a:t>
                      </a:r>
                      <a:endParaRPr lang="en-US" sz="2000" b="1" dirty="0">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9"/>
                  </a:ext>
                </a:extLst>
              </a:tr>
            </a:tbl>
          </a:graphicData>
        </a:graphic>
      </p:graphicFrame>
      <p:sp>
        <p:nvSpPr>
          <p:cNvPr id="9"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nvGraphicFramePr>
        <p:xfrm>
          <a:off x="762000" y="4876800"/>
          <a:ext cx="2538413" cy="866775"/>
        </p:xfrm>
        <a:graphic>
          <a:graphicData uri="http://schemas.openxmlformats.org/presentationml/2006/ole">
            <mc:AlternateContent xmlns:mc="http://schemas.openxmlformats.org/markup-compatibility/2006">
              <mc:Choice xmlns:v="urn:schemas-microsoft-com:vml" Requires="v">
                <p:oleObj spid="_x0000_s94223" name="Equation" r:id="rId4" imgW="1346040" imgH="457200" progId="Equation.3">
                  <p:embed/>
                </p:oleObj>
              </mc:Choice>
              <mc:Fallback>
                <p:oleObj name="Equation" r:id="rId4" imgW="1346040" imgH="457200" progId="Equation.3">
                  <p:embed/>
                  <p:pic>
                    <p:nvPicPr>
                      <p:cNvPr id="3"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4876800"/>
                        <a:ext cx="2538413"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nvGraphicFramePr>
        <p:xfrm>
          <a:off x="4495800" y="4876800"/>
          <a:ext cx="2776538" cy="819150"/>
        </p:xfrm>
        <a:graphic>
          <a:graphicData uri="http://schemas.openxmlformats.org/presentationml/2006/ole">
            <mc:AlternateContent xmlns:mc="http://schemas.openxmlformats.org/markup-compatibility/2006">
              <mc:Choice xmlns:v="urn:schemas-microsoft-com:vml" Requires="v">
                <p:oleObj spid="_x0000_s94224" name="Equation" r:id="rId6" imgW="1473120" imgH="431640" progId="Equation.3">
                  <p:embed/>
                </p:oleObj>
              </mc:Choice>
              <mc:Fallback>
                <p:oleObj name="Equation" r:id="rId6" imgW="1473120" imgH="431640" progId="Equation.3">
                  <p:embed/>
                  <p:pic>
                    <p:nvPicPr>
                      <p:cNvPr id="5"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4876800"/>
                        <a:ext cx="2776538" cy="819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39296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231" y="12455"/>
            <a:ext cx="7773338" cy="825745"/>
          </a:xfrm>
        </p:spPr>
        <p:txBody>
          <a:bodyPr/>
          <a:lstStyle/>
          <a:p>
            <a:r>
              <a:rPr lang="en-US" dirty="0"/>
              <a:t>F: test statistic for ANOVA</a:t>
            </a:r>
          </a:p>
        </p:txBody>
      </p:sp>
      <p:sp>
        <p:nvSpPr>
          <p:cNvPr id="6" name="Content Placeholder 2"/>
          <p:cNvSpPr txBox="1">
            <a:spLocks/>
          </p:cNvSpPr>
          <p:nvPr/>
        </p:nvSpPr>
        <p:spPr>
          <a:xfrm>
            <a:off x="381000" y="4917141"/>
            <a:ext cx="8458200" cy="1066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2800" dirty="0"/>
          </a:p>
        </p:txBody>
      </p:sp>
      <p:graphicFrame>
        <p:nvGraphicFramePr>
          <p:cNvPr id="7" name="Table 6"/>
          <p:cNvGraphicFramePr>
            <a:graphicFrameLocks noGrp="1"/>
          </p:cNvGraphicFramePr>
          <p:nvPr>
            <p:extLst>
              <p:ext uri="{D42A27DB-BD31-4B8C-83A1-F6EECF244321}">
                <p14:modId xmlns:p14="http://schemas.microsoft.com/office/powerpoint/2010/main" val="3212244887"/>
              </p:ext>
            </p:extLst>
          </p:nvPr>
        </p:nvGraphicFramePr>
        <p:xfrm>
          <a:off x="381000" y="1213685"/>
          <a:ext cx="8229600" cy="1752599"/>
        </p:xfrm>
        <a:graphic>
          <a:graphicData uri="http://schemas.openxmlformats.org/drawingml/2006/table">
            <a:tbl>
              <a:tblPr firstRow="1">
                <a:tableStyleId>{35758FB7-9AC5-4552-8A53-C91805E547FA}</a:tableStyleId>
              </a:tblPr>
              <a:tblGrid>
                <a:gridCol w="129540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40208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tblGrid>
              <a:tr h="587828">
                <a:tc>
                  <a:txBody>
                    <a:bodyPr/>
                    <a:lstStyle/>
                    <a:p>
                      <a:pPr marL="0" marR="0" algn="ctr">
                        <a:spcBef>
                          <a:spcPts val="0"/>
                        </a:spcBef>
                        <a:spcAft>
                          <a:spcPts val="0"/>
                        </a:spcAft>
                      </a:pPr>
                      <a:r>
                        <a:rPr lang="en-US" sz="2400" dirty="0">
                          <a:effectLst/>
                        </a:rPr>
                        <a:t>Color</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err="1">
                          <a:effectLst/>
                        </a:rPr>
                        <a:t>Gleamyness</a:t>
                      </a:r>
                      <a:r>
                        <a:rPr lang="en-US" sz="2400" dirty="0">
                          <a:effectLst/>
                        </a:rPr>
                        <a:t> Rating</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Mean</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Variance</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a:effectLst/>
                        </a:rPr>
                        <a:t>Std. Dev.</a:t>
                      </a:r>
                      <a:endParaRPr lang="en-US" sz="2400" b="1">
                        <a:effectLst/>
                        <a:latin typeface="Times New Roman"/>
                        <a:ea typeface="Times New Roman"/>
                      </a:endParaRPr>
                    </a:p>
                  </a:txBody>
                  <a:tcPr marL="68580" marR="68580" marT="0" marB="0"/>
                </a:tc>
                <a:extLst>
                  <a:ext uri="{0D108BD9-81ED-4DB2-BD59-A6C34878D82A}">
                    <a16:rowId xmlns:a16="http://schemas.microsoft.com/office/drawing/2014/main" val="10000"/>
                  </a:ext>
                </a:extLst>
              </a:tr>
              <a:tr h="293914">
                <a:tc>
                  <a:txBody>
                    <a:bodyPr/>
                    <a:lstStyle/>
                    <a:p>
                      <a:pPr marL="0" marR="0" algn="ctr">
                        <a:spcBef>
                          <a:spcPts val="0"/>
                        </a:spcBef>
                        <a:spcAft>
                          <a:spcPts val="0"/>
                        </a:spcAft>
                      </a:pPr>
                      <a:r>
                        <a:rPr lang="en-US" sz="2400" dirty="0" err="1">
                          <a:effectLst/>
                        </a:rPr>
                        <a:t>Brighty</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77,81,71,76,80</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77</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15.50</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a:effectLst/>
                        </a:rPr>
                        <a:t>3.937</a:t>
                      </a:r>
                      <a:endParaRPr lang="en-US" sz="2400" b="1">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1"/>
                  </a:ext>
                </a:extLst>
              </a:tr>
              <a:tr h="418011">
                <a:tc>
                  <a:txBody>
                    <a:bodyPr/>
                    <a:lstStyle/>
                    <a:p>
                      <a:pPr marL="0" marR="0" algn="ctr">
                        <a:spcBef>
                          <a:spcPts val="0"/>
                        </a:spcBef>
                        <a:spcAft>
                          <a:spcPts val="0"/>
                        </a:spcAft>
                      </a:pPr>
                      <a:r>
                        <a:rPr lang="en-US" sz="2400" dirty="0" err="1">
                          <a:effectLst/>
                        </a:rPr>
                        <a:t>Gleamy</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a:effectLst/>
                        </a:rPr>
                        <a:t>72,58,74,66,70</a:t>
                      </a:r>
                      <a:endParaRPr lang="en-US" sz="2400" b="1">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a:effectLst/>
                        </a:rPr>
                        <a:t>68</a:t>
                      </a:r>
                      <a:endParaRPr lang="en-US" sz="2400" b="1">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40.00</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6.325</a:t>
                      </a:r>
                      <a:endParaRPr lang="en-US" sz="24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2"/>
                  </a:ext>
                </a:extLst>
              </a:tr>
              <a:tr h="381000">
                <a:tc>
                  <a:txBody>
                    <a:bodyPr/>
                    <a:lstStyle/>
                    <a:p>
                      <a:pPr marL="0" marR="0" algn="ctr">
                        <a:spcBef>
                          <a:spcPts val="0"/>
                        </a:spcBef>
                        <a:spcAft>
                          <a:spcPts val="0"/>
                        </a:spcAft>
                      </a:pPr>
                      <a:r>
                        <a:rPr lang="en-US" sz="2400" dirty="0" err="1">
                          <a:effectLst/>
                        </a:rPr>
                        <a:t>Shinola</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76,85,82,80,77</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80</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13.5</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3.674</a:t>
                      </a:r>
                      <a:endParaRPr lang="en-US" sz="24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3"/>
                  </a:ext>
                </a:extLst>
              </a:tr>
            </a:tbl>
          </a:graphicData>
        </a:graphic>
      </p:graphicFrame>
      <p:sp>
        <p:nvSpPr>
          <p:cNvPr id="8" name="Rounded Rectangle 7"/>
          <p:cNvSpPr/>
          <p:nvPr/>
        </p:nvSpPr>
        <p:spPr>
          <a:xfrm>
            <a:off x="4343400" y="2590800"/>
            <a:ext cx="1219200" cy="457200"/>
          </a:xfrm>
          <a:prstGeom prst="roundRect">
            <a:avLst/>
          </a:prstGeom>
          <a:solidFill>
            <a:srgbClr val="7030A0">
              <a:alpha val="12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81000" y="3773067"/>
            <a:ext cx="8305800" cy="1815882"/>
          </a:xfrm>
          <a:prstGeom prst="rect">
            <a:avLst/>
          </a:prstGeom>
        </p:spPr>
        <p:txBody>
          <a:bodyPr wrap="square">
            <a:spAutoFit/>
          </a:bodyPr>
          <a:lstStyle/>
          <a:p>
            <a:r>
              <a:rPr lang="en-US" sz="2800" dirty="0"/>
              <a:t>2. </a:t>
            </a:r>
            <a:r>
              <a:rPr lang="en-US" sz="2800" u="sng" dirty="0">
                <a:solidFill>
                  <a:schemeClr val="accent5"/>
                </a:solidFill>
              </a:rPr>
              <a:t>Variation due to the effect of treatment </a:t>
            </a:r>
            <a:r>
              <a:rPr lang="en-US" sz="2800" dirty="0"/>
              <a:t>is reflected by the difference between the different treatment means and the grand mean.</a:t>
            </a:r>
            <a:endParaRPr lang="en-US" sz="2800" b="1" dirty="0"/>
          </a:p>
          <a:p>
            <a:r>
              <a:rPr lang="en-US" sz="2800" dirty="0"/>
              <a:t>Called </a:t>
            </a:r>
            <a:r>
              <a:rPr lang="en-US" sz="2800" b="1" i="1" dirty="0" err="1">
                <a:solidFill>
                  <a:schemeClr val="accent5"/>
                </a:solidFill>
              </a:rPr>
              <a:t>SSbetween</a:t>
            </a:r>
            <a:r>
              <a:rPr lang="en-US" sz="2800" dirty="0"/>
              <a:t> or </a:t>
            </a:r>
            <a:r>
              <a:rPr lang="en-US" sz="2800" b="1" i="1" dirty="0">
                <a:solidFill>
                  <a:schemeClr val="accent5"/>
                </a:solidFill>
              </a:rPr>
              <a:t>SSB</a:t>
            </a:r>
          </a:p>
        </p:txBody>
      </p:sp>
      <p:cxnSp>
        <p:nvCxnSpPr>
          <p:cNvPr id="11" name="Straight Arrow Connector 10"/>
          <p:cNvCxnSpPr/>
          <p:nvPr/>
        </p:nvCxnSpPr>
        <p:spPr>
          <a:xfrm flipV="1">
            <a:off x="3848100" y="3200400"/>
            <a:ext cx="762000" cy="57266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960883" y="3200400"/>
            <a:ext cx="3429000" cy="400110"/>
          </a:xfrm>
          <a:prstGeom prst="rect">
            <a:avLst/>
          </a:prstGeom>
          <a:noFill/>
        </p:spPr>
        <p:txBody>
          <a:bodyPr wrap="square" rtlCol="0">
            <a:spAutoFit/>
          </a:bodyPr>
          <a:lstStyle/>
          <a:p>
            <a:r>
              <a:rPr lang="en-US" sz="2000" dirty="0"/>
              <a:t>vs. Grand mean = 75 </a:t>
            </a:r>
          </a:p>
        </p:txBody>
      </p:sp>
      <p:sp>
        <p:nvSpPr>
          <p:cNvPr id="10" name="Rounded Rectangle 9"/>
          <p:cNvSpPr/>
          <p:nvPr/>
        </p:nvSpPr>
        <p:spPr>
          <a:xfrm>
            <a:off x="4343400" y="2170386"/>
            <a:ext cx="1219200" cy="457200"/>
          </a:xfrm>
          <a:prstGeom prst="roundRect">
            <a:avLst/>
          </a:prstGeom>
          <a:solidFill>
            <a:srgbClr val="0070C0">
              <a:alpha val="12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4343400" y="1713186"/>
            <a:ext cx="1219200" cy="457200"/>
          </a:xfrm>
          <a:prstGeom prst="roundRect">
            <a:avLst/>
          </a:prstGeom>
          <a:solidFill>
            <a:srgbClr val="00B050">
              <a:alpha val="12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8288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8B623-41E6-DA4D-8760-4921E56E06C2}"/>
              </a:ext>
            </a:extLst>
          </p:cNvPr>
          <p:cNvSpPr>
            <a:spLocks noGrp="1"/>
          </p:cNvSpPr>
          <p:nvPr>
            <p:ph type="title"/>
          </p:nvPr>
        </p:nvSpPr>
        <p:spPr/>
        <p:txBody>
          <a:bodyPr/>
          <a:lstStyle/>
          <a:p>
            <a:r>
              <a:rPr lang="en-US" dirty="0"/>
              <a:t>Questions about the Video Lectures</a:t>
            </a:r>
          </a:p>
        </p:txBody>
      </p:sp>
      <p:sp>
        <p:nvSpPr>
          <p:cNvPr id="3" name="Content Placeholder 2">
            <a:extLst>
              <a:ext uri="{FF2B5EF4-FFF2-40B4-BE49-F238E27FC236}">
                <a16:creationId xmlns:a16="http://schemas.microsoft.com/office/drawing/2014/main" id="{102FFFD1-7B07-FF40-9D90-3761D2346B3E}"/>
              </a:ext>
            </a:extLst>
          </p:cNvPr>
          <p:cNvSpPr>
            <a:spLocks noGrp="1"/>
          </p:cNvSpPr>
          <p:nvPr>
            <p:ph sz="quarter" idx="13"/>
          </p:nvPr>
        </p:nvSpPr>
        <p:spPr/>
        <p:txBody>
          <a:bodyPr/>
          <a:lstStyle/>
          <a:p>
            <a:endParaRPr lang="en-US"/>
          </a:p>
        </p:txBody>
      </p:sp>
      <p:pic>
        <p:nvPicPr>
          <p:cNvPr id="4" name="Picture 3">
            <a:extLst>
              <a:ext uri="{FF2B5EF4-FFF2-40B4-BE49-F238E27FC236}">
                <a16:creationId xmlns:a16="http://schemas.microsoft.com/office/drawing/2014/main" id="{05221FA3-E73E-5748-B621-A4323995F992}"/>
              </a:ext>
            </a:extLst>
          </p:cNvPr>
          <p:cNvPicPr>
            <a:picLocks noChangeAspect="1"/>
          </p:cNvPicPr>
          <p:nvPr/>
        </p:nvPicPr>
        <p:blipFill>
          <a:blip r:embed="rId2"/>
          <a:stretch>
            <a:fillRect/>
          </a:stretch>
        </p:blipFill>
        <p:spPr>
          <a:xfrm>
            <a:off x="1655845" y="2367093"/>
            <a:ext cx="5831840" cy="3280410"/>
          </a:xfrm>
          <a:prstGeom prst="rect">
            <a:avLst/>
          </a:prstGeom>
        </p:spPr>
      </p:pic>
    </p:spTree>
    <p:extLst>
      <p:ext uri="{BB962C8B-B14F-4D97-AF65-F5344CB8AC3E}">
        <p14:creationId xmlns:p14="http://schemas.microsoft.com/office/powerpoint/2010/main" val="1231831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39762"/>
          </a:xfrm>
        </p:spPr>
        <p:txBody>
          <a:bodyPr>
            <a:noAutofit/>
          </a:bodyPr>
          <a:lstStyle/>
          <a:p>
            <a:r>
              <a:rPr lang="en-US" sz="3200" dirty="0"/>
              <a:t>Calculating </a:t>
            </a:r>
            <a:r>
              <a:rPr lang="en-US" sz="3200" dirty="0" err="1"/>
              <a:t>SSbetween</a:t>
            </a:r>
            <a:endParaRPr lang="en-US" sz="3200" dirty="0"/>
          </a:p>
        </p:txBody>
      </p:sp>
      <p:graphicFrame>
        <p:nvGraphicFramePr>
          <p:cNvPr id="11" name="Content Placeholder 3"/>
          <p:cNvGraphicFramePr>
            <a:graphicFrameLocks noGrp="1"/>
          </p:cNvGraphicFramePr>
          <p:nvPr>
            <p:ph idx="1"/>
          </p:nvPr>
        </p:nvGraphicFramePr>
        <p:xfrm>
          <a:off x="1295400" y="762000"/>
          <a:ext cx="6400800" cy="3048000"/>
        </p:xfrm>
        <a:graphic>
          <a:graphicData uri="http://schemas.openxmlformats.org/drawingml/2006/table">
            <a:tbl>
              <a:tblPr firstRow="1">
                <a:tableStyleId>{35758FB7-9AC5-4552-8A53-C91805E547FA}</a:tableStyleId>
              </a:tblPr>
              <a:tblGrid>
                <a:gridCol w="10668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gridCol w="1066800">
                  <a:extLst>
                    <a:ext uri="{9D8B030D-6E8A-4147-A177-3AD203B41FA5}">
                      <a16:colId xmlns:a16="http://schemas.microsoft.com/office/drawing/2014/main" val="20004"/>
                    </a:ext>
                  </a:extLst>
                </a:gridCol>
                <a:gridCol w="1066800">
                  <a:extLst>
                    <a:ext uri="{9D8B030D-6E8A-4147-A177-3AD203B41FA5}">
                      <a16:colId xmlns:a16="http://schemas.microsoft.com/office/drawing/2014/main" val="20005"/>
                    </a:ext>
                  </a:extLst>
                </a:gridCol>
              </a:tblGrid>
              <a:tr h="289560">
                <a:tc gridSpan="2">
                  <a:txBody>
                    <a:bodyPr/>
                    <a:lstStyle/>
                    <a:p>
                      <a:pPr marL="0" marR="0" algn="ctr">
                        <a:spcBef>
                          <a:spcPts val="0"/>
                        </a:spcBef>
                        <a:spcAft>
                          <a:spcPts val="0"/>
                        </a:spcAft>
                      </a:pPr>
                      <a:r>
                        <a:rPr lang="en-US" sz="2000" dirty="0" err="1">
                          <a:effectLst/>
                        </a:rPr>
                        <a:t>Brighty</a:t>
                      </a:r>
                      <a:endParaRPr lang="en-US" sz="2000" b="1" dirty="0">
                        <a:effectLst/>
                        <a:latin typeface="Times New Roman"/>
                        <a:ea typeface="Times New Roman"/>
                      </a:endParaRPr>
                    </a:p>
                  </a:txBody>
                  <a:tcPr marL="41827" marR="41827" marT="0" marB="0"/>
                </a:tc>
                <a:tc hMerge="1">
                  <a:txBody>
                    <a:bodyPr/>
                    <a:lstStyle/>
                    <a:p>
                      <a:endParaRPr lang="en-US"/>
                    </a:p>
                  </a:txBody>
                  <a:tcPr/>
                </a:tc>
                <a:tc gridSpan="2">
                  <a:txBody>
                    <a:bodyPr/>
                    <a:lstStyle/>
                    <a:p>
                      <a:pPr marL="0" marR="0" algn="ctr">
                        <a:spcBef>
                          <a:spcPts val="0"/>
                        </a:spcBef>
                        <a:spcAft>
                          <a:spcPts val="0"/>
                        </a:spcAft>
                      </a:pPr>
                      <a:r>
                        <a:rPr lang="en-US" sz="2000" dirty="0" err="1">
                          <a:effectLst/>
                        </a:rPr>
                        <a:t>Gleamy</a:t>
                      </a:r>
                      <a:endParaRPr lang="en-US" sz="2000" b="1" dirty="0">
                        <a:effectLst/>
                        <a:latin typeface="Times New Roman"/>
                        <a:ea typeface="Times New Roman"/>
                      </a:endParaRPr>
                    </a:p>
                  </a:txBody>
                  <a:tcPr marL="41827" marR="41827" marT="0" marB="0"/>
                </a:tc>
                <a:tc hMerge="1">
                  <a:txBody>
                    <a:bodyPr/>
                    <a:lstStyle/>
                    <a:p>
                      <a:endParaRPr lang="en-US"/>
                    </a:p>
                  </a:txBody>
                  <a:tcPr/>
                </a:tc>
                <a:tc gridSpan="2">
                  <a:txBody>
                    <a:bodyPr/>
                    <a:lstStyle/>
                    <a:p>
                      <a:pPr marL="0" marR="0" algn="ctr">
                        <a:spcBef>
                          <a:spcPts val="0"/>
                        </a:spcBef>
                        <a:spcAft>
                          <a:spcPts val="0"/>
                        </a:spcAft>
                      </a:pPr>
                      <a:r>
                        <a:rPr lang="en-US" sz="2000" dirty="0" err="1">
                          <a:effectLst/>
                        </a:rPr>
                        <a:t>Shinola</a:t>
                      </a:r>
                      <a:endParaRPr lang="en-US" sz="2000" b="1" dirty="0">
                        <a:effectLst/>
                        <a:latin typeface="Times New Roman"/>
                        <a:ea typeface="Times New Roman"/>
                      </a:endParaRPr>
                    </a:p>
                  </a:txBody>
                  <a:tcPr marL="41827" marR="41827" marT="0" marB="0"/>
                </a:tc>
                <a:tc hMerge="1">
                  <a:txBody>
                    <a:bodyPr/>
                    <a:lstStyle/>
                    <a:p>
                      <a:endParaRPr lang="en-US"/>
                    </a:p>
                  </a:txBody>
                  <a:tcPr/>
                </a:tc>
                <a:extLst>
                  <a:ext uri="{0D108BD9-81ED-4DB2-BD59-A6C34878D82A}">
                    <a16:rowId xmlns:a16="http://schemas.microsoft.com/office/drawing/2014/main" val="10000"/>
                  </a:ext>
                </a:extLst>
              </a:tr>
              <a:tr h="289560">
                <a:tc>
                  <a:txBody>
                    <a:bodyPr/>
                    <a:lstStyle/>
                    <a:p>
                      <a:pPr marL="0" marR="0" algn="ctr">
                        <a:spcBef>
                          <a:spcPts val="0"/>
                        </a:spcBef>
                        <a:spcAft>
                          <a:spcPts val="0"/>
                        </a:spcAft>
                      </a:pPr>
                      <a:r>
                        <a:rPr lang="en-US" sz="2000" dirty="0">
                          <a:effectLst/>
                        </a:rPr>
                        <a:t>x</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x</a:t>
                      </a:r>
                      <a:r>
                        <a:rPr lang="en-US" sz="2000" baseline="30000" dirty="0">
                          <a:effectLst/>
                        </a:rPr>
                        <a:t>2</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x</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x</a:t>
                      </a:r>
                      <a:r>
                        <a:rPr lang="en-US" sz="2000" baseline="30000" dirty="0">
                          <a:effectLst/>
                        </a:rPr>
                        <a:t>2</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x</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x</a:t>
                      </a:r>
                      <a:r>
                        <a:rPr lang="en-US" sz="2000" baseline="30000">
                          <a:effectLst/>
                        </a:rPr>
                        <a:t>2</a:t>
                      </a:r>
                      <a:endParaRPr lang="en-US" sz="2000" b="1">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1"/>
                  </a:ext>
                </a:extLst>
              </a:tr>
              <a:tr h="289560">
                <a:tc>
                  <a:txBody>
                    <a:bodyPr/>
                    <a:lstStyle/>
                    <a:p>
                      <a:pPr marL="0" marR="0" algn="ctr">
                        <a:spcBef>
                          <a:spcPts val="0"/>
                        </a:spcBef>
                        <a:spcAft>
                          <a:spcPts val="0"/>
                        </a:spcAft>
                      </a:pPr>
                      <a:r>
                        <a:rPr lang="en-US" sz="2000">
                          <a:effectLst/>
                        </a:rPr>
                        <a:t>77</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5929</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72</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5184</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76</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5776</a:t>
                      </a:r>
                      <a:endParaRPr lang="en-US" sz="2000" b="1">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2"/>
                  </a:ext>
                </a:extLst>
              </a:tr>
              <a:tr h="289560">
                <a:tc>
                  <a:txBody>
                    <a:bodyPr/>
                    <a:lstStyle/>
                    <a:p>
                      <a:pPr marL="0" marR="0" algn="ctr">
                        <a:spcBef>
                          <a:spcPts val="0"/>
                        </a:spcBef>
                        <a:spcAft>
                          <a:spcPts val="0"/>
                        </a:spcAft>
                      </a:pPr>
                      <a:r>
                        <a:rPr lang="en-US" sz="2000">
                          <a:effectLst/>
                        </a:rPr>
                        <a:t>81</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6561</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58</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3364</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85</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7225</a:t>
                      </a:r>
                      <a:endParaRPr lang="en-US" sz="2000" b="1" dirty="0">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3"/>
                  </a:ext>
                </a:extLst>
              </a:tr>
              <a:tr h="289560">
                <a:tc>
                  <a:txBody>
                    <a:bodyPr/>
                    <a:lstStyle/>
                    <a:p>
                      <a:pPr marL="0" marR="0" algn="ctr">
                        <a:spcBef>
                          <a:spcPts val="0"/>
                        </a:spcBef>
                        <a:spcAft>
                          <a:spcPts val="0"/>
                        </a:spcAft>
                      </a:pPr>
                      <a:r>
                        <a:rPr lang="en-US" sz="2000">
                          <a:effectLst/>
                        </a:rPr>
                        <a:t>71</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5041</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74</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5476</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82</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6724</a:t>
                      </a:r>
                      <a:endParaRPr lang="en-US" sz="2000" b="1" dirty="0">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4"/>
                  </a:ext>
                </a:extLst>
              </a:tr>
              <a:tr h="289560">
                <a:tc>
                  <a:txBody>
                    <a:bodyPr/>
                    <a:lstStyle/>
                    <a:p>
                      <a:pPr marL="0" marR="0" algn="ctr">
                        <a:spcBef>
                          <a:spcPts val="0"/>
                        </a:spcBef>
                        <a:spcAft>
                          <a:spcPts val="0"/>
                        </a:spcAft>
                      </a:pPr>
                      <a:r>
                        <a:rPr lang="en-US" sz="2000">
                          <a:effectLst/>
                        </a:rPr>
                        <a:t>76</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5776</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66</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4356</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80</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6400</a:t>
                      </a:r>
                      <a:endParaRPr lang="en-US" sz="2000" b="1" dirty="0">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5"/>
                  </a:ext>
                </a:extLst>
              </a:tr>
              <a:tr h="289560">
                <a:tc>
                  <a:txBody>
                    <a:bodyPr/>
                    <a:lstStyle/>
                    <a:p>
                      <a:pPr marL="0" marR="0" algn="ctr">
                        <a:spcBef>
                          <a:spcPts val="0"/>
                        </a:spcBef>
                        <a:spcAft>
                          <a:spcPts val="0"/>
                        </a:spcAft>
                      </a:pPr>
                      <a:r>
                        <a:rPr lang="en-US" sz="2000">
                          <a:effectLst/>
                        </a:rPr>
                        <a:t>80</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6400</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70</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4900</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77</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5929</a:t>
                      </a:r>
                      <a:endParaRPr lang="en-US" sz="2000" b="1" dirty="0">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6"/>
                  </a:ext>
                </a:extLst>
              </a:tr>
              <a:tr h="289560">
                <a:tc>
                  <a:txBody>
                    <a:bodyPr/>
                    <a:lstStyle/>
                    <a:p>
                      <a:pPr marL="0" marR="0" algn="ctr">
                        <a:spcBef>
                          <a:spcPts val="0"/>
                        </a:spcBef>
                        <a:spcAft>
                          <a:spcPts val="0"/>
                        </a:spcAft>
                      </a:pPr>
                      <a:r>
                        <a:rPr lang="en-US" sz="2000">
                          <a:effectLst/>
                        </a:rPr>
                        <a:t> </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 </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 </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 </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 </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 </a:t>
                      </a:r>
                      <a:endParaRPr lang="en-US" sz="2000" b="1" dirty="0">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7"/>
                  </a:ext>
                </a:extLst>
              </a:tr>
              <a:tr h="289560">
                <a:tc>
                  <a:txBody>
                    <a:bodyPr/>
                    <a:lstStyle/>
                    <a:p>
                      <a:pPr marL="0" marR="0" algn="ctr">
                        <a:spcBef>
                          <a:spcPts val="0"/>
                        </a:spcBef>
                        <a:spcAft>
                          <a:spcPts val="0"/>
                        </a:spcAft>
                      </a:pPr>
                      <a:r>
                        <a:rPr lang="en-US" sz="2000" dirty="0">
                          <a:effectLst/>
                        </a:rPr>
                        <a:t>T</a:t>
                      </a:r>
                      <a:r>
                        <a:rPr lang="en-US" sz="2000" baseline="-25000" dirty="0">
                          <a:effectLst/>
                        </a:rPr>
                        <a:t>B</a:t>
                      </a:r>
                      <a:endParaRPr lang="en-US" sz="2000" b="1" dirty="0">
                        <a:solidFill>
                          <a:srgbClr val="7030A0"/>
                        </a:solidFill>
                        <a:effectLst/>
                        <a:latin typeface="Times New Roman"/>
                        <a:ea typeface="Times New Roman"/>
                      </a:endParaRPr>
                    </a:p>
                  </a:txBody>
                  <a:tcPr marL="41827" marR="41827" marT="0" marB="0">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effectLst/>
                        </a:rPr>
                        <a:t>∑(x</a:t>
                      </a:r>
                      <a:r>
                        <a:rPr lang="en-US" sz="2000" baseline="30000" dirty="0">
                          <a:effectLst/>
                        </a:rPr>
                        <a:t>2</a:t>
                      </a:r>
                      <a:r>
                        <a:rPr lang="en-US" sz="2000" dirty="0">
                          <a:effectLst/>
                        </a:rPr>
                        <a:t>)</a:t>
                      </a:r>
                      <a:endParaRPr lang="en-US" sz="2000" b="0"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T</a:t>
                      </a:r>
                      <a:r>
                        <a:rPr lang="en-US" sz="2000" baseline="-25000" dirty="0">
                          <a:effectLst/>
                        </a:rPr>
                        <a:t>G</a:t>
                      </a:r>
                      <a:endParaRPr lang="en-US" sz="2000" b="1" dirty="0">
                        <a:solidFill>
                          <a:srgbClr val="7030A0"/>
                        </a:solidFill>
                        <a:effectLst/>
                        <a:latin typeface="Times New Roman"/>
                        <a:ea typeface="Times New Roman"/>
                      </a:endParaRPr>
                    </a:p>
                  </a:txBody>
                  <a:tcPr marL="41827" marR="41827" marT="0" marB="0">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effectLst/>
                        </a:rPr>
                        <a:t>∑(x</a:t>
                      </a:r>
                      <a:r>
                        <a:rPr lang="en-US" sz="2000" baseline="30000" dirty="0">
                          <a:effectLst/>
                        </a:rPr>
                        <a:t>2</a:t>
                      </a:r>
                      <a:r>
                        <a:rPr lang="en-US" sz="2000" dirty="0">
                          <a:effectLst/>
                        </a:rPr>
                        <a:t>)</a:t>
                      </a:r>
                      <a:endParaRPr lang="en-US" sz="2000" b="0"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T</a:t>
                      </a:r>
                      <a:r>
                        <a:rPr lang="en-US" sz="2000" baseline="-25000" dirty="0">
                          <a:effectLst/>
                        </a:rPr>
                        <a:t>S</a:t>
                      </a:r>
                      <a:endParaRPr lang="en-US" sz="2000" b="1" dirty="0">
                        <a:solidFill>
                          <a:srgbClr val="7030A0"/>
                        </a:solidFill>
                        <a:effectLst/>
                        <a:latin typeface="Times New Roman"/>
                        <a:ea typeface="Times New Roman"/>
                      </a:endParaRPr>
                    </a:p>
                  </a:txBody>
                  <a:tcPr marL="41827" marR="41827" marT="0" marB="0">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effectLst/>
                        </a:rPr>
                        <a:t>∑(x</a:t>
                      </a:r>
                      <a:r>
                        <a:rPr lang="en-US" sz="2000" baseline="30000" dirty="0">
                          <a:effectLst/>
                        </a:rPr>
                        <a:t>2</a:t>
                      </a:r>
                      <a:r>
                        <a:rPr lang="en-US" sz="2000" dirty="0">
                          <a:effectLst/>
                        </a:rPr>
                        <a:t>)</a:t>
                      </a:r>
                      <a:endParaRPr lang="en-US" sz="2000" b="0" dirty="0">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8"/>
                  </a:ext>
                </a:extLst>
              </a:tr>
              <a:tr h="289560">
                <a:tc>
                  <a:txBody>
                    <a:bodyPr/>
                    <a:lstStyle/>
                    <a:p>
                      <a:pPr marL="0" marR="0" algn="ctr">
                        <a:spcBef>
                          <a:spcPts val="0"/>
                        </a:spcBef>
                        <a:spcAft>
                          <a:spcPts val="0"/>
                        </a:spcAft>
                      </a:pPr>
                      <a:r>
                        <a:rPr lang="en-US" sz="2000" dirty="0">
                          <a:effectLst/>
                        </a:rPr>
                        <a:t>385</a:t>
                      </a:r>
                      <a:endParaRPr lang="en-US" sz="2000" b="1" dirty="0">
                        <a:solidFill>
                          <a:srgbClr val="7030A0"/>
                        </a:solidFill>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29707</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340</a:t>
                      </a:r>
                      <a:endParaRPr lang="en-US" sz="2000" b="1" dirty="0">
                        <a:solidFill>
                          <a:srgbClr val="7030A0"/>
                        </a:solidFill>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23280</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400</a:t>
                      </a:r>
                      <a:endParaRPr lang="en-US" sz="2000" b="1" dirty="0">
                        <a:solidFill>
                          <a:srgbClr val="7030A0"/>
                        </a:solidFill>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32054</a:t>
                      </a:r>
                      <a:endParaRPr lang="en-US" sz="2000" b="1" dirty="0">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9"/>
                  </a:ext>
                </a:extLst>
              </a:tr>
            </a:tbl>
          </a:graphicData>
        </a:graphic>
      </p:graphicFrame>
      <p:sp>
        <p:nvSpPr>
          <p:cNvPr id="9"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nvGraphicFramePr>
        <p:xfrm>
          <a:off x="4495800" y="4191000"/>
          <a:ext cx="4437063" cy="1011238"/>
        </p:xfrm>
        <a:graphic>
          <a:graphicData uri="http://schemas.openxmlformats.org/presentationml/2006/ole">
            <mc:AlternateContent xmlns:mc="http://schemas.openxmlformats.org/markup-compatibility/2006">
              <mc:Choice xmlns:v="urn:schemas-microsoft-com:vml" Requires="v">
                <p:oleObj spid="_x0000_s95247" name="Equation" r:id="rId4" imgW="1981080" imgH="533160" progId="Equation.3">
                  <p:embed/>
                </p:oleObj>
              </mc:Choice>
              <mc:Fallback>
                <p:oleObj name="Equation" r:id="rId4" imgW="1981080" imgH="533160" progId="Equation.3">
                  <p:embed/>
                  <p:pic>
                    <p:nvPicPr>
                      <p:cNvPr id="7" name="Object 6"/>
                      <p:cNvPicPr>
                        <a:picLocks noChangeAspect="1" noChangeArrowheads="1"/>
                      </p:cNvPicPr>
                      <p:nvPr/>
                    </p:nvPicPr>
                    <p:blipFill>
                      <a:blip r:embed="rId5"/>
                      <a:srcRect/>
                      <a:stretch>
                        <a:fillRect/>
                      </a:stretch>
                    </p:blipFill>
                    <p:spPr bwMode="auto">
                      <a:xfrm>
                        <a:off x="4495800" y="4191000"/>
                        <a:ext cx="4437063" cy="1011238"/>
                      </a:xfrm>
                      <a:prstGeom prst="rect">
                        <a:avLst/>
                      </a:prstGeom>
                      <a:noFill/>
                      <a:ln>
                        <a:noFill/>
                      </a:ln>
                    </p:spPr>
                  </p:pic>
                </p:oleObj>
              </mc:Fallback>
            </mc:AlternateContent>
          </a:graphicData>
        </a:graphic>
      </p:graphicFrame>
      <p:graphicFrame>
        <p:nvGraphicFramePr>
          <p:cNvPr id="6" name="Object 5"/>
          <p:cNvGraphicFramePr>
            <a:graphicFrameLocks noChangeAspect="1"/>
          </p:cNvGraphicFramePr>
          <p:nvPr/>
        </p:nvGraphicFramePr>
        <p:xfrm>
          <a:off x="838200" y="4267200"/>
          <a:ext cx="2538413" cy="866775"/>
        </p:xfrm>
        <a:graphic>
          <a:graphicData uri="http://schemas.openxmlformats.org/presentationml/2006/ole">
            <mc:AlternateContent xmlns:mc="http://schemas.openxmlformats.org/markup-compatibility/2006">
              <mc:Choice xmlns:v="urn:schemas-microsoft-com:vml" Requires="v">
                <p:oleObj spid="_x0000_s95248" name="Equation" r:id="rId6" imgW="1346040" imgH="457200" progId="Equation.3">
                  <p:embed/>
                </p:oleObj>
              </mc:Choice>
              <mc:Fallback>
                <p:oleObj name="Equation" r:id="rId6" imgW="1346040" imgH="457200" progId="Equation.3">
                  <p:embed/>
                  <p:pic>
                    <p:nvPicPr>
                      <p:cNvPr id="6"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4267200"/>
                        <a:ext cx="2538413"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3097439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131" y="82015"/>
            <a:ext cx="7773338" cy="725965"/>
          </a:xfrm>
        </p:spPr>
        <p:txBody>
          <a:bodyPr/>
          <a:lstStyle/>
          <a:p>
            <a:r>
              <a:rPr lang="en-US" dirty="0"/>
              <a:t>F: test statistic for ANOVA</a:t>
            </a:r>
          </a:p>
        </p:txBody>
      </p:sp>
      <p:sp>
        <p:nvSpPr>
          <p:cNvPr id="6" name="Content Placeholder 2"/>
          <p:cNvSpPr txBox="1">
            <a:spLocks/>
          </p:cNvSpPr>
          <p:nvPr/>
        </p:nvSpPr>
        <p:spPr>
          <a:xfrm>
            <a:off x="381000" y="4917141"/>
            <a:ext cx="8458200" cy="1066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2800" dirty="0"/>
          </a:p>
        </p:txBody>
      </p:sp>
      <p:graphicFrame>
        <p:nvGraphicFramePr>
          <p:cNvPr id="7" name="Table 6"/>
          <p:cNvGraphicFramePr>
            <a:graphicFrameLocks noGrp="1"/>
          </p:cNvGraphicFramePr>
          <p:nvPr>
            <p:extLst>
              <p:ext uri="{D42A27DB-BD31-4B8C-83A1-F6EECF244321}">
                <p14:modId xmlns:p14="http://schemas.microsoft.com/office/powerpoint/2010/main" val="535909270"/>
              </p:ext>
            </p:extLst>
          </p:nvPr>
        </p:nvGraphicFramePr>
        <p:xfrm>
          <a:off x="381000" y="1211603"/>
          <a:ext cx="8229600" cy="1752599"/>
        </p:xfrm>
        <a:graphic>
          <a:graphicData uri="http://schemas.openxmlformats.org/drawingml/2006/table">
            <a:tbl>
              <a:tblPr/>
              <a:tblGrid>
                <a:gridCol w="129540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40208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tblGrid>
              <a:tr h="587828">
                <a:tc>
                  <a:txBody>
                    <a:bodyPr/>
                    <a:lstStyle/>
                    <a:p>
                      <a:pPr marL="0" marR="0" algn="ctr">
                        <a:spcBef>
                          <a:spcPts val="0"/>
                        </a:spcBef>
                        <a:spcAft>
                          <a:spcPts val="0"/>
                        </a:spcAft>
                      </a:pPr>
                      <a:r>
                        <a:rPr lang="en-US" sz="2400" b="0" dirty="0">
                          <a:effectLst/>
                          <a:latin typeface="Times New Roman"/>
                          <a:ea typeface="Times New Roman"/>
                        </a:rPr>
                        <a:t>Color</a:t>
                      </a:r>
                      <a:endParaRPr lang="en-US" sz="24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0" dirty="0" err="1">
                          <a:effectLst/>
                          <a:latin typeface="Times New Roman"/>
                          <a:ea typeface="Times New Roman"/>
                        </a:rPr>
                        <a:t>Gleamyness</a:t>
                      </a:r>
                      <a:r>
                        <a:rPr lang="en-US" sz="2400" b="0" dirty="0">
                          <a:effectLst/>
                          <a:latin typeface="Times New Roman"/>
                          <a:ea typeface="Times New Roman"/>
                        </a:rPr>
                        <a:t> Rating</a:t>
                      </a:r>
                      <a:endParaRPr lang="en-US" sz="24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0" dirty="0">
                          <a:effectLst/>
                          <a:latin typeface="Times New Roman"/>
                          <a:ea typeface="Times New Roman"/>
                        </a:rPr>
                        <a:t>Mean</a:t>
                      </a:r>
                      <a:endParaRPr lang="en-US" sz="24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0" dirty="0">
                          <a:effectLst/>
                          <a:latin typeface="Times New Roman"/>
                          <a:ea typeface="Times New Roman"/>
                        </a:rPr>
                        <a:t>Variance</a:t>
                      </a:r>
                      <a:endParaRPr lang="en-US" sz="24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0">
                          <a:effectLst/>
                          <a:latin typeface="Times New Roman"/>
                          <a:ea typeface="Times New Roman"/>
                        </a:rPr>
                        <a:t>Std. Dev.</a:t>
                      </a:r>
                      <a:endParaRPr lang="en-US" sz="2400" b="1">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93914">
                <a:tc>
                  <a:txBody>
                    <a:bodyPr/>
                    <a:lstStyle/>
                    <a:p>
                      <a:pPr marL="0" marR="0" algn="ctr">
                        <a:spcBef>
                          <a:spcPts val="0"/>
                        </a:spcBef>
                        <a:spcAft>
                          <a:spcPts val="0"/>
                        </a:spcAft>
                      </a:pPr>
                      <a:r>
                        <a:rPr lang="en-US" sz="2400" b="0" dirty="0" err="1">
                          <a:effectLst/>
                          <a:latin typeface="Times New Roman"/>
                          <a:ea typeface="Times New Roman"/>
                        </a:rPr>
                        <a:t>Brighty</a:t>
                      </a:r>
                      <a:endParaRPr lang="en-US" sz="24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0" dirty="0">
                          <a:effectLst/>
                          <a:latin typeface="Times New Roman"/>
                          <a:ea typeface="Times New Roman"/>
                        </a:rPr>
                        <a:t>77,81,71,76,80</a:t>
                      </a:r>
                      <a:endParaRPr lang="en-US" sz="24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0" dirty="0">
                          <a:effectLst/>
                          <a:latin typeface="Times New Roman"/>
                          <a:ea typeface="Times New Roman"/>
                        </a:rPr>
                        <a:t>77</a:t>
                      </a:r>
                      <a:endParaRPr lang="en-US" sz="24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0" dirty="0">
                          <a:effectLst/>
                          <a:latin typeface="Times New Roman"/>
                          <a:ea typeface="Times New Roman"/>
                        </a:rPr>
                        <a:t>15.50</a:t>
                      </a:r>
                      <a:endParaRPr lang="en-US" sz="24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0">
                          <a:effectLst/>
                          <a:latin typeface="Times New Roman"/>
                          <a:ea typeface="Times New Roman"/>
                        </a:rPr>
                        <a:t>3.937</a:t>
                      </a:r>
                      <a:endParaRPr lang="en-US" sz="2400" b="1">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18011">
                <a:tc>
                  <a:txBody>
                    <a:bodyPr/>
                    <a:lstStyle/>
                    <a:p>
                      <a:pPr marL="0" marR="0" algn="ctr">
                        <a:spcBef>
                          <a:spcPts val="0"/>
                        </a:spcBef>
                        <a:spcAft>
                          <a:spcPts val="0"/>
                        </a:spcAft>
                      </a:pPr>
                      <a:r>
                        <a:rPr lang="en-US" sz="2400" b="0" dirty="0" err="1">
                          <a:effectLst/>
                          <a:latin typeface="Times New Roman"/>
                          <a:ea typeface="Times New Roman"/>
                        </a:rPr>
                        <a:t>Gleamy</a:t>
                      </a:r>
                      <a:endParaRPr lang="en-US" sz="24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0">
                          <a:effectLst/>
                          <a:latin typeface="Times New Roman"/>
                          <a:ea typeface="Times New Roman"/>
                        </a:rPr>
                        <a:t>72,58,74,66,70</a:t>
                      </a:r>
                      <a:endParaRPr lang="en-US" sz="2400" b="1">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0" dirty="0">
                          <a:effectLst/>
                          <a:latin typeface="Times New Roman"/>
                          <a:ea typeface="Times New Roman"/>
                        </a:rPr>
                        <a:t>68</a:t>
                      </a:r>
                      <a:endParaRPr lang="en-US" sz="24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0" dirty="0">
                          <a:effectLst/>
                          <a:latin typeface="Times New Roman"/>
                          <a:ea typeface="Times New Roman"/>
                        </a:rPr>
                        <a:t>40.00</a:t>
                      </a:r>
                      <a:endParaRPr lang="en-US" sz="24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0" dirty="0">
                          <a:effectLst/>
                          <a:latin typeface="Times New Roman"/>
                          <a:ea typeface="Times New Roman"/>
                        </a:rPr>
                        <a:t>6.325</a:t>
                      </a:r>
                      <a:endParaRPr lang="en-US" sz="24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81000">
                <a:tc>
                  <a:txBody>
                    <a:bodyPr/>
                    <a:lstStyle/>
                    <a:p>
                      <a:pPr marL="0" marR="0" algn="ctr">
                        <a:spcBef>
                          <a:spcPts val="0"/>
                        </a:spcBef>
                        <a:spcAft>
                          <a:spcPts val="0"/>
                        </a:spcAft>
                      </a:pPr>
                      <a:r>
                        <a:rPr lang="en-US" sz="2400" b="0" dirty="0" err="1">
                          <a:effectLst/>
                          <a:latin typeface="Times New Roman"/>
                          <a:ea typeface="Times New Roman"/>
                        </a:rPr>
                        <a:t>Shinola</a:t>
                      </a:r>
                      <a:endParaRPr lang="en-US" sz="24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0">
                          <a:effectLst/>
                          <a:latin typeface="Times New Roman"/>
                          <a:ea typeface="Times New Roman"/>
                        </a:rPr>
                        <a:t>76,85,82,80,77</a:t>
                      </a:r>
                      <a:endParaRPr lang="en-US" sz="2400" b="1">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0" dirty="0">
                          <a:effectLst/>
                          <a:latin typeface="Times New Roman"/>
                          <a:ea typeface="Times New Roman"/>
                        </a:rPr>
                        <a:t>80</a:t>
                      </a:r>
                      <a:endParaRPr lang="en-US" sz="24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0" dirty="0">
                          <a:effectLst/>
                          <a:latin typeface="Times New Roman"/>
                          <a:ea typeface="Times New Roman"/>
                        </a:rPr>
                        <a:t>13.5</a:t>
                      </a:r>
                      <a:endParaRPr lang="en-US" sz="24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0" dirty="0">
                          <a:effectLst/>
                          <a:latin typeface="Times New Roman"/>
                          <a:ea typeface="Times New Roman"/>
                        </a:rPr>
                        <a:t>3.674</a:t>
                      </a:r>
                      <a:endParaRPr lang="en-US" sz="24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8" name="Rounded Rectangle 7"/>
          <p:cNvSpPr/>
          <p:nvPr/>
        </p:nvSpPr>
        <p:spPr>
          <a:xfrm>
            <a:off x="1989082" y="2617076"/>
            <a:ext cx="2049517" cy="457200"/>
          </a:xfrm>
          <a:prstGeom prst="roundRect">
            <a:avLst/>
          </a:prstGeom>
          <a:solidFill>
            <a:srgbClr val="7030A0">
              <a:alpha val="12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81000" y="3773067"/>
            <a:ext cx="8305800" cy="1815882"/>
          </a:xfrm>
          <a:prstGeom prst="rect">
            <a:avLst/>
          </a:prstGeom>
        </p:spPr>
        <p:txBody>
          <a:bodyPr wrap="square">
            <a:spAutoFit/>
          </a:bodyPr>
          <a:lstStyle/>
          <a:p>
            <a:r>
              <a:rPr lang="en-US" sz="2800" dirty="0"/>
              <a:t>3. </a:t>
            </a:r>
            <a:r>
              <a:rPr lang="en-US" sz="2800" u="sng" dirty="0">
                <a:solidFill>
                  <a:schemeClr val="accent5"/>
                </a:solidFill>
              </a:rPr>
              <a:t>Variation due to chance </a:t>
            </a:r>
            <a:r>
              <a:rPr lang="en-US" sz="2800" dirty="0"/>
              <a:t>is reflected by the difference between the units (subjects) within a given treatment and the mean for that treatment.</a:t>
            </a:r>
          </a:p>
          <a:p>
            <a:r>
              <a:rPr lang="en-US" sz="2800" dirty="0"/>
              <a:t>Called </a:t>
            </a:r>
            <a:r>
              <a:rPr lang="en-US" sz="2800" b="1" i="1" dirty="0" err="1">
                <a:solidFill>
                  <a:schemeClr val="accent5"/>
                </a:solidFill>
              </a:rPr>
              <a:t>SSerror</a:t>
            </a:r>
            <a:r>
              <a:rPr lang="en-US" sz="2800" dirty="0"/>
              <a:t> or </a:t>
            </a:r>
            <a:r>
              <a:rPr lang="en-US" sz="2800" b="1" i="1" dirty="0">
                <a:solidFill>
                  <a:schemeClr val="accent5"/>
                </a:solidFill>
              </a:rPr>
              <a:t>SSE</a:t>
            </a:r>
            <a:r>
              <a:rPr lang="en-US" sz="2800" b="1" i="1" dirty="0"/>
              <a:t> </a:t>
            </a:r>
            <a:r>
              <a:rPr lang="en-US" sz="2800" dirty="0"/>
              <a:t>or </a:t>
            </a:r>
            <a:r>
              <a:rPr lang="en-US" sz="2800" b="1" i="1" dirty="0">
                <a:solidFill>
                  <a:schemeClr val="accent5"/>
                </a:solidFill>
              </a:rPr>
              <a:t>SSW</a:t>
            </a:r>
            <a:r>
              <a:rPr lang="en-US" sz="2800" b="1" i="1" dirty="0"/>
              <a:t> </a:t>
            </a:r>
            <a:r>
              <a:rPr lang="en-US" sz="2800" b="1" i="1" dirty="0">
                <a:solidFill>
                  <a:schemeClr val="accent5"/>
                </a:solidFill>
              </a:rPr>
              <a:t>(SS within)</a:t>
            </a:r>
            <a:endParaRPr lang="en-US" sz="2800" dirty="0">
              <a:solidFill>
                <a:schemeClr val="accent5"/>
              </a:solidFill>
            </a:endParaRPr>
          </a:p>
        </p:txBody>
      </p:sp>
      <p:cxnSp>
        <p:nvCxnSpPr>
          <p:cNvPr id="11" name="Straight Arrow Connector 10"/>
          <p:cNvCxnSpPr/>
          <p:nvPr/>
        </p:nvCxnSpPr>
        <p:spPr>
          <a:xfrm flipV="1">
            <a:off x="2251840" y="3200400"/>
            <a:ext cx="762000" cy="57266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309241" y="2617076"/>
            <a:ext cx="601717" cy="400110"/>
          </a:xfrm>
          <a:prstGeom prst="rect">
            <a:avLst/>
          </a:prstGeom>
          <a:noFill/>
        </p:spPr>
        <p:txBody>
          <a:bodyPr wrap="square" rtlCol="0">
            <a:spAutoFit/>
          </a:bodyPr>
          <a:lstStyle/>
          <a:p>
            <a:r>
              <a:rPr lang="en-US" sz="2000" b="1" dirty="0">
                <a:solidFill>
                  <a:srgbClr val="7030A0"/>
                </a:solidFill>
              </a:rPr>
              <a:t>vs.</a:t>
            </a:r>
            <a:r>
              <a:rPr lang="en-US" sz="2000" dirty="0"/>
              <a:t> </a:t>
            </a:r>
          </a:p>
        </p:txBody>
      </p:sp>
      <p:sp>
        <p:nvSpPr>
          <p:cNvPr id="10" name="Rounded Rectangle 9"/>
          <p:cNvSpPr/>
          <p:nvPr/>
        </p:nvSpPr>
        <p:spPr>
          <a:xfrm>
            <a:off x="1981200" y="2170386"/>
            <a:ext cx="2057400" cy="457200"/>
          </a:xfrm>
          <a:prstGeom prst="roundRect">
            <a:avLst/>
          </a:prstGeom>
          <a:solidFill>
            <a:srgbClr val="0070C0">
              <a:alpha val="12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1981200" y="1713186"/>
            <a:ext cx="2057400" cy="457200"/>
          </a:xfrm>
          <a:prstGeom prst="roundRect">
            <a:avLst/>
          </a:prstGeom>
          <a:solidFill>
            <a:srgbClr val="00B050">
              <a:alpha val="12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309241" y="2198931"/>
            <a:ext cx="601717" cy="400110"/>
          </a:xfrm>
          <a:prstGeom prst="rect">
            <a:avLst/>
          </a:prstGeom>
          <a:noFill/>
        </p:spPr>
        <p:txBody>
          <a:bodyPr wrap="square" rtlCol="0">
            <a:spAutoFit/>
          </a:bodyPr>
          <a:lstStyle/>
          <a:p>
            <a:r>
              <a:rPr lang="en-US" sz="2000" b="1" dirty="0">
                <a:solidFill>
                  <a:srgbClr val="0070C0"/>
                </a:solidFill>
              </a:rPr>
              <a:t>vs.</a:t>
            </a:r>
            <a:r>
              <a:rPr lang="en-US" sz="2000" dirty="0"/>
              <a:t> </a:t>
            </a:r>
          </a:p>
        </p:txBody>
      </p:sp>
      <p:sp>
        <p:nvSpPr>
          <p:cNvPr id="14" name="TextBox 13"/>
          <p:cNvSpPr txBox="1"/>
          <p:nvPr/>
        </p:nvSpPr>
        <p:spPr>
          <a:xfrm>
            <a:off x="4309241" y="1755228"/>
            <a:ext cx="601717" cy="400110"/>
          </a:xfrm>
          <a:prstGeom prst="rect">
            <a:avLst/>
          </a:prstGeom>
          <a:noFill/>
        </p:spPr>
        <p:txBody>
          <a:bodyPr wrap="square" rtlCol="0">
            <a:spAutoFit/>
          </a:bodyPr>
          <a:lstStyle/>
          <a:p>
            <a:r>
              <a:rPr lang="en-US" sz="2000" b="1" dirty="0">
                <a:solidFill>
                  <a:srgbClr val="00B050"/>
                </a:solidFill>
              </a:rPr>
              <a:t>vs</a:t>
            </a:r>
            <a:r>
              <a:rPr lang="en-US" sz="2000" b="1" dirty="0">
                <a:solidFill>
                  <a:srgbClr val="7030A0"/>
                </a:solidFill>
              </a:rPr>
              <a:t>.</a:t>
            </a:r>
            <a:r>
              <a:rPr lang="en-US" sz="2000" dirty="0"/>
              <a:t> </a:t>
            </a:r>
          </a:p>
        </p:txBody>
      </p:sp>
    </p:spTree>
    <p:extLst>
      <p:ext uri="{BB962C8B-B14F-4D97-AF65-F5344CB8AC3E}">
        <p14:creationId xmlns:p14="http://schemas.microsoft.com/office/powerpoint/2010/main" val="4309121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39762"/>
          </a:xfrm>
        </p:spPr>
        <p:txBody>
          <a:bodyPr>
            <a:noAutofit/>
          </a:bodyPr>
          <a:lstStyle/>
          <a:p>
            <a:r>
              <a:rPr lang="en-US" sz="3200" dirty="0"/>
              <a:t>Calculating </a:t>
            </a:r>
            <a:r>
              <a:rPr lang="en-US" sz="3200" dirty="0" err="1"/>
              <a:t>SSerror</a:t>
            </a:r>
            <a:endParaRPr lang="en-US" sz="3200" dirty="0"/>
          </a:p>
        </p:txBody>
      </p:sp>
      <p:graphicFrame>
        <p:nvGraphicFramePr>
          <p:cNvPr id="10" name="Content Placeholder 3"/>
          <p:cNvGraphicFramePr>
            <a:graphicFrameLocks noGrp="1"/>
          </p:cNvGraphicFramePr>
          <p:nvPr>
            <p:ph idx="1"/>
            <p:extLst>
              <p:ext uri="{D42A27DB-BD31-4B8C-83A1-F6EECF244321}">
                <p14:modId xmlns:p14="http://schemas.microsoft.com/office/powerpoint/2010/main" val="83709298"/>
              </p:ext>
            </p:extLst>
          </p:nvPr>
        </p:nvGraphicFramePr>
        <p:xfrm>
          <a:off x="1295400" y="762000"/>
          <a:ext cx="6400800" cy="3048000"/>
        </p:xfrm>
        <a:graphic>
          <a:graphicData uri="http://schemas.openxmlformats.org/drawingml/2006/table">
            <a:tbl>
              <a:tblPr firstRow="1">
                <a:tableStyleId>{35758FB7-9AC5-4552-8A53-C91805E547FA}</a:tableStyleId>
              </a:tblPr>
              <a:tblGrid>
                <a:gridCol w="10668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gridCol w="1066800">
                  <a:extLst>
                    <a:ext uri="{9D8B030D-6E8A-4147-A177-3AD203B41FA5}">
                      <a16:colId xmlns:a16="http://schemas.microsoft.com/office/drawing/2014/main" val="20004"/>
                    </a:ext>
                  </a:extLst>
                </a:gridCol>
                <a:gridCol w="1066800">
                  <a:extLst>
                    <a:ext uri="{9D8B030D-6E8A-4147-A177-3AD203B41FA5}">
                      <a16:colId xmlns:a16="http://schemas.microsoft.com/office/drawing/2014/main" val="20005"/>
                    </a:ext>
                  </a:extLst>
                </a:gridCol>
              </a:tblGrid>
              <a:tr h="289560">
                <a:tc gridSpan="2">
                  <a:txBody>
                    <a:bodyPr/>
                    <a:lstStyle/>
                    <a:p>
                      <a:pPr marL="0" marR="0" algn="ctr">
                        <a:spcBef>
                          <a:spcPts val="0"/>
                        </a:spcBef>
                        <a:spcAft>
                          <a:spcPts val="0"/>
                        </a:spcAft>
                      </a:pPr>
                      <a:r>
                        <a:rPr lang="en-US" sz="2000" dirty="0" err="1">
                          <a:effectLst/>
                        </a:rPr>
                        <a:t>Brighty</a:t>
                      </a:r>
                      <a:endParaRPr lang="en-US" sz="2000" b="1" dirty="0">
                        <a:effectLst/>
                        <a:latin typeface="Times New Roman"/>
                        <a:ea typeface="Times New Roman"/>
                      </a:endParaRPr>
                    </a:p>
                  </a:txBody>
                  <a:tcPr marL="41827" marR="41827" marT="0" marB="0"/>
                </a:tc>
                <a:tc hMerge="1">
                  <a:txBody>
                    <a:bodyPr/>
                    <a:lstStyle/>
                    <a:p>
                      <a:endParaRPr lang="en-US"/>
                    </a:p>
                  </a:txBody>
                  <a:tcPr/>
                </a:tc>
                <a:tc gridSpan="2">
                  <a:txBody>
                    <a:bodyPr/>
                    <a:lstStyle/>
                    <a:p>
                      <a:pPr marL="0" marR="0" algn="ctr">
                        <a:spcBef>
                          <a:spcPts val="0"/>
                        </a:spcBef>
                        <a:spcAft>
                          <a:spcPts val="0"/>
                        </a:spcAft>
                      </a:pPr>
                      <a:r>
                        <a:rPr lang="en-US" sz="2000" dirty="0" err="1">
                          <a:effectLst/>
                        </a:rPr>
                        <a:t>Gleamy</a:t>
                      </a:r>
                      <a:endParaRPr lang="en-US" sz="2000" b="1" dirty="0">
                        <a:effectLst/>
                        <a:latin typeface="Times New Roman"/>
                        <a:ea typeface="Times New Roman"/>
                      </a:endParaRPr>
                    </a:p>
                  </a:txBody>
                  <a:tcPr marL="41827" marR="41827" marT="0" marB="0"/>
                </a:tc>
                <a:tc hMerge="1">
                  <a:txBody>
                    <a:bodyPr/>
                    <a:lstStyle/>
                    <a:p>
                      <a:endParaRPr lang="en-US"/>
                    </a:p>
                  </a:txBody>
                  <a:tcPr/>
                </a:tc>
                <a:tc gridSpan="2">
                  <a:txBody>
                    <a:bodyPr/>
                    <a:lstStyle/>
                    <a:p>
                      <a:pPr marL="0" marR="0" algn="ctr">
                        <a:spcBef>
                          <a:spcPts val="0"/>
                        </a:spcBef>
                        <a:spcAft>
                          <a:spcPts val="0"/>
                        </a:spcAft>
                      </a:pPr>
                      <a:r>
                        <a:rPr lang="en-US" sz="2000" dirty="0" err="1">
                          <a:effectLst/>
                        </a:rPr>
                        <a:t>Shinola</a:t>
                      </a:r>
                      <a:endParaRPr lang="en-US" sz="2000" b="1" dirty="0">
                        <a:effectLst/>
                        <a:latin typeface="Times New Roman"/>
                        <a:ea typeface="Times New Roman"/>
                      </a:endParaRPr>
                    </a:p>
                  </a:txBody>
                  <a:tcPr marL="41827" marR="41827" marT="0" marB="0"/>
                </a:tc>
                <a:tc hMerge="1">
                  <a:txBody>
                    <a:bodyPr/>
                    <a:lstStyle/>
                    <a:p>
                      <a:endParaRPr lang="en-US"/>
                    </a:p>
                  </a:txBody>
                  <a:tcPr/>
                </a:tc>
                <a:extLst>
                  <a:ext uri="{0D108BD9-81ED-4DB2-BD59-A6C34878D82A}">
                    <a16:rowId xmlns:a16="http://schemas.microsoft.com/office/drawing/2014/main" val="10000"/>
                  </a:ext>
                </a:extLst>
              </a:tr>
              <a:tr h="289560">
                <a:tc>
                  <a:txBody>
                    <a:bodyPr/>
                    <a:lstStyle/>
                    <a:p>
                      <a:pPr marL="0" marR="0" algn="ctr">
                        <a:spcBef>
                          <a:spcPts val="0"/>
                        </a:spcBef>
                        <a:spcAft>
                          <a:spcPts val="0"/>
                        </a:spcAft>
                      </a:pPr>
                      <a:r>
                        <a:rPr lang="en-US" sz="2000">
                          <a:effectLst/>
                        </a:rPr>
                        <a:t>x</a:t>
                      </a:r>
                      <a:endParaRPr lang="en-US" sz="2000" b="1">
                        <a:effectLst/>
                        <a:latin typeface="Times New Roman"/>
                        <a:ea typeface="Times New Roman"/>
                      </a:endParaRPr>
                    </a:p>
                  </a:txBody>
                  <a:tcPr marL="41827" marR="41827" marT="0" marB="0"/>
                </a:tc>
                <a:tc>
                  <a:txBody>
                    <a:bodyPr/>
                    <a:lstStyle/>
                    <a:p>
                      <a:pPr marL="0" marR="0" algn="ctr">
                        <a:spcBef>
                          <a:spcPts val="0"/>
                        </a:spcBef>
                        <a:spcAft>
                          <a:spcPts val="0"/>
                        </a:spcAft>
                      </a:pPr>
                      <a:r>
                        <a:rPr lang="en-US" sz="2000">
                          <a:effectLst/>
                        </a:rPr>
                        <a:t>x</a:t>
                      </a:r>
                      <a:r>
                        <a:rPr lang="en-US" sz="2000" baseline="30000">
                          <a:effectLst/>
                        </a:rPr>
                        <a:t>2</a:t>
                      </a:r>
                      <a:endParaRPr lang="en-US" sz="2000" b="1">
                        <a:effectLst/>
                        <a:latin typeface="Times New Roman"/>
                        <a:ea typeface="Times New Roman"/>
                      </a:endParaRPr>
                    </a:p>
                  </a:txBody>
                  <a:tcPr marL="41827" marR="41827" marT="0" marB="0"/>
                </a:tc>
                <a:tc>
                  <a:txBody>
                    <a:bodyPr/>
                    <a:lstStyle/>
                    <a:p>
                      <a:pPr marL="0" marR="0" algn="ctr">
                        <a:spcBef>
                          <a:spcPts val="0"/>
                        </a:spcBef>
                        <a:spcAft>
                          <a:spcPts val="0"/>
                        </a:spcAft>
                      </a:pPr>
                      <a:r>
                        <a:rPr lang="en-US" sz="2000">
                          <a:effectLst/>
                        </a:rPr>
                        <a:t>x</a:t>
                      </a:r>
                      <a:endParaRPr lang="en-US" sz="2000" b="1">
                        <a:effectLst/>
                        <a:latin typeface="Times New Roman"/>
                        <a:ea typeface="Times New Roman"/>
                      </a:endParaRPr>
                    </a:p>
                  </a:txBody>
                  <a:tcPr marL="41827" marR="41827" marT="0" marB="0"/>
                </a:tc>
                <a:tc>
                  <a:txBody>
                    <a:bodyPr/>
                    <a:lstStyle/>
                    <a:p>
                      <a:pPr marL="0" marR="0" algn="ctr">
                        <a:spcBef>
                          <a:spcPts val="0"/>
                        </a:spcBef>
                        <a:spcAft>
                          <a:spcPts val="0"/>
                        </a:spcAft>
                      </a:pPr>
                      <a:r>
                        <a:rPr lang="en-US" sz="2000" dirty="0">
                          <a:effectLst/>
                        </a:rPr>
                        <a:t>x</a:t>
                      </a:r>
                      <a:r>
                        <a:rPr lang="en-US" sz="2000" baseline="30000" dirty="0">
                          <a:effectLst/>
                        </a:rPr>
                        <a:t>2</a:t>
                      </a:r>
                      <a:endParaRPr lang="en-US" sz="2000" b="1" dirty="0">
                        <a:effectLst/>
                        <a:latin typeface="Times New Roman"/>
                        <a:ea typeface="Times New Roman"/>
                      </a:endParaRPr>
                    </a:p>
                  </a:txBody>
                  <a:tcPr marL="41827" marR="41827" marT="0" marB="0"/>
                </a:tc>
                <a:tc>
                  <a:txBody>
                    <a:bodyPr/>
                    <a:lstStyle/>
                    <a:p>
                      <a:pPr marL="0" marR="0" algn="ctr">
                        <a:spcBef>
                          <a:spcPts val="0"/>
                        </a:spcBef>
                        <a:spcAft>
                          <a:spcPts val="0"/>
                        </a:spcAft>
                      </a:pPr>
                      <a:r>
                        <a:rPr lang="en-US" sz="2000" dirty="0">
                          <a:effectLst/>
                        </a:rPr>
                        <a:t>x</a:t>
                      </a:r>
                      <a:endParaRPr lang="en-US" sz="2000" b="1" dirty="0">
                        <a:effectLst/>
                        <a:latin typeface="Times New Roman"/>
                        <a:ea typeface="Times New Roman"/>
                      </a:endParaRPr>
                    </a:p>
                  </a:txBody>
                  <a:tcPr marL="41827" marR="41827" marT="0" marB="0"/>
                </a:tc>
                <a:tc>
                  <a:txBody>
                    <a:bodyPr/>
                    <a:lstStyle/>
                    <a:p>
                      <a:pPr marL="0" marR="0" algn="ctr">
                        <a:spcBef>
                          <a:spcPts val="0"/>
                        </a:spcBef>
                        <a:spcAft>
                          <a:spcPts val="0"/>
                        </a:spcAft>
                      </a:pPr>
                      <a:r>
                        <a:rPr lang="en-US" sz="2000">
                          <a:effectLst/>
                        </a:rPr>
                        <a:t>x</a:t>
                      </a:r>
                      <a:r>
                        <a:rPr lang="en-US" sz="2000" baseline="30000">
                          <a:effectLst/>
                        </a:rPr>
                        <a:t>2</a:t>
                      </a:r>
                      <a:endParaRPr lang="en-US" sz="2000" b="1">
                        <a:effectLst/>
                        <a:latin typeface="Times New Roman"/>
                        <a:ea typeface="Times New Roman"/>
                      </a:endParaRPr>
                    </a:p>
                  </a:txBody>
                  <a:tcPr marL="41827" marR="41827" marT="0" marB="0"/>
                </a:tc>
                <a:extLst>
                  <a:ext uri="{0D108BD9-81ED-4DB2-BD59-A6C34878D82A}">
                    <a16:rowId xmlns:a16="http://schemas.microsoft.com/office/drawing/2014/main" val="10001"/>
                  </a:ext>
                </a:extLst>
              </a:tr>
              <a:tr h="289560">
                <a:tc>
                  <a:txBody>
                    <a:bodyPr/>
                    <a:lstStyle/>
                    <a:p>
                      <a:pPr marL="0" marR="0" algn="ctr">
                        <a:spcBef>
                          <a:spcPts val="0"/>
                        </a:spcBef>
                        <a:spcAft>
                          <a:spcPts val="0"/>
                        </a:spcAft>
                      </a:pPr>
                      <a:r>
                        <a:rPr lang="en-US" sz="2000" dirty="0">
                          <a:effectLst/>
                        </a:rPr>
                        <a:t>77</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5929</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72</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5184</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76</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5776</a:t>
                      </a:r>
                      <a:endParaRPr lang="en-US" sz="2000" b="1">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2"/>
                  </a:ext>
                </a:extLst>
              </a:tr>
              <a:tr h="289560">
                <a:tc>
                  <a:txBody>
                    <a:bodyPr/>
                    <a:lstStyle/>
                    <a:p>
                      <a:pPr marL="0" marR="0" algn="ctr">
                        <a:spcBef>
                          <a:spcPts val="0"/>
                        </a:spcBef>
                        <a:spcAft>
                          <a:spcPts val="0"/>
                        </a:spcAft>
                      </a:pPr>
                      <a:r>
                        <a:rPr lang="en-US" sz="2000">
                          <a:effectLst/>
                        </a:rPr>
                        <a:t>81</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6561</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58</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3364</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85</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7225</a:t>
                      </a:r>
                      <a:endParaRPr lang="en-US" sz="2000" b="1" dirty="0">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3"/>
                  </a:ext>
                </a:extLst>
              </a:tr>
              <a:tr h="289560">
                <a:tc>
                  <a:txBody>
                    <a:bodyPr/>
                    <a:lstStyle/>
                    <a:p>
                      <a:pPr marL="0" marR="0" algn="ctr">
                        <a:spcBef>
                          <a:spcPts val="0"/>
                        </a:spcBef>
                        <a:spcAft>
                          <a:spcPts val="0"/>
                        </a:spcAft>
                      </a:pPr>
                      <a:r>
                        <a:rPr lang="en-US" sz="2000">
                          <a:effectLst/>
                        </a:rPr>
                        <a:t>71</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5041</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74</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5476</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82</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6724</a:t>
                      </a:r>
                      <a:endParaRPr lang="en-US" sz="2000" b="1" dirty="0">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4"/>
                  </a:ext>
                </a:extLst>
              </a:tr>
              <a:tr h="289560">
                <a:tc>
                  <a:txBody>
                    <a:bodyPr/>
                    <a:lstStyle/>
                    <a:p>
                      <a:pPr marL="0" marR="0" algn="ctr">
                        <a:spcBef>
                          <a:spcPts val="0"/>
                        </a:spcBef>
                        <a:spcAft>
                          <a:spcPts val="0"/>
                        </a:spcAft>
                      </a:pPr>
                      <a:r>
                        <a:rPr lang="en-US" sz="2000">
                          <a:effectLst/>
                        </a:rPr>
                        <a:t>76</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5776</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66</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4356</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80</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6400</a:t>
                      </a:r>
                      <a:endParaRPr lang="en-US" sz="2000" b="1" dirty="0">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5"/>
                  </a:ext>
                </a:extLst>
              </a:tr>
              <a:tr h="289560">
                <a:tc>
                  <a:txBody>
                    <a:bodyPr/>
                    <a:lstStyle/>
                    <a:p>
                      <a:pPr marL="0" marR="0" algn="ctr">
                        <a:spcBef>
                          <a:spcPts val="0"/>
                        </a:spcBef>
                        <a:spcAft>
                          <a:spcPts val="0"/>
                        </a:spcAft>
                      </a:pPr>
                      <a:r>
                        <a:rPr lang="en-US" sz="2000">
                          <a:effectLst/>
                        </a:rPr>
                        <a:t>80</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6400</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70</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4900</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77</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5929</a:t>
                      </a:r>
                      <a:endParaRPr lang="en-US" sz="2000" b="1" dirty="0">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6"/>
                  </a:ext>
                </a:extLst>
              </a:tr>
              <a:tr h="289560">
                <a:tc>
                  <a:txBody>
                    <a:bodyPr/>
                    <a:lstStyle/>
                    <a:p>
                      <a:pPr marL="0" marR="0" algn="ctr">
                        <a:spcBef>
                          <a:spcPts val="0"/>
                        </a:spcBef>
                        <a:spcAft>
                          <a:spcPts val="0"/>
                        </a:spcAft>
                      </a:pPr>
                      <a:r>
                        <a:rPr lang="en-US" sz="2000">
                          <a:effectLst/>
                        </a:rPr>
                        <a:t> </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 </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 </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 </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 </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 </a:t>
                      </a:r>
                      <a:endParaRPr lang="en-US" sz="2000" b="1" dirty="0">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7"/>
                  </a:ext>
                </a:extLst>
              </a:tr>
              <a:tr h="289560">
                <a:tc>
                  <a:txBody>
                    <a:bodyPr/>
                    <a:lstStyle/>
                    <a:p>
                      <a:pPr marL="0" marR="0" algn="ctr">
                        <a:spcBef>
                          <a:spcPts val="0"/>
                        </a:spcBef>
                        <a:spcAft>
                          <a:spcPts val="0"/>
                        </a:spcAft>
                      </a:pPr>
                      <a:r>
                        <a:rPr lang="en-US" sz="2000" dirty="0">
                          <a:effectLst/>
                        </a:rPr>
                        <a:t>T</a:t>
                      </a:r>
                      <a:r>
                        <a:rPr lang="en-US" sz="2000" baseline="-25000" dirty="0">
                          <a:effectLst/>
                        </a:rPr>
                        <a:t>B</a:t>
                      </a:r>
                      <a:endParaRPr lang="en-US" sz="2000" b="1" dirty="0">
                        <a:solidFill>
                          <a:srgbClr val="7030A0"/>
                        </a:solidFill>
                        <a:effectLst/>
                        <a:latin typeface="Times New Roman"/>
                        <a:ea typeface="Times New Roman"/>
                      </a:endParaRPr>
                    </a:p>
                  </a:txBody>
                  <a:tcPr marL="41827" marR="41827" marT="0" marB="0">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effectLst/>
                        </a:rPr>
                        <a:t>∑(x</a:t>
                      </a:r>
                      <a:r>
                        <a:rPr lang="en-US" sz="2000" baseline="30000" dirty="0">
                          <a:effectLst/>
                        </a:rPr>
                        <a:t>2</a:t>
                      </a:r>
                      <a:r>
                        <a:rPr lang="en-US" sz="2000" dirty="0">
                          <a:effectLst/>
                        </a:rPr>
                        <a:t>)</a:t>
                      </a:r>
                      <a:endParaRPr lang="en-US" sz="2000" b="0"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T</a:t>
                      </a:r>
                      <a:r>
                        <a:rPr lang="en-US" sz="2000" baseline="-25000" dirty="0">
                          <a:effectLst/>
                        </a:rPr>
                        <a:t>G</a:t>
                      </a:r>
                      <a:endParaRPr lang="en-US" sz="2000" b="1" dirty="0">
                        <a:solidFill>
                          <a:srgbClr val="7030A0"/>
                        </a:solidFill>
                        <a:effectLst/>
                        <a:latin typeface="Times New Roman"/>
                        <a:ea typeface="Times New Roman"/>
                      </a:endParaRPr>
                    </a:p>
                  </a:txBody>
                  <a:tcPr marL="41827" marR="41827" marT="0" marB="0">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effectLst/>
                        </a:rPr>
                        <a:t>∑(x</a:t>
                      </a:r>
                      <a:r>
                        <a:rPr lang="en-US" sz="2000" baseline="30000" dirty="0">
                          <a:effectLst/>
                        </a:rPr>
                        <a:t>2</a:t>
                      </a:r>
                      <a:r>
                        <a:rPr lang="en-US" sz="2000" dirty="0">
                          <a:effectLst/>
                        </a:rPr>
                        <a:t>)</a:t>
                      </a:r>
                      <a:endParaRPr lang="en-US" sz="2000" b="0"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T</a:t>
                      </a:r>
                      <a:r>
                        <a:rPr lang="en-US" sz="2000" baseline="-25000" dirty="0">
                          <a:effectLst/>
                        </a:rPr>
                        <a:t>S</a:t>
                      </a:r>
                      <a:endParaRPr lang="en-US" sz="2000" b="1" dirty="0">
                        <a:solidFill>
                          <a:srgbClr val="7030A0"/>
                        </a:solidFill>
                        <a:effectLst/>
                        <a:latin typeface="Times New Roman"/>
                        <a:ea typeface="Times New Roman"/>
                      </a:endParaRPr>
                    </a:p>
                  </a:txBody>
                  <a:tcPr marL="41827" marR="41827" marT="0" marB="0">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effectLst/>
                        </a:rPr>
                        <a:t>∑(x</a:t>
                      </a:r>
                      <a:r>
                        <a:rPr lang="en-US" sz="2000" baseline="30000" dirty="0">
                          <a:effectLst/>
                        </a:rPr>
                        <a:t>2</a:t>
                      </a:r>
                      <a:r>
                        <a:rPr lang="en-US" sz="2000" dirty="0">
                          <a:effectLst/>
                        </a:rPr>
                        <a:t>)</a:t>
                      </a:r>
                      <a:endParaRPr lang="en-US" sz="2000" b="0" dirty="0">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8"/>
                  </a:ext>
                </a:extLst>
              </a:tr>
              <a:tr h="289560">
                <a:tc>
                  <a:txBody>
                    <a:bodyPr/>
                    <a:lstStyle/>
                    <a:p>
                      <a:pPr marL="0" marR="0" algn="ctr">
                        <a:spcBef>
                          <a:spcPts val="0"/>
                        </a:spcBef>
                        <a:spcAft>
                          <a:spcPts val="0"/>
                        </a:spcAft>
                      </a:pPr>
                      <a:r>
                        <a:rPr lang="en-US" sz="2000" dirty="0">
                          <a:effectLst/>
                        </a:rPr>
                        <a:t>385</a:t>
                      </a:r>
                      <a:endParaRPr lang="en-US" sz="2000" b="1" dirty="0">
                        <a:solidFill>
                          <a:srgbClr val="7030A0"/>
                        </a:solidFill>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29707</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340</a:t>
                      </a:r>
                      <a:endParaRPr lang="en-US" sz="2000" b="1" dirty="0">
                        <a:solidFill>
                          <a:srgbClr val="7030A0"/>
                        </a:solidFill>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23280</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400</a:t>
                      </a:r>
                      <a:endParaRPr lang="en-US" sz="2000" b="1" dirty="0">
                        <a:solidFill>
                          <a:srgbClr val="7030A0"/>
                        </a:solidFill>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32054</a:t>
                      </a:r>
                      <a:endParaRPr lang="en-US" sz="2000" b="1" dirty="0">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9"/>
                  </a:ext>
                </a:extLst>
              </a:tr>
            </a:tbl>
          </a:graphicData>
        </a:graphic>
      </p:graphicFrame>
      <p:sp>
        <p:nvSpPr>
          <p:cNvPr id="9"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1672560878"/>
              </p:ext>
            </p:extLst>
          </p:nvPr>
        </p:nvGraphicFramePr>
        <p:xfrm>
          <a:off x="838200" y="4191000"/>
          <a:ext cx="2538413" cy="866775"/>
        </p:xfrm>
        <a:graphic>
          <a:graphicData uri="http://schemas.openxmlformats.org/presentationml/2006/ole">
            <mc:AlternateContent xmlns:mc="http://schemas.openxmlformats.org/markup-compatibility/2006">
              <mc:Choice xmlns:v="urn:schemas-microsoft-com:vml" Requires="v">
                <p:oleObj spid="_x0000_s18679" name="Equation" r:id="rId4" imgW="1346200" imgH="457200" progId="Equation.3">
                  <p:embed/>
                </p:oleObj>
              </mc:Choice>
              <mc:Fallback>
                <p:oleObj name="Equation" r:id="rId4" imgW="1346200" imgH="4572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191000"/>
                        <a:ext cx="2538413"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2949783860"/>
              </p:ext>
            </p:extLst>
          </p:nvPr>
        </p:nvGraphicFramePr>
        <p:xfrm>
          <a:off x="4565515" y="4191000"/>
          <a:ext cx="3519488" cy="963613"/>
        </p:xfrm>
        <a:graphic>
          <a:graphicData uri="http://schemas.openxmlformats.org/presentationml/2006/ole">
            <mc:AlternateContent xmlns:mc="http://schemas.openxmlformats.org/markup-compatibility/2006">
              <mc:Choice xmlns:v="urn:schemas-microsoft-com:vml" Requires="v">
                <p:oleObj spid="_x0000_s18680" name="Equation" r:id="rId6" imgW="1866600" imgH="507960" progId="Equation.3">
                  <p:embed/>
                </p:oleObj>
              </mc:Choice>
              <mc:Fallback>
                <p:oleObj name="Equation" r:id="rId6" imgW="1866600" imgH="507960" progId="Equation.3">
                  <p:embed/>
                  <p:pic>
                    <p:nvPicPr>
                      <p:cNvPr id="0" name="Object 2"/>
                      <p:cNvPicPr>
                        <a:picLocks noChangeAspect="1" noChangeArrowheads="1"/>
                      </p:cNvPicPr>
                      <p:nvPr/>
                    </p:nvPicPr>
                    <p:blipFill>
                      <a:blip r:embed="rId7"/>
                      <a:srcRect/>
                      <a:stretch>
                        <a:fillRect/>
                      </a:stretch>
                    </p:blipFill>
                    <p:spPr bwMode="auto">
                      <a:xfrm>
                        <a:off x="4565515" y="4191000"/>
                        <a:ext cx="3519488" cy="963613"/>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40276728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TextBox 2"/>
          <p:cNvSpPr txBox="1"/>
          <p:nvPr/>
        </p:nvSpPr>
        <p:spPr>
          <a:xfrm>
            <a:off x="1295400" y="4572000"/>
            <a:ext cx="6781800" cy="1077218"/>
          </a:xfrm>
          <a:prstGeom prst="rect">
            <a:avLst/>
          </a:prstGeom>
          <a:noFill/>
        </p:spPr>
        <p:txBody>
          <a:bodyPr wrap="square" rtlCol="0">
            <a:spAutoFit/>
          </a:bodyPr>
          <a:lstStyle/>
          <a:p>
            <a:r>
              <a:rPr lang="en-US" sz="2400" dirty="0"/>
              <a:t>              </a:t>
            </a:r>
            <a:r>
              <a:rPr lang="en-US" sz="4000" dirty="0"/>
              <a:t>666 =</a:t>
            </a:r>
          </a:p>
          <a:p>
            <a:endParaRPr lang="en-US" sz="2400" dirty="0"/>
          </a:p>
        </p:txBody>
      </p:sp>
      <p:graphicFrame>
        <p:nvGraphicFramePr>
          <p:cNvPr id="8" name="Content Placeholder 3"/>
          <p:cNvGraphicFramePr>
            <a:graphicFrameLocks noGrp="1"/>
          </p:cNvGraphicFramePr>
          <p:nvPr>
            <p:ph idx="1"/>
            <p:extLst>
              <p:ext uri="{D42A27DB-BD31-4B8C-83A1-F6EECF244321}">
                <p14:modId xmlns:p14="http://schemas.microsoft.com/office/powerpoint/2010/main" val="3774368082"/>
              </p:ext>
            </p:extLst>
          </p:nvPr>
        </p:nvGraphicFramePr>
        <p:xfrm>
          <a:off x="1295400" y="762000"/>
          <a:ext cx="6400800" cy="3048000"/>
        </p:xfrm>
        <a:graphic>
          <a:graphicData uri="http://schemas.openxmlformats.org/drawingml/2006/table">
            <a:tbl>
              <a:tblPr firstRow="1">
                <a:tableStyleId>{35758FB7-9AC5-4552-8A53-C91805E547FA}</a:tableStyleId>
              </a:tblPr>
              <a:tblGrid>
                <a:gridCol w="10668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gridCol w="1066800">
                  <a:extLst>
                    <a:ext uri="{9D8B030D-6E8A-4147-A177-3AD203B41FA5}">
                      <a16:colId xmlns:a16="http://schemas.microsoft.com/office/drawing/2014/main" val="20004"/>
                    </a:ext>
                  </a:extLst>
                </a:gridCol>
                <a:gridCol w="1066800">
                  <a:extLst>
                    <a:ext uri="{9D8B030D-6E8A-4147-A177-3AD203B41FA5}">
                      <a16:colId xmlns:a16="http://schemas.microsoft.com/office/drawing/2014/main" val="20005"/>
                    </a:ext>
                  </a:extLst>
                </a:gridCol>
              </a:tblGrid>
              <a:tr h="289560">
                <a:tc gridSpan="2">
                  <a:txBody>
                    <a:bodyPr/>
                    <a:lstStyle/>
                    <a:p>
                      <a:pPr marL="0" marR="0" algn="ctr">
                        <a:spcBef>
                          <a:spcPts val="0"/>
                        </a:spcBef>
                        <a:spcAft>
                          <a:spcPts val="0"/>
                        </a:spcAft>
                      </a:pPr>
                      <a:r>
                        <a:rPr lang="en-US" sz="2000" dirty="0" err="1">
                          <a:effectLst/>
                        </a:rPr>
                        <a:t>Brighty</a:t>
                      </a:r>
                      <a:endParaRPr lang="en-US" sz="2000" b="1" dirty="0">
                        <a:effectLst/>
                        <a:latin typeface="Times New Roman"/>
                        <a:ea typeface="Times New Roman"/>
                      </a:endParaRPr>
                    </a:p>
                  </a:txBody>
                  <a:tcPr marL="41827" marR="41827" marT="0" marB="0"/>
                </a:tc>
                <a:tc hMerge="1">
                  <a:txBody>
                    <a:bodyPr/>
                    <a:lstStyle/>
                    <a:p>
                      <a:endParaRPr lang="en-US"/>
                    </a:p>
                  </a:txBody>
                  <a:tcPr/>
                </a:tc>
                <a:tc gridSpan="2">
                  <a:txBody>
                    <a:bodyPr/>
                    <a:lstStyle/>
                    <a:p>
                      <a:pPr marL="0" marR="0" algn="ctr">
                        <a:spcBef>
                          <a:spcPts val="0"/>
                        </a:spcBef>
                        <a:spcAft>
                          <a:spcPts val="0"/>
                        </a:spcAft>
                      </a:pPr>
                      <a:r>
                        <a:rPr lang="en-US" sz="2000" dirty="0" err="1">
                          <a:effectLst/>
                        </a:rPr>
                        <a:t>Gleamy</a:t>
                      </a:r>
                      <a:endParaRPr lang="en-US" sz="2000" b="1" dirty="0">
                        <a:effectLst/>
                        <a:latin typeface="Times New Roman"/>
                        <a:ea typeface="Times New Roman"/>
                      </a:endParaRPr>
                    </a:p>
                  </a:txBody>
                  <a:tcPr marL="41827" marR="41827" marT="0" marB="0"/>
                </a:tc>
                <a:tc hMerge="1">
                  <a:txBody>
                    <a:bodyPr/>
                    <a:lstStyle/>
                    <a:p>
                      <a:endParaRPr lang="en-US"/>
                    </a:p>
                  </a:txBody>
                  <a:tcPr/>
                </a:tc>
                <a:tc gridSpan="2">
                  <a:txBody>
                    <a:bodyPr/>
                    <a:lstStyle/>
                    <a:p>
                      <a:pPr marL="0" marR="0" algn="ctr">
                        <a:spcBef>
                          <a:spcPts val="0"/>
                        </a:spcBef>
                        <a:spcAft>
                          <a:spcPts val="0"/>
                        </a:spcAft>
                      </a:pPr>
                      <a:r>
                        <a:rPr lang="en-US" sz="2000" dirty="0" err="1">
                          <a:effectLst/>
                        </a:rPr>
                        <a:t>Shinola</a:t>
                      </a:r>
                      <a:endParaRPr lang="en-US" sz="2000" b="1" dirty="0">
                        <a:effectLst/>
                        <a:latin typeface="Times New Roman"/>
                        <a:ea typeface="Times New Roman"/>
                      </a:endParaRPr>
                    </a:p>
                  </a:txBody>
                  <a:tcPr marL="41827" marR="41827" marT="0" marB="0"/>
                </a:tc>
                <a:tc hMerge="1">
                  <a:txBody>
                    <a:bodyPr/>
                    <a:lstStyle/>
                    <a:p>
                      <a:endParaRPr lang="en-US"/>
                    </a:p>
                  </a:txBody>
                  <a:tcPr/>
                </a:tc>
                <a:extLst>
                  <a:ext uri="{0D108BD9-81ED-4DB2-BD59-A6C34878D82A}">
                    <a16:rowId xmlns:a16="http://schemas.microsoft.com/office/drawing/2014/main" val="10000"/>
                  </a:ext>
                </a:extLst>
              </a:tr>
              <a:tr h="289560">
                <a:tc>
                  <a:txBody>
                    <a:bodyPr/>
                    <a:lstStyle/>
                    <a:p>
                      <a:pPr marL="0" marR="0" algn="ctr">
                        <a:spcBef>
                          <a:spcPts val="0"/>
                        </a:spcBef>
                        <a:spcAft>
                          <a:spcPts val="0"/>
                        </a:spcAft>
                      </a:pPr>
                      <a:r>
                        <a:rPr lang="en-US" sz="2000">
                          <a:effectLst/>
                        </a:rPr>
                        <a:t>x</a:t>
                      </a:r>
                      <a:endParaRPr lang="en-US" sz="2000" b="1">
                        <a:effectLst/>
                        <a:latin typeface="Times New Roman"/>
                        <a:ea typeface="Times New Roman"/>
                      </a:endParaRPr>
                    </a:p>
                  </a:txBody>
                  <a:tcPr marL="41827" marR="41827" marT="0" marB="0"/>
                </a:tc>
                <a:tc>
                  <a:txBody>
                    <a:bodyPr/>
                    <a:lstStyle/>
                    <a:p>
                      <a:pPr marL="0" marR="0" algn="ctr">
                        <a:spcBef>
                          <a:spcPts val="0"/>
                        </a:spcBef>
                        <a:spcAft>
                          <a:spcPts val="0"/>
                        </a:spcAft>
                      </a:pPr>
                      <a:r>
                        <a:rPr lang="en-US" sz="2000">
                          <a:effectLst/>
                        </a:rPr>
                        <a:t>x</a:t>
                      </a:r>
                      <a:r>
                        <a:rPr lang="en-US" sz="2000" baseline="30000">
                          <a:effectLst/>
                        </a:rPr>
                        <a:t>2</a:t>
                      </a:r>
                      <a:endParaRPr lang="en-US" sz="2000" b="1">
                        <a:effectLst/>
                        <a:latin typeface="Times New Roman"/>
                        <a:ea typeface="Times New Roman"/>
                      </a:endParaRPr>
                    </a:p>
                  </a:txBody>
                  <a:tcPr marL="41827" marR="41827" marT="0" marB="0"/>
                </a:tc>
                <a:tc>
                  <a:txBody>
                    <a:bodyPr/>
                    <a:lstStyle/>
                    <a:p>
                      <a:pPr marL="0" marR="0" algn="ctr">
                        <a:spcBef>
                          <a:spcPts val="0"/>
                        </a:spcBef>
                        <a:spcAft>
                          <a:spcPts val="0"/>
                        </a:spcAft>
                      </a:pPr>
                      <a:r>
                        <a:rPr lang="en-US" sz="2000">
                          <a:effectLst/>
                        </a:rPr>
                        <a:t>x</a:t>
                      </a:r>
                      <a:endParaRPr lang="en-US" sz="2000" b="1">
                        <a:effectLst/>
                        <a:latin typeface="Times New Roman"/>
                        <a:ea typeface="Times New Roman"/>
                      </a:endParaRPr>
                    </a:p>
                  </a:txBody>
                  <a:tcPr marL="41827" marR="41827" marT="0" marB="0"/>
                </a:tc>
                <a:tc>
                  <a:txBody>
                    <a:bodyPr/>
                    <a:lstStyle/>
                    <a:p>
                      <a:pPr marL="0" marR="0" algn="ctr">
                        <a:spcBef>
                          <a:spcPts val="0"/>
                        </a:spcBef>
                        <a:spcAft>
                          <a:spcPts val="0"/>
                        </a:spcAft>
                      </a:pPr>
                      <a:r>
                        <a:rPr lang="en-US" sz="2000" dirty="0">
                          <a:effectLst/>
                        </a:rPr>
                        <a:t>x</a:t>
                      </a:r>
                      <a:r>
                        <a:rPr lang="en-US" sz="2000" baseline="30000" dirty="0">
                          <a:effectLst/>
                        </a:rPr>
                        <a:t>2</a:t>
                      </a:r>
                      <a:endParaRPr lang="en-US" sz="2000" b="1" dirty="0">
                        <a:effectLst/>
                        <a:latin typeface="Times New Roman"/>
                        <a:ea typeface="Times New Roman"/>
                      </a:endParaRPr>
                    </a:p>
                  </a:txBody>
                  <a:tcPr marL="41827" marR="41827" marT="0" marB="0"/>
                </a:tc>
                <a:tc>
                  <a:txBody>
                    <a:bodyPr/>
                    <a:lstStyle/>
                    <a:p>
                      <a:pPr marL="0" marR="0" algn="ctr">
                        <a:spcBef>
                          <a:spcPts val="0"/>
                        </a:spcBef>
                        <a:spcAft>
                          <a:spcPts val="0"/>
                        </a:spcAft>
                      </a:pPr>
                      <a:r>
                        <a:rPr lang="en-US" sz="2000" dirty="0">
                          <a:effectLst/>
                        </a:rPr>
                        <a:t>x</a:t>
                      </a:r>
                      <a:endParaRPr lang="en-US" sz="2000" b="1" dirty="0">
                        <a:effectLst/>
                        <a:latin typeface="Times New Roman"/>
                        <a:ea typeface="Times New Roman"/>
                      </a:endParaRPr>
                    </a:p>
                  </a:txBody>
                  <a:tcPr marL="41827" marR="41827" marT="0" marB="0"/>
                </a:tc>
                <a:tc>
                  <a:txBody>
                    <a:bodyPr/>
                    <a:lstStyle/>
                    <a:p>
                      <a:pPr marL="0" marR="0" algn="ctr">
                        <a:spcBef>
                          <a:spcPts val="0"/>
                        </a:spcBef>
                        <a:spcAft>
                          <a:spcPts val="0"/>
                        </a:spcAft>
                      </a:pPr>
                      <a:r>
                        <a:rPr lang="en-US" sz="2000">
                          <a:effectLst/>
                        </a:rPr>
                        <a:t>x</a:t>
                      </a:r>
                      <a:r>
                        <a:rPr lang="en-US" sz="2000" baseline="30000">
                          <a:effectLst/>
                        </a:rPr>
                        <a:t>2</a:t>
                      </a:r>
                      <a:endParaRPr lang="en-US" sz="2000" b="1">
                        <a:effectLst/>
                        <a:latin typeface="Times New Roman"/>
                        <a:ea typeface="Times New Roman"/>
                      </a:endParaRPr>
                    </a:p>
                  </a:txBody>
                  <a:tcPr marL="41827" marR="41827" marT="0" marB="0"/>
                </a:tc>
                <a:extLst>
                  <a:ext uri="{0D108BD9-81ED-4DB2-BD59-A6C34878D82A}">
                    <a16:rowId xmlns:a16="http://schemas.microsoft.com/office/drawing/2014/main" val="10001"/>
                  </a:ext>
                </a:extLst>
              </a:tr>
              <a:tr h="289560">
                <a:tc>
                  <a:txBody>
                    <a:bodyPr/>
                    <a:lstStyle/>
                    <a:p>
                      <a:pPr marL="0" marR="0" algn="ctr">
                        <a:spcBef>
                          <a:spcPts val="0"/>
                        </a:spcBef>
                        <a:spcAft>
                          <a:spcPts val="0"/>
                        </a:spcAft>
                      </a:pPr>
                      <a:r>
                        <a:rPr lang="en-US" sz="2000" dirty="0">
                          <a:effectLst/>
                        </a:rPr>
                        <a:t>77</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5929</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72</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5184</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76</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5776</a:t>
                      </a:r>
                      <a:endParaRPr lang="en-US" sz="2000" b="1">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2"/>
                  </a:ext>
                </a:extLst>
              </a:tr>
              <a:tr h="289560">
                <a:tc>
                  <a:txBody>
                    <a:bodyPr/>
                    <a:lstStyle/>
                    <a:p>
                      <a:pPr marL="0" marR="0" algn="ctr">
                        <a:spcBef>
                          <a:spcPts val="0"/>
                        </a:spcBef>
                        <a:spcAft>
                          <a:spcPts val="0"/>
                        </a:spcAft>
                      </a:pPr>
                      <a:r>
                        <a:rPr lang="en-US" sz="2000">
                          <a:effectLst/>
                        </a:rPr>
                        <a:t>81</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6561</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58</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3364</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85</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7225</a:t>
                      </a:r>
                      <a:endParaRPr lang="en-US" sz="2000" b="1" dirty="0">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3"/>
                  </a:ext>
                </a:extLst>
              </a:tr>
              <a:tr h="289560">
                <a:tc>
                  <a:txBody>
                    <a:bodyPr/>
                    <a:lstStyle/>
                    <a:p>
                      <a:pPr marL="0" marR="0" algn="ctr">
                        <a:spcBef>
                          <a:spcPts val="0"/>
                        </a:spcBef>
                        <a:spcAft>
                          <a:spcPts val="0"/>
                        </a:spcAft>
                      </a:pPr>
                      <a:r>
                        <a:rPr lang="en-US" sz="2000">
                          <a:effectLst/>
                        </a:rPr>
                        <a:t>71</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5041</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74</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5476</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82</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6724</a:t>
                      </a:r>
                      <a:endParaRPr lang="en-US" sz="2000" b="1" dirty="0">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4"/>
                  </a:ext>
                </a:extLst>
              </a:tr>
              <a:tr h="289560">
                <a:tc>
                  <a:txBody>
                    <a:bodyPr/>
                    <a:lstStyle/>
                    <a:p>
                      <a:pPr marL="0" marR="0" algn="ctr">
                        <a:spcBef>
                          <a:spcPts val="0"/>
                        </a:spcBef>
                        <a:spcAft>
                          <a:spcPts val="0"/>
                        </a:spcAft>
                      </a:pPr>
                      <a:r>
                        <a:rPr lang="en-US" sz="2000">
                          <a:effectLst/>
                        </a:rPr>
                        <a:t>76</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5776</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66</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4356</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80</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6400</a:t>
                      </a:r>
                      <a:endParaRPr lang="en-US" sz="2000" b="1" dirty="0">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5"/>
                  </a:ext>
                </a:extLst>
              </a:tr>
              <a:tr h="289560">
                <a:tc>
                  <a:txBody>
                    <a:bodyPr/>
                    <a:lstStyle/>
                    <a:p>
                      <a:pPr marL="0" marR="0" algn="ctr">
                        <a:spcBef>
                          <a:spcPts val="0"/>
                        </a:spcBef>
                        <a:spcAft>
                          <a:spcPts val="0"/>
                        </a:spcAft>
                      </a:pPr>
                      <a:r>
                        <a:rPr lang="en-US" sz="2000">
                          <a:effectLst/>
                        </a:rPr>
                        <a:t>80</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6400</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70</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4900</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77</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5929</a:t>
                      </a:r>
                      <a:endParaRPr lang="en-US" sz="2000" b="1" dirty="0">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6"/>
                  </a:ext>
                </a:extLst>
              </a:tr>
              <a:tr h="289560">
                <a:tc>
                  <a:txBody>
                    <a:bodyPr/>
                    <a:lstStyle/>
                    <a:p>
                      <a:pPr marL="0" marR="0" algn="ctr">
                        <a:spcBef>
                          <a:spcPts val="0"/>
                        </a:spcBef>
                        <a:spcAft>
                          <a:spcPts val="0"/>
                        </a:spcAft>
                      </a:pPr>
                      <a:r>
                        <a:rPr lang="en-US" sz="2000">
                          <a:effectLst/>
                        </a:rPr>
                        <a:t> </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 </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 </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 </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 </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 </a:t>
                      </a:r>
                      <a:endParaRPr lang="en-US" sz="2000" b="1" dirty="0">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7"/>
                  </a:ext>
                </a:extLst>
              </a:tr>
              <a:tr h="289560">
                <a:tc>
                  <a:txBody>
                    <a:bodyPr/>
                    <a:lstStyle/>
                    <a:p>
                      <a:pPr marL="0" marR="0" algn="ctr">
                        <a:spcBef>
                          <a:spcPts val="0"/>
                        </a:spcBef>
                        <a:spcAft>
                          <a:spcPts val="0"/>
                        </a:spcAft>
                      </a:pPr>
                      <a:r>
                        <a:rPr lang="en-US" sz="2000" dirty="0">
                          <a:effectLst/>
                        </a:rPr>
                        <a:t>T</a:t>
                      </a:r>
                      <a:r>
                        <a:rPr lang="en-US" sz="2000" baseline="-25000" dirty="0">
                          <a:effectLst/>
                        </a:rPr>
                        <a:t>B</a:t>
                      </a:r>
                      <a:endParaRPr lang="en-US" sz="2000" b="1" dirty="0">
                        <a:solidFill>
                          <a:srgbClr val="7030A0"/>
                        </a:solidFill>
                        <a:effectLst/>
                        <a:latin typeface="Times New Roman"/>
                        <a:ea typeface="Times New Roman"/>
                      </a:endParaRPr>
                    </a:p>
                  </a:txBody>
                  <a:tcPr marL="41827" marR="41827" marT="0" marB="0">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effectLst/>
                        </a:rPr>
                        <a:t>∑(x</a:t>
                      </a:r>
                      <a:r>
                        <a:rPr lang="en-US" sz="2000" baseline="30000" dirty="0">
                          <a:effectLst/>
                        </a:rPr>
                        <a:t>2</a:t>
                      </a:r>
                      <a:r>
                        <a:rPr lang="en-US" sz="2000" dirty="0">
                          <a:effectLst/>
                        </a:rPr>
                        <a:t>)</a:t>
                      </a:r>
                      <a:endParaRPr lang="en-US" sz="2000" b="0"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T</a:t>
                      </a:r>
                      <a:r>
                        <a:rPr lang="en-US" sz="2000" baseline="-25000" dirty="0">
                          <a:effectLst/>
                        </a:rPr>
                        <a:t>G</a:t>
                      </a:r>
                      <a:endParaRPr lang="en-US" sz="2000" b="1" dirty="0">
                        <a:solidFill>
                          <a:srgbClr val="7030A0"/>
                        </a:solidFill>
                        <a:effectLst/>
                        <a:latin typeface="Times New Roman"/>
                        <a:ea typeface="Times New Roman"/>
                      </a:endParaRPr>
                    </a:p>
                  </a:txBody>
                  <a:tcPr marL="41827" marR="41827" marT="0" marB="0">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effectLst/>
                        </a:rPr>
                        <a:t>∑(x</a:t>
                      </a:r>
                      <a:r>
                        <a:rPr lang="en-US" sz="2000" baseline="30000" dirty="0">
                          <a:effectLst/>
                        </a:rPr>
                        <a:t>2</a:t>
                      </a:r>
                      <a:r>
                        <a:rPr lang="en-US" sz="2000" dirty="0">
                          <a:effectLst/>
                        </a:rPr>
                        <a:t>)</a:t>
                      </a:r>
                      <a:endParaRPr lang="en-US" sz="2000" b="0"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T</a:t>
                      </a:r>
                      <a:r>
                        <a:rPr lang="en-US" sz="2000" baseline="-25000" dirty="0">
                          <a:effectLst/>
                        </a:rPr>
                        <a:t>S</a:t>
                      </a:r>
                      <a:endParaRPr lang="en-US" sz="2000" b="1" dirty="0">
                        <a:solidFill>
                          <a:srgbClr val="7030A0"/>
                        </a:solidFill>
                        <a:effectLst/>
                        <a:latin typeface="Times New Roman"/>
                        <a:ea typeface="Times New Roman"/>
                      </a:endParaRPr>
                    </a:p>
                  </a:txBody>
                  <a:tcPr marL="41827" marR="41827" marT="0" marB="0">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effectLst/>
                        </a:rPr>
                        <a:t>∑(x</a:t>
                      </a:r>
                      <a:r>
                        <a:rPr lang="en-US" sz="2000" baseline="30000" dirty="0">
                          <a:effectLst/>
                        </a:rPr>
                        <a:t>2</a:t>
                      </a:r>
                      <a:r>
                        <a:rPr lang="en-US" sz="2000" dirty="0">
                          <a:effectLst/>
                        </a:rPr>
                        <a:t>)</a:t>
                      </a:r>
                      <a:endParaRPr lang="en-US" sz="2000" b="0" dirty="0">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8"/>
                  </a:ext>
                </a:extLst>
              </a:tr>
              <a:tr h="289560">
                <a:tc>
                  <a:txBody>
                    <a:bodyPr/>
                    <a:lstStyle/>
                    <a:p>
                      <a:pPr marL="0" marR="0" algn="ctr">
                        <a:spcBef>
                          <a:spcPts val="0"/>
                        </a:spcBef>
                        <a:spcAft>
                          <a:spcPts val="0"/>
                        </a:spcAft>
                      </a:pPr>
                      <a:r>
                        <a:rPr lang="en-US" sz="2000" dirty="0">
                          <a:effectLst/>
                        </a:rPr>
                        <a:t>385</a:t>
                      </a:r>
                      <a:endParaRPr lang="en-US" sz="2000" b="1" dirty="0">
                        <a:solidFill>
                          <a:srgbClr val="7030A0"/>
                        </a:solidFill>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29707</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340</a:t>
                      </a:r>
                      <a:endParaRPr lang="en-US" sz="2000" b="1" dirty="0">
                        <a:solidFill>
                          <a:srgbClr val="7030A0"/>
                        </a:solidFill>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23280</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400</a:t>
                      </a:r>
                      <a:endParaRPr lang="en-US" sz="2000" b="1" dirty="0">
                        <a:solidFill>
                          <a:srgbClr val="7030A0"/>
                        </a:solidFill>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32054</a:t>
                      </a:r>
                      <a:endParaRPr lang="en-US" sz="2000" b="1" dirty="0">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9"/>
                  </a:ext>
                </a:extLst>
              </a:tr>
            </a:tbl>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3176557809"/>
              </p:ext>
            </p:extLst>
          </p:nvPr>
        </p:nvGraphicFramePr>
        <p:xfrm>
          <a:off x="1905000" y="4038600"/>
          <a:ext cx="4865914" cy="457200"/>
        </p:xfrm>
        <a:graphic>
          <a:graphicData uri="http://schemas.openxmlformats.org/presentationml/2006/ole">
            <mc:AlternateContent xmlns:mc="http://schemas.openxmlformats.org/markup-compatibility/2006">
              <mc:Choice xmlns:v="urn:schemas-microsoft-com:vml" Requires="v">
                <p:oleObj spid="_x0000_s49215" name="Equation" r:id="rId4" imgW="1892300" imgH="177800" progId="Equation.3">
                  <p:embed/>
                </p:oleObj>
              </mc:Choice>
              <mc:Fallback>
                <p:oleObj name="Equation" r:id="rId4" imgW="1892300" imgH="177800" progId="Equation.3">
                  <p:embed/>
                  <p:pic>
                    <p:nvPicPr>
                      <p:cNvPr id="0" name=""/>
                      <p:cNvPicPr/>
                      <p:nvPr/>
                    </p:nvPicPr>
                    <p:blipFill>
                      <a:blip r:embed="rId5"/>
                      <a:stretch>
                        <a:fillRect/>
                      </a:stretch>
                    </p:blipFill>
                    <p:spPr>
                      <a:xfrm>
                        <a:off x="1905000" y="4038600"/>
                        <a:ext cx="4865914" cy="457200"/>
                      </a:xfrm>
                      <a:prstGeom prst="rect">
                        <a:avLst/>
                      </a:prstGeom>
                    </p:spPr>
                  </p:pic>
                </p:oleObj>
              </mc:Fallback>
            </mc:AlternateContent>
          </a:graphicData>
        </a:graphic>
      </p:graphicFrame>
      <p:sp>
        <p:nvSpPr>
          <p:cNvPr id="7" name="TextBox 6"/>
          <p:cNvSpPr txBox="1"/>
          <p:nvPr/>
        </p:nvSpPr>
        <p:spPr>
          <a:xfrm>
            <a:off x="2819400" y="4572000"/>
            <a:ext cx="6781800" cy="1077218"/>
          </a:xfrm>
          <a:prstGeom prst="rect">
            <a:avLst/>
          </a:prstGeom>
          <a:noFill/>
        </p:spPr>
        <p:txBody>
          <a:bodyPr wrap="square" rtlCol="0">
            <a:spAutoFit/>
          </a:bodyPr>
          <a:lstStyle/>
          <a:p>
            <a:r>
              <a:rPr lang="en-US" sz="2400" dirty="0"/>
              <a:t>              </a:t>
            </a:r>
            <a:r>
              <a:rPr lang="en-US" sz="4000" dirty="0"/>
              <a:t>390     +</a:t>
            </a:r>
          </a:p>
          <a:p>
            <a:endParaRPr lang="en-US" sz="2400" dirty="0"/>
          </a:p>
        </p:txBody>
      </p:sp>
      <p:sp>
        <p:nvSpPr>
          <p:cNvPr id="10" name="TextBox 9"/>
          <p:cNvSpPr txBox="1"/>
          <p:nvPr/>
        </p:nvSpPr>
        <p:spPr>
          <a:xfrm>
            <a:off x="5334000" y="4572000"/>
            <a:ext cx="3581400" cy="1077218"/>
          </a:xfrm>
          <a:prstGeom prst="rect">
            <a:avLst/>
          </a:prstGeom>
          <a:noFill/>
        </p:spPr>
        <p:txBody>
          <a:bodyPr wrap="square" rtlCol="0">
            <a:spAutoFit/>
          </a:bodyPr>
          <a:lstStyle/>
          <a:p>
            <a:r>
              <a:rPr lang="en-US" sz="2400" dirty="0"/>
              <a:t> </a:t>
            </a:r>
            <a:r>
              <a:rPr lang="en-US" sz="4000" dirty="0"/>
              <a:t>   276</a:t>
            </a:r>
          </a:p>
          <a:p>
            <a:endParaRPr lang="en-US" sz="2400" dirty="0"/>
          </a:p>
        </p:txBody>
      </p:sp>
    </p:spTree>
    <p:extLst>
      <p:ext uri="{BB962C8B-B14F-4D97-AF65-F5344CB8AC3E}">
        <p14:creationId xmlns:p14="http://schemas.microsoft.com/office/powerpoint/2010/main" val="281987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618518"/>
            <a:ext cx="7773338" cy="1596177"/>
          </a:xfrm>
        </p:spPr>
        <p:txBody>
          <a:bodyPr/>
          <a:lstStyle/>
          <a:p>
            <a:r>
              <a:rPr lang="en-US" dirty="0"/>
              <a:t>Exhausted yet?</a:t>
            </a:r>
          </a:p>
        </p:txBody>
      </p:sp>
      <p:sp>
        <p:nvSpPr>
          <p:cNvPr id="3" name="Content Placeholder 2"/>
          <p:cNvSpPr>
            <a:spLocks noGrp="1"/>
          </p:cNvSpPr>
          <p:nvPr>
            <p:ph idx="1"/>
          </p:nvPr>
        </p:nvSpPr>
        <p:spPr>
          <a:xfrm>
            <a:off x="457200" y="5562600"/>
            <a:ext cx="8229600" cy="563563"/>
          </a:xfrm>
        </p:spPr>
        <p:txBody>
          <a:bodyPr>
            <a:normAutofit/>
          </a:bodyPr>
          <a:lstStyle/>
          <a:p>
            <a:pPr marL="0" indent="0">
              <a:buNone/>
            </a:pPr>
            <a:r>
              <a:rPr lang="en-US" dirty="0"/>
              <a:t>Hang in there, we have a </a:t>
            </a:r>
            <a:r>
              <a:rPr lang="en-US" dirty="0" err="1"/>
              <a:t>df</a:t>
            </a:r>
            <a:r>
              <a:rPr lang="en-US" dirty="0"/>
              <a:t> issue to address</a:t>
            </a:r>
          </a:p>
        </p:txBody>
      </p:sp>
      <p:pic>
        <p:nvPicPr>
          <p:cNvPr id="4" name="Picture 3" descr="IMG_159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669348" y="1175811"/>
            <a:ext cx="5645852" cy="4234389"/>
          </a:xfrm>
          <a:prstGeom prst="rect">
            <a:avLst/>
          </a:prstGeom>
        </p:spPr>
      </p:pic>
    </p:spTree>
    <p:extLst>
      <p:ext uri="{BB962C8B-B14F-4D97-AF65-F5344CB8AC3E}">
        <p14:creationId xmlns:p14="http://schemas.microsoft.com/office/powerpoint/2010/main" val="34566898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951"/>
            <a:ext cx="8229600" cy="715962"/>
          </a:xfrm>
        </p:spPr>
        <p:txBody>
          <a:bodyPr>
            <a:normAutofit/>
          </a:bodyPr>
          <a:lstStyle/>
          <a:p>
            <a:r>
              <a:rPr lang="en-US" dirty="0"/>
              <a:t>Mean Square </a:t>
            </a:r>
          </a:p>
        </p:txBody>
      </p:sp>
      <p:graphicFrame>
        <p:nvGraphicFramePr>
          <p:cNvPr id="6" name="Table 5"/>
          <p:cNvGraphicFramePr>
            <a:graphicFrameLocks noGrp="1"/>
          </p:cNvGraphicFramePr>
          <p:nvPr>
            <p:extLst>
              <p:ext uri="{D42A27DB-BD31-4B8C-83A1-F6EECF244321}">
                <p14:modId xmlns:p14="http://schemas.microsoft.com/office/powerpoint/2010/main" val="33551852"/>
              </p:ext>
            </p:extLst>
          </p:nvPr>
        </p:nvGraphicFramePr>
        <p:xfrm>
          <a:off x="685800" y="3505200"/>
          <a:ext cx="3657600" cy="1219200"/>
        </p:xfrm>
        <a:graphic>
          <a:graphicData uri="http://schemas.openxmlformats.org/drawingml/2006/table">
            <a:tbl>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tblGrid>
              <a:tr h="0">
                <a:tc>
                  <a:txBody>
                    <a:bodyPr/>
                    <a:lstStyle/>
                    <a:p>
                      <a:pPr marL="0" marR="0" algn="ctr">
                        <a:spcBef>
                          <a:spcPts val="0"/>
                        </a:spcBef>
                        <a:spcAft>
                          <a:spcPts val="0"/>
                        </a:spcAft>
                      </a:pPr>
                      <a:r>
                        <a:rPr lang="en-US" sz="2000" b="0" dirty="0">
                          <a:effectLst/>
                          <a:latin typeface="Times New Roman"/>
                          <a:ea typeface="Times New Roman"/>
                        </a:rPr>
                        <a:t> </a:t>
                      </a:r>
                      <a:endParaRPr lang="en-US" sz="20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0">
                          <a:effectLst/>
                          <a:latin typeface="Times New Roman"/>
                          <a:ea typeface="Times New Roman"/>
                        </a:rPr>
                        <a:t>df</a:t>
                      </a:r>
                      <a:endParaRPr lang="en-US" sz="2000" b="1">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marL="0" marR="0">
                        <a:spcBef>
                          <a:spcPts val="0"/>
                        </a:spcBef>
                        <a:spcAft>
                          <a:spcPts val="0"/>
                        </a:spcAft>
                      </a:pPr>
                      <a:r>
                        <a:rPr lang="en-US" sz="2000" b="1" i="1" dirty="0">
                          <a:effectLst/>
                          <a:latin typeface="Times New Roman"/>
                          <a:ea typeface="Times New Roman"/>
                        </a:rPr>
                        <a:t>SST</a:t>
                      </a:r>
                      <a:endParaRPr lang="en-US" sz="20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0" dirty="0">
                          <a:effectLst/>
                          <a:latin typeface="Times New Roman"/>
                          <a:ea typeface="Times New Roman"/>
                        </a:rPr>
                        <a:t>N-1</a:t>
                      </a:r>
                      <a:endParaRPr lang="en-US" sz="20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marL="0" marR="0">
                        <a:spcBef>
                          <a:spcPts val="0"/>
                        </a:spcBef>
                        <a:spcAft>
                          <a:spcPts val="0"/>
                        </a:spcAft>
                      </a:pPr>
                      <a:r>
                        <a:rPr lang="en-US" sz="2000" b="1" i="1">
                          <a:effectLst/>
                          <a:latin typeface="Times New Roman"/>
                          <a:ea typeface="Times New Roman"/>
                        </a:rPr>
                        <a:t>SSB</a:t>
                      </a:r>
                      <a:endParaRPr lang="en-US" sz="2000" b="1">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0" dirty="0">
                          <a:effectLst/>
                          <a:latin typeface="Times New Roman"/>
                          <a:ea typeface="Times New Roman"/>
                        </a:rPr>
                        <a:t>p-1</a:t>
                      </a:r>
                      <a:endParaRPr lang="en-US" sz="20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marL="0" marR="0">
                        <a:spcBef>
                          <a:spcPts val="0"/>
                        </a:spcBef>
                        <a:spcAft>
                          <a:spcPts val="0"/>
                        </a:spcAft>
                      </a:pPr>
                      <a:r>
                        <a:rPr lang="en-US" sz="2000" b="1" i="1">
                          <a:effectLst/>
                          <a:latin typeface="Times New Roman"/>
                          <a:ea typeface="Times New Roman"/>
                        </a:rPr>
                        <a:t>SSE</a:t>
                      </a:r>
                      <a:endParaRPr lang="en-US" sz="2000" b="1">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0" dirty="0">
                          <a:effectLst/>
                          <a:latin typeface="Times New Roman"/>
                          <a:ea typeface="Times New Roman"/>
                        </a:rPr>
                        <a:t>N-p</a:t>
                      </a:r>
                      <a:endParaRPr lang="en-US" sz="20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Rectangle 2"/>
          <p:cNvSpPr>
            <a:spLocks noChangeArrowheads="1"/>
          </p:cNvSpPr>
          <p:nvPr/>
        </p:nvSpPr>
        <p:spPr bwMode="auto">
          <a:xfrm>
            <a:off x="4572000" y="3760857"/>
            <a:ext cx="4572000"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ea typeface="Times New Roman" pitchFamily="18" charset="0"/>
                <a:cs typeface="Arial" pitchFamily="34" charset="0"/>
              </a:rPr>
              <a:t>where </a:t>
            </a:r>
            <a:r>
              <a:rPr kumimoji="0" lang="en-US" sz="2000" b="1" i="1" u="none" strike="noStrike" cap="none" normalizeH="0" baseline="0" dirty="0">
                <a:ln>
                  <a:noFill/>
                </a:ln>
                <a:solidFill>
                  <a:schemeClr val="accent5"/>
                </a:solidFill>
                <a:effectLst/>
                <a:latin typeface="Arial" pitchFamily="34" charset="0"/>
                <a:ea typeface="Times New Roman" pitchFamily="18" charset="0"/>
                <a:cs typeface="Arial" pitchFamily="34" charset="0"/>
              </a:rPr>
              <a:t>N</a:t>
            </a:r>
            <a:r>
              <a:rPr kumimoji="0" lang="en-US" sz="2000" b="0" i="0" u="none" strike="noStrike" cap="none" normalizeH="0" baseline="0" dirty="0">
                <a:ln>
                  <a:noFill/>
                </a:ln>
                <a:solidFill>
                  <a:schemeClr val="tx1"/>
                </a:solidFill>
                <a:effectLst/>
                <a:latin typeface="Arial" pitchFamily="34" charset="0"/>
                <a:ea typeface="Times New Roman" pitchFamily="18" charset="0"/>
                <a:cs typeface="Arial" pitchFamily="34" charset="0"/>
              </a:rPr>
              <a:t> = number of observations</a:t>
            </a:r>
            <a:endParaRPr kumimoji="0" lang="en-US" sz="6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ea typeface="Times New Roman" pitchFamily="18" charset="0"/>
                <a:cs typeface="Arial" pitchFamily="34" charset="0"/>
              </a:rPr>
              <a:t>where </a:t>
            </a:r>
            <a:r>
              <a:rPr kumimoji="0" lang="en-US" sz="2000" b="1" i="1" u="none" strike="noStrike" cap="none" normalizeH="0" baseline="0" dirty="0">
                <a:ln>
                  <a:noFill/>
                </a:ln>
                <a:solidFill>
                  <a:schemeClr val="accent5"/>
                </a:solidFill>
                <a:effectLst/>
                <a:latin typeface="Arial" pitchFamily="34" charset="0"/>
                <a:ea typeface="Times New Roman" pitchFamily="18" charset="0"/>
                <a:cs typeface="Arial" pitchFamily="34" charset="0"/>
              </a:rPr>
              <a:t>p</a:t>
            </a:r>
            <a:r>
              <a:rPr kumimoji="0" lang="en-US" sz="2000" b="0" i="0" u="none" strike="noStrike" cap="none" normalizeH="0" baseline="0" dirty="0">
                <a:ln>
                  <a:noFill/>
                </a:ln>
                <a:solidFill>
                  <a:schemeClr val="tx1"/>
                </a:solidFill>
                <a:effectLst/>
                <a:latin typeface="Arial" pitchFamily="34" charset="0"/>
                <a:ea typeface="Times New Roman" pitchFamily="18" charset="0"/>
                <a:cs typeface="Arial" pitchFamily="34" charset="0"/>
              </a:rPr>
              <a:t> = number of treatments</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5" name="Rectangle 4"/>
          <p:cNvSpPr/>
          <p:nvPr/>
        </p:nvSpPr>
        <p:spPr>
          <a:xfrm>
            <a:off x="685800" y="1143000"/>
            <a:ext cx="7772400" cy="5262979"/>
          </a:xfrm>
          <a:prstGeom prst="rect">
            <a:avLst/>
          </a:prstGeom>
        </p:spPr>
        <p:txBody>
          <a:bodyPr wrap="square">
            <a:spAutoFit/>
          </a:bodyPr>
          <a:lstStyle/>
          <a:p>
            <a:r>
              <a:rPr lang="en-US" sz="2400" b="1" i="1" dirty="0">
                <a:solidFill>
                  <a:schemeClr val="accent5"/>
                </a:solidFill>
                <a:latin typeface="Arial" panose="020B0604020202020204" pitchFamily="34" charset="0"/>
                <a:cs typeface="Arial" panose="020B0604020202020204" pitchFamily="34" charset="0"/>
              </a:rPr>
              <a:t>SSB</a:t>
            </a:r>
            <a:r>
              <a:rPr lang="en-US" sz="2400" dirty="0">
                <a:latin typeface="Arial" panose="020B0604020202020204" pitchFamily="34" charset="0"/>
                <a:cs typeface="Arial" panose="020B0604020202020204" pitchFamily="34" charset="0"/>
              </a:rPr>
              <a:t> and </a:t>
            </a:r>
            <a:r>
              <a:rPr lang="en-US" sz="2400" b="1" i="1" dirty="0">
                <a:solidFill>
                  <a:schemeClr val="accent5"/>
                </a:solidFill>
                <a:latin typeface="Arial" panose="020B0604020202020204" pitchFamily="34" charset="0"/>
                <a:cs typeface="Arial" panose="020B0604020202020204" pitchFamily="34" charset="0"/>
              </a:rPr>
              <a:t>SSE</a:t>
            </a:r>
            <a:r>
              <a:rPr lang="en-US" sz="2400" dirty="0">
                <a:latin typeface="Arial" panose="020B0604020202020204" pitchFamily="34" charset="0"/>
                <a:cs typeface="Arial" panose="020B0604020202020204" pitchFamily="34" charset="0"/>
              </a:rPr>
              <a:t> are based on largely different numbers of observations.  We correct for this by dividing by the degrees of freedom.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Mean square (MS) = Variance = SS / </a:t>
            </a:r>
            <a:r>
              <a:rPr lang="en-US" sz="2400" dirty="0" err="1">
                <a:latin typeface="Arial" panose="020B0604020202020204" pitchFamily="34" charset="0"/>
                <a:cs typeface="Arial" panose="020B0604020202020204" pitchFamily="34" charset="0"/>
              </a:rPr>
              <a:t>df</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err="1">
                <a:solidFill>
                  <a:schemeClr val="accent5"/>
                </a:solidFill>
                <a:latin typeface="Arial" panose="020B0604020202020204" pitchFamily="34" charset="0"/>
                <a:cs typeface="Arial" panose="020B0604020202020204" pitchFamily="34" charset="0"/>
              </a:rPr>
              <a:t>MSbetween</a:t>
            </a:r>
            <a:r>
              <a:rPr lang="en-US" sz="2400" dirty="0">
                <a:latin typeface="Arial" panose="020B0604020202020204" pitchFamily="34" charset="0"/>
                <a:cs typeface="Arial" panose="020B0604020202020204" pitchFamily="34" charset="0"/>
              </a:rPr>
              <a:t> 		= 	SS / (p-1)</a:t>
            </a:r>
          </a:p>
          <a:p>
            <a:r>
              <a:rPr lang="en-US" sz="2400" dirty="0" err="1">
                <a:solidFill>
                  <a:schemeClr val="accent5"/>
                </a:solidFill>
                <a:latin typeface="Arial" panose="020B0604020202020204" pitchFamily="34" charset="0"/>
                <a:cs typeface="Arial" panose="020B0604020202020204" pitchFamily="34" charset="0"/>
              </a:rPr>
              <a:t>MSerror</a:t>
            </a:r>
            <a:r>
              <a:rPr lang="en-US" sz="2400" dirty="0">
                <a:latin typeface="Arial" panose="020B0604020202020204" pitchFamily="34" charset="0"/>
                <a:cs typeface="Arial" panose="020B0604020202020204" pitchFamily="34" charset="0"/>
              </a:rPr>
              <a:t>		= 	SS / (N-p)</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87246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39762"/>
          </a:xfrm>
        </p:spPr>
        <p:txBody>
          <a:bodyPr>
            <a:noAutofit/>
          </a:bodyPr>
          <a:lstStyle/>
          <a:p>
            <a:r>
              <a:rPr lang="en-US" sz="3200" dirty="0"/>
              <a:t>Calculating MS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14713347"/>
              </p:ext>
            </p:extLst>
          </p:nvPr>
        </p:nvGraphicFramePr>
        <p:xfrm>
          <a:off x="1371600" y="762000"/>
          <a:ext cx="6400800" cy="3048000"/>
        </p:xfrm>
        <a:graphic>
          <a:graphicData uri="http://schemas.openxmlformats.org/drawingml/2006/table">
            <a:tbl>
              <a:tblPr firstRow="1">
                <a:tableStyleId>{35758FB7-9AC5-4552-8A53-C91805E547FA}</a:tableStyleId>
              </a:tblPr>
              <a:tblGrid>
                <a:gridCol w="10668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gridCol w="1066800">
                  <a:extLst>
                    <a:ext uri="{9D8B030D-6E8A-4147-A177-3AD203B41FA5}">
                      <a16:colId xmlns:a16="http://schemas.microsoft.com/office/drawing/2014/main" val="20004"/>
                    </a:ext>
                  </a:extLst>
                </a:gridCol>
                <a:gridCol w="1066800">
                  <a:extLst>
                    <a:ext uri="{9D8B030D-6E8A-4147-A177-3AD203B41FA5}">
                      <a16:colId xmlns:a16="http://schemas.microsoft.com/office/drawing/2014/main" val="20005"/>
                    </a:ext>
                  </a:extLst>
                </a:gridCol>
              </a:tblGrid>
              <a:tr h="289560">
                <a:tc gridSpan="2">
                  <a:txBody>
                    <a:bodyPr/>
                    <a:lstStyle/>
                    <a:p>
                      <a:pPr marL="0" marR="0" algn="ctr">
                        <a:spcBef>
                          <a:spcPts val="0"/>
                        </a:spcBef>
                        <a:spcAft>
                          <a:spcPts val="0"/>
                        </a:spcAft>
                      </a:pPr>
                      <a:r>
                        <a:rPr lang="en-US" sz="2000" dirty="0" err="1">
                          <a:effectLst/>
                        </a:rPr>
                        <a:t>Brighty</a:t>
                      </a:r>
                      <a:endParaRPr lang="en-US" sz="2000" b="1" dirty="0">
                        <a:effectLst/>
                        <a:latin typeface="Times New Roman"/>
                        <a:ea typeface="Times New Roman"/>
                      </a:endParaRPr>
                    </a:p>
                  </a:txBody>
                  <a:tcPr marL="41827" marR="41827" marT="0" marB="0"/>
                </a:tc>
                <a:tc hMerge="1">
                  <a:txBody>
                    <a:bodyPr/>
                    <a:lstStyle/>
                    <a:p>
                      <a:endParaRPr lang="en-US"/>
                    </a:p>
                  </a:txBody>
                  <a:tcPr/>
                </a:tc>
                <a:tc gridSpan="2">
                  <a:txBody>
                    <a:bodyPr/>
                    <a:lstStyle/>
                    <a:p>
                      <a:pPr marL="0" marR="0" algn="ctr">
                        <a:spcBef>
                          <a:spcPts val="0"/>
                        </a:spcBef>
                        <a:spcAft>
                          <a:spcPts val="0"/>
                        </a:spcAft>
                      </a:pPr>
                      <a:r>
                        <a:rPr lang="en-US" sz="2000" dirty="0" err="1">
                          <a:effectLst/>
                        </a:rPr>
                        <a:t>Gleamy</a:t>
                      </a:r>
                      <a:endParaRPr lang="en-US" sz="2000" b="1" dirty="0">
                        <a:effectLst/>
                        <a:latin typeface="Times New Roman"/>
                        <a:ea typeface="Times New Roman"/>
                      </a:endParaRPr>
                    </a:p>
                  </a:txBody>
                  <a:tcPr marL="41827" marR="41827" marT="0" marB="0"/>
                </a:tc>
                <a:tc hMerge="1">
                  <a:txBody>
                    <a:bodyPr/>
                    <a:lstStyle/>
                    <a:p>
                      <a:endParaRPr lang="en-US"/>
                    </a:p>
                  </a:txBody>
                  <a:tcPr/>
                </a:tc>
                <a:tc gridSpan="2">
                  <a:txBody>
                    <a:bodyPr/>
                    <a:lstStyle/>
                    <a:p>
                      <a:pPr marL="0" marR="0" algn="ctr">
                        <a:spcBef>
                          <a:spcPts val="0"/>
                        </a:spcBef>
                        <a:spcAft>
                          <a:spcPts val="0"/>
                        </a:spcAft>
                      </a:pPr>
                      <a:r>
                        <a:rPr lang="en-US" sz="2000" dirty="0" err="1">
                          <a:effectLst/>
                        </a:rPr>
                        <a:t>Shinola</a:t>
                      </a:r>
                      <a:endParaRPr lang="en-US" sz="2000" b="1" dirty="0">
                        <a:effectLst/>
                        <a:latin typeface="Times New Roman"/>
                        <a:ea typeface="Times New Roman"/>
                      </a:endParaRPr>
                    </a:p>
                  </a:txBody>
                  <a:tcPr marL="41827" marR="41827" marT="0" marB="0"/>
                </a:tc>
                <a:tc hMerge="1">
                  <a:txBody>
                    <a:bodyPr/>
                    <a:lstStyle/>
                    <a:p>
                      <a:endParaRPr lang="en-US"/>
                    </a:p>
                  </a:txBody>
                  <a:tcPr/>
                </a:tc>
                <a:extLst>
                  <a:ext uri="{0D108BD9-81ED-4DB2-BD59-A6C34878D82A}">
                    <a16:rowId xmlns:a16="http://schemas.microsoft.com/office/drawing/2014/main" val="10000"/>
                  </a:ext>
                </a:extLst>
              </a:tr>
              <a:tr h="289560">
                <a:tc>
                  <a:txBody>
                    <a:bodyPr/>
                    <a:lstStyle/>
                    <a:p>
                      <a:pPr marL="0" marR="0" algn="ctr">
                        <a:spcBef>
                          <a:spcPts val="0"/>
                        </a:spcBef>
                        <a:spcAft>
                          <a:spcPts val="0"/>
                        </a:spcAft>
                      </a:pPr>
                      <a:r>
                        <a:rPr lang="en-US" sz="2000">
                          <a:effectLst/>
                        </a:rPr>
                        <a:t>x</a:t>
                      </a:r>
                      <a:endParaRPr lang="en-US" sz="2000" b="1">
                        <a:effectLst/>
                        <a:latin typeface="Times New Roman"/>
                        <a:ea typeface="Times New Roman"/>
                      </a:endParaRPr>
                    </a:p>
                  </a:txBody>
                  <a:tcPr marL="41827" marR="41827" marT="0" marB="0"/>
                </a:tc>
                <a:tc>
                  <a:txBody>
                    <a:bodyPr/>
                    <a:lstStyle/>
                    <a:p>
                      <a:pPr marL="0" marR="0" algn="ctr">
                        <a:spcBef>
                          <a:spcPts val="0"/>
                        </a:spcBef>
                        <a:spcAft>
                          <a:spcPts val="0"/>
                        </a:spcAft>
                      </a:pPr>
                      <a:r>
                        <a:rPr lang="en-US" sz="2000">
                          <a:effectLst/>
                        </a:rPr>
                        <a:t>x</a:t>
                      </a:r>
                      <a:r>
                        <a:rPr lang="en-US" sz="2000" baseline="30000">
                          <a:effectLst/>
                        </a:rPr>
                        <a:t>2</a:t>
                      </a:r>
                      <a:endParaRPr lang="en-US" sz="2000" b="1">
                        <a:effectLst/>
                        <a:latin typeface="Times New Roman"/>
                        <a:ea typeface="Times New Roman"/>
                      </a:endParaRPr>
                    </a:p>
                  </a:txBody>
                  <a:tcPr marL="41827" marR="41827" marT="0" marB="0"/>
                </a:tc>
                <a:tc>
                  <a:txBody>
                    <a:bodyPr/>
                    <a:lstStyle/>
                    <a:p>
                      <a:pPr marL="0" marR="0" algn="ctr">
                        <a:spcBef>
                          <a:spcPts val="0"/>
                        </a:spcBef>
                        <a:spcAft>
                          <a:spcPts val="0"/>
                        </a:spcAft>
                      </a:pPr>
                      <a:r>
                        <a:rPr lang="en-US" sz="2000">
                          <a:effectLst/>
                        </a:rPr>
                        <a:t>x</a:t>
                      </a:r>
                      <a:endParaRPr lang="en-US" sz="2000" b="1">
                        <a:effectLst/>
                        <a:latin typeface="Times New Roman"/>
                        <a:ea typeface="Times New Roman"/>
                      </a:endParaRPr>
                    </a:p>
                  </a:txBody>
                  <a:tcPr marL="41827" marR="41827" marT="0" marB="0"/>
                </a:tc>
                <a:tc>
                  <a:txBody>
                    <a:bodyPr/>
                    <a:lstStyle/>
                    <a:p>
                      <a:pPr marL="0" marR="0" algn="ctr">
                        <a:spcBef>
                          <a:spcPts val="0"/>
                        </a:spcBef>
                        <a:spcAft>
                          <a:spcPts val="0"/>
                        </a:spcAft>
                      </a:pPr>
                      <a:r>
                        <a:rPr lang="en-US" sz="2000" dirty="0">
                          <a:effectLst/>
                        </a:rPr>
                        <a:t>x</a:t>
                      </a:r>
                      <a:r>
                        <a:rPr lang="en-US" sz="2000" baseline="30000" dirty="0">
                          <a:effectLst/>
                        </a:rPr>
                        <a:t>2</a:t>
                      </a:r>
                      <a:endParaRPr lang="en-US" sz="2000" b="1" dirty="0">
                        <a:effectLst/>
                        <a:latin typeface="Times New Roman"/>
                        <a:ea typeface="Times New Roman"/>
                      </a:endParaRPr>
                    </a:p>
                  </a:txBody>
                  <a:tcPr marL="41827" marR="41827" marT="0" marB="0"/>
                </a:tc>
                <a:tc>
                  <a:txBody>
                    <a:bodyPr/>
                    <a:lstStyle/>
                    <a:p>
                      <a:pPr marL="0" marR="0" algn="ctr">
                        <a:spcBef>
                          <a:spcPts val="0"/>
                        </a:spcBef>
                        <a:spcAft>
                          <a:spcPts val="0"/>
                        </a:spcAft>
                      </a:pPr>
                      <a:r>
                        <a:rPr lang="en-US" sz="2000" dirty="0">
                          <a:effectLst/>
                        </a:rPr>
                        <a:t>x</a:t>
                      </a:r>
                      <a:endParaRPr lang="en-US" sz="2000" b="1" dirty="0">
                        <a:effectLst/>
                        <a:latin typeface="Times New Roman"/>
                        <a:ea typeface="Times New Roman"/>
                      </a:endParaRPr>
                    </a:p>
                  </a:txBody>
                  <a:tcPr marL="41827" marR="41827" marT="0" marB="0"/>
                </a:tc>
                <a:tc>
                  <a:txBody>
                    <a:bodyPr/>
                    <a:lstStyle/>
                    <a:p>
                      <a:pPr marL="0" marR="0" algn="ctr">
                        <a:spcBef>
                          <a:spcPts val="0"/>
                        </a:spcBef>
                        <a:spcAft>
                          <a:spcPts val="0"/>
                        </a:spcAft>
                      </a:pPr>
                      <a:r>
                        <a:rPr lang="en-US" sz="2000">
                          <a:effectLst/>
                        </a:rPr>
                        <a:t>x</a:t>
                      </a:r>
                      <a:r>
                        <a:rPr lang="en-US" sz="2000" baseline="30000">
                          <a:effectLst/>
                        </a:rPr>
                        <a:t>2</a:t>
                      </a:r>
                      <a:endParaRPr lang="en-US" sz="2000" b="1">
                        <a:effectLst/>
                        <a:latin typeface="Times New Roman"/>
                        <a:ea typeface="Times New Roman"/>
                      </a:endParaRPr>
                    </a:p>
                  </a:txBody>
                  <a:tcPr marL="41827" marR="41827" marT="0" marB="0"/>
                </a:tc>
                <a:extLst>
                  <a:ext uri="{0D108BD9-81ED-4DB2-BD59-A6C34878D82A}">
                    <a16:rowId xmlns:a16="http://schemas.microsoft.com/office/drawing/2014/main" val="10001"/>
                  </a:ext>
                </a:extLst>
              </a:tr>
              <a:tr h="289560">
                <a:tc>
                  <a:txBody>
                    <a:bodyPr/>
                    <a:lstStyle/>
                    <a:p>
                      <a:pPr marL="0" marR="0" algn="ctr">
                        <a:spcBef>
                          <a:spcPts val="0"/>
                        </a:spcBef>
                        <a:spcAft>
                          <a:spcPts val="0"/>
                        </a:spcAft>
                      </a:pPr>
                      <a:r>
                        <a:rPr lang="en-US" sz="2000" dirty="0">
                          <a:effectLst/>
                        </a:rPr>
                        <a:t>77</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5929</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72</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5184</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76</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5776</a:t>
                      </a:r>
                      <a:endParaRPr lang="en-US" sz="2000" b="1">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2"/>
                  </a:ext>
                </a:extLst>
              </a:tr>
              <a:tr h="289560">
                <a:tc>
                  <a:txBody>
                    <a:bodyPr/>
                    <a:lstStyle/>
                    <a:p>
                      <a:pPr marL="0" marR="0" algn="ctr">
                        <a:spcBef>
                          <a:spcPts val="0"/>
                        </a:spcBef>
                        <a:spcAft>
                          <a:spcPts val="0"/>
                        </a:spcAft>
                      </a:pPr>
                      <a:r>
                        <a:rPr lang="en-US" sz="2000">
                          <a:effectLst/>
                        </a:rPr>
                        <a:t>81</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6561</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58</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3364</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85</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7225</a:t>
                      </a:r>
                      <a:endParaRPr lang="en-US" sz="2000" b="1" dirty="0">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3"/>
                  </a:ext>
                </a:extLst>
              </a:tr>
              <a:tr h="289560">
                <a:tc>
                  <a:txBody>
                    <a:bodyPr/>
                    <a:lstStyle/>
                    <a:p>
                      <a:pPr marL="0" marR="0" algn="ctr">
                        <a:spcBef>
                          <a:spcPts val="0"/>
                        </a:spcBef>
                        <a:spcAft>
                          <a:spcPts val="0"/>
                        </a:spcAft>
                      </a:pPr>
                      <a:r>
                        <a:rPr lang="en-US" sz="2000">
                          <a:effectLst/>
                        </a:rPr>
                        <a:t>71</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5041</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74</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5476</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82</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6724</a:t>
                      </a:r>
                      <a:endParaRPr lang="en-US" sz="2000" b="1" dirty="0">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4"/>
                  </a:ext>
                </a:extLst>
              </a:tr>
              <a:tr h="289560">
                <a:tc>
                  <a:txBody>
                    <a:bodyPr/>
                    <a:lstStyle/>
                    <a:p>
                      <a:pPr marL="0" marR="0" algn="ctr">
                        <a:spcBef>
                          <a:spcPts val="0"/>
                        </a:spcBef>
                        <a:spcAft>
                          <a:spcPts val="0"/>
                        </a:spcAft>
                      </a:pPr>
                      <a:r>
                        <a:rPr lang="en-US" sz="2000" dirty="0">
                          <a:effectLst/>
                        </a:rPr>
                        <a:t>76</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5776</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66</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4356</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80</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6400</a:t>
                      </a:r>
                      <a:endParaRPr lang="en-US" sz="2000" b="1" dirty="0">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5"/>
                  </a:ext>
                </a:extLst>
              </a:tr>
              <a:tr h="289560">
                <a:tc>
                  <a:txBody>
                    <a:bodyPr/>
                    <a:lstStyle/>
                    <a:p>
                      <a:pPr marL="0" marR="0" algn="ctr">
                        <a:spcBef>
                          <a:spcPts val="0"/>
                        </a:spcBef>
                        <a:spcAft>
                          <a:spcPts val="0"/>
                        </a:spcAft>
                      </a:pPr>
                      <a:r>
                        <a:rPr lang="en-US" sz="2000">
                          <a:effectLst/>
                        </a:rPr>
                        <a:t>80</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6400</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70</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4900</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77</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5929</a:t>
                      </a:r>
                      <a:endParaRPr lang="en-US" sz="2000" b="1" dirty="0">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6"/>
                  </a:ext>
                </a:extLst>
              </a:tr>
              <a:tr h="289560">
                <a:tc>
                  <a:txBody>
                    <a:bodyPr/>
                    <a:lstStyle/>
                    <a:p>
                      <a:pPr marL="0" marR="0" algn="ctr">
                        <a:spcBef>
                          <a:spcPts val="0"/>
                        </a:spcBef>
                        <a:spcAft>
                          <a:spcPts val="0"/>
                        </a:spcAft>
                      </a:pPr>
                      <a:r>
                        <a:rPr lang="en-US" sz="2000">
                          <a:effectLst/>
                        </a:rPr>
                        <a:t> </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 </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 </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 </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 </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 </a:t>
                      </a:r>
                      <a:endParaRPr lang="en-US" sz="2000" b="1" dirty="0">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7"/>
                  </a:ext>
                </a:extLst>
              </a:tr>
              <a:tr h="289560">
                <a:tc>
                  <a:txBody>
                    <a:bodyPr/>
                    <a:lstStyle/>
                    <a:p>
                      <a:pPr marL="0" marR="0" algn="ctr">
                        <a:spcBef>
                          <a:spcPts val="0"/>
                        </a:spcBef>
                        <a:spcAft>
                          <a:spcPts val="0"/>
                        </a:spcAft>
                      </a:pPr>
                      <a:r>
                        <a:rPr lang="en-US" sz="2000" dirty="0">
                          <a:effectLst/>
                        </a:rPr>
                        <a:t>T</a:t>
                      </a:r>
                      <a:r>
                        <a:rPr lang="en-US" sz="2000" baseline="-25000" dirty="0">
                          <a:effectLst/>
                        </a:rPr>
                        <a:t>B</a:t>
                      </a:r>
                      <a:endParaRPr lang="en-US" sz="2000" b="1" dirty="0">
                        <a:solidFill>
                          <a:srgbClr val="7030A0"/>
                        </a:solidFill>
                        <a:effectLst/>
                        <a:latin typeface="Times New Roman"/>
                        <a:ea typeface="Times New Roman"/>
                      </a:endParaRPr>
                    </a:p>
                  </a:txBody>
                  <a:tcPr marL="41827" marR="41827" marT="0" marB="0">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effectLst/>
                        </a:rPr>
                        <a:t>∑(x</a:t>
                      </a:r>
                      <a:r>
                        <a:rPr lang="en-US" sz="2000" baseline="30000" dirty="0">
                          <a:effectLst/>
                        </a:rPr>
                        <a:t>2</a:t>
                      </a:r>
                      <a:r>
                        <a:rPr lang="en-US" sz="2000" dirty="0">
                          <a:effectLst/>
                        </a:rPr>
                        <a:t>)</a:t>
                      </a:r>
                      <a:endParaRPr lang="en-US" sz="2000" b="0"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T</a:t>
                      </a:r>
                      <a:r>
                        <a:rPr lang="en-US" sz="2000" baseline="-25000" dirty="0">
                          <a:effectLst/>
                        </a:rPr>
                        <a:t>G</a:t>
                      </a:r>
                      <a:endParaRPr lang="en-US" sz="2000" b="1" dirty="0">
                        <a:solidFill>
                          <a:srgbClr val="7030A0"/>
                        </a:solidFill>
                        <a:effectLst/>
                        <a:latin typeface="Times New Roman"/>
                        <a:ea typeface="Times New Roman"/>
                      </a:endParaRPr>
                    </a:p>
                  </a:txBody>
                  <a:tcPr marL="41827" marR="41827" marT="0" marB="0">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effectLst/>
                        </a:rPr>
                        <a:t>∑(x</a:t>
                      </a:r>
                      <a:r>
                        <a:rPr lang="en-US" sz="2000" baseline="30000" dirty="0">
                          <a:effectLst/>
                        </a:rPr>
                        <a:t>2</a:t>
                      </a:r>
                      <a:r>
                        <a:rPr lang="en-US" sz="2000" dirty="0">
                          <a:effectLst/>
                        </a:rPr>
                        <a:t>)</a:t>
                      </a:r>
                      <a:endParaRPr lang="en-US" sz="2000" b="0"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T</a:t>
                      </a:r>
                      <a:r>
                        <a:rPr lang="en-US" sz="2000" baseline="-25000" dirty="0">
                          <a:effectLst/>
                        </a:rPr>
                        <a:t>S</a:t>
                      </a:r>
                      <a:endParaRPr lang="en-US" sz="2000" b="1" dirty="0">
                        <a:solidFill>
                          <a:srgbClr val="7030A0"/>
                        </a:solidFill>
                        <a:effectLst/>
                        <a:latin typeface="Times New Roman"/>
                        <a:ea typeface="Times New Roman"/>
                      </a:endParaRPr>
                    </a:p>
                  </a:txBody>
                  <a:tcPr marL="41827" marR="41827" marT="0" marB="0">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effectLst/>
                        </a:rPr>
                        <a:t>∑(x</a:t>
                      </a:r>
                      <a:r>
                        <a:rPr lang="en-US" sz="2000" baseline="30000" dirty="0">
                          <a:effectLst/>
                        </a:rPr>
                        <a:t>2</a:t>
                      </a:r>
                      <a:r>
                        <a:rPr lang="en-US" sz="2000" dirty="0">
                          <a:effectLst/>
                        </a:rPr>
                        <a:t>)</a:t>
                      </a:r>
                      <a:endParaRPr lang="en-US" sz="2000" b="0" dirty="0">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8"/>
                  </a:ext>
                </a:extLst>
              </a:tr>
              <a:tr h="289560">
                <a:tc>
                  <a:txBody>
                    <a:bodyPr/>
                    <a:lstStyle/>
                    <a:p>
                      <a:pPr marL="0" marR="0" algn="ctr">
                        <a:spcBef>
                          <a:spcPts val="0"/>
                        </a:spcBef>
                        <a:spcAft>
                          <a:spcPts val="0"/>
                        </a:spcAft>
                      </a:pPr>
                      <a:r>
                        <a:rPr lang="en-US" sz="2000" dirty="0">
                          <a:effectLst/>
                        </a:rPr>
                        <a:t>385</a:t>
                      </a:r>
                      <a:endParaRPr lang="en-US" sz="2000" b="1" dirty="0">
                        <a:solidFill>
                          <a:schemeClr val="tx1"/>
                        </a:solidFill>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29707</a:t>
                      </a:r>
                      <a:endParaRPr lang="en-US" sz="2000" b="1">
                        <a:solidFill>
                          <a:schemeClr val="tx1"/>
                        </a:solidFill>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340</a:t>
                      </a:r>
                      <a:endParaRPr lang="en-US" sz="2000" b="1" dirty="0">
                        <a:solidFill>
                          <a:schemeClr val="tx1"/>
                        </a:solidFill>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23280</a:t>
                      </a:r>
                      <a:endParaRPr lang="en-US" sz="2000" b="1" dirty="0">
                        <a:solidFill>
                          <a:schemeClr val="tx1"/>
                        </a:solidFill>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400</a:t>
                      </a:r>
                      <a:endParaRPr lang="en-US" sz="2000" b="1" dirty="0">
                        <a:solidFill>
                          <a:schemeClr val="tx1"/>
                        </a:solidFill>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32054</a:t>
                      </a:r>
                      <a:endParaRPr lang="en-US" sz="2000" b="1" dirty="0">
                        <a:solidFill>
                          <a:schemeClr val="tx1"/>
                        </a:solidFill>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9"/>
                  </a:ext>
                </a:extLst>
              </a:tr>
            </a:tbl>
          </a:graphicData>
        </a:graphic>
      </p:graphicFrame>
      <p:sp>
        <p:nvSpPr>
          <p:cNvPr id="9"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Table 6"/>
          <p:cNvGraphicFramePr>
            <a:graphicFrameLocks noGrp="1"/>
          </p:cNvGraphicFramePr>
          <p:nvPr>
            <p:extLst>
              <p:ext uri="{D42A27DB-BD31-4B8C-83A1-F6EECF244321}">
                <p14:modId xmlns:p14="http://schemas.microsoft.com/office/powerpoint/2010/main" val="3325129345"/>
              </p:ext>
            </p:extLst>
          </p:nvPr>
        </p:nvGraphicFramePr>
        <p:xfrm>
          <a:off x="1066800" y="3955123"/>
          <a:ext cx="7162800" cy="2199640"/>
        </p:xfrm>
        <a:graphic>
          <a:graphicData uri="http://schemas.openxmlformats.org/drawingml/2006/table">
            <a:tbl>
              <a:tblPr firstRow="1">
                <a:tableStyleId>{FABFCF23-3B69-468F-B69F-88F6DE6A72F2}</a:tableStyleId>
              </a:tblPr>
              <a:tblGrid>
                <a:gridCol w="1790700">
                  <a:extLst>
                    <a:ext uri="{9D8B030D-6E8A-4147-A177-3AD203B41FA5}">
                      <a16:colId xmlns:a16="http://schemas.microsoft.com/office/drawing/2014/main" val="20000"/>
                    </a:ext>
                  </a:extLst>
                </a:gridCol>
                <a:gridCol w="1790700">
                  <a:extLst>
                    <a:ext uri="{9D8B030D-6E8A-4147-A177-3AD203B41FA5}">
                      <a16:colId xmlns:a16="http://schemas.microsoft.com/office/drawing/2014/main" val="20001"/>
                    </a:ext>
                  </a:extLst>
                </a:gridCol>
                <a:gridCol w="1790700">
                  <a:extLst>
                    <a:ext uri="{9D8B030D-6E8A-4147-A177-3AD203B41FA5}">
                      <a16:colId xmlns:a16="http://schemas.microsoft.com/office/drawing/2014/main" val="20002"/>
                    </a:ext>
                  </a:extLst>
                </a:gridCol>
                <a:gridCol w="1790700">
                  <a:extLst>
                    <a:ext uri="{9D8B030D-6E8A-4147-A177-3AD203B41FA5}">
                      <a16:colId xmlns:a16="http://schemas.microsoft.com/office/drawing/2014/main" val="20003"/>
                    </a:ext>
                  </a:extLst>
                </a:gridCol>
              </a:tblGrid>
              <a:tr h="370840">
                <a:tc>
                  <a:txBody>
                    <a:bodyPr/>
                    <a:lstStyle/>
                    <a:p>
                      <a:endParaRPr lang="en-US" dirty="0"/>
                    </a:p>
                  </a:txBody>
                  <a:tcPr/>
                </a:tc>
                <a:tc>
                  <a:txBody>
                    <a:bodyPr/>
                    <a:lstStyle/>
                    <a:p>
                      <a:pPr algn="ctr"/>
                      <a:r>
                        <a:rPr lang="en-US" dirty="0"/>
                        <a:t>SS</a:t>
                      </a:r>
                    </a:p>
                  </a:txBody>
                  <a:tcPr/>
                </a:tc>
                <a:tc>
                  <a:txBody>
                    <a:bodyPr/>
                    <a:lstStyle/>
                    <a:p>
                      <a:pPr algn="ctr"/>
                      <a:r>
                        <a:rPr lang="en-US" dirty="0" err="1"/>
                        <a:t>Df</a:t>
                      </a:r>
                      <a:endParaRPr lang="en-US" dirty="0"/>
                    </a:p>
                  </a:txBody>
                  <a:tcPr/>
                </a:tc>
                <a:tc>
                  <a:txBody>
                    <a:bodyPr/>
                    <a:lstStyle/>
                    <a:p>
                      <a:pPr algn="ctr"/>
                      <a:r>
                        <a:rPr lang="en-US" dirty="0"/>
                        <a:t>MS</a:t>
                      </a:r>
                    </a:p>
                  </a:txBody>
                  <a:tcPr/>
                </a:tc>
                <a:extLst>
                  <a:ext uri="{0D108BD9-81ED-4DB2-BD59-A6C34878D82A}">
                    <a16:rowId xmlns:a16="http://schemas.microsoft.com/office/drawing/2014/main" val="10000"/>
                  </a:ext>
                </a:extLst>
              </a:tr>
              <a:tr h="370840">
                <a:tc>
                  <a:txBody>
                    <a:bodyPr/>
                    <a:lstStyle/>
                    <a:p>
                      <a:r>
                        <a:rPr lang="en-US" dirty="0"/>
                        <a:t>Between</a:t>
                      </a:r>
                    </a:p>
                  </a:txBody>
                  <a:tcPr/>
                </a:tc>
                <a:tc>
                  <a:txBody>
                    <a:bodyPr/>
                    <a:lstStyle/>
                    <a:p>
                      <a:pPr algn="ctr"/>
                      <a:r>
                        <a:rPr lang="en-US" dirty="0"/>
                        <a:t>390</a:t>
                      </a:r>
                    </a:p>
                  </a:txBody>
                  <a:tcPr/>
                </a:tc>
                <a:tc>
                  <a:txBody>
                    <a:bodyPr/>
                    <a:lstStyle/>
                    <a:p>
                      <a:pPr algn="ctr"/>
                      <a:r>
                        <a:rPr lang="en-US" dirty="0"/>
                        <a:t>p-1</a:t>
                      </a:r>
                    </a:p>
                    <a:p>
                      <a:pPr algn="ctr"/>
                      <a:r>
                        <a:rPr lang="en-US" dirty="0"/>
                        <a:t>3-1</a:t>
                      </a:r>
                    </a:p>
                    <a:p>
                      <a:pPr algn="ctr"/>
                      <a:r>
                        <a:rPr lang="en-US" dirty="0"/>
                        <a:t>2</a:t>
                      </a:r>
                    </a:p>
                  </a:txBody>
                  <a:tcPr/>
                </a:tc>
                <a:tc>
                  <a:txBody>
                    <a:bodyPr/>
                    <a:lstStyle/>
                    <a:p>
                      <a:pPr algn="ctr"/>
                      <a:endParaRPr lang="en-US" dirty="0"/>
                    </a:p>
                    <a:p>
                      <a:pPr algn="ctr"/>
                      <a:r>
                        <a:rPr lang="en-US" dirty="0"/>
                        <a:t>195</a:t>
                      </a:r>
                    </a:p>
                  </a:txBody>
                  <a:tcPr/>
                </a:tc>
                <a:extLst>
                  <a:ext uri="{0D108BD9-81ED-4DB2-BD59-A6C34878D82A}">
                    <a16:rowId xmlns:a16="http://schemas.microsoft.com/office/drawing/2014/main" val="10001"/>
                  </a:ext>
                </a:extLst>
              </a:tr>
              <a:tr h="370840">
                <a:tc>
                  <a:txBody>
                    <a:bodyPr/>
                    <a:lstStyle/>
                    <a:p>
                      <a:r>
                        <a:rPr lang="en-US" dirty="0"/>
                        <a:t>Error</a:t>
                      </a:r>
                    </a:p>
                  </a:txBody>
                  <a:tcPr/>
                </a:tc>
                <a:tc>
                  <a:txBody>
                    <a:bodyPr/>
                    <a:lstStyle/>
                    <a:p>
                      <a:pPr algn="ctr"/>
                      <a:r>
                        <a:rPr lang="en-US" dirty="0"/>
                        <a:t>276</a:t>
                      </a:r>
                    </a:p>
                  </a:txBody>
                  <a:tcPr/>
                </a:tc>
                <a:tc>
                  <a:txBody>
                    <a:bodyPr/>
                    <a:lstStyle/>
                    <a:p>
                      <a:pPr algn="ctr"/>
                      <a:r>
                        <a:rPr lang="en-US" dirty="0"/>
                        <a:t>N-P</a:t>
                      </a:r>
                    </a:p>
                    <a:p>
                      <a:pPr algn="ctr"/>
                      <a:r>
                        <a:rPr lang="en-US" dirty="0"/>
                        <a:t>15-3</a:t>
                      </a:r>
                    </a:p>
                    <a:p>
                      <a:pPr algn="ctr"/>
                      <a:r>
                        <a:rPr lang="en-US" dirty="0"/>
                        <a:t>12</a:t>
                      </a:r>
                    </a:p>
                  </a:txBody>
                  <a:tcPr/>
                </a:tc>
                <a:tc>
                  <a:txBody>
                    <a:bodyPr/>
                    <a:lstStyle/>
                    <a:p>
                      <a:pPr algn="ctr"/>
                      <a:endParaRPr lang="en-US" dirty="0"/>
                    </a:p>
                    <a:p>
                      <a:pPr algn="ctr"/>
                      <a:r>
                        <a:rPr lang="en-US" dirty="0"/>
                        <a:t>23</a:t>
                      </a:r>
                    </a:p>
                  </a:txBody>
                  <a:tcPr/>
                </a:tc>
                <a:extLst>
                  <a:ext uri="{0D108BD9-81ED-4DB2-BD59-A6C34878D82A}">
                    <a16:rowId xmlns:a16="http://schemas.microsoft.com/office/drawing/2014/main" val="10002"/>
                  </a:ext>
                </a:extLst>
              </a:tr>
            </a:tbl>
          </a:graphicData>
        </a:graphic>
      </p:graphicFrame>
      <p:sp>
        <p:nvSpPr>
          <p:cNvPr id="8" name="TextBox 7"/>
          <p:cNvSpPr txBox="1"/>
          <p:nvPr/>
        </p:nvSpPr>
        <p:spPr>
          <a:xfrm>
            <a:off x="2095500" y="6299886"/>
            <a:ext cx="4953000" cy="461665"/>
          </a:xfrm>
          <a:prstGeom prst="rect">
            <a:avLst/>
          </a:prstGeom>
          <a:noFill/>
        </p:spPr>
        <p:txBody>
          <a:bodyPr wrap="square" rtlCol="0">
            <a:spAutoFit/>
          </a:bodyPr>
          <a:lstStyle/>
          <a:p>
            <a:r>
              <a:rPr lang="en-US" sz="2400" dirty="0"/>
              <a:t>Note: </a:t>
            </a:r>
            <a:r>
              <a:rPr lang="en-US" sz="2400" dirty="0" err="1"/>
              <a:t>dftotal</a:t>
            </a:r>
            <a:r>
              <a:rPr lang="en-US" sz="2400" dirty="0"/>
              <a:t> = N-1 = 14 = (2+12)</a:t>
            </a:r>
          </a:p>
        </p:txBody>
      </p:sp>
    </p:spTree>
    <p:extLst>
      <p:ext uri="{BB962C8B-B14F-4D97-AF65-F5344CB8AC3E}">
        <p14:creationId xmlns:p14="http://schemas.microsoft.com/office/powerpoint/2010/main" val="339381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639762"/>
          </a:xfrm>
        </p:spPr>
        <p:txBody>
          <a:bodyPr>
            <a:noAutofit/>
          </a:bodyPr>
          <a:lstStyle/>
          <a:p>
            <a:r>
              <a:rPr lang="en-US" sz="3200" dirty="0"/>
              <a:t>Calculating MS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61620718"/>
              </p:ext>
            </p:extLst>
          </p:nvPr>
        </p:nvGraphicFramePr>
        <p:xfrm>
          <a:off x="1303638" y="574289"/>
          <a:ext cx="6400800" cy="3048000"/>
        </p:xfrm>
        <a:graphic>
          <a:graphicData uri="http://schemas.openxmlformats.org/drawingml/2006/table">
            <a:tbl>
              <a:tblPr firstRow="1">
                <a:tableStyleId>{35758FB7-9AC5-4552-8A53-C91805E547FA}</a:tableStyleId>
              </a:tblPr>
              <a:tblGrid>
                <a:gridCol w="10668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gridCol w="1066800">
                  <a:extLst>
                    <a:ext uri="{9D8B030D-6E8A-4147-A177-3AD203B41FA5}">
                      <a16:colId xmlns:a16="http://schemas.microsoft.com/office/drawing/2014/main" val="20004"/>
                    </a:ext>
                  </a:extLst>
                </a:gridCol>
                <a:gridCol w="1066800">
                  <a:extLst>
                    <a:ext uri="{9D8B030D-6E8A-4147-A177-3AD203B41FA5}">
                      <a16:colId xmlns:a16="http://schemas.microsoft.com/office/drawing/2014/main" val="20005"/>
                    </a:ext>
                  </a:extLst>
                </a:gridCol>
              </a:tblGrid>
              <a:tr h="289560">
                <a:tc gridSpan="2">
                  <a:txBody>
                    <a:bodyPr/>
                    <a:lstStyle/>
                    <a:p>
                      <a:pPr marL="0" marR="0" algn="ctr">
                        <a:spcBef>
                          <a:spcPts val="0"/>
                        </a:spcBef>
                        <a:spcAft>
                          <a:spcPts val="0"/>
                        </a:spcAft>
                      </a:pPr>
                      <a:r>
                        <a:rPr lang="en-US" sz="2000" dirty="0" err="1">
                          <a:effectLst/>
                        </a:rPr>
                        <a:t>Brighty</a:t>
                      </a:r>
                      <a:endParaRPr lang="en-US" sz="2000" b="1" dirty="0">
                        <a:effectLst/>
                        <a:latin typeface="Times New Roman"/>
                        <a:ea typeface="Times New Roman"/>
                      </a:endParaRPr>
                    </a:p>
                  </a:txBody>
                  <a:tcPr marL="41827" marR="41827" marT="0" marB="0"/>
                </a:tc>
                <a:tc hMerge="1">
                  <a:txBody>
                    <a:bodyPr/>
                    <a:lstStyle/>
                    <a:p>
                      <a:endParaRPr lang="en-US"/>
                    </a:p>
                  </a:txBody>
                  <a:tcPr/>
                </a:tc>
                <a:tc gridSpan="2">
                  <a:txBody>
                    <a:bodyPr/>
                    <a:lstStyle/>
                    <a:p>
                      <a:pPr marL="0" marR="0" algn="ctr">
                        <a:spcBef>
                          <a:spcPts val="0"/>
                        </a:spcBef>
                        <a:spcAft>
                          <a:spcPts val="0"/>
                        </a:spcAft>
                      </a:pPr>
                      <a:r>
                        <a:rPr lang="en-US" sz="2000" dirty="0" err="1">
                          <a:effectLst/>
                        </a:rPr>
                        <a:t>Gleamy</a:t>
                      </a:r>
                      <a:endParaRPr lang="en-US" sz="2000" b="1" dirty="0">
                        <a:effectLst/>
                        <a:latin typeface="Times New Roman"/>
                        <a:ea typeface="Times New Roman"/>
                      </a:endParaRPr>
                    </a:p>
                  </a:txBody>
                  <a:tcPr marL="41827" marR="41827" marT="0" marB="0"/>
                </a:tc>
                <a:tc hMerge="1">
                  <a:txBody>
                    <a:bodyPr/>
                    <a:lstStyle/>
                    <a:p>
                      <a:endParaRPr lang="en-US"/>
                    </a:p>
                  </a:txBody>
                  <a:tcPr/>
                </a:tc>
                <a:tc gridSpan="2">
                  <a:txBody>
                    <a:bodyPr/>
                    <a:lstStyle/>
                    <a:p>
                      <a:pPr marL="0" marR="0" algn="ctr">
                        <a:spcBef>
                          <a:spcPts val="0"/>
                        </a:spcBef>
                        <a:spcAft>
                          <a:spcPts val="0"/>
                        </a:spcAft>
                      </a:pPr>
                      <a:r>
                        <a:rPr lang="en-US" sz="2000" dirty="0" err="1">
                          <a:effectLst/>
                        </a:rPr>
                        <a:t>Shinola</a:t>
                      </a:r>
                      <a:endParaRPr lang="en-US" sz="2000" b="1" dirty="0">
                        <a:effectLst/>
                        <a:latin typeface="Times New Roman"/>
                        <a:ea typeface="Times New Roman"/>
                      </a:endParaRPr>
                    </a:p>
                  </a:txBody>
                  <a:tcPr marL="41827" marR="41827" marT="0" marB="0"/>
                </a:tc>
                <a:tc hMerge="1">
                  <a:txBody>
                    <a:bodyPr/>
                    <a:lstStyle/>
                    <a:p>
                      <a:endParaRPr lang="en-US"/>
                    </a:p>
                  </a:txBody>
                  <a:tcPr/>
                </a:tc>
                <a:extLst>
                  <a:ext uri="{0D108BD9-81ED-4DB2-BD59-A6C34878D82A}">
                    <a16:rowId xmlns:a16="http://schemas.microsoft.com/office/drawing/2014/main" val="10000"/>
                  </a:ext>
                </a:extLst>
              </a:tr>
              <a:tr h="289560">
                <a:tc>
                  <a:txBody>
                    <a:bodyPr/>
                    <a:lstStyle/>
                    <a:p>
                      <a:pPr marL="0" marR="0" algn="ctr">
                        <a:spcBef>
                          <a:spcPts val="0"/>
                        </a:spcBef>
                        <a:spcAft>
                          <a:spcPts val="0"/>
                        </a:spcAft>
                      </a:pPr>
                      <a:r>
                        <a:rPr lang="en-US" sz="2000">
                          <a:effectLst/>
                        </a:rPr>
                        <a:t>x</a:t>
                      </a:r>
                      <a:endParaRPr lang="en-US" sz="2000" b="1">
                        <a:effectLst/>
                        <a:latin typeface="Times New Roman"/>
                        <a:ea typeface="Times New Roman"/>
                      </a:endParaRPr>
                    </a:p>
                  </a:txBody>
                  <a:tcPr marL="41827" marR="41827" marT="0" marB="0"/>
                </a:tc>
                <a:tc>
                  <a:txBody>
                    <a:bodyPr/>
                    <a:lstStyle/>
                    <a:p>
                      <a:pPr marL="0" marR="0" algn="ctr">
                        <a:spcBef>
                          <a:spcPts val="0"/>
                        </a:spcBef>
                        <a:spcAft>
                          <a:spcPts val="0"/>
                        </a:spcAft>
                      </a:pPr>
                      <a:r>
                        <a:rPr lang="en-US" sz="2000">
                          <a:effectLst/>
                        </a:rPr>
                        <a:t>x</a:t>
                      </a:r>
                      <a:r>
                        <a:rPr lang="en-US" sz="2000" baseline="30000">
                          <a:effectLst/>
                        </a:rPr>
                        <a:t>2</a:t>
                      </a:r>
                      <a:endParaRPr lang="en-US" sz="2000" b="1">
                        <a:effectLst/>
                        <a:latin typeface="Times New Roman"/>
                        <a:ea typeface="Times New Roman"/>
                      </a:endParaRPr>
                    </a:p>
                  </a:txBody>
                  <a:tcPr marL="41827" marR="41827" marT="0" marB="0"/>
                </a:tc>
                <a:tc>
                  <a:txBody>
                    <a:bodyPr/>
                    <a:lstStyle/>
                    <a:p>
                      <a:pPr marL="0" marR="0" algn="ctr">
                        <a:spcBef>
                          <a:spcPts val="0"/>
                        </a:spcBef>
                        <a:spcAft>
                          <a:spcPts val="0"/>
                        </a:spcAft>
                      </a:pPr>
                      <a:r>
                        <a:rPr lang="en-US" sz="2000">
                          <a:effectLst/>
                        </a:rPr>
                        <a:t>x</a:t>
                      </a:r>
                      <a:endParaRPr lang="en-US" sz="2000" b="1">
                        <a:effectLst/>
                        <a:latin typeface="Times New Roman"/>
                        <a:ea typeface="Times New Roman"/>
                      </a:endParaRPr>
                    </a:p>
                  </a:txBody>
                  <a:tcPr marL="41827" marR="41827" marT="0" marB="0"/>
                </a:tc>
                <a:tc>
                  <a:txBody>
                    <a:bodyPr/>
                    <a:lstStyle/>
                    <a:p>
                      <a:pPr marL="0" marR="0" algn="ctr">
                        <a:spcBef>
                          <a:spcPts val="0"/>
                        </a:spcBef>
                        <a:spcAft>
                          <a:spcPts val="0"/>
                        </a:spcAft>
                      </a:pPr>
                      <a:r>
                        <a:rPr lang="en-US" sz="2000" dirty="0">
                          <a:effectLst/>
                        </a:rPr>
                        <a:t>x</a:t>
                      </a:r>
                      <a:r>
                        <a:rPr lang="en-US" sz="2000" baseline="30000" dirty="0">
                          <a:effectLst/>
                        </a:rPr>
                        <a:t>2</a:t>
                      </a:r>
                      <a:endParaRPr lang="en-US" sz="2000" b="1" dirty="0">
                        <a:effectLst/>
                        <a:latin typeface="Times New Roman"/>
                        <a:ea typeface="Times New Roman"/>
                      </a:endParaRPr>
                    </a:p>
                  </a:txBody>
                  <a:tcPr marL="41827" marR="41827" marT="0" marB="0"/>
                </a:tc>
                <a:tc>
                  <a:txBody>
                    <a:bodyPr/>
                    <a:lstStyle/>
                    <a:p>
                      <a:pPr marL="0" marR="0" algn="ctr">
                        <a:spcBef>
                          <a:spcPts val="0"/>
                        </a:spcBef>
                        <a:spcAft>
                          <a:spcPts val="0"/>
                        </a:spcAft>
                      </a:pPr>
                      <a:r>
                        <a:rPr lang="en-US" sz="2000" dirty="0">
                          <a:effectLst/>
                        </a:rPr>
                        <a:t>x</a:t>
                      </a:r>
                      <a:endParaRPr lang="en-US" sz="2000" b="1" dirty="0">
                        <a:effectLst/>
                        <a:latin typeface="Times New Roman"/>
                        <a:ea typeface="Times New Roman"/>
                      </a:endParaRPr>
                    </a:p>
                  </a:txBody>
                  <a:tcPr marL="41827" marR="41827" marT="0" marB="0"/>
                </a:tc>
                <a:tc>
                  <a:txBody>
                    <a:bodyPr/>
                    <a:lstStyle/>
                    <a:p>
                      <a:pPr marL="0" marR="0" algn="ctr">
                        <a:spcBef>
                          <a:spcPts val="0"/>
                        </a:spcBef>
                        <a:spcAft>
                          <a:spcPts val="0"/>
                        </a:spcAft>
                      </a:pPr>
                      <a:r>
                        <a:rPr lang="en-US" sz="2000">
                          <a:effectLst/>
                        </a:rPr>
                        <a:t>x</a:t>
                      </a:r>
                      <a:r>
                        <a:rPr lang="en-US" sz="2000" baseline="30000">
                          <a:effectLst/>
                        </a:rPr>
                        <a:t>2</a:t>
                      </a:r>
                      <a:endParaRPr lang="en-US" sz="2000" b="1">
                        <a:effectLst/>
                        <a:latin typeface="Times New Roman"/>
                        <a:ea typeface="Times New Roman"/>
                      </a:endParaRPr>
                    </a:p>
                  </a:txBody>
                  <a:tcPr marL="41827" marR="41827" marT="0" marB="0"/>
                </a:tc>
                <a:extLst>
                  <a:ext uri="{0D108BD9-81ED-4DB2-BD59-A6C34878D82A}">
                    <a16:rowId xmlns:a16="http://schemas.microsoft.com/office/drawing/2014/main" val="10001"/>
                  </a:ext>
                </a:extLst>
              </a:tr>
              <a:tr h="289560">
                <a:tc>
                  <a:txBody>
                    <a:bodyPr/>
                    <a:lstStyle/>
                    <a:p>
                      <a:pPr marL="0" marR="0" algn="ctr">
                        <a:spcBef>
                          <a:spcPts val="0"/>
                        </a:spcBef>
                        <a:spcAft>
                          <a:spcPts val="0"/>
                        </a:spcAft>
                      </a:pPr>
                      <a:r>
                        <a:rPr lang="en-US" sz="2000" dirty="0">
                          <a:effectLst/>
                        </a:rPr>
                        <a:t>77</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5929</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72</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5184</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76</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5776</a:t>
                      </a:r>
                      <a:endParaRPr lang="en-US" sz="2000" b="1">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2"/>
                  </a:ext>
                </a:extLst>
              </a:tr>
              <a:tr h="289560">
                <a:tc>
                  <a:txBody>
                    <a:bodyPr/>
                    <a:lstStyle/>
                    <a:p>
                      <a:pPr marL="0" marR="0" algn="ctr">
                        <a:spcBef>
                          <a:spcPts val="0"/>
                        </a:spcBef>
                        <a:spcAft>
                          <a:spcPts val="0"/>
                        </a:spcAft>
                      </a:pPr>
                      <a:r>
                        <a:rPr lang="en-US" sz="2000">
                          <a:effectLst/>
                        </a:rPr>
                        <a:t>81</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6561</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58</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3364</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85</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7225</a:t>
                      </a:r>
                      <a:endParaRPr lang="en-US" sz="2000" b="1" dirty="0">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3"/>
                  </a:ext>
                </a:extLst>
              </a:tr>
              <a:tr h="289560">
                <a:tc>
                  <a:txBody>
                    <a:bodyPr/>
                    <a:lstStyle/>
                    <a:p>
                      <a:pPr marL="0" marR="0" algn="ctr">
                        <a:spcBef>
                          <a:spcPts val="0"/>
                        </a:spcBef>
                        <a:spcAft>
                          <a:spcPts val="0"/>
                        </a:spcAft>
                      </a:pPr>
                      <a:r>
                        <a:rPr lang="en-US" sz="2000">
                          <a:effectLst/>
                        </a:rPr>
                        <a:t>71</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5041</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74</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5476</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82</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6724</a:t>
                      </a:r>
                      <a:endParaRPr lang="en-US" sz="2000" b="1" dirty="0">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4"/>
                  </a:ext>
                </a:extLst>
              </a:tr>
              <a:tr h="289560">
                <a:tc>
                  <a:txBody>
                    <a:bodyPr/>
                    <a:lstStyle/>
                    <a:p>
                      <a:pPr marL="0" marR="0" algn="ctr">
                        <a:spcBef>
                          <a:spcPts val="0"/>
                        </a:spcBef>
                        <a:spcAft>
                          <a:spcPts val="0"/>
                        </a:spcAft>
                      </a:pPr>
                      <a:r>
                        <a:rPr lang="en-US" sz="2000" dirty="0">
                          <a:effectLst/>
                        </a:rPr>
                        <a:t>76</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5776</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66</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4356</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80</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6400</a:t>
                      </a:r>
                      <a:endParaRPr lang="en-US" sz="2000" b="1" dirty="0">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5"/>
                  </a:ext>
                </a:extLst>
              </a:tr>
              <a:tr h="289560">
                <a:tc>
                  <a:txBody>
                    <a:bodyPr/>
                    <a:lstStyle/>
                    <a:p>
                      <a:pPr marL="0" marR="0" algn="ctr">
                        <a:spcBef>
                          <a:spcPts val="0"/>
                        </a:spcBef>
                        <a:spcAft>
                          <a:spcPts val="0"/>
                        </a:spcAft>
                      </a:pPr>
                      <a:r>
                        <a:rPr lang="en-US" sz="2000">
                          <a:effectLst/>
                        </a:rPr>
                        <a:t>80</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6400</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70</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4900</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77</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5929</a:t>
                      </a:r>
                      <a:endParaRPr lang="en-US" sz="2000" b="1" dirty="0">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6"/>
                  </a:ext>
                </a:extLst>
              </a:tr>
              <a:tr h="289560">
                <a:tc>
                  <a:txBody>
                    <a:bodyPr/>
                    <a:lstStyle/>
                    <a:p>
                      <a:pPr marL="0" marR="0" algn="ctr">
                        <a:spcBef>
                          <a:spcPts val="0"/>
                        </a:spcBef>
                        <a:spcAft>
                          <a:spcPts val="0"/>
                        </a:spcAft>
                      </a:pPr>
                      <a:r>
                        <a:rPr lang="en-US" sz="2000">
                          <a:effectLst/>
                        </a:rPr>
                        <a:t> </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 </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 </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 </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 </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 </a:t>
                      </a:r>
                      <a:endParaRPr lang="en-US" sz="2000" b="1" dirty="0">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7"/>
                  </a:ext>
                </a:extLst>
              </a:tr>
              <a:tr h="289560">
                <a:tc>
                  <a:txBody>
                    <a:bodyPr/>
                    <a:lstStyle/>
                    <a:p>
                      <a:pPr marL="0" marR="0" algn="ctr">
                        <a:spcBef>
                          <a:spcPts val="0"/>
                        </a:spcBef>
                        <a:spcAft>
                          <a:spcPts val="0"/>
                        </a:spcAft>
                      </a:pPr>
                      <a:r>
                        <a:rPr lang="en-US" sz="2000" dirty="0">
                          <a:effectLst/>
                        </a:rPr>
                        <a:t>T</a:t>
                      </a:r>
                      <a:r>
                        <a:rPr lang="en-US" sz="2000" baseline="-25000" dirty="0">
                          <a:effectLst/>
                        </a:rPr>
                        <a:t>B</a:t>
                      </a:r>
                      <a:endParaRPr lang="en-US" sz="2000" b="1" dirty="0">
                        <a:solidFill>
                          <a:schemeClr val="tx1"/>
                        </a:solidFill>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a:t>
                      </a:r>
                      <a:endParaRPr lang="en-US" sz="2000" b="0" dirty="0">
                        <a:solidFill>
                          <a:schemeClr val="tx1"/>
                        </a:solidFill>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T</a:t>
                      </a:r>
                      <a:r>
                        <a:rPr lang="en-US" sz="2000" baseline="-25000" dirty="0">
                          <a:effectLst/>
                        </a:rPr>
                        <a:t>G</a:t>
                      </a:r>
                      <a:endParaRPr lang="en-US" sz="2000" b="1" dirty="0">
                        <a:solidFill>
                          <a:schemeClr val="tx1"/>
                        </a:solidFill>
                        <a:effectLst/>
                        <a:latin typeface="Times New Roman"/>
                        <a:ea typeface="Times New Roman"/>
                      </a:endParaRPr>
                    </a:p>
                  </a:txBody>
                  <a:tcPr marL="41827" marR="41827" marT="0" marB="0">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effectLst/>
                        </a:rPr>
                        <a:t>∑()</a:t>
                      </a:r>
                      <a:endParaRPr lang="en-US" sz="2000" b="0" dirty="0">
                        <a:solidFill>
                          <a:schemeClr val="tx1"/>
                        </a:solidFill>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T</a:t>
                      </a:r>
                      <a:r>
                        <a:rPr lang="en-US" sz="2000" baseline="-25000" dirty="0">
                          <a:effectLst/>
                        </a:rPr>
                        <a:t>S</a:t>
                      </a:r>
                      <a:endParaRPr lang="en-US" sz="2000" b="1" dirty="0">
                        <a:solidFill>
                          <a:schemeClr val="tx1"/>
                        </a:solidFill>
                        <a:effectLst/>
                        <a:latin typeface="Times New Roman"/>
                        <a:ea typeface="Times New Roman"/>
                      </a:endParaRPr>
                    </a:p>
                  </a:txBody>
                  <a:tcPr marL="41827" marR="41827" marT="0" marB="0">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effectLst/>
                        </a:rPr>
                        <a:t>∑()</a:t>
                      </a:r>
                      <a:endParaRPr lang="en-US" sz="2000" b="0" dirty="0">
                        <a:solidFill>
                          <a:schemeClr val="tx1"/>
                        </a:solidFill>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8"/>
                  </a:ext>
                </a:extLst>
              </a:tr>
              <a:tr h="289560">
                <a:tc>
                  <a:txBody>
                    <a:bodyPr/>
                    <a:lstStyle/>
                    <a:p>
                      <a:pPr marL="0" marR="0" algn="ctr">
                        <a:spcBef>
                          <a:spcPts val="0"/>
                        </a:spcBef>
                        <a:spcAft>
                          <a:spcPts val="0"/>
                        </a:spcAft>
                      </a:pPr>
                      <a:r>
                        <a:rPr lang="en-US" sz="2000" dirty="0">
                          <a:effectLst/>
                        </a:rPr>
                        <a:t>385</a:t>
                      </a:r>
                      <a:endParaRPr lang="en-US" sz="2000" b="1" dirty="0">
                        <a:solidFill>
                          <a:schemeClr val="tx1"/>
                        </a:solidFill>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29707</a:t>
                      </a:r>
                      <a:endParaRPr lang="en-US" sz="2000" b="1">
                        <a:solidFill>
                          <a:schemeClr val="tx1"/>
                        </a:solidFill>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340</a:t>
                      </a:r>
                      <a:endParaRPr lang="en-US" sz="2000" b="1" dirty="0">
                        <a:solidFill>
                          <a:schemeClr val="tx1"/>
                        </a:solidFill>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23280</a:t>
                      </a:r>
                      <a:endParaRPr lang="en-US" sz="2000" b="1" dirty="0">
                        <a:solidFill>
                          <a:schemeClr val="tx1"/>
                        </a:solidFill>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400</a:t>
                      </a:r>
                      <a:endParaRPr lang="en-US" sz="2000" b="1" dirty="0">
                        <a:solidFill>
                          <a:schemeClr val="tx1"/>
                        </a:solidFill>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32054</a:t>
                      </a:r>
                      <a:endParaRPr lang="en-US" sz="2000" b="1" dirty="0">
                        <a:solidFill>
                          <a:schemeClr val="tx1"/>
                        </a:solidFill>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9"/>
                  </a:ext>
                </a:extLst>
              </a:tr>
            </a:tbl>
          </a:graphicData>
        </a:graphic>
      </p:graphicFrame>
      <p:sp>
        <p:nvSpPr>
          <p:cNvPr id="9"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TextBox 2"/>
          <p:cNvSpPr txBox="1"/>
          <p:nvPr/>
        </p:nvSpPr>
        <p:spPr>
          <a:xfrm>
            <a:off x="477795" y="3739378"/>
            <a:ext cx="8346142" cy="1384995"/>
          </a:xfrm>
          <a:prstGeom prst="rect">
            <a:avLst/>
          </a:prstGeom>
          <a:noFill/>
        </p:spPr>
        <p:txBody>
          <a:bodyPr wrap="square" rtlCol="0">
            <a:spAutoFit/>
          </a:bodyPr>
          <a:lstStyle/>
          <a:p>
            <a:r>
              <a:rPr lang="en-US" sz="2000" dirty="0" err="1"/>
              <a:t>SStotal</a:t>
            </a:r>
            <a:r>
              <a:rPr lang="en-US" sz="2000" dirty="0"/>
              <a:t> = 666		</a:t>
            </a:r>
            <a:r>
              <a:rPr lang="en-US" sz="2000" dirty="0" err="1"/>
              <a:t>df</a:t>
            </a:r>
            <a:r>
              <a:rPr lang="en-US" sz="2000" dirty="0"/>
              <a:t>=N-1=15-1=14	</a:t>
            </a:r>
            <a:r>
              <a:rPr lang="en-US" sz="2000" dirty="0" err="1"/>
              <a:t>MStotal</a:t>
            </a:r>
            <a:r>
              <a:rPr lang="en-US" sz="2000" dirty="0"/>
              <a:t> = (not a thing)</a:t>
            </a:r>
          </a:p>
          <a:p>
            <a:r>
              <a:rPr lang="en-US" sz="2000" dirty="0" err="1"/>
              <a:t>SSbetween</a:t>
            </a:r>
            <a:r>
              <a:rPr lang="en-US" sz="2000" dirty="0"/>
              <a:t> = 390	</a:t>
            </a:r>
            <a:r>
              <a:rPr lang="en-US" sz="2000" dirty="0" err="1"/>
              <a:t>df</a:t>
            </a:r>
            <a:r>
              <a:rPr lang="en-US" sz="2000" dirty="0"/>
              <a:t>=p-1=3-1=</a:t>
            </a:r>
            <a:r>
              <a:rPr lang="en-US" sz="2000" b="1" dirty="0">
                <a:solidFill>
                  <a:srgbClr val="C00000"/>
                </a:solidFill>
              </a:rPr>
              <a:t>2</a:t>
            </a:r>
            <a:r>
              <a:rPr lang="en-US" sz="2000" dirty="0"/>
              <a:t>		</a:t>
            </a:r>
            <a:r>
              <a:rPr lang="en-US" sz="2000" dirty="0" err="1"/>
              <a:t>MSbet</a:t>
            </a:r>
            <a:r>
              <a:rPr lang="en-US" sz="2000" dirty="0"/>
              <a:t> =390/2=</a:t>
            </a:r>
            <a:r>
              <a:rPr lang="en-US" sz="2000" b="1" dirty="0">
                <a:solidFill>
                  <a:srgbClr val="C00000"/>
                </a:solidFill>
              </a:rPr>
              <a:t>195</a:t>
            </a:r>
            <a:r>
              <a:rPr lang="en-US" sz="2000" dirty="0">
                <a:solidFill>
                  <a:srgbClr val="C00000"/>
                </a:solidFill>
              </a:rPr>
              <a:t> </a:t>
            </a:r>
          </a:p>
          <a:p>
            <a:r>
              <a:rPr lang="en-US" sz="2000" dirty="0" err="1"/>
              <a:t>SSerror</a:t>
            </a:r>
            <a:r>
              <a:rPr lang="en-US" sz="2000" dirty="0"/>
              <a:t> = 276		</a:t>
            </a:r>
            <a:r>
              <a:rPr lang="en-US" sz="2000" dirty="0" err="1"/>
              <a:t>df</a:t>
            </a:r>
            <a:r>
              <a:rPr lang="en-US" sz="2000" dirty="0"/>
              <a:t>=N-p=15-3=</a:t>
            </a:r>
            <a:r>
              <a:rPr lang="en-US" sz="2000" b="1" dirty="0">
                <a:solidFill>
                  <a:srgbClr val="7030A0"/>
                </a:solidFill>
              </a:rPr>
              <a:t>12</a:t>
            </a:r>
            <a:r>
              <a:rPr lang="en-US" sz="2000" dirty="0"/>
              <a:t>	</a:t>
            </a:r>
            <a:r>
              <a:rPr lang="en-US" sz="2000" dirty="0" err="1"/>
              <a:t>MSerr</a:t>
            </a:r>
            <a:r>
              <a:rPr lang="en-US" sz="2000" dirty="0"/>
              <a:t>=276/12=</a:t>
            </a:r>
            <a:r>
              <a:rPr lang="en-US" sz="2000" b="1" dirty="0">
                <a:solidFill>
                  <a:srgbClr val="7030A0"/>
                </a:solidFill>
              </a:rPr>
              <a:t>23</a:t>
            </a:r>
          </a:p>
          <a:p>
            <a:endParaRPr lang="en-US" sz="2400" dirty="0"/>
          </a:p>
        </p:txBody>
      </p:sp>
      <p:graphicFrame>
        <p:nvGraphicFramePr>
          <p:cNvPr id="5" name="Table 4"/>
          <p:cNvGraphicFramePr>
            <a:graphicFrameLocks noGrp="1"/>
          </p:cNvGraphicFramePr>
          <p:nvPr>
            <p:extLst>
              <p:ext uri="{D42A27DB-BD31-4B8C-83A1-F6EECF244321}">
                <p14:modId xmlns:p14="http://schemas.microsoft.com/office/powerpoint/2010/main" val="2524486317"/>
              </p:ext>
            </p:extLst>
          </p:nvPr>
        </p:nvGraphicFramePr>
        <p:xfrm>
          <a:off x="1524000" y="5124373"/>
          <a:ext cx="6096000" cy="1483360"/>
        </p:xfrm>
        <a:graphic>
          <a:graphicData uri="http://schemas.openxmlformats.org/drawingml/2006/table">
            <a:tbl>
              <a:tblPr firstRow="1" firstCol="1">
                <a:tableStyleId>{FABFCF23-3B69-468F-B69F-88F6DE6A72F2}</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0840">
                <a:tc>
                  <a:txBody>
                    <a:bodyPr/>
                    <a:lstStyle/>
                    <a:p>
                      <a:r>
                        <a:rPr lang="en-US" dirty="0"/>
                        <a:t>Source</a:t>
                      </a:r>
                    </a:p>
                  </a:txBody>
                  <a:tcPr/>
                </a:tc>
                <a:tc>
                  <a:txBody>
                    <a:bodyPr/>
                    <a:lstStyle/>
                    <a:p>
                      <a:pPr algn="ctr"/>
                      <a:r>
                        <a:rPr lang="en-US" dirty="0"/>
                        <a:t>SS</a:t>
                      </a:r>
                    </a:p>
                  </a:txBody>
                  <a:tcPr/>
                </a:tc>
                <a:tc>
                  <a:txBody>
                    <a:bodyPr/>
                    <a:lstStyle/>
                    <a:p>
                      <a:pPr algn="ctr"/>
                      <a:r>
                        <a:rPr lang="en-US" dirty="0" err="1"/>
                        <a:t>df</a:t>
                      </a:r>
                      <a:endParaRPr lang="en-US" dirty="0"/>
                    </a:p>
                  </a:txBody>
                  <a:tcPr/>
                </a:tc>
                <a:tc>
                  <a:txBody>
                    <a:bodyPr/>
                    <a:lstStyle/>
                    <a:p>
                      <a:pPr algn="ctr"/>
                      <a:r>
                        <a:rPr lang="en-US" dirty="0"/>
                        <a:t>MS</a:t>
                      </a:r>
                    </a:p>
                  </a:txBody>
                  <a:tcPr/>
                </a:tc>
                <a:tc>
                  <a:txBody>
                    <a:bodyPr/>
                    <a:lstStyle/>
                    <a:p>
                      <a:pPr algn="ctr"/>
                      <a:r>
                        <a:rPr lang="en-US" dirty="0"/>
                        <a:t>F</a:t>
                      </a:r>
                    </a:p>
                  </a:txBody>
                  <a:tcPr/>
                </a:tc>
                <a:extLst>
                  <a:ext uri="{0D108BD9-81ED-4DB2-BD59-A6C34878D82A}">
                    <a16:rowId xmlns:a16="http://schemas.microsoft.com/office/drawing/2014/main" val="10000"/>
                  </a:ext>
                </a:extLst>
              </a:tr>
              <a:tr h="370840">
                <a:tc>
                  <a:txBody>
                    <a:bodyPr/>
                    <a:lstStyle/>
                    <a:p>
                      <a:r>
                        <a:rPr lang="en-US" dirty="0">
                          <a:solidFill>
                            <a:schemeClr val="bg1"/>
                          </a:solidFill>
                        </a:rPr>
                        <a:t>Between</a:t>
                      </a:r>
                    </a:p>
                  </a:txBody>
                  <a:tcPr>
                    <a:solidFill>
                      <a:schemeClr val="accent5"/>
                    </a:solidFill>
                  </a:tcPr>
                </a:tc>
                <a:tc>
                  <a:txBody>
                    <a:bodyPr/>
                    <a:lstStyle/>
                    <a:p>
                      <a:pPr algn="r"/>
                      <a:r>
                        <a:rPr lang="en-US" dirty="0"/>
                        <a:t>390</a:t>
                      </a:r>
                    </a:p>
                  </a:txBody>
                  <a:tcPr/>
                </a:tc>
                <a:tc>
                  <a:txBody>
                    <a:bodyPr/>
                    <a:lstStyle/>
                    <a:p>
                      <a:pPr algn="r"/>
                      <a:r>
                        <a:rPr lang="en-US" dirty="0"/>
                        <a:t>2</a:t>
                      </a:r>
                    </a:p>
                  </a:txBody>
                  <a:tcPr/>
                </a:tc>
                <a:tc>
                  <a:txBody>
                    <a:bodyPr/>
                    <a:lstStyle/>
                    <a:p>
                      <a:pPr algn="r"/>
                      <a:r>
                        <a:rPr lang="en-US" dirty="0"/>
                        <a:t>195</a:t>
                      </a:r>
                    </a:p>
                  </a:txBody>
                  <a:tcPr/>
                </a:tc>
                <a:tc>
                  <a:txBody>
                    <a:bodyPr/>
                    <a:lstStyle/>
                    <a:p>
                      <a:pPr algn="r"/>
                      <a:endParaRPr lang="en-US" dirty="0"/>
                    </a:p>
                  </a:txBody>
                  <a:tcPr/>
                </a:tc>
                <a:extLst>
                  <a:ext uri="{0D108BD9-81ED-4DB2-BD59-A6C34878D82A}">
                    <a16:rowId xmlns:a16="http://schemas.microsoft.com/office/drawing/2014/main" val="10001"/>
                  </a:ext>
                </a:extLst>
              </a:tr>
              <a:tr h="370840">
                <a:tc>
                  <a:txBody>
                    <a:bodyPr/>
                    <a:lstStyle/>
                    <a:p>
                      <a:r>
                        <a:rPr lang="en-US" dirty="0">
                          <a:solidFill>
                            <a:schemeClr val="bg1"/>
                          </a:solidFill>
                        </a:rPr>
                        <a:t>Error</a:t>
                      </a:r>
                    </a:p>
                  </a:txBody>
                  <a:tcPr>
                    <a:solidFill>
                      <a:schemeClr val="accent5"/>
                    </a:solidFill>
                  </a:tcPr>
                </a:tc>
                <a:tc>
                  <a:txBody>
                    <a:bodyPr/>
                    <a:lstStyle/>
                    <a:p>
                      <a:pPr algn="r"/>
                      <a:r>
                        <a:rPr lang="en-US" dirty="0"/>
                        <a:t>276</a:t>
                      </a:r>
                    </a:p>
                  </a:txBody>
                  <a:tcPr/>
                </a:tc>
                <a:tc>
                  <a:txBody>
                    <a:bodyPr/>
                    <a:lstStyle/>
                    <a:p>
                      <a:pPr algn="r"/>
                      <a:r>
                        <a:rPr lang="en-US" dirty="0"/>
                        <a:t>12</a:t>
                      </a:r>
                    </a:p>
                  </a:txBody>
                  <a:tcPr/>
                </a:tc>
                <a:tc>
                  <a:txBody>
                    <a:bodyPr/>
                    <a:lstStyle/>
                    <a:p>
                      <a:pPr algn="r"/>
                      <a:r>
                        <a:rPr lang="en-US" dirty="0"/>
                        <a:t>23</a:t>
                      </a:r>
                    </a:p>
                  </a:txBody>
                  <a:tcPr/>
                </a:tc>
                <a:tc>
                  <a:txBody>
                    <a:bodyPr/>
                    <a:lstStyle/>
                    <a:p>
                      <a:pPr algn="r"/>
                      <a:endParaRPr lang="en-US"/>
                    </a:p>
                  </a:txBody>
                  <a:tcPr/>
                </a:tc>
                <a:extLst>
                  <a:ext uri="{0D108BD9-81ED-4DB2-BD59-A6C34878D82A}">
                    <a16:rowId xmlns:a16="http://schemas.microsoft.com/office/drawing/2014/main" val="10002"/>
                  </a:ext>
                </a:extLst>
              </a:tr>
              <a:tr h="370840">
                <a:tc>
                  <a:txBody>
                    <a:bodyPr/>
                    <a:lstStyle/>
                    <a:p>
                      <a:r>
                        <a:rPr lang="en-US" dirty="0">
                          <a:solidFill>
                            <a:schemeClr val="bg1"/>
                          </a:solidFill>
                        </a:rPr>
                        <a:t>Total</a:t>
                      </a:r>
                    </a:p>
                  </a:txBody>
                  <a:tcPr>
                    <a:solidFill>
                      <a:schemeClr val="accent5"/>
                    </a:solidFill>
                  </a:tcPr>
                </a:tc>
                <a:tc>
                  <a:txBody>
                    <a:bodyPr/>
                    <a:lstStyle/>
                    <a:p>
                      <a:pPr algn="r"/>
                      <a:r>
                        <a:rPr lang="en-US" dirty="0"/>
                        <a:t>666</a:t>
                      </a:r>
                    </a:p>
                  </a:txBody>
                  <a:tcPr/>
                </a:tc>
                <a:tc>
                  <a:txBody>
                    <a:bodyPr/>
                    <a:lstStyle/>
                    <a:p>
                      <a:pPr algn="r"/>
                      <a:r>
                        <a:rPr lang="en-US" dirty="0"/>
                        <a:t>14</a:t>
                      </a:r>
                    </a:p>
                  </a:txBody>
                  <a:tcPr/>
                </a:tc>
                <a:tc>
                  <a:txBody>
                    <a:bodyPr/>
                    <a:lstStyle/>
                    <a:p>
                      <a:pPr algn="r"/>
                      <a:endParaRPr lang="en-US" dirty="0"/>
                    </a:p>
                  </a:txBody>
                  <a:tcPr/>
                </a:tc>
                <a:tc>
                  <a:txBody>
                    <a:bodyPr/>
                    <a:lstStyle/>
                    <a:p>
                      <a:pPr algn="r"/>
                      <a:endParaRPr lang="en-US"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9258253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639762"/>
          </a:xfrm>
        </p:spPr>
        <p:txBody>
          <a:bodyPr>
            <a:noAutofit/>
          </a:bodyPr>
          <a:lstStyle/>
          <a:p>
            <a:r>
              <a:rPr lang="en-US" sz="3200" dirty="0"/>
              <a:t>Calculating MS</a:t>
            </a:r>
          </a:p>
        </p:txBody>
      </p:sp>
      <p:graphicFrame>
        <p:nvGraphicFramePr>
          <p:cNvPr id="4" name="Content Placeholder 3"/>
          <p:cNvGraphicFramePr>
            <a:graphicFrameLocks noGrp="1"/>
          </p:cNvGraphicFramePr>
          <p:nvPr>
            <p:ph idx="1"/>
          </p:nvPr>
        </p:nvGraphicFramePr>
        <p:xfrm>
          <a:off x="1303638" y="574289"/>
          <a:ext cx="6400800" cy="3048000"/>
        </p:xfrm>
        <a:graphic>
          <a:graphicData uri="http://schemas.openxmlformats.org/drawingml/2006/table">
            <a:tbl>
              <a:tblPr firstRow="1">
                <a:tableStyleId>{35758FB7-9AC5-4552-8A53-C91805E547FA}</a:tableStyleId>
              </a:tblPr>
              <a:tblGrid>
                <a:gridCol w="10668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gridCol w="1066800">
                  <a:extLst>
                    <a:ext uri="{9D8B030D-6E8A-4147-A177-3AD203B41FA5}">
                      <a16:colId xmlns:a16="http://schemas.microsoft.com/office/drawing/2014/main" val="20004"/>
                    </a:ext>
                  </a:extLst>
                </a:gridCol>
                <a:gridCol w="1066800">
                  <a:extLst>
                    <a:ext uri="{9D8B030D-6E8A-4147-A177-3AD203B41FA5}">
                      <a16:colId xmlns:a16="http://schemas.microsoft.com/office/drawing/2014/main" val="20005"/>
                    </a:ext>
                  </a:extLst>
                </a:gridCol>
              </a:tblGrid>
              <a:tr h="289560">
                <a:tc gridSpan="2">
                  <a:txBody>
                    <a:bodyPr/>
                    <a:lstStyle/>
                    <a:p>
                      <a:pPr marL="0" marR="0" algn="ctr">
                        <a:spcBef>
                          <a:spcPts val="0"/>
                        </a:spcBef>
                        <a:spcAft>
                          <a:spcPts val="0"/>
                        </a:spcAft>
                      </a:pPr>
                      <a:r>
                        <a:rPr lang="en-US" sz="2000" dirty="0" err="1">
                          <a:effectLst/>
                        </a:rPr>
                        <a:t>Brighty</a:t>
                      </a:r>
                      <a:endParaRPr lang="en-US" sz="2000" b="1" dirty="0">
                        <a:effectLst/>
                        <a:latin typeface="Times New Roman"/>
                        <a:ea typeface="Times New Roman"/>
                      </a:endParaRPr>
                    </a:p>
                  </a:txBody>
                  <a:tcPr marL="41827" marR="41827" marT="0" marB="0"/>
                </a:tc>
                <a:tc hMerge="1">
                  <a:txBody>
                    <a:bodyPr/>
                    <a:lstStyle/>
                    <a:p>
                      <a:endParaRPr lang="en-US"/>
                    </a:p>
                  </a:txBody>
                  <a:tcPr/>
                </a:tc>
                <a:tc gridSpan="2">
                  <a:txBody>
                    <a:bodyPr/>
                    <a:lstStyle/>
                    <a:p>
                      <a:pPr marL="0" marR="0" algn="ctr">
                        <a:spcBef>
                          <a:spcPts val="0"/>
                        </a:spcBef>
                        <a:spcAft>
                          <a:spcPts val="0"/>
                        </a:spcAft>
                      </a:pPr>
                      <a:r>
                        <a:rPr lang="en-US" sz="2000" dirty="0" err="1">
                          <a:effectLst/>
                        </a:rPr>
                        <a:t>Gleamy</a:t>
                      </a:r>
                      <a:endParaRPr lang="en-US" sz="2000" b="1" dirty="0">
                        <a:effectLst/>
                        <a:latin typeface="Times New Roman"/>
                        <a:ea typeface="Times New Roman"/>
                      </a:endParaRPr>
                    </a:p>
                  </a:txBody>
                  <a:tcPr marL="41827" marR="41827" marT="0" marB="0"/>
                </a:tc>
                <a:tc hMerge="1">
                  <a:txBody>
                    <a:bodyPr/>
                    <a:lstStyle/>
                    <a:p>
                      <a:endParaRPr lang="en-US"/>
                    </a:p>
                  </a:txBody>
                  <a:tcPr/>
                </a:tc>
                <a:tc gridSpan="2">
                  <a:txBody>
                    <a:bodyPr/>
                    <a:lstStyle/>
                    <a:p>
                      <a:pPr marL="0" marR="0" algn="ctr">
                        <a:spcBef>
                          <a:spcPts val="0"/>
                        </a:spcBef>
                        <a:spcAft>
                          <a:spcPts val="0"/>
                        </a:spcAft>
                      </a:pPr>
                      <a:r>
                        <a:rPr lang="en-US" sz="2000" dirty="0" err="1">
                          <a:effectLst/>
                        </a:rPr>
                        <a:t>Shinola</a:t>
                      </a:r>
                      <a:endParaRPr lang="en-US" sz="2000" b="1" dirty="0">
                        <a:effectLst/>
                        <a:latin typeface="Times New Roman"/>
                        <a:ea typeface="Times New Roman"/>
                      </a:endParaRPr>
                    </a:p>
                  </a:txBody>
                  <a:tcPr marL="41827" marR="41827" marT="0" marB="0"/>
                </a:tc>
                <a:tc hMerge="1">
                  <a:txBody>
                    <a:bodyPr/>
                    <a:lstStyle/>
                    <a:p>
                      <a:endParaRPr lang="en-US"/>
                    </a:p>
                  </a:txBody>
                  <a:tcPr/>
                </a:tc>
                <a:extLst>
                  <a:ext uri="{0D108BD9-81ED-4DB2-BD59-A6C34878D82A}">
                    <a16:rowId xmlns:a16="http://schemas.microsoft.com/office/drawing/2014/main" val="10000"/>
                  </a:ext>
                </a:extLst>
              </a:tr>
              <a:tr h="289560">
                <a:tc>
                  <a:txBody>
                    <a:bodyPr/>
                    <a:lstStyle/>
                    <a:p>
                      <a:pPr marL="0" marR="0" algn="ctr">
                        <a:spcBef>
                          <a:spcPts val="0"/>
                        </a:spcBef>
                        <a:spcAft>
                          <a:spcPts val="0"/>
                        </a:spcAft>
                      </a:pPr>
                      <a:r>
                        <a:rPr lang="en-US" sz="2000">
                          <a:effectLst/>
                        </a:rPr>
                        <a:t>x</a:t>
                      </a:r>
                      <a:endParaRPr lang="en-US" sz="2000" b="1">
                        <a:effectLst/>
                        <a:latin typeface="Times New Roman"/>
                        <a:ea typeface="Times New Roman"/>
                      </a:endParaRPr>
                    </a:p>
                  </a:txBody>
                  <a:tcPr marL="41827" marR="41827" marT="0" marB="0"/>
                </a:tc>
                <a:tc>
                  <a:txBody>
                    <a:bodyPr/>
                    <a:lstStyle/>
                    <a:p>
                      <a:pPr marL="0" marR="0" algn="ctr">
                        <a:spcBef>
                          <a:spcPts val="0"/>
                        </a:spcBef>
                        <a:spcAft>
                          <a:spcPts val="0"/>
                        </a:spcAft>
                      </a:pPr>
                      <a:r>
                        <a:rPr lang="en-US" sz="2000">
                          <a:effectLst/>
                        </a:rPr>
                        <a:t>x</a:t>
                      </a:r>
                      <a:r>
                        <a:rPr lang="en-US" sz="2000" baseline="30000">
                          <a:effectLst/>
                        </a:rPr>
                        <a:t>2</a:t>
                      </a:r>
                      <a:endParaRPr lang="en-US" sz="2000" b="1">
                        <a:effectLst/>
                        <a:latin typeface="Times New Roman"/>
                        <a:ea typeface="Times New Roman"/>
                      </a:endParaRPr>
                    </a:p>
                  </a:txBody>
                  <a:tcPr marL="41827" marR="41827" marT="0" marB="0"/>
                </a:tc>
                <a:tc>
                  <a:txBody>
                    <a:bodyPr/>
                    <a:lstStyle/>
                    <a:p>
                      <a:pPr marL="0" marR="0" algn="ctr">
                        <a:spcBef>
                          <a:spcPts val="0"/>
                        </a:spcBef>
                        <a:spcAft>
                          <a:spcPts val="0"/>
                        </a:spcAft>
                      </a:pPr>
                      <a:r>
                        <a:rPr lang="en-US" sz="2000">
                          <a:effectLst/>
                        </a:rPr>
                        <a:t>x</a:t>
                      </a:r>
                      <a:endParaRPr lang="en-US" sz="2000" b="1">
                        <a:effectLst/>
                        <a:latin typeface="Times New Roman"/>
                        <a:ea typeface="Times New Roman"/>
                      </a:endParaRPr>
                    </a:p>
                  </a:txBody>
                  <a:tcPr marL="41827" marR="41827" marT="0" marB="0"/>
                </a:tc>
                <a:tc>
                  <a:txBody>
                    <a:bodyPr/>
                    <a:lstStyle/>
                    <a:p>
                      <a:pPr marL="0" marR="0" algn="ctr">
                        <a:spcBef>
                          <a:spcPts val="0"/>
                        </a:spcBef>
                        <a:spcAft>
                          <a:spcPts val="0"/>
                        </a:spcAft>
                      </a:pPr>
                      <a:r>
                        <a:rPr lang="en-US" sz="2000" dirty="0">
                          <a:effectLst/>
                        </a:rPr>
                        <a:t>x</a:t>
                      </a:r>
                      <a:r>
                        <a:rPr lang="en-US" sz="2000" baseline="30000" dirty="0">
                          <a:effectLst/>
                        </a:rPr>
                        <a:t>2</a:t>
                      </a:r>
                      <a:endParaRPr lang="en-US" sz="2000" b="1" dirty="0">
                        <a:effectLst/>
                        <a:latin typeface="Times New Roman"/>
                        <a:ea typeface="Times New Roman"/>
                      </a:endParaRPr>
                    </a:p>
                  </a:txBody>
                  <a:tcPr marL="41827" marR="41827" marT="0" marB="0"/>
                </a:tc>
                <a:tc>
                  <a:txBody>
                    <a:bodyPr/>
                    <a:lstStyle/>
                    <a:p>
                      <a:pPr marL="0" marR="0" algn="ctr">
                        <a:spcBef>
                          <a:spcPts val="0"/>
                        </a:spcBef>
                        <a:spcAft>
                          <a:spcPts val="0"/>
                        </a:spcAft>
                      </a:pPr>
                      <a:r>
                        <a:rPr lang="en-US" sz="2000" dirty="0">
                          <a:effectLst/>
                        </a:rPr>
                        <a:t>x</a:t>
                      </a:r>
                      <a:endParaRPr lang="en-US" sz="2000" b="1" dirty="0">
                        <a:effectLst/>
                        <a:latin typeface="Times New Roman"/>
                        <a:ea typeface="Times New Roman"/>
                      </a:endParaRPr>
                    </a:p>
                  </a:txBody>
                  <a:tcPr marL="41827" marR="41827" marT="0" marB="0"/>
                </a:tc>
                <a:tc>
                  <a:txBody>
                    <a:bodyPr/>
                    <a:lstStyle/>
                    <a:p>
                      <a:pPr marL="0" marR="0" algn="ctr">
                        <a:spcBef>
                          <a:spcPts val="0"/>
                        </a:spcBef>
                        <a:spcAft>
                          <a:spcPts val="0"/>
                        </a:spcAft>
                      </a:pPr>
                      <a:r>
                        <a:rPr lang="en-US" sz="2000">
                          <a:effectLst/>
                        </a:rPr>
                        <a:t>x</a:t>
                      </a:r>
                      <a:r>
                        <a:rPr lang="en-US" sz="2000" baseline="30000">
                          <a:effectLst/>
                        </a:rPr>
                        <a:t>2</a:t>
                      </a:r>
                      <a:endParaRPr lang="en-US" sz="2000" b="1">
                        <a:effectLst/>
                        <a:latin typeface="Times New Roman"/>
                        <a:ea typeface="Times New Roman"/>
                      </a:endParaRPr>
                    </a:p>
                  </a:txBody>
                  <a:tcPr marL="41827" marR="41827" marT="0" marB="0"/>
                </a:tc>
                <a:extLst>
                  <a:ext uri="{0D108BD9-81ED-4DB2-BD59-A6C34878D82A}">
                    <a16:rowId xmlns:a16="http://schemas.microsoft.com/office/drawing/2014/main" val="10001"/>
                  </a:ext>
                </a:extLst>
              </a:tr>
              <a:tr h="289560">
                <a:tc>
                  <a:txBody>
                    <a:bodyPr/>
                    <a:lstStyle/>
                    <a:p>
                      <a:pPr marL="0" marR="0" algn="ctr">
                        <a:spcBef>
                          <a:spcPts val="0"/>
                        </a:spcBef>
                        <a:spcAft>
                          <a:spcPts val="0"/>
                        </a:spcAft>
                      </a:pPr>
                      <a:r>
                        <a:rPr lang="en-US" sz="2000" dirty="0">
                          <a:effectLst/>
                        </a:rPr>
                        <a:t>77</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5929</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72</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5184</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76</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5776</a:t>
                      </a:r>
                      <a:endParaRPr lang="en-US" sz="2000" b="1">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2"/>
                  </a:ext>
                </a:extLst>
              </a:tr>
              <a:tr h="289560">
                <a:tc>
                  <a:txBody>
                    <a:bodyPr/>
                    <a:lstStyle/>
                    <a:p>
                      <a:pPr marL="0" marR="0" algn="ctr">
                        <a:spcBef>
                          <a:spcPts val="0"/>
                        </a:spcBef>
                        <a:spcAft>
                          <a:spcPts val="0"/>
                        </a:spcAft>
                      </a:pPr>
                      <a:r>
                        <a:rPr lang="en-US" sz="2000">
                          <a:effectLst/>
                        </a:rPr>
                        <a:t>81</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6561</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58</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3364</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85</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7225</a:t>
                      </a:r>
                      <a:endParaRPr lang="en-US" sz="2000" b="1" dirty="0">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3"/>
                  </a:ext>
                </a:extLst>
              </a:tr>
              <a:tr h="289560">
                <a:tc>
                  <a:txBody>
                    <a:bodyPr/>
                    <a:lstStyle/>
                    <a:p>
                      <a:pPr marL="0" marR="0" algn="ctr">
                        <a:spcBef>
                          <a:spcPts val="0"/>
                        </a:spcBef>
                        <a:spcAft>
                          <a:spcPts val="0"/>
                        </a:spcAft>
                      </a:pPr>
                      <a:r>
                        <a:rPr lang="en-US" sz="2000">
                          <a:effectLst/>
                        </a:rPr>
                        <a:t>71</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5041</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74</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5476</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82</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6724</a:t>
                      </a:r>
                      <a:endParaRPr lang="en-US" sz="2000" b="1" dirty="0">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4"/>
                  </a:ext>
                </a:extLst>
              </a:tr>
              <a:tr h="289560">
                <a:tc>
                  <a:txBody>
                    <a:bodyPr/>
                    <a:lstStyle/>
                    <a:p>
                      <a:pPr marL="0" marR="0" algn="ctr">
                        <a:spcBef>
                          <a:spcPts val="0"/>
                        </a:spcBef>
                        <a:spcAft>
                          <a:spcPts val="0"/>
                        </a:spcAft>
                      </a:pPr>
                      <a:r>
                        <a:rPr lang="en-US" sz="2000" dirty="0">
                          <a:effectLst/>
                        </a:rPr>
                        <a:t>76</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5776</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66</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4356</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80</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6400</a:t>
                      </a:r>
                      <a:endParaRPr lang="en-US" sz="2000" b="1" dirty="0">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5"/>
                  </a:ext>
                </a:extLst>
              </a:tr>
              <a:tr h="289560">
                <a:tc>
                  <a:txBody>
                    <a:bodyPr/>
                    <a:lstStyle/>
                    <a:p>
                      <a:pPr marL="0" marR="0" algn="ctr">
                        <a:spcBef>
                          <a:spcPts val="0"/>
                        </a:spcBef>
                        <a:spcAft>
                          <a:spcPts val="0"/>
                        </a:spcAft>
                      </a:pPr>
                      <a:r>
                        <a:rPr lang="en-US" sz="2000">
                          <a:effectLst/>
                        </a:rPr>
                        <a:t>80</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6400</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70</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4900</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77</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5929</a:t>
                      </a:r>
                      <a:endParaRPr lang="en-US" sz="2000" b="1" dirty="0">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6"/>
                  </a:ext>
                </a:extLst>
              </a:tr>
              <a:tr h="289560">
                <a:tc>
                  <a:txBody>
                    <a:bodyPr/>
                    <a:lstStyle/>
                    <a:p>
                      <a:pPr marL="0" marR="0" algn="ctr">
                        <a:spcBef>
                          <a:spcPts val="0"/>
                        </a:spcBef>
                        <a:spcAft>
                          <a:spcPts val="0"/>
                        </a:spcAft>
                      </a:pPr>
                      <a:r>
                        <a:rPr lang="en-US" sz="2000">
                          <a:effectLst/>
                        </a:rPr>
                        <a:t> </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 </a:t>
                      </a:r>
                      <a:endParaRPr lang="en-US" sz="2000" b="1" dirty="0">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 </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 </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 </a:t>
                      </a:r>
                      <a:endParaRPr lang="en-US" sz="2000" b="1">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 </a:t>
                      </a:r>
                      <a:endParaRPr lang="en-US" sz="2000" b="1" dirty="0">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7"/>
                  </a:ext>
                </a:extLst>
              </a:tr>
              <a:tr h="289560">
                <a:tc>
                  <a:txBody>
                    <a:bodyPr/>
                    <a:lstStyle/>
                    <a:p>
                      <a:pPr marL="0" marR="0" algn="ctr">
                        <a:spcBef>
                          <a:spcPts val="0"/>
                        </a:spcBef>
                        <a:spcAft>
                          <a:spcPts val="0"/>
                        </a:spcAft>
                      </a:pPr>
                      <a:r>
                        <a:rPr lang="en-US" sz="2000" dirty="0">
                          <a:effectLst/>
                        </a:rPr>
                        <a:t>T</a:t>
                      </a:r>
                      <a:r>
                        <a:rPr lang="en-US" sz="2000" baseline="-25000" dirty="0">
                          <a:effectLst/>
                        </a:rPr>
                        <a:t>B</a:t>
                      </a:r>
                      <a:endParaRPr lang="en-US" sz="2000" b="1" dirty="0">
                        <a:solidFill>
                          <a:schemeClr val="tx1"/>
                        </a:solidFill>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a:t>
                      </a:r>
                      <a:endParaRPr lang="en-US" sz="2000" b="0" dirty="0">
                        <a:solidFill>
                          <a:schemeClr val="tx1"/>
                        </a:solidFill>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T</a:t>
                      </a:r>
                      <a:r>
                        <a:rPr lang="en-US" sz="2000" baseline="-25000" dirty="0">
                          <a:effectLst/>
                        </a:rPr>
                        <a:t>G</a:t>
                      </a:r>
                      <a:endParaRPr lang="en-US" sz="2000" b="1" dirty="0">
                        <a:solidFill>
                          <a:schemeClr val="tx1"/>
                        </a:solidFill>
                        <a:effectLst/>
                        <a:latin typeface="Times New Roman"/>
                        <a:ea typeface="Times New Roman"/>
                      </a:endParaRPr>
                    </a:p>
                  </a:txBody>
                  <a:tcPr marL="41827" marR="41827" marT="0" marB="0">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effectLst/>
                        </a:rPr>
                        <a:t>∑()</a:t>
                      </a:r>
                      <a:endParaRPr lang="en-US" sz="2000" b="0" dirty="0">
                        <a:solidFill>
                          <a:schemeClr val="tx1"/>
                        </a:solidFill>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T</a:t>
                      </a:r>
                      <a:r>
                        <a:rPr lang="en-US" sz="2000" baseline="-25000" dirty="0">
                          <a:effectLst/>
                        </a:rPr>
                        <a:t>S</a:t>
                      </a:r>
                      <a:endParaRPr lang="en-US" sz="2000" b="1" dirty="0">
                        <a:solidFill>
                          <a:schemeClr val="tx1"/>
                        </a:solidFill>
                        <a:effectLst/>
                        <a:latin typeface="Times New Roman"/>
                        <a:ea typeface="Times New Roman"/>
                      </a:endParaRPr>
                    </a:p>
                  </a:txBody>
                  <a:tcPr marL="41827" marR="41827" marT="0" marB="0">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effectLst/>
                        </a:rPr>
                        <a:t>∑()</a:t>
                      </a:r>
                      <a:endParaRPr lang="en-US" sz="2000" b="0" dirty="0">
                        <a:solidFill>
                          <a:schemeClr val="tx1"/>
                        </a:solidFill>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8"/>
                  </a:ext>
                </a:extLst>
              </a:tr>
              <a:tr h="289560">
                <a:tc>
                  <a:txBody>
                    <a:bodyPr/>
                    <a:lstStyle/>
                    <a:p>
                      <a:pPr marL="0" marR="0" algn="ctr">
                        <a:spcBef>
                          <a:spcPts val="0"/>
                        </a:spcBef>
                        <a:spcAft>
                          <a:spcPts val="0"/>
                        </a:spcAft>
                      </a:pPr>
                      <a:r>
                        <a:rPr lang="en-US" sz="2000" dirty="0">
                          <a:effectLst/>
                        </a:rPr>
                        <a:t>385</a:t>
                      </a:r>
                      <a:endParaRPr lang="en-US" sz="2000" b="1" dirty="0">
                        <a:solidFill>
                          <a:schemeClr val="tx1"/>
                        </a:solidFill>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a:effectLst/>
                        </a:rPr>
                        <a:t>29707</a:t>
                      </a:r>
                      <a:endParaRPr lang="en-US" sz="2000" b="1">
                        <a:solidFill>
                          <a:schemeClr val="tx1"/>
                        </a:solidFill>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340</a:t>
                      </a:r>
                      <a:endParaRPr lang="en-US" sz="2000" b="1" dirty="0">
                        <a:solidFill>
                          <a:schemeClr val="tx1"/>
                        </a:solidFill>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23280</a:t>
                      </a:r>
                      <a:endParaRPr lang="en-US" sz="2000" b="1" dirty="0">
                        <a:solidFill>
                          <a:schemeClr val="tx1"/>
                        </a:solidFill>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400</a:t>
                      </a:r>
                      <a:endParaRPr lang="en-US" sz="2000" b="1" dirty="0">
                        <a:solidFill>
                          <a:schemeClr val="tx1"/>
                        </a:solidFill>
                        <a:effectLst/>
                        <a:latin typeface="Times New Roman"/>
                        <a:ea typeface="Times New Roman"/>
                      </a:endParaRPr>
                    </a:p>
                  </a:txBody>
                  <a:tcPr marL="41827" marR="41827" marT="0" marB="0">
                    <a:solidFill>
                      <a:schemeClr val="bg1"/>
                    </a:solidFill>
                  </a:tcPr>
                </a:tc>
                <a:tc>
                  <a:txBody>
                    <a:bodyPr/>
                    <a:lstStyle/>
                    <a:p>
                      <a:pPr marL="0" marR="0" algn="ctr">
                        <a:spcBef>
                          <a:spcPts val="0"/>
                        </a:spcBef>
                        <a:spcAft>
                          <a:spcPts val="0"/>
                        </a:spcAft>
                      </a:pPr>
                      <a:r>
                        <a:rPr lang="en-US" sz="2000" dirty="0">
                          <a:effectLst/>
                        </a:rPr>
                        <a:t>32054</a:t>
                      </a:r>
                      <a:endParaRPr lang="en-US" sz="2000" b="1" dirty="0">
                        <a:solidFill>
                          <a:schemeClr val="tx1"/>
                        </a:solidFill>
                        <a:effectLst/>
                        <a:latin typeface="Times New Roman"/>
                        <a:ea typeface="Times New Roman"/>
                      </a:endParaRPr>
                    </a:p>
                  </a:txBody>
                  <a:tcPr marL="41827" marR="41827" marT="0" marB="0">
                    <a:solidFill>
                      <a:schemeClr val="bg1"/>
                    </a:solidFill>
                  </a:tcPr>
                </a:tc>
                <a:extLst>
                  <a:ext uri="{0D108BD9-81ED-4DB2-BD59-A6C34878D82A}">
                    <a16:rowId xmlns:a16="http://schemas.microsoft.com/office/drawing/2014/main" val="10009"/>
                  </a:ext>
                </a:extLst>
              </a:tr>
            </a:tbl>
          </a:graphicData>
        </a:graphic>
      </p:graphicFrame>
      <p:sp>
        <p:nvSpPr>
          <p:cNvPr id="9"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TextBox 2"/>
          <p:cNvSpPr txBox="1"/>
          <p:nvPr/>
        </p:nvSpPr>
        <p:spPr>
          <a:xfrm>
            <a:off x="477795" y="3739378"/>
            <a:ext cx="8346142" cy="1384995"/>
          </a:xfrm>
          <a:prstGeom prst="rect">
            <a:avLst/>
          </a:prstGeom>
          <a:noFill/>
        </p:spPr>
        <p:txBody>
          <a:bodyPr wrap="square" rtlCol="0">
            <a:spAutoFit/>
          </a:bodyPr>
          <a:lstStyle/>
          <a:p>
            <a:r>
              <a:rPr lang="en-US" sz="2000" dirty="0" err="1"/>
              <a:t>SStotal</a:t>
            </a:r>
            <a:r>
              <a:rPr lang="en-US" sz="2000" dirty="0"/>
              <a:t> = 666		</a:t>
            </a:r>
            <a:r>
              <a:rPr lang="en-US" sz="2000" dirty="0" err="1"/>
              <a:t>df</a:t>
            </a:r>
            <a:r>
              <a:rPr lang="en-US" sz="2000" dirty="0"/>
              <a:t>=N-1=15-1=14	</a:t>
            </a:r>
            <a:r>
              <a:rPr lang="en-US" sz="2000" dirty="0" err="1"/>
              <a:t>MStotal</a:t>
            </a:r>
            <a:r>
              <a:rPr lang="en-US" sz="2000" dirty="0"/>
              <a:t> = (not a thing)</a:t>
            </a:r>
          </a:p>
          <a:p>
            <a:r>
              <a:rPr lang="en-US" sz="2000" dirty="0" err="1"/>
              <a:t>SSbetween</a:t>
            </a:r>
            <a:r>
              <a:rPr lang="en-US" sz="2000" dirty="0"/>
              <a:t> = 390	</a:t>
            </a:r>
            <a:r>
              <a:rPr lang="en-US" sz="2000" dirty="0" err="1"/>
              <a:t>df</a:t>
            </a:r>
            <a:r>
              <a:rPr lang="en-US" sz="2000" dirty="0"/>
              <a:t>=p-1=3-1=</a:t>
            </a:r>
            <a:r>
              <a:rPr lang="en-US" sz="2000" b="1" dirty="0">
                <a:solidFill>
                  <a:srgbClr val="C00000"/>
                </a:solidFill>
              </a:rPr>
              <a:t>2</a:t>
            </a:r>
            <a:r>
              <a:rPr lang="en-US" sz="2000" dirty="0"/>
              <a:t>		</a:t>
            </a:r>
            <a:r>
              <a:rPr lang="en-US" sz="2000" dirty="0" err="1"/>
              <a:t>MSbet</a:t>
            </a:r>
            <a:r>
              <a:rPr lang="en-US" sz="2000" dirty="0"/>
              <a:t> =390/2=</a:t>
            </a:r>
            <a:r>
              <a:rPr lang="en-US" sz="2000" b="1" dirty="0">
                <a:solidFill>
                  <a:srgbClr val="C00000"/>
                </a:solidFill>
              </a:rPr>
              <a:t>195</a:t>
            </a:r>
            <a:r>
              <a:rPr lang="en-US" sz="2000" dirty="0">
                <a:solidFill>
                  <a:srgbClr val="C00000"/>
                </a:solidFill>
              </a:rPr>
              <a:t> </a:t>
            </a:r>
          </a:p>
          <a:p>
            <a:r>
              <a:rPr lang="en-US" sz="2000" dirty="0" err="1"/>
              <a:t>SSerror</a:t>
            </a:r>
            <a:r>
              <a:rPr lang="en-US" sz="2000" dirty="0"/>
              <a:t> = 276		</a:t>
            </a:r>
            <a:r>
              <a:rPr lang="en-US" sz="2000" dirty="0" err="1"/>
              <a:t>df</a:t>
            </a:r>
            <a:r>
              <a:rPr lang="en-US" sz="2000" dirty="0"/>
              <a:t>=N-p=15-3=</a:t>
            </a:r>
            <a:r>
              <a:rPr lang="en-US" sz="2000" b="1" dirty="0">
                <a:solidFill>
                  <a:srgbClr val="7030A0"/>
                </a:solidFill>
              </a:rPr>
              <a:t>12</a:t>
            </a:r>
            <a:r>
              <a:rPr lang="en-US" sz="2000" dirty="0"/>
              <a:t>	</a:t>
            </a:r>
            <a:r>
              <a:rPr lang="en-US" sz="2000" dirty="0" err="1"/>
              <a:t>MSerr</a:t>
            </a:r>
            <a:r>
              <a:rPr lang="en-US" sz="2000" dirty="0"/>
              <a:t>=276/12=</a:t>
            </a:r>
            <a:r>
              <a:rPr lang="en-US" sz="2000" b="1" dirty="0">
                <a:solidFill>
                  <a:srgbClr val="7030A0"/>
                </a:solidFill>
              </a:rPr>
              <a:t>23</a:t>
            </a:r>
          </a:p>
          <a:p>
            <a:endParaRPr lang="en-US" sz="2400" dirty="0"/>
          </a:p>
        </p:txBody>
      </p:sp>
      <p:graphicFrame>
        <p:nvGraphicFramePr>
          <p:cNvPr id="5" name="Table 4"/>
          <p:cNvGraphicFramePr>
            <a:graphicFrameLocks noGrp="1"/>
          </p:cNvGraphicFramePr>
          <p:nvPr>
            <p:extLst>
              <p:ext uri="{D42A27DB-BD31-4B8C-83A1-F6EECF244321}">
                <p14:modId xmlns:p14="http://schemas.microsoft.com/office/powerpoint/2010/main" val="907282634"/>
              </p:ext>
            </p:extLst>
          </p:nvPr>
        </p:nvGraphicFramePr>
        <p:xfrm>
          <a:off x="1524000" y="5124373"/>
          <a:ext cx="6096000" cy="1483360"/>
        </p:xfrm>
        <a:graphic>
          <a:graphicData uri="http://schemas.openxmlformats.org/drawingml/2006/table">
            <a:tbl>
              <a:tblPr firstRow="1" firstCol="1">
                <a:tableStyleId>{FABFCF23-3B69-468F-B69F-88F6DE6A72F2}</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0840">
                <a:tc>
                  <a:txBody>
                    <a:bodyPr/>
                    <a:lstStyle/>
                    <a:p>
                      <a:r>
                        <a:rPr lang="en-US" dirty="0"/>
                        <a:t>Source</a:t>
                      </a:r>
                    </a:p>
                  </a:txBody>
                  <a:tcPr/>
                </a:tc>
                <a:tc>
                  <a:txBody>
                    <a:bodyPr/>
                    <a:lstStyle/>
                    <a:p>
                      <a:pPr algn="ctr"/>
                      <a:r>
                        <a:rPr lang="en-US" dirty="0"/>
                        <a:t>SS</a:t>
                      </a:r>
                    </a:p>
                  </a:txBody>
                  <a:tcPr/>
                </a:tc>
                <a:tc>
                  <a:txBody>
                    <a:bodyPr/>
                    <a:lstStyle/>
                    <a:p>
                      <a:pPr algn="ctr"/>
                      <a:r>
                        <a:rPr lang="en-US" dirty="0" err="1"/>
                        <a:t>df</a:t>
                      </a:r>
                      <a:endParaRPr lang="en-US" dirty="0"/>
                    </a:p>
                  </a:txBody>
                  <a:tcPr/>
                </a:tc>
                <a:tc>
                  <a:txBody>
                    <a:bodyPr/>
                    <a:lstStyle/>
                    <a:p>
                      <a:pPr algn="ctr"/>
                      <a:r>
                        <a:rPr lang="en-US" dirty="0"/>
                        <a:t>MS</a:t>
                      </a:r>
                    </a:p>
                  </a:txBody>
                  <a:tcPr/>
                </a:tc>
                <a:tc>
                  <a:txBody>
                    <a:bodyPr/>
                    <a:lstStyle/>
                    <a:p>
                      <a:pPr algn="ctr"/>
                      <a:r>
                        <a:rPr lang="en-US" dirty="0"/>
                        <a:t>F</a:t>
                      </a:r>
                    </a:p>
                  </a:txBody>
                  <a:tcPr/>
                </a:tc>
                <a:extLst>
                  <a:ext uri="{0D108BD9-81ED-4DB2-BD59-A6C34878D82A}">
                    <a16:rowId xmlns:a16="http://schemas.microsoft.com/office/drawing/2014/main" val="10000"/>
                  </a:ext>
                </a:extLst>
              </a:tr>
              <a:tr h="370840">
                <a:tc>
                  <a:txBody>
                    <a:bodyPr/>
                    <a:lstStyle/>
                    <a:p>
                      <a:r>
                        <a:rPr lang="en-US" dirty="0">
                          <a:solidFill>
                            <a:schemeClr val="bg1"/>
                          </a:solidFill>
                        </a:rPr>
                        <a:t>Between</a:t>
                      </a:r>
                    </a:p>
                  </a:txBody>
                  <a:tcPr>
                    <a:solidFill>
                      <a:schemeClr val="accent5"/>
                    </a:solidFill>
                  </a:tcPr>
                </a:tc>
                <a:tc>
                  <a:txBody>
                    <a:bodyPr/>
                    <a:lstStyle/>
                    <a:p>
                      <a:pPr algn="r"/>
                      <a:r>
                        <a:rPr lang="en-US" dirty="0"/>
                        <a:t>390</a:t>
                      </a:r>
                    </a:p>
                  </a:txBody>
                  <a:tcPr/>
                </a:tc>
                <a:tc>
                  <a:txBody>
                    <a:bodyPr/>
                    <a:lstStyle/>
                    <a:p>
                      <a:pPr algn="r"/>
                      <a:r>
                        <a:rPr lang="en-US" dirty="0"/>
                        <a:t>2</a:t>
                      </a:r>
                    </a:p>
                  </a:txBody>
                  <a:tcPr/>
                </a:tc>
                <a:tc>
                  <a:txBody>
                    <a:bodyPr/>
                    <a:lstStyle/>
                    <a:p>
                      <a:pPr algn="r"/>
                      <a:r>
                        <a:rPr lang="en-US" dirty="0"/>
                        <a:t>195</a:t>
                      </a:r>
                    </a:p>
                  </a:txBody>
                  <a:tcPr/>
                </a:tc>
                <a:tc>
                  <a:txBody>
                    <a:bodyPr/>
                    <a:lstStyle/>
                    <a:p>
                      <a:pPr algn="r"/>
                      <a:r>
                        <a:rPr lang="en-US" dirty="0"/>
                        <a:t>8.47</a:t>
                      </a:r>
                    </a:p>
                  </a:txBody>
                  <a:tcPr/>
                </a:tc>
                <a:extLst>
                  <a:ext uri="{0D108BD9-81ED-4DB2-BD59-A6C34878D82A}">
                    <a16:rowId xmlns:a16="http://schemas.microsoft.com/office/drawing/2014/main" val="10001"/>
                  </a:ext>
                </a:extLst>
              </a:tr>
              <a:tr h="370840">
                <a:tc>
                  <a:txBody>
                    <a:bodyPr/>
                    <a:lstStyle/>
                    <a:p>
                      <a:r>
                        <a:rPr lang="en-US" dirty="0">
                          <a:solidFill>
                            <a:schemeClr val="bg1"/>
                          </a:solidFill>
                        </a:rPr>
                        <a:t>Error</a:t>
                      </a:r>
                    </a:p>
                  </a:txBody>
                  <a:tcPr>
                    <a:solidFill>
                      <a:schemeClr val="accent5"/>
                    </a:solidFill>
                  </a:tcPr>
                </a:tc>
                <a:tc>
                  <a:txBody>
                    <a:bodyPr/>
                    <a:lstStyle/>
                    <a:p>
                      <a:pPr algn="r"/>
                      <a:r>
                        <a:rPr lang="en-US" dirty="0"/>
                        <a:t>276</a:t>
                      </a:r>
                    </a:p>
                  </a:txBody>
                  <a:tcPr/>
                </a:tc>
                <a:tc>
                  <a:txBody>
                    <a:bodyPr/>
                    <a:lstStyle/>
                    <a:p>
                      <a:pPr algn="r"/>
                      <a:r>
                        <a:rPr lang="en-US" dirty="0"/>
                        <a:t>12</a:t>
                      </a:r>
                    </a:p>
                  </a:txBody>
                  <a:tcPr/>
                </a:tc>
                <a:tc>
                  <a:txBody>
                    <a:bodyPr/>
                    <a:lstStyle/>
                    <a:p>
                      <a:pPr algn="r"/>
                      <a:r>
                        <a:rPr lang="en-US" dirty="0"/>
                        <a:t>23</a:t>
                      </a:r>
                    </a:p>
                  </a:txBody>
                  <a:tcPr/>
                </a:tc>
                <a:tc>
                  <a:txBody>
                    <a:bodyPr/>
                    <a:lstStyle/>
                    <a:p>
                      <a:pPr algn="r"/>
                      <a:endParaRPr lang="en-US"/>
                    </a:p>
                  </a:txBody>
                  <a:tcPr/>
                </a:tc>
                <a:extLst>
                  <a:ext uri="{0D108BD9-81ED-4DB2-BD59-A6C34878D82A}">
                    <a16:rowId xmlns:a16="http://schemas.microsoft.com/office/drawing/2014/main" val="10002"/>
                  </a:ext>
                </a:extLst>
              </a:tr>
              <a:tr h="370840">
                <a:tc>
                  <a:txBody>
                    <a:bodyPr/>
                    <a:lstStyle/>
                    <a:p>
                      <a:r>
                        <a:rPr lang="en-US" dirty="0">
                          <a:solidFill>
                            <a:schemeClr val="bg1"/>
                          </a:solidFill>
                        </a:rPr>
                        <a:t>Total</a:t>
                      </a:r>
                    </a:p>
                  </a:txBody>
                  <a:tcPr>
                    <a:solidFill>
                      <a:schemeClr val="accent5"/>
                    </a:solidFill>
                  </a:tcPr>
                </a:tc>
                <a:tc>
                  <a:txBody>
                    <a:bodyPr/>
                    <a:lstStyle/>
                    <a:p>
                      <a:pPr algn="r"/>
                      <a:r>
                        <a:rPr lang="en-US" dirty="0"/>
                        <a:t>666</a:t>
                      </a:r>
                    </a:p>
                  </a:txBody>
                  <a:tcPr/>
                </a:tc>
                <a:tc>
                  <a:txBody>
                    <a:bodyPr/>
                    <a:lstStyle/>
                    <a:p>
                      <a:pPr algn="r"/>
                      <a:r>
                        <a:rPr lang="en-US" dirty="0"/>
                        <a:t>14</a:t>
                      </a:r>
                    </a:p>
                  </a:txBody>
                  <a:tcPr/>
                </a:tc>
                <a:tc>
                  <a:txBody>
                    <a:bodyPr/>
                    <a:lstStyle/>
                    <a:p>
                      <a:pPr algn="r"/>
                      <a:endParaRPr lang="en-US" dirty="0"/>
                    </a:p>
                  </a:txBody>
                  <a:tcPr/>
                </a:tc>
                <a:tc>
                  <a:txBody>
                    <a:bodyPr/>
                    <a:lstStyle/>
                    <a:p>
                      <a:pPr algn="r"/>
                      <a:endParaRPr lang="en-US" dirty="0"/>
                    </a:p>
                  </a:txBody>
                  <a:tcPr/>
                </a:tc>
                <a:extLst>
                  <a:ext uri="{0D108BD9-81ED-4DB2-BD59-A6C34878D82A}">
                    <a16:rowId xmlns:a16="http://schemas.microsoft.com/office/drawing/2014/main" val="10003"/>
                  </a:ext>
                </a:extLst>
              </a:tr>
            </a:tbl>
          </a:graphicData>
        </a:graphic>
      </p:graphicFrame>
      <p:sp>
        <p:nvSpPr>
          <p:cNvPr id="8" name="TextBox 7">
            <a:extLst>
              <a:ext uri="{FF2B5EF4-FFF2-40B4-BE49-F238E27FC236}">
                <a16:creationId xmlns:a16="http://schemas.microsoft.com/office/drawing/2014/main" id="{0F1A94C7-EE13-2642-8281-4C2C0E6493B1}"/>
              </a:ext>
            </a:extLst>
          </p:cNvPr>
          <p:cNvSpPr txBox="1"/>
          <p:nvPr/>
        </p:nvSpPr>
        <p:spPr>
          <a:xfrm>
            <a:off x="7467600" y="6186202"/>
            <a:ext cx="1676400" cy="646331"/>
          </a:xfrm>
          <a:prstGeom prst="rect">
            <a:avLst/>
          </a:prstGeom>
          <a:solidFill>
            <a:srgbClr val="FF6600"/>
          </a:solidFill>
          <a:ln>
            <a:solidFill>
              <a:srgbClr val="000090"/>
            </a:solidFill>
          </a:ln>
        </p:spPr>
        <p:txBody>
          <a:bodyPr wrap="square" rtlCol="0">
            <a:spAutoFit/>
          </a:bodyPr>
          <a:lstStyle/>
          <a:p>
            <a:r>
              <a:rPr lang="en-US" dirty="0"/>
              <a:t>Finally…our test statistic!!!</a:t>
            </a:r>
          </a:p>
        </p:txBody>
      </p:sp>
      <p:sp>
        <p:nvSpPr>
          <p:cNvPr id="10" name="Left Arrow 9">
            <a:extLst>
              <a:ext uri="{FF2B5EF4-FFF2-40B4-BE49-F238E27FC236}">
                <a16:creationId xmlns:a16="http://schemas.microsoft.com/office/drawing/2014/main" id="{8CDAA24E-7DBE-3946-BDFC-097BE7541607}"/>
              </a:ext>
            </a:extLst>
          </p:cNvPr>
          <p:cNvSpPr/>
          <p:nvPr/>
        </p:nvSpPr>
        <p:spPr>
          <a:xfrm rot="1404248">
            <a:off x="7576910" y="5772869"/>
            <a:ext cx="609600" cy="304800"/>
          </a:xfrm>
          <a:prstGeom prst="left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6555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1" y="4119"/>
            <a:ext cx="7773338" cy="676882"/>
          </a:xfrm>
        </p:spPr>
        <p:txBody>
          <a:bodyPr/>
          <a:lstStyle/>
          <a:p>
            <a:r>
              <a:rPr lang="en-US" dirty="0"/>
              <a:t>Ok…now what?</a:t>
            </a:r>
          </a:p>
        </p:txBody>
      </p:sp>
      <p:sp>
        <p:nvSpPr>
          <p:cNvPr id="3" name="Content Placeholder 2"/>
          <p:cNvSpPr>
            <a:spLocks noGrp="1"/>
          </p:cNvSpPr>
          <p:nvPr>
            <p:ph idx="1"/>
          </p:nvPr>
        </p:nvSpPr>
        <p:spPr>
          <a:xfrm>
            <a:off x="609600" y="1154552"/>
            <a:ext cx="7773339" cy="3424107"/>
          </a:xfrm>
        </p:spPr>
        <p:txBody>
          <a:bodyPr>
            <a:noAutofit/>
          </a:bodyPr>
          <a:lstStyle/>
          <a:p>
            <a:pPr marL="0" indent="0">
              <a:buNone/>
            </a:pPr>
            <a:r>
              <a:rPr lang="en-US" dirty="0"/>
              <a:t>You FINALLY calculated an F statistic!</a:t>
            </a:r>
          </a:p>
          <a:p>
            <a:r>
              <a:rPr lang="en-US" dirty="0"/>
              <a:t>This is F observed</a:t>
            </a:r>
          </a:p>
          <a:p>
            <a:endParaRPr lang="en-US" dirty="0"/>
          </a:p>
          <a:p>
            <a:pPr marL="0" indent="0">
              <a:buNone/>
            </a:pPr>
            <a:r>
              <a:rPr lang="en-US" dirty="0"/>
              <a:t>SO now we need to compare this with an F Critical Value to see if we can reject the null:</a:t>
            </a:r>
          </a:p>
          <a:p>
            <a:pPr marL="0" indent="0">
              <a:buNone/>
            </a:pPr>
            <a:endParaRPr lang="en-US" dirty="0"/>
          </a:p>
          <a:p>
            <a:pPr marL="0" indent="0">
              <a:buNone/>
            </a:pPr>
            <a:r>
              <a:rPr lang="en-US" dirty="0" err="1"/>
              <a:t>F</a:t>
            </a:r>
            <a:r>
              <a:rPr lang="en-US" baseline="-25000" dirty="0" err="1"/>
              <a:t>crit</a:t>
            </a:r>
            <a:r>
              <a:rPr lang="en-US" dirty="0"/>
              <a:t>(</a:t>
            </a:r>
            <a:r>
              <a:rPr lang="en-US" dirty="0" err="1"/>
              <a:t>df</a:t>
            </a:r>
            <a:r>
              <a:rPr lang="en-US" baseline="-25000" dirty="0" err="1"/>
              <a:t>num</a:t>
            </a:r>
            <a:r>
              <a:rPr lang="en-US" dirty="0"/>
              <a:t>, </a:t>
            </a:r>
            <a:r>
              <a:rPr lang="en-US" dirty="0" err="1"/>
              <a:t>df</a:t>
            </a:r>
            <a:r>
              <a:rPr lang="en-US" baseline="-25000" dirty="0" err="1"/>
              <a:t>denom</a:t>
            </a:r>
            <a:r>
              <a:rPr lang="en-US" dirty="0"/>
              <a:t>, </a:t>
            </a:r>
            <a:r>
              <a:rPr lang="en-US" dirty="0">
                <a:sym typeface="Symbol"/>
              </a:rPr>
              <a:t></a:t>
            </a:r>
            <a:r>
              <a:rPr lang="en-US" dirty="0"/>
              <a:t>)</a:t>
            </a:r>
            <a:r>
              <a:rPr lang="en-US" b="1" dirty="0"/>
              <a:t>		</a:t>
            </a:r>
            <a:r>
              <a:rPr lang="en-US" dirty="0" err="1"/>
              <a:t>F</a:t>
            </a:r>
            <a:r>
              <a:rPr lang="en-US" baseline="-25000" dirty="0" err="1"/>
              <a:t>crit</a:t>
            </a:r>
            <a:r>
              <a:rPr lang="en-US" dirty="0"/>
              <a:t> (</a:t>
            </a:r>
            <a:r>
              <a:rPr lang="en-US" b="1" dirty="0">
                <a:solidFill>
                  <a:srgbClr val="C00000"/>
                </a:solidFill>
              </a:rPr>
              <a:t>2</a:t>
            </a:r>
            <a:r>
              <a:rPr lang="en-US" dirty="0"/>
              <a:t>, </a:t>
            </a:r>
            <a:r>
              <a:rPr lang="en-US" b="1" dirty="0">
                <a:solidFill>
                  <a:srgbClr val="7030A0"/>
                </a:solidFill>
              </a:rPr>
              <a:t>12</a:t>
            </a:r>
            <a:r>
              <a:rPr lang="en-US" dirty="0"/>
              <a:t>, </a:t>
            </a:r>
            <a:r>
              <a:rPr lang="en-US" dirty="0">
                <a:sym typeface="Symbol"/>
              </a:rPr>
              <a:t></a:t>
            </a:r>
            <a:r>
              <a:rPr lang="en-US" baseline="-25000" dirty="0"/>
              <a:t>.05</a:t>
            </a:r>
            <a:r>
              <a:rPr lang="en-US" dirty="0"/>
              <a:t>)</a:t>
            </a:r>
          </a:p>
          <a:p>
            <a:pPr marL="0" indent="0">
              <a:buNone/>
            </a:pPr>
            <a:endParaRPr lang="en-US" dirty="0"/>
          </a:p>
        </p:txBody>
      </p:sp>
      <p:sp>
        <p:nvSpPr>
          <p:cNvPr id="4" name="TextBox 3"/>
          <p:cNvSpPr txBox="1"/>
          <p:nvPr/>
        </p:nvSpPr>
        <p:spPr>
          <a:xfrm>
            <a:off x="4499814" y="5406630"/>
            <a:ext cx="974834" cy="461665"/>
          </a:xfrm>
          <a:prstGeom prst="rect">
            <a:avLst/>
          </a:prstGeom>
          <a:noFill/>
        </p:spPr>
        <p:txBody>
          <a:bodyPr wrap="square" rtlCol="0">
            <a:spAutoFit/>
          </a:bodyPr>
          <a:lstStyle/>
          <a:p>
            <a:r>
              <a:rPr lang="en-US" sz="2400" b="1" dirty="0">
                <a:solidFill>
                  <a:srgbClr val="C00000"/>
                </a:solidFill>
              </a:rPr>
              <a:t>p-1</a:t>
            </a:r>
          </a:p>
        </p:txBody>
      </p:sp>
      <p:cxnSp>
        <p:nvCxnSpPr>
          <p:cNvPr id="6" name="Straight Arrow Connector 5"/>
          <p:cNvCxnSpPr/>
          <p:nvPr/>
        </p:nvCxnSpPr>
        <p:spPr>
          <a:xfrm flipV="1">
            <a:off x="4811840" y="5027569"/>
            <a:ext cx="350783" cy="418108"/>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842803" y="5387051"/>
            <a:ext cx="974834" cy="461665"/>
          </a:xfrm>
          <a:prstGeom prst="rect">
            <a:avLst/>
          </a:prstGeom>
          <a:noFill/>
        </p:spPr>
        <p:txBody>
          <a:bodyPr wrap="square" rtlCol="0">
            <a:spAutoFit/>
          </a:bodyPr>
          <a:lstStyle/>
          <a:p>
            <a:r>
              <a:rPr lang="en-US" sz="2400" b="1" dirty="0">
                <a:solidFill>
                  <a:srgbClr val="7030A0"/>
                </a:solidFill>
              </a:rPr>
              <a:t>N -p</a:t>
            </a:r>
          </a:p>
        </p:txBody>
      </p:sp>
      <p:cxnSp>
        <p:nvCxnSpPr>
          <p:cNvPr id="9" name="Straight Arrow Connector 8"/>
          <p:cNvCxnSpPr/>
          <p:nvPr/>
        </p:nvCxnSpPr>
        <p:spPr>
          <a:xfrm flipH="1" flipV="1">
            <a:off x="5638800" y="4992094"/>
            <a:ext cx="380999" cy="418106"/>
          </a:xfrm>
          <a:prstGeom prst="straightConnector1">
            <a:avLst/>
          </a:prstGeom>
          <a:ln w="317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47856" y="5429779"/>
            <a:ext cx="1698589" cy="461665"/>
          </a:xfrm>
          <a:prstGeom prst="rect">
            <a:avLst/>
          </a:prstGeom>
          <a:noFill/>
        </p:spPr>
        <p:txBody>
          <a:bodyPr wrap="square" rtlCol="0">
            <a:spAutoFit/>
          </a:bodyPr>
          <a:lstStyle/>
          <a:p>
            <a:r>
              <a:rPr lang="en-US" sz="2400" b="1" dirty="0" err="1"/>
              <a:t>df</a:t>
            </a:r>
            <a:r>
              <a:rPr lang="en-US" sz="2400" b="1" dirty="0"/>
              <a:t> between</a:t>
            </a:r>
          </a:p>
        </p:txBody>
      </p:sp>
      <p:cxnSp>
        <p:nvCxnSpPr>
          <p:cNvPr id="11" name="Straight Arrow Connector 10"/>
          <p:cNvCxnSpPr/>
          <p:nvPr/>
        </p:nvCxnSpPr>
        <p:spPr>
          <a:xfrm flipV="1">
            <a:off x="1483637" y="5050718"/>
            <a:ext cx="350783" cy="418108"/>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514600" y="5410200"/>
            <a:ext cx="1514656" cy="461665"/>
          </a:xfrm>
          <a:prstGeom prst="rect">
            <a:avLst/>
          </a:prstGeom>
          <a:noFill/>
        </p:spPr>
        <p:txBody>
          <a:bodyPr wrap="square" rtlCol="0">
            <a:spAutoFit/>
          </a:bodyPr>
          <a:lstStyle/>
          <a:p>
            <a:r>
              <a:rPr lang="en-US" sz="2400" b="1" dirty="0" err="1"/>
              <a:t>df</a:t>
            </a:r>
            <a:r>
              <a:rPr lang="en-US" sz="2400" b="1" dirty="0"/>
              <a:t> error</a:t>
            </a:r>
          </a:p>
        </p:txBody>
      </p:sp>
      <p:cxnSp>
        <p:nvCxnSpPr>
          <p:cNvPr id="13" name="Straight Arrow Connector 12"/>
          <p:cNvCxnSpPr/>
          <p:nvPr/>
        </p:nvCxnSpPr>
        <p:spPr>
          <a:xfrm flipH="1" flipV="1">
            <a:off x="2310597" y="5015243"/>
            <a:ext cx="380999" cy="418106"/>
          </a:xfrm>
          <a:prstGeom prst="straightConnector1">
            <a:avLst/>
          </a:prstGeom>
          <a:ln w="31750">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4100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783" y="0"/>
            <a:ext cx="8229600" cy="921942"/>
          </a:xfrm>
        </p:spPr>
        <p:txBody>
          <a:bodyPr>
            <a:noAutofit/>
          </a:bodyPr>
          <a:lstStyle/>
          <a:p>
            <a:r>
              <a:rPr lang="en-US" cap="none" dirty="0"/>
              <a:t>What do we do if we have </a:t>
            </a:r>
            <a:br>
              <a:rPr lang="en-US" cap="none" dirty="0"/>
            </a:br>
            <a:r>
              <a:rPr lang="en-US" cap="none" dirty="0"/>
              <a:t>more than 2 samples?</a:t>
            </a:r>
          </a:p>
        </p:txBody>
      </p:sp>
      <p:graphicFrame>
        <p:nvGraphicFramePr>
          <p:cNvPr id="4" name="Table 3"/>
          <p:cNvGraphicFramePr>
            <a:graphicFrameLocks noGrp="1"/>
          </p:cNvGraphicFramePr>
          <p:nvPr>
            <p:extLst>
              <p:ext uri="{D42A27DB-BD31-4B8C-83A1-F6EECF244321}">
                <p14:modId xmlns:p14="http://schemas.microsoft.com/office/powerpoint/2010/main" val="4081950748"/>
              </p:ext>
            </p:extLst>
          </p:nvPr>
        </p:nvGraphicFramePr>
        <p:xfrm>
          <a:off x="1731757" y="1642774"/>
          <a:ext cx="5680485" cy="1526540"/>
        </p:xfrm>
        <a:graphic>
          <a:graphicData uri="http://schemas.openxmlformats.org/drawingml/2006/table">
            <a:tbl>
              <a:tblPr firstRow="1">
                <a:tableStyleId>{FABFCF23-3B69-468F-B69F-88F6DE6A72F2}</a:tableStyleId>
              </a:tblPr>
              <a:tblGrid>
                <a:gridCol w="1893495">
                  <a:extLst>
                    <a:ext uri="{9D8B030D-6E8A-4147-A177-3AD203B41FA5}">
                      <a16:colId xmlns:a16="http://schemas.microsoft.com/office/drawing/2014/main" val="20000"/>
                    </a:ext>
                  </a:extLst>
                </a:gridCol>
                <a:gridCol w="1893495">
                  <a:extLst>
                    <a:ext uri="{9D8B030D-6E8A-4147-A177-3AD203B41FA5}">
                      <a16:colId xmlns:a16="http://schemas.microsoft.com/office/drawing/2014/main" val="20001"/>
                    </a:ext>
                  </a:extLst>
                </a:gridCol>
                <a:gridCol w="1893495">
                  <a:extLst>
                    <a:ext uri="{9D8B030D-6E8A-4147-A177-3AD203B41FA5}">
                      <a16:colId xmlns:a16="http://schemas.microsoft.com/office/drawing/2014/main" val="20002"/>
                    </a:ext>
                  </a:extLst>
                </a:gridCol>
              </a:tblGrid>
              <a:tr h="429260">
                <a:tc>
                  <a:txBody>
                    <a:bodyPr/>
                    <a:lstStyle/>
                    <a:p>
                      <a:pPr marL="0" marR="0" algn="ctr">
                        <a:spcBef>
                          <a:spcPts val="0"/>
                        </a:spcBef>
                        <a:spcAft>
                          <a:spcPts val="0"/>
                        </a:spcAft>
                      </a:pPr>
                      <a:r>
                        <a:rPr lang="en-US" sz="2400" dirty="0">
                          <a:effectLst/>
                        </a:rPr>
                        <a:t>No Coffee</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Little bit</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A Lot</a:t>
                      </a:r>
                      <a:endParaRPr lang="en-US" sz="2400" b="1" dirty="0">
                        <a:effectLst/>
                        <a:latin typeface="Times New Roman"/>
                        <a:ea typeface="Times New Roman"/>
                      </a:endParaRPr>
                    </a:p>
                  </a:txBody>
                  <a:tcPr marL="68580" marR="68580" marT="0" marB="0"/>
                </a:tc>
                <a:extLst>
                  <a:ext uri="{0D108BD9-81ED-4DB2-BD59-A6C34878D82A}">
                    <a16:rowId xmlns:a16="http://schemas.microsoft.com/office/drawing/2014/main" val="10000"/>
                  </a:ext>
                </a:extLst>
              </a:tr>
              <a:tr h="429260">
                <a:tc>
                  <a:txBody>
                    <a:bodyPr/>
                    <a:lstStyle/>
                    <a:p>
                      <a:pPr marL="0" marR="0" algn="ctr">
                        <a:spcBef>
                          <a:spcPts val="0"/>
                        </a:spcBef>
                        <a:spcAft>
                          <a:spcPts val="0"/>
                        </a:spcAft>
                      </a:pPr>
                      <a:r>
                        <a:rPr lang="en-US" sz="2400" dirty="0">
                          <a:effectLst/>
                        </a:rPr>
                        <a:t> </a:t>
                      </a:r>
                    </a:p>
                    <a:p>
                      <a:pPr marL="0" marR="0" algn="ctr">
                        <a:spcBef>
                          <a:spcPts val="0"/>
                        </a:spcBef>
                        <a:spcAft>
                          <a:spcPts val="0"/>
                        </a:spcAft>
                      </a:pPr>
                      <a:r>
                        <a:rPr lang="en-US" sz="2400" dirty="0">
                          <a:effectLst/>
                        </a:rPr>
                        <a:t>78</a:t>
                      </a:r>
                    </a:p>
                    <a:p>
                      <a:pPr marL="0" marR="0" algn="ctr">
                        <a:spcBef>
                          <a:spcPts val="0"/>
                        </a:spcBef>
                        <a:spcAft>
                          <a:spcPts val="0"/>
                        </a:spcAft>
                      </a:pPr>
                      <a:r>
                        <a:rPr lang="en-US" sz="2400" dirty="0">
                          <a:effectLst/>
                        </a:rPr>
                        <a:t> </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a:effectLst/>
                        </a:rPr>
                        <a:t> </a:t>
                      </a:r>
                    </a:p>
                    <a:p>
                      <a:pPr marL="0" marR="0" algn="ctr">
                        <a:spcBef>
                          <a:spcPts val="0"/>
                        </a:spcBef>
                        <a:spcAft>
                          <a:spcPts val="0"/>
                        </a:spcAft>
                      </a:pPr>
                      <a:r>
                        <a:rPr lang="en-US" sz="2400">
                          <a:effectLst/>
                        </a:rPr>
                        <a:t>84</a:t>
                      </a:r>
                      <a:endParaRPr lang="en-US" sz="2400" b="1">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 </a:t>
                      </a:r>
                    </a:p>
                    <a:p>
                      <a:pPr marL="0" marR="0" algn="ctr">
                        <a:spcBef>
                          <a:spcPts val="0"/>
                        </a:spcBef>
                        <a:spcAft>
                          <a:spcPts val="0"/>
                        </a:spcAft>
                      </a:pPr>
                      <a:r>
                        <a:rPr lang="en-US" sz="2400" dirty="0">
                          <a:effectLst/>
                        </a:rPr>
                        <a:t>70</a:t>
                      </a:r>
                      <a:endParaRPr lang="en-US" sz="2400" b="1" dirty="0">
                        <a:effectLst/>
                        <a:latin typeface="Times New Roman"/>
                        <a:ea typeface="Times New Roman"/>
                      </a:endParaRPr>
                    </a:p>
                  </a:txBody>
                  <a:tcPr marL="68580" marR="68580" marT="0" marB="0"/>
                </a:tc>
                <a:extLst>
                  <a:ext uri="{0D108BD9-81ED-4DB2-BD59-A6C34878D82A}">
                    <a16:rowId xmlns:a16="http://schemas.microsoft.com/office/drawing/2014/main" val="10001"/>
                  </a:ext>
                </a:extLst>
              </a:tr>
            </a:tbl>
          </a:graphicData>
        </a:graphic>
      </p:graphicFrame>
      <p:sp>
        <p:nvSpPr>
          <p:cNvPr id="5" name="Rectangle 1"/>
          <p:cNvSpPr>
            <a:spLocks noChangeArrowheads="1"/>
          </p:cNvSpPr>
          <p:nvPr/>
        </p:nvSpPr>
        <p:spPr bwMode="auto">
          <a:xfrm>
            <a:off x="2286771" y="1105428"/>
            <a:ext cx="464665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Caffeine and Exam Performance</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642406049"/>
              </p:ext>
            </p:extLst>
          </p:nvPr>
        </p:nvGraphicFramePr>
        <p:xfrm>
          <a:off x="533399" y="3940158"/>
          <a:ext cx="8077200" cy="2926080"/>
        </p:xfrm>
        <a:graphic>
          <a:graphicData uri="http://schemas.openxmlformats.org/drawingml/2006/table">
            <a:tbl>
              <a:tblPr firstRow="1">
                <a:tableStyleId>{FABFCF23-3B69-468F-B69F-88F6DE6A72F2}</a:tableStyleId>
              </a:tblPr>
              <a:tblGrid>
                <a:gridCol w="1870507">
                  <a:extLst>
                    <a:ext uri="{9D8B030D-6E8A-4147-A177-3AD203B41FA5}">
                      <a16:colId xmlns:a16="http://schemas.microsoft.com/office/drawing/2014/main" val="20000"/>
                    </a:ext>
                  </a:extLst>
                </a:gridCol>
                <a:gridCol w="2168093">
                  <a:extLst>
                    <a:ext uri="{9D8B030D-6E8A-4147-A177-3AD203B41FA5}">
                      <a16:colId xmlns:a16="http://schemas.microsoft.com/office/drawing/2014/main" val="20001"/>
                    </a:ext>
                  </a:extLst>
                </a:gridCol>
                <a:gridCol w="2019300">
                  <a:extLst>
                    <a:ext uri="{9D8B030D-6E8A-4147-A177-3AD203B41FA5}">
                      <a16:colId xmlns:a16="http://schemas.microsoft.com/office/drawing/2014/main" val="20002"/>
                    </a:ext>
                  </a:extLst>
                </a:gridCol>
                <a:gridCol w="2019300">
                  <a:extLst>
                    <a:ext uri="{9D8B030D-6E8A-4147-A177-3AD203B41FA5}">
                      <a16:colId xmlns:a16="http://schemas.microsoft.com/office/drawing/2014/main" val="20003"/>
                    </a:ext>
                  </a:extLst>
                </a:gridCol>
              </a:tblGrid>
              <a:tr h="0">
                <a:tc>
                  <a:txBody>
                    <a:bodyPr/>
                    <a:lstStyle/>
                    <a:p>
                      <a:pPr marL="0" marR="0" algn="ctr">
                        <a:spcBef>
                          <a:spcPts val="0"/>
                        </a:spcBef>
                        <a:spcAft>
                          <a:spcPts val="0"/>
                        </a:spcAft>
                      </a:pPr>
                      <a:r>
                        <a:rPr lang="en-US" sz="2400" dirty="0">
                          <a:effectLst/>
                        </a:rPr>
                        <a:t> </a:t>
                      </a:r>
                    </a:p>
                    <a:p>
                      <a:pPr marL="0" marR="0" algn="ctr">
                        <a:spcBef>
                          <a:spcPts val="0"/>
                        </a:spcBef>
                        <a:spcAft>
                          <a:spcPts val="0"/>
                        </a:spcAft>
                      </a:pPr>
                      <a:r>
                        <a:rPr lang="en-US" sz="2400" dirty="0">
                          <a:effectLst/>
                        </a:rPr>
                        <a:t> </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No Coffee</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Little Bit</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Lot</a:t>
                      </a:r>
                      <a:endParaRPr lang="en-US" sz="2400" b="1" dirty="0">
                        <a:effectLst/>
                        <a:latin typeface="Times New Roman"/>
                        <a:ea typeface="Times New Roman"/>
                      </a:endParaRPr>
                    </a:p>
                  </a:txBody>
                  <a:tcPr marL="68580" marR="68580" marT="0" marB="0"/>
                </a:tc>
                <a:extLst>
                  <a:ext uri="{0D108BD9-81ED-4DB2-BD59-A6C34878D82A}">
                    <a16:rowId xmlns:a16="http://schemas.microsoft.com/office/drawing/2014/main" val="10000"/>
                  </a:ext>
                </a:extLst>
              </a:tr>
              <a:tr h="0">
                <a:tc>
                  <a:txBody>
                    <a:bodyPr/>
                    <a:lstStyle/>
                    <a:p>
                      <a:pPr marL="0" marR="0" algn="ctr">
                        <a:spcBef>
                          <a:spcPts val="0"/>
                        </a:spcBef>
                        <a:spcAft>
                          <a:spcPts val="0"/>
                        </a:spcAft>
                      </a:pPr>
                      <a:r>
                        <a:rPr lang="en-US" sz="2400">
                          <a:effectLst/>
                        </a:rPr>
                        <a:t> </a:t>
                      </a:r>
                    </a:p>
                    <a:p>
                      <a:pPr marL="0" marR="0" algn="ctr">
                        <a:spcBef>
                          <a:spcPts val="0"/>
                        </a:spcBef>
                        <a:spcAft>
                          <a:spcPts val="0"/>
                        </a:spcAft>
                      </a:pPr>
                      <a:r>
                        <a:rPr lang="en-US" sz="2400">
                          <a:effectLst/>
                        </a:rPr>
                        <a:t>Studied</a:t>
                      </a:r>
                    </a:p>
                    <a:p>
                      <a:pPr marL="0" marR="0" algn="ctr">
                        <a:spcBef>
                          <a:spcPts val="0"/>
                        </a:spcBef>
                        <a:spcAft>
                          <a:spcPts val="0"/>
                        </a:spcAft>
                      </a:pPr>
                      <a:r>
                        <a:rPr lang="en-US" sz="2400">
                          <a:effectLst/>
                        </a:rPr>
                        <a:t> </a:t>
                      </a:r>
                      <a:endParaRPr lang="en-US" sz="2400" b="1">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a:effectLst/>
                        </a:rPr>
                        <a:t> </a:t>
                      </a:r>
                    </a:p>
                    <a:p>
                      <a:pPr marL="0" marR="0" algn="ctr">
                        <a:spcBef>
                          <a:spcPts val="0"/>
                        </a:spcBef>
                        <a:spcAft>
                          <a:spcPts val="0"/>
                        </a:spcAft>
                      </a:pPr>
                      <a:r>
                        <a:rPr lang="en-US" sz="2400">
                          <a:effectLst/>
                        </a:rPr>
                        <a:t>82</a:t>
                      </a:r>
                    </a:p>
                    <a:p>
                      <a:pPr marL="0" marR="0" algn="ctr">
                        <a:spcBef>
                          <a:spcPts val="0"/>
                        </a:spcBef>
                        <a:spcAft>
                          <a:spcPts val="0"/>
                        </a:spcAft>
                      </a:pPr>
                      <a:r>
                        <a:rPr lang="en-US" sz="2400">
                          <a:effectLst/>
                        </a:rPr>
                        <a:t> </a:t>
                      </a:r>
                      <a:endParaRPr lang="en-US" sz="2400" b="1">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a:effectLst/>
                        </a:rPr>
                        <a:t> </a:t>
                      </a:r>
                    </a:p>
                    <a:p>
                      <a:pPr marL="0" marR="0" algn="ctr">
                        <a:spcBef>
                          <a:spcPts val="0"/>
                        </a:spcBef>
                        <a:spcAft>
                          <a:spcPts val="0"/>
                        </a:spcAft>
                      </a:pPr>
                      <a:r>
                        <a:rPr lang="en-US" sz="2400">
                          <a:effectLst/>
                        </a:rPr>
                        <a:t>95</a:t>
                      </a:r>
                      <a:endParaRPr lang="en-US" sz="2400" b="1">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a:effectLst/>
                        </a:rPr>
                        <a:t> </a:t>
                      </a:r>
                    </a:p>
                    <a:p>
                      <a:pPr marL="0" marR="0" algn="ctr">
                        <a:spcBef>
                          <a:spcPts val="0"/>
                        </a:spcBef>
                        <a:spcAft>
                          <a:spcPts val="0"/>
                        </a:spcAft>
                      </a:pPr>
                      <a:r>
                        <a:rPr lang="en-US" sz="2400">
                          <a:effectLst/>
                        </a:rPr>
                        <a:t>80</a:t>
                      </a:r>
                      <a:endParaRPr lang="en-US" sz="2400" b="1">
                        <a:effectLst/>
                        <a:latin typeface="Times New Roman"/>
                        <a:ea typeface="Times New Roman"/>
                      </a:endParaRPr>
                    </a:p>
                  </a:txBody>
                  <a:tcPr marL="68580" marR="68580" marT="0" marB="0"/>
                </a:tc>
                <a:extLst>
                  <a:ext uri="{0D108BD9-81ED-4DB2-BD59-A6C34878D82A}">
                    <a16:rowId xmlns:a16="http://schemas.microsoft.com/office/drawing/2014/main" val="10001"/>
                  </a:ext>
                </a:extLst>
              </a:tr>
              <a:tr h="0">
                <a:tc>
                  <a:txBody>
                    <a:bodyPr/>
                    <a:lstStyle/>
                    <a:p>
                      <a:pPr marL="0" marR="0" algn="ctr">
                        <a:spcBef>
                          <a:spcPts val="0"/>
                        </a:spcBef>
                        <a:spcAft>
                          <a:spcPts val="0"/>
                        </a:spcAft>
                      </a:pPr>
                      <a:endParaRPr lang="en-US" sz="2400" dirty="0">
                        <a:effectLst/>
                      </a:endParaRPr>
                    </a:p>
                    <a:p>
                      <a:pPr marL="0" marR="0" algn="ctr">
                        <a:spcBef>
                          <a:spcPts val="0"/>
                        </a:spcBef>
                        <a:spcAft>
                          <a:spcPts val="0"/>
                        </a:spcAft>
                      </a:pPr>
                      <a:r>
                        <a:rPr lang="en-US" sz="2400" dirty="0">
                          <a:effectLst/>
                        </a:rPr>
                        <a:t>Did not Study</a:t>
                      </a:r>
                    </a:p>
                    <a:p>
                      <a:pPr marL="0" marR="0" algn="ctr">
                        <a:spcBef>
                          <a:spcPts val="0"/>
                        </a:spcBef>
                        <a:spcAft>
                          <a:spcPts val="0"/>
                        </a:spcAft>
                      </a:pPr>
                      <a:r>
                        <a:rPr lang="en-US" sz="2400" dirty="0">
                          <a:effectLst/>
                        </a:rPr>
                        <a:t> </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a:effectLst/>
                        </a:rPr>
                        <a:t> </a:t>
                      </a:r>
                    </a:p>
                    <a:p>
                      <a:pPr marL="0" marR="0" algn="ctr">
                        <a:spcBef>
                          <a:spcPts val="0"/>
                        </a:spcBef>
                        <a:spcAft>
                          <a:spcPts val="0"/>
                        </a:spcAft>
                      </a:pPr>
                      <a:r>
                        <a:rPr lang="en-US" sz="2400">
                          <a:effectLst/>
                        </a:rPr>
                        <a:t>74</a:t>
                      </a:r>
                      <a:endParaRPr lang="en-US" sz="2400" b="1">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a:effectLst/>
                        </a:rPr>
                        <a:t> </a:t>
                      </a:r>
                    </a:p>
                    <a:p>
                      <a:pPr marL="0" marR="0" algn="ctr">
                        <a:spcBef>
                          <a:spcPts val="0"/>
                        </a:spcBef>
                        <a:spcAft>
                          <a:spcPts val="0"/>
                        </a:spcAft>
                      </a:pPr>
                      <a:r>
                        <a:rPr lang="en-US" sz="2400">
                          <a:effectLst/>
                        </a:rPr>
                        <a:t>73</a:t>
                      </a:r>
                      <a:endParaRPr lang="en-US" sz="2400" b="1">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 </a:t>
                      </a:r>
                    </a:p>
                    <a:p>
                      <a:pPr marL="0" marR="0" algn="ctr">
                        <a:spcBef>
                          <a:spcPts val="0"/>
                        </a:spcBef>
                        <a:spcAft>
                          <a:spcPts val="0"/>
                        </a:spcAft>
                      </a:pPr>
                      <a:r>
                        <a:rPr lang="en-US" sz="2400" dirty="0">
                          <a:effectLst/>
                        </a:rPr>
                        <a:t>60</a:t>
                      </a:r>
                    </a:p>
                    <a:p>
                      <a:pPr marL="0" marR="0" algn="ctr">
                        <a:spcBef>
                          <a:spcPts val="0"/>
                        </a:spcBef>
                        <a:spcAft>
                          <a:spcPts val="0"/>
                        </a:spcAft>
                      </a:pPr>
                      <a:endParaRPr lang="en-US" sz="2400" b="1" dirty="0">
                        <a:effectLst/>
                        <a:latin typeface="Times New Roman"/>
                        <a:ea typeface="Times New Roman"/>
                      </a:endParaRPr>
                    </a:p>
                  </a:txBody>
                  <a:tcPr marL="68580" marR="68580" marT="0" marB="0"/>
                </a:tc>
                <a:extLst>
                  <a:ext uri="{0D108BD9-81ED-4DB2-BD59-A6C34878D82A}">
                    <a16:rowId xmlns:a16="http://schemas.microsoft.com/office/drawing/2014/main" val="10002"/>
                  </a:ext>
                </a:extLst>
              </a:tr>
            </a:tbl>
          </a:graphicData>
        </a:graphic>
      </p:graphicFrame>
      <p:sp>
        <p:nvSpPr>
          <p:cNvPr id="7" name="Rectangle 2"/>
          <p:cNvSpPr>
            <a:spLocks noChangeArrowheads="1"/>
          </p:cNvSpPr>
          <p:nvPr/>
        </p:nvSpPr>
        <p:spPr bwMode="auto">
          <a:xfrm>
            <a:off x="518983" y="3352800"/>
            <a:ext cx="8077200" cy="738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Caffeine, Studying, and Exam Performance</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92564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57200"/>
            <a:ext cx="6553200" cy="594809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5" name="Straight Arrow Connector 4"/>
          <p:cNvCxnSpPr/>
          <p:nvPr/>
        </p:nvCxnSpPr>
        <p:spPr>
          <a:xfrm>
            <a:off x="2057400" y="1143000"/>
            <a:ext cx="0" cy="4724400"/>
          </a:xfrm>
          <a:prstGeom prst="straightConnector1">
            <a:avLst/>
          </a:prstGeom>
          <a:ln w="635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914400" y="6019800"/>
            <a:ext cx="990600" cy="0"/>
          </a:xfrm>
          <a:prstGeom prst="straightConnector1">
            <a:avLst/>
          </a:prstGeom>
          <a:ln w="635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905000" y="5867400"/>
            <a:ext cx="4572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831106" y="461682"/>
            <a:ext cx="2234907" cy="1015663"/>
          </a:xfrm>
          <a:prstGeom prst="rect">
            <a:avLst/>
          </a:prstGeom>
        </p:spPr>
        <p:txBody>
          <a:bodyPr wrap="none">
            <a:spAutoFit/>
          </a:bodyPr>
          <a:lstStyle/>
          <a:p>
            <a:r>
              <a:rPr lang="en-US" sz="2000" dirty="0">
                <a:latin typeface="Arial" panose="020B0604020202020204" pitchFamily="34" charset="0"/>
                <a:cs typeface="Arial" panose="020B0604020202020204" pitchFamily="34" charset="0"/>
              </a:rPr>
              <a:t>F(</a:t>
            </a:r>
            <a:r>
              <a:rPr lang="en-US" sz="2000" dirty="0" err="1">
                <a:latin typeface="Arial" panose="020B0604020202020204" pitchFamily="34" charset="0"/>
                <a:cs typeface="Arial" panose="020B0604020202020204" pitchFamily="34" charset="0"/>
              </a:rPr>
              <a:t>df</a:t>
            </a:r>
            <a:r>
              <a:rPr lang="en-US" sz="2000" baseline="-25000" dirty="0" err="1">
                <a:latin typeface="Arial" panose="020B0604020202020204" pitchFamily="34" charset="0"/>
                <a:cs typeface="Arial" panose="020B0604020202020204" pitchFamily="34" charset="0"/>
              </a:rPr>
              <a:t>num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df</a:t>
            </a:r>
            <a:r>
              <a:rPr lang="en-US" sz="2000" baseline="-25000" dirty="0" err="1">
                <a:latin typeface="Arial" panose="020B0604020202020204" pitchFamily="34" charset="0"/>
                <a:cs typeface="Arial" panose="020B0604020202020204" pitchFamily="34" charset="0"/>
              </a:rPr>
              <a:t>denom</a:t>
            </a:r>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sym typeface="Symbol"/>
              </a:rPr>
              <a:t></a:t>
            </a:r>
            <a:r>
              <a:rPr lang="en-US" sz="2000" dirty="0">
                <a:latin typeface="Arial" panose="020B0604020202020204" pitchFamily="34" charset="0"/>
                <a:cs typeface="Arial" panose="020B0604020202020204" pitchFamily="34" charset="0"/>
              </a:rPr>
              <a:t>)</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F(2, 12, </a:t>
            </a:r>
            <a:r>
              <a:rPr lang="en-US" sz="2000" dirty="0">
                <a:latin typeface="Arial" panose="020B0604020202020204" pitchFamily="34" charset="0"/>
                <a:cs typeface="Arial" panose="020B0604020202020204" pitchFamily="34" charset="0"/>
                <a:sym typeface="Symbol"/>
              </a:rPr>
              <a:t>.05</a:t>
            </a:r>
            <a:r>
              <a:rPr lang="en-US" sz="2000" dirty="0">
                <a:latin typeface="Arial" panose="020B0604020202020204" pitchFamily="34" charset="0"/>
                <a:cs typeface="Arial" panose="020B0604020202020204" pitchFamily="34" charset="0"/>
              </a:rPr>
              <a:t>)</a:t>
            </a:r>
            <a:endParaRPr lang="en-US" sz="2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Rectangle 10"/>
              <p:cNvSpPr/>
              <p:nvPr/>
            </p:nvSpPr>
            <p:spPr>
              <a:xfrm>
                <a:off x="6871447" y="1752600"/>
                <a:ext cx="1986569" cy="830997"/>
              </a:xfrm>
              <a:prstGeom prst="rect">
                <a:avLst/>
              </a:prstGeom>
            </p:spPr>
            <p:txBody>
              <a:bodyPr wrap="none">
                <a:spAutoFit/>
              </a:bodyPr>
              <a:lstStyle/>
              <a:p>
                <a:r>
                  <a:rPr lang="en-US" sz="2400" b="0" dirty="0">
                    <a:solidFill>
                      <a:srgbClr val="C00000"/>
                    </a:solidFill>
                    <a:latin typeface="Arial" panose="020B0604020202020204" pitchFamily="34" charset="0"/>
                    <a:cs typeface="Arial" panose="020B0604020202020204" pitchFamily="34" charset="0"/>
                  </a:rPr>
                  <a:t>F </a:t>
                </a:r>
                <a:r>
                  <a:rPr lang="en-US" sz="2400" b="0" dirty="0" err="1">
                    <a:solidFill>
                      <a:srgbClr val="C00000"/>
                    </a:solidFill>
                    <a:latin typeface="Arial" panose="020B0604020202020204" pitchFamily="34" charset="0"/>
                    <a:cs typeface="Arial" panose="020B0604020202020204" pitchFamily="34" charset="0"/>
                  </a:rPr>
                  <a:t>crit</a:t>
                </a:r>
                <a:r>
                  <a:rPr lang="en-US" sz="2400" b="0" dirty="0">
                    <a:solidFill>
                      <a:srgbClr val="C00000"/>
                    </a:solidFill>
                    <a:latin typeface="Arial" panose="020B0604020202020204" pitchFamily="34" charset="0"/>
                    <a:cs typeface="Arial" panose="020B0604020202020204" pitchFamily="34" charset="0"/>
                  </a:rPr>
                  <a:t> </a:t>
                </a:r>
                <a:r>
                  <a:rPr lang="en-US" sz="2400" b="0" dirty="0">
                    <a:latin typeface="Arial" panose="020B0604020202020204" pitchFamily="34" charset="0"/>
                    <a:cs typeface="Arial" panose="020B0604020202020204" pitchFamily="34" charset="0"/>
                  </a:rPr>
                  <a:t>=3.88</a:t>
                </a:r>
              </a:p>
              <a:p>
                <a:pPr/>
                <a14:m>
                  <m:oMathPara xmlns:m="http://schemas.openxmlformats.org/officeDocument/2006/math">
                    <m:oMathParaPr>
                      <m:jc m:val="left"/>
                    </m:oMathParaPr>
                    <m:oMath xmlns:m="http://schemas.openxmlformats.org/officeDocument/2006/math">
                      <m:r>
                        <m:rPr>
                          <m:sty m:val="p"/>
                        </m:rPr>
                        <a:rPr lang="en-US" sz="2400" b="0" i="0" smtClean="0">
                          <a:solidFill>
                            <a:srgbClr val="C00000"/>
                          </a:solidFill>
                          <a:latin typeface="Cambria Math"/>
                        </a:rPr>
                        <m:t>F</m:t>
                      </m:r>
                      <m:r>
                        <a:rPr lang="en-US" sz="2400" b="0" i="0" smtClean="0">
                          <a:solidFill>
                            <a:srgbClr val="C00000"/>
                          </a:solidFill>
                          <a:latin typeface="Cambria Math"/>
                        </a:rPr>
                        <m:t> </m:t>
                      </m:r>
                      <m:r>
                        <m:rPr>
                          <m:sty m:val="p"/>
                        </m:rPr>
                        <a:rPr lang="en-US" sz="2400" b="0" i="0" smtClean="0">
                          <a:solidFill>
                            <a:srgbClr val="C00000"/>
                          </a:solidFill>
                          <a:latin typeface="Cambria Math"/>
                        </a:rPr>
                        <m:t>obs</m:t>
                      </m:r>
                      <m:r>
                        <a:rPr lang="en-US" sz="2400" b="0" i="0" smtClean="0">
                          <a:latin typeface="Cambria Math"/>
                        </a:rPr>
                        <m:t>=8.47</m:t>
                      </m:r>
                    </m:oMath>
                  </m:oMathPara>
                </a14:m>
                <a:endParaRPr lang="en-US" sz="2400" dirty="0">
                  <a:latin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6871447" y="1752600"/>
                <a:ext cx="1986569" cy="830997"/>
              </a:xfrm>
              <a:prstGeom prst="rect">
                <a:avLst/>
              </a:prstGeom>
              <a:blipFill>
                <a:blip r:embed="rId4"/>
                <a:stretch>
                  <a:fillRect l="-4459" t="-6061" b="-12121"/>
                </a:stretch>
              </a:blipFill>
            </p:spPr>
            <p:txBody>
              <a:bodyPr/>
              <a:lstStyle/>
              <a:p>
                <a:r>
                  <a:rPr lang="en-US">
                    <a:noFill/>
                  </a:rPr>
                  <a:t> </a:t>
                </a:r>
              </a:p>
            </p:txBody>
          </p:sp>
        </mc:Fallback>
      </mc:AlternateContent>
    </p:spTree>
    <p:extLst>
      <p:ext uri="{BB962C8B-B14F-4D97-AF65-F5344CB8AC3E}">
        <p14:creationId xmlns:p14="http://schemas.microsoft.com/office/powerpoint/2010/main" val="2697579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662" y="-55270"/>
            <a:ext cx="7773338" cy="1033036"/>
          </a:xfrm>
        </p:spPr>
        <p:txBody>
          <a:bodyPr/>
          <a:lstStyle/>
          <a:p>
            <a:r>
              <a:rPr lang="en-US" dirty="0"/>
              <a:t>F distribution</a:t>
            </a:r>
          </a:p>
        </p:txBody>
      </p:sp>
      <p:pic>
        <p:nvPicPr>
          <p:cNvPr id="36868" name="Picture 4" descr="http://www.stat.lsu.edu/exstweb/statlab/tables/f-dist-5-20d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90278"/>
            <a:ext cx="8382000" cy="500062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ight Triangle 3"/>
          <p:cNvSpPr/>
          <p:nvPr/>
        </p:nvSpPr>
        <p:spPr>
          <a:xfrm>
            <a:off x="5638800" y="5551184"/>
            <a:ext cx="820002" cy="4272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rot="560962" flipH="1" flipV="1">
            <a:off x="5773107" y="5720775"/>
            <a:ext cx="1095029" cy="4209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p:cNvSpPr/>
          <p:nvPr/>
        </p:nvSpPr>
        <p:spPr>
          <a:xfrm flipH="1">
            <a:off x="6179009" y="5764787"/>
            <a:ext cx="784657" cy="21360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V="1">
            <a:off x="533400" y="5978389"/>
            <a:ext cx="7848600"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038600" y="1752600"/>
            <a:ext cx="4724400" cy="461665"/>
          </a:xfrm>
          <a:prstGeom prst="rect">
            <a:avLst/>
          </a:prstGeom>
          <a:noFill/>
        </p:spPr>
        <p:txBody>
          <a:bodyPr wrap="square" rtlCol="0">
            <a:spAutoFit/>
          </a:bodyPr>
          <a:lstStyle/>
          <a:p>
            <a:r>
              <a:rPr lang="en-US" sz="2400" dirty="0"/>
              <a:t>*If null is true then F should be 1.0</a:t>
            </a:r>
          </a:p>
        </p:txBody>
      </p:sp>
    </p:spTree>
    <p:extLst>
      <p:ext uri="{BB962C8B-B14F-4D97-AF65-F5344CB8AC3E}">
        <p14:creationId xmlns:p14="http://schemas.microsoft.com/office/powerpoint/2010/main" val="37322167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648200" y="5657671"/>
            <a:ext cx="4495800" cy="120032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Need post-hoc tests to figure out where the difference is</a:t>
            </a:r>
          </a:p>
          <a:p>
            <a:r>
              <a:rPr lang="en-US" sz="2400" dirty="0">
                <a:latin typeface="Arial" panose="020B0604020202020204" pitchFamily="34" charset="0"/>
                <a:cs typeface="Arial" panose="020B0604020202020204" pitchFamily="34" charset="0"/>
              </a:rPr>
              <a:t>	…..stay tuned</a:t>
            </a:r>
          </a:p>
        </p:txBody>
      </p:sp>
      <p:graphicFrame>
        <p:nvGraphicFramePr>
          <p:cNvPr id="10" name="Table 9"/>
          <p:cNvGraphicFramePr>
            <a:graphicFrameLocks noGrp="1"/>
          </p:cNvGraphicFramePr>
          <p:nvPr>
            <p:extLst>
              <p:ext uri="{D42A27DB-BD31-4B8C-83A1-F6EECF244321}">
                <p14:modId xmlns:p14="http://schemas.microsoft.com/office/powerpoint/2010/main" val="3385022427"/>
              </p:ext>
            </p:extLst>
          </p:nvPr>
        </p:nvGraphicFramePr>
        <p:xfrm>
          <a:off x="3152214" y="233899"/>
          <a:ext cx="2991971" cy="1889759"/>
        </p:xfrm>
        <a:graphic>
          <a:graphicData uri="http://schemas.openxmlformats.org/drawingml/2006/table">
            <a:tbl>
              <a:tblPr/>
              <a:tblGrid>
                <a:gridCol w="1541318">
                  <a:extLst>
                    <a:ext uri="{9D8B030D-6E8A-4147-A177-3AD203B41FA5}">
                      <a16:colId xmlns:a16="http://schemas.microsoft.com/office/drawing/2014/main" val="20000"/>
                    </a:ext>
                  </a:extLst>
                </a:gridCol>
                <a:gridCol w="1450653">
                  <a:extLst>
                    <a:ext uri="{9D8B030D-6E8A-4147-A177-3AD203B41FA5}">
                      <a16:colId xmlns:a16="http://schemas.microsoft.com/office/drawing/2014/main" val="20001"/>
                    </a:ext>
                  </a:extLst>
                </a:gridCol>
              </a:tblGrid>
              <a:tr h="731520">
                <a:tc>
                  <a:txBody>
                    <a:bodyPr/>
                    <a:lstStyle/>
                    <a:p>
                      <a:pPr marL="0" marR="0" algn="ctr">
                        <a:spcBef>
                          <a:spcPts val="0"/>
                        </a:spcBef>
                        <a:spcAft>
                          <a:spcPts val="0"/>
                        </a:spcAft>
                      </a:pPr>
                      <a:r>
                        <a:rPr lang="en-US" sz="2400" b="0" dirty="0">
                          <a:effectLst/>
                          <a:latin typeface="Times New Roman"/>
                          <a:ea typeface="Times New Roman"/>
                        </a:rPr>
                        <a:t>Detergent</a:t>
                      </a:r>
                      <a:endParaRPr lang="en-US" sz="24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0" dirty="0">
                          <a:effectLst/>
                          <a:latin typeface="Times New Roman"/>
                          <a:ea typeface="Times New Roman"/>
                        </a:rPr>
                        <a:t>Mean</a:t>
                      </a:r>
                      <a:endParaRPr lang="en-US" sz="24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93914">
                <a:tc>
                  <a:txBody>
                    <a:bodyPr/>
                    <a:lstStyle/>
                    <a:p>
                      <a:pPr marL="0" marR="0" algn="ctr">
                        <a:spcBef>
                          <a:spcPts val="0"/>
                        </a:spcBef>
                        <a:spcAft>
                          <a:spcPts val="0"/>
                        </a:spcAft>
                      </a:pPr>
                      <a:r>
                        <a:rPr lang="en-US" sz="2400" b="0" dirty="0" err="1">
                          <a:effectLst/>
                          <a:latin typeface="Times New Roman"/>
                          <a:ea typeface="Times New Roman"/>
                        </a:rPr>
                        <a:t>Brighty</a:t>
                      </a:r>
                      <a:endParaRPr lang="en-US" sz="24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0" dirty="0">
                          <a:effectLst/>
                          <a:latin typeface="Times New Roman"/>
                          <a:ea typeface="Times New Roman"/>
                        </a:rPr>
                        <a:t>77</a:t>
                      </a:r>
                      <a:endParaRPr lang="en-US" sz="24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26719">
                <a:tc>
                  <a:txBody>
                    <a:bodyPr/>
                    <a:lstStyle/>
                    <a:p>
                      <a:pPr marL="0" marR="0" algn="ctr">
                        <a:spcBef>
                          <a:spcPts val="0"/>
                        </a:spcBef>
                        <a:spcAft>
                          <a:spcPts val="0"/>
                        </a:spcAft>
                      </a:pPr>
                      <a:r>
                        <a:rPr lang="en-US" sz="2400" b="0" dirty="0" err="1">
                          <a:effectLst/>
                          <a:latin typeface="Times New Roman"/>
                          <a:ea typeface="Times New Roman"/>
                        </a:rPr>
                        <a:t>Gleamy</a:t>
                      </a:r>
                      <a:r>
                        <a:rPr lang="en-US" sz="2400" b="0" dirty="0">
                          <a:effectLst/>
                          <a:latin typeface="Times New Roman"/>
                          <a:ea typeface="Times New Roman"/>
                        </a:rPr>
                        <a:t> </a:t>
                      </a:r>
                      <a:endParaRPr lang="en-US" sz="24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0" dirty="0">
                          <a:effectLst/>
                          <a:latin typeface="Times New Roman"/>
                          <a:ea typeface="Times New Roman"/>
                        </a:rPr>
                        <a:t>68</a:t>
                      </a:r>
                      <a:endParaRPr lang="en-US" sz="24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marL="0" marR="0" algn="ctr">
                        <a:spcBef>
                          <a:spcPts val="0"/>
                        </a:spcBef>
                        <a:spcAft>
                          <a:spcPts val="0"/>
                        </a:spcAft>
                      </a:pPr>
                      <a:r>
                        <a:rPr lang="en-US" sz="2400" b="0" dirty="0" err="1">
                          <a:effectLst/>
                          <a:latin typeface="Times New Roman"/>
                          <a:ea typeface="Times New Roman"/>
                        </a:rPr>
                        <a:t>Shinola</a:t>
                      </a:r>
                      <a:endParaRPr lang="en-US" sz="24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0" dirty="0">
                          <a:effectLst/>
                          <a:latin typeface="Times New Roman"/>
                          <a:ea typeface="Times New Roman"/>
                        </a:rPr>
                        <a:t>80</a:t>
                      </a:r>
                      <a:endParaRPr lang="en-US" sz="24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 name="TextBox 1"/>
          <p:cNvSpPr txBox="1"/>
          <p:nvPr/>
        </p:nvSpPr>
        <p:spPr>
          <a:xfrm>
            <a:off x="381000" y="2286000"/>
            <a:ext cx="8534400" cy="3046988"/>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F </a:t>
            </a:r>
            <a:r>
              <a:rPr lang="en-US" sz="2400" dirty="0" err="1">
                <a:latin typeface="Arial" panose="020B0604020202020204" pitchFamily="34" charset="0"/>
                <a:cs typeface="Arial" panose="020B0604020202020204" pitchFamily="34" charset="0"/>
              </a:rPr>
              <a:t>obs</a:t>
            </a:r>
            <a:r>
              <a:rPr lang="en-US" sz="2400" dirty="0">
                <a:latin typeface="Arial" panose="020B0604020202020204" pitchFamily="34" charset="0"/>
                <a:cs typeface="Arial" panose="020B0604020202020204" pitchFamily="34" charset="0"/>
              </a:rPr>
              <a:t> = 8.47	F </a:t>
            </a:r>
            <a:r>
              <a:rPr lang="en-US" sz="2400" dirty="0" err="1">
                <a:latin typeface="Arial" panose="020B0604020202020204" pitchFamily="34" charset="0"/>
                <a:cs typeface="Arial" panose="020B0604020202020204" pitchFamily="34" charset="0"/>
              </a:rPr>
              <a:t>crit</a:t>
            </a:r>
            <a:r>
              <a:rPr lang="en-US" sz="2400" dirty="0">
                <a:latin typeface="Arial" panose="020B0604020202020204" pitchFamily="34" charset="0"/>
                <a:cs typeface="Arial" panose="020B0604020202020204" pitchFamily="34" charset="0"/>
              </a:rPr>
              <a:t> = 3.88</a:t>
            </a:r>
          </a:p>
          <a:p>
            <a:r>
              <a:rPr lang="en-US" sz="2400" dirty="0">
                <a:latin typeface="Arial" panose="020B0604020202020204" pitchFamily="34" charset="0"/>
                <a:cs typeface="Arial" panose="020B0604020202020204" pitchFamily="34" charset="0"/>
              </a:rPr>
              <a:t>F </a:t>
            </a:r>
            <a:r>
              <a:rPr lang="en-US" sz="2400" dirty="0" err="1">
                <a:latin typeface="Arial" panose="020B0604020202020204" pitchFamily="34" charset="0"/>
                <a:cs typeface="Arial" panose="020B0604020202020204" pitchFamily="34" charset="0"/>
              </a:rPr>
              <a:t>obs</a:t>
            </a:r>
            <a:r>
              <a:rPr lang="en-US" sz="2400" dirty="0">
                <a:latin typeface="Arial" panose="020B0604020202020204" pitchFamily="34" charset="0"/>
                <a:cs typeface="Arial" panose="020B0604020202020204" pitchFamily="34" charset="0"/>
              </a:rPr>
              <a:t> 		&gt; F </a:t>
            </a:r>
            <a:r>
              <a:rPr lang="en-US" sz="2400" dirty="0" err="1">
                <a:latin typeface="Arial" panose="020B0604020202020204" pitchFamily="34" charset="0"/>
                <a:cs typeface="Arial" panose="020B0604020202020204" pitchFamily="34" charset="0"/>
              </a:rPr>
              <a:t>crit</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therefore we will reject the null</a:t>
            </a:r>
          </a:p>
          <a:p>
            <a:endParaRPr lang="en-US" sz="2400" dirty="0">
              <a:latin typeface="Arial" panose="020B0604020202020204" pitchFamily="34" charset="0"/>
              <a:cs typeface="Arial" panose="020B0604020202020204" pitchFamily="34" charset="0"/>
            </a:endParaRPr>
          </a:p>
          <a:p>
            <a:r>
              <a:rPr lang="en-US" sz="2400" b="1" dirty="0">
                <a:solidFill>
                  <a:srgbClr val="C00000"/>
                </a:solidFill>
                <a:latin typeface="Arial" panose="020B0604020202020204" pitchFamily="34" charset="0"/>
                <a:cs typeface="Arial" panose="020B0604020202020204" pitchFamily="34" charset="0"/>
              </a:rPr>
              <a:t>Interpretation</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There is a significant difference in the effectiveness of the three detergents.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But which detergents are different from one another? </a:t>
            </a:r>
          </a:p>
        </p:txBody>
      </p:sp>
    </p:spTree>
    <p:extLst>
      <p:ext uri="{BB962C8B-B14F-4D97-AF65-F5344CB8AC3E}">
        <p14:creationId xmlns:p14="http://schemas.microsoft.com/office/powerpoint/2010/main" val="343899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Autofit/>
          </a:bodyPr>
          <a:lstStyle/>
          <a:p>
            <a:r>
              <a:rPr lang="en-US" sz="3200" dirty="0"/>
              <a:t>Detergent example: </a:t>
            </a:r>
            <a:br>
              <a:rPr lang="en-US" sz="3200" dirty="0"/>
            </a:br>
            <a:r>
              <a:rPr lang="en-US" sz="3200" dirty="0"/>
              <a:t>ANOVA table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887413358"/>
              </p:ext>
            </p:extLst>
          </p:nvPr>
        </p:nvGraphicFramePr>
        <p:xfrm>
          <a:off x="1371600" y="1295400"/>
          <a:ext cx="6080760" cy="2133600"/>
        </p:xfrm>
        <a:graphic>
          <a:graphicData uri="http://schemas.openxmlformats.org/drawingml/2006/table">
            <a:tbl>
              <a:tblPr firstRow="1" firstCol="1">
                <a:tableStyleId>{35758FB7-9AC5-4552-8A53-C91805E547FA}</a:tableStyleId>
              </a:tblPr>
              <a:tblGrid>
                <a:gridCol w="1383030">
                  <a:extLst>
                    <a:ext uri="{9D8B030D-6E8A-4147-A177-3AD203B41FA5}">
                      <a16:colId xmlns:a16="http://schemas.microsoft.com/office/drawing/2014/main" val="20000"/>
                    </a:ext>
                  </a:extLst>
                </a:gridCol>
                <a:gridCol w="1049020">
                  <a:extLst>
                    <a:ext uri="{9D8B030D-6E8A-4147-A177-3AD203B41FA5}">
                      <a16:colId xmlns:a16="http://schemas.microsoft.com/office/drawing/2014/main" val="20001"/>
                    </a:ext>
                  </a:extLst>
                </a:gridCol>
                <a:gridCol w="1216025">
                  <a:extLst>
                    <a:ext uri="{9D8B030D-6E8A-4147-A177-3AD203B41FA5}">
                      <a16:colId xmlns:a16="http://schemas.microsoft.com/office/drawing/2014/main" val="20002"/>
                    </a:ext>
                  </a:extLst>
                </a:gridCol>
                <a:gridCol w="1216025">
                  <a:extLst>
                    <a:ext uri="{9D8B030D-6E8A-4147-A177-3AD203B41FA5}">
                      <a16:colId xmlns:a16="http://schemas.microsoft.com/office/drawing/2014/main" val="20003"/>
                    </a:ext>
                  </a:extLst>
                </a:gridCol>
                <a:gridCol w="1216660">
                  <a:extLst>
                    <a:ext uri="{9D8B030D-6E8A-4147-A177-3AD203B41FA5}">
                      <a16:colId xmlns:a16="http://schemas.microsoft.com/office/drawing/2014/main" val="20004"/>
                    </a:ext>
                  </a:extLst>
                </a:gridCol>
              </a:tblGrid>
              <a:tr h="0">
                <a:tc>
                  <a:txBody>
                    <a:bodyPr/>
                    <a:lstStyle/>
                    <a:p>
                      <a:pPr marL="0" marR="0" algn="ctr">
                        <a:spcBef>
                          <a:spcPts val="0"/>
                        </a:spcBef>
                        <a:spcAft>
                          <a:spcPts val="0"/>
                        </a:spcAft>
                      </a:pPr>
                      <a:r>
                        <a:rPr lang="en-US" sz="2000" dirty="0">
                          <a:effectLst/>
                        </a:rPr>
                        <a:t>Source</a:t>
                      </a:r>
                      <a:endParaRPr lang="en-US" sz="1200" dirty="0">
                        <a:effectLst/>
                      </a:endParaRPr>
                    </a:p>
                    <a:p>
                      <a:pPr marL="0" marR="0" algn="ctr">
                        <a:spcBef>
                          <a:spcPts val="0"/>
                        </a:spcBef>
                        <a:spcAft>
                          <a:spcPts val="0"/>
                        </a:spcAft>
                      </a:pPr>
                      <a:r>
                        <a:rPr lang="en-US" sz="2000" dirty="0">
                          <a:effectLst/>
                        </a:rPr>
                        <a:t> </a:t>
                      </a:r>
                      <a:endParaRPr lang="en-US" sz="1200"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000" dirty="0">
                          <a:effectLst/>
                        </a:rPr>
                        <a:t>SS</a:t>
                      </a:r>
                      <a:endParaRPr lang="en-US" sz="1200"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000">
                          <a:effectLst/>
                        </a:rPr>
                        <a:t>df</a:t>
                      </a:r>
                      <a:endParaRPr lang="en-US" sz="1200">
                        <a:effectLst/>
                        <a:latin typeface="Times New Roman"/>
                        <a:ea typeface="Times New Roman"/>
                      </a:endParaRPr>
                    </a:p>
                  </a:txBody>
                  <a:tcPr marL="68580" marR="68580" marT="0" marB="0"/>
                </a:tc>
                <a:tc>
                  <a:txBody>
                    <a:bodyPr/>
                    <a:lstStyle/>
                    <a:p>
                      <a:pPr marL="0" marR="0" algn="ctr">
                        <a:spcBef>
                          <a:spcPts val="0"/>
                        </a:spcBef>
                        <a:spcAft>
                          <a:spcPts val="0"/>
                        </a:spcAft>
                      </a:pPr>
                      <a:r>
                        <a:rPr lang="en-US" sz="2000">
                          <a:effectLst/>
                        </a:rPr>
                        <a:t>MS</a:t>
                      </a:r>
                      <a:endParaRPr lang="en-US" sz="1200">
                        <a:effectLst/>
                        <a:latin typeface="Times New Roman"/>
                        <a:ea typeface="Times New Roman"/>
                      </a:endParaRPr>
                    </a:p>
                  </a:txBody>
                  <a:tcPr marL="68580" marR="68580" marT="0" marB="0"/>
                </a:tc>
                <a:tc>
                  <a:txBody>
                    <a:bodyPr/>
                    <a:lstStyle/>
                    <a:p>
                      <a:pPr marL="0" marR="0" algn="ctr">
                        <a:spcBef>
                          <a:spcPts val="0"/>
                        </a:spcBef>
                        <a:spcAft>
                          <a:spcPts val="0"/>
                        </a:spcAft>
                      </a:pPr>
                      <a:r>
                        <a:rPr lang="en-US" sz="2000">
                          <a:effectLst/>
                        </a:rPr>
                        <a:t>F</a:t>
                      </a:r>
                      <a:endParaRPr lang="en-US" sz="1200">
                        <a:effectLst/>
                        <a:latin typeface="Times New Roman"/>
                        <a:ea typeface="Times New Roman"/>
                      </a:endParaRPr>
                    </a:p>
                  </a:txBody>
                  <a:tcPr marL="68580" marR="68580" marT="0" marB="0"/>
                </a:tc>
                <a:extLst>
                  <a:ext uri="{0D108BD9-81ED-4DB2-BD59-A6C34878D82A}">
                    <a16:rowId xmlns:a16="http://schemas.microsoft.com/office/drawing/2014/main" val="10000"/>
                  </a:ext>
                </a:extLst>
              </a:tr>
              <a:tr h="0">
                <a:tc>
                  <a:txBody>
                    <a:bodyPr/>
                    <a:lstStyle/>
                    <a:p>
                      <a:pPr marL="0" marR="0">
                        <a:spcBef>
                          <a:spcPts val="0"/>
                        </a:spcBef>
                        <a:spcAft>
                          <a:spcPts val="0"/>
                        </a:spcAft>
                      </a:pPr>
                      <a:r>
                        <a:rPr lang="en-US" sz="2000" dirty="0">
                          <a:solidFill>
                            <a:schemeClr val="bg1"/>
                          </a:solidFill>
                          <a:effectLst/>
                        </a:rPr>
                        <a:t>Treatment</a:t>
                      </a:r>
                      <a:endParaRPr lang="en-US" sz="1200" dirty="0">
                        <a:solidFill>
                          <a:schemeClr val="bg1"/>
                        </a:solidFill>
                        <a:effectLst/>
                      </a:endParaRPr>
                    </a:p>
                    <a:p>
                      <a:pPr marL="0" marR="0">
                        <a:spcBef>
                          <a:spcPts val="0"/>
                        </a:spcBef>
                        <a:spcAft>
                          <a:spcPts val="0"/>
                        </a:spcAft>
                      </a:pPr>
                      <a:r>
                        <a:rPr lang="en-US" sz="2000" dirty="0">
                          <a:solidFill>
                            <a:schemeClr val="bg1"/>
                          </a:solidFill>
                          <a:effectLst/>
                        </a:rPr>
                        <a:t> </a:t>
                      </a:r>
                      <a:endParaRPr lang="en-US" sz="1200" dirty="0">
                        <a:solidFill>
                          <a:schemeClr val="bg1"/>
                        </a:solidFill>
                        <a:effectLst/>
                      </a:endParaRPr>
                    </a:p>
                    <a:p>
                      <a:pPr marL="0" marR="0">
                        <a:spcBef>
                          <a:spcPts val="0"/>
                        </a:spcBef>
                        <a:spcAft>
                          <a:spcPts val="0"/>
                        </a:spcAft>
                      </a:pPr>
                      <a:r>
                        <a:rPr lang="en-US" sz="2000" dirty="0">
                          <a:solidFill>
                            <a:schemeClr val="bg1"/>
                          </a:solidFill>
                          <a:effectLst/>
                        </a:rPr>
                        <a:t>Error</a:t>
                      </a:r>
                      <a:endParaRPr lang="en-US" sz="1200" dirty="0">
                        <a:solidFill>
                          <a:schemeClr val="bg1"/>
                        </a:solidFill>
                        <a:effectLst/>
                      </a:endParaRPr>
                    </a:p>
                    <a:p>
                      <a:pPr marL="0" marR="0">
                        <a:spcBef>
                          <a:spcPts val="0"/>
                        </a:spcBef>
                        <a:spcAft>
                          <a:spcPts val="0"/>
                        </a:spcAft>
                      </a:pPr>
                      <a:r>
                        <a:rPr lang="en-US" sz="2000" dirty="0">
                          <a:solidFill>
                            <a:schemeClr val="bg1"/>
                          </a:solidFill>
                          <a:effectLst/>
                        </a:rPr>
                        <a:t> </a:t>
                      </a:r>
                      <a:endParaRPr lang="en-US" sz="1200" dirty="0">
                        <a:solidFill>
                          <a:schemeClr val="bg1"/>
                        </a:solidFill>
                        <a:effectLst/>
                      </a:endParaRPr>
                    </a:p>
                    <a:p>
                      <a:pPr marL="0" marR="0">
                        <a:spcBef>
                          <a:spcPts val="0"/>
                        </a:spcBef>
                        <a:spcAft>
                          <a:spcPts val="0"/>
                        </a:spcAft>
                      </a:pPr>
                      <a:r>
                        <a:rPr lang="en-US" sz="2000" dirty="0">
                          <a:solidFill>
                            <a:schemeClr val="bg1"/>
                          </a:solidFill>
                          <a:effectLst/>
                        </a:rPr>
                        <a:t>Total</a:t>
                      </a:r>
                      <a:endParaRPr lang="en-US" sz="1200" dirty="0">
                        <a:solidFill>
                          <a:schemeClr val="bg1"/>
                        </a:solidFill>
                        <a:effectLst/>
                        <a:latin typeface="Times New Roman"/>
                        <a:ea typeface="Times New Roman"/>
                      </a:endParaRPr>
                    </a:p>
                  </a:txBody>
                  <a:tcPr marL="68580" marR="68580" marT="0" marB="0">
                    <a:solidFill>
                      <a:schemeClr val="accent5"/>
                    </a:solidFill>
                  </a:tcPr>
                </a:tc>
                <a:tc>
                  <a:txBody>
                    <a:bodyPr/>
                    <a:lstStyle/>
                    <a:p>
                      <a:pPr marL="0" marR="0" algn="r">
                        <a:spcBef>
                          <a:spcPts val="0"/>
                        </a:spcBef>
                        <a:spcAft>
                          <a:spcPts val="0"/>
                        </a:spcAft>
                      </a:pPr>
                      <a:r>
                        <a:rPr lang="en-US" sz="2000" dirty="0">
                          <a:effectLst/>
                        </a:rPr>
                        <a:t>390.00</a:t>
                      </a:r>
                      <a:endParaRPr lang="en-US" sz="1200" dirty="0">
                        <a:effectLst/>
                      </a:endParaRPr>
                    </a:p>
                    <a:p>
                      <a:pPr marL="0" marR="0" algn="r">
                        <a:spcBef>
                          <a:spcPts val="0"/>
                        </a:spcBef>
                        <a:spcAft>
                          <a:spcPts val="0"/>
                        </a:spcAft>
                      </a:pPr>
                      <a:r>
                        <a:rPr lang="en-US" sz="2000" dirty="0">
                          <a:effectLst/>
                        </a:rPr>
                        <a:t> </a:t>
                      </a:r>
                      <a:endParaRPr lang="en-US" sz="1200" dirty="0">
                        <a:effectLst/>
                      </a:endParaRPr>
                    </a:p>
                    <a:p>
                      <a:pPr marL="0" marR="0" algn="r">
                        <a:spcBef>
                          <a:spcPts val="0"/>
                        </a:spcBef>
                        <a:spcAft>
                          <a:spcPts val="0"/>
                        </a:spcAft>
                      </a:pPr>
                      <a:r>
                        <a:rPr lang="en-US" sz="2000" dirty="0">
                          <a:effectLst/>
                        </a:rPr>
                        <a:t>276.00</a:t>
                      </a:r>
                      <a:endParaRPr lang="en-US" sz="1200" dirty="0">
                        <a:effectLst/>
                      </a:endParaRPr>
                    </a:p>
                    <a:p>
                      <a:pPr marL="0" marR="0" algn="r">
                        <a:spcBef>
                          <a:spcPts val="0"/>
                        </a:spcBef>
                        <a:spcAft>
                          <a:spcPts val="0"/>
                        </a:spcAft>
                      </a:pPr>
                      <a:r>
                        <a:rPr lang="en-US" sz="2000" dirty="0">
                          <a:effectLst/>
                        </a:rPr>
                        <a:t> </a:t>
                      </a:r>
                      <a:endParaRPr lang="en-US" sz="1200" dirty="0">
                        <a:effectLst/>
                      </a:endParaRPr>
                    </a:p>
                    <a:p>
                      <a:pPr marL="0" marR="0" algn="r">
                        <a:spcBef>
                          <a:spcPts val="0"/>
                        </a:spcBef>
                        <a:spcAft>
                          <a:spcPts val="0"/>
                        </a:spcAft>
                      </a:pPr>
                      <a:r>
                        <a:rPr lang="en-US" sz="2000" dirty="0">
                          <a:effectLst/>
                        </a:rPr>
                        <a:t>666.00</a:t>
                      </a:r>
                      <a:endParaRPr lang="en-US" sz="1200" dirty="0">
                        <a:effectLst/>
                        <a:latin typeface="Times New Roman"/>
                        <a:ea typeface="Times New Roman"/>
                      </a:endParaRPr>
                    </a:p>
                  </a:txBody>
                  <a:tcPr marL="68580" marR="68580" marT="0" marB="0">
                    <a:solidFill>
                      <a:schemeClr val="bg1"/>
                    </a:solidFill>
                  </a:tcPr>
                </a:tc>
                <a:tc>
                  <a:txBody>
                    <a:bodyPr/>
                    <a:lstStyle/>
                    <a:p>
                      <a:pPr marL="0" marR="0" algn="r">
                        <a:spcBef>
                          <a:spcPts val="0"/>
                        </a:spcBef>
                        <a:spcAft>
                          <a:spcPts val="0"/>
                        </a:spcAft>
                      </a:pPr>
                      <a:r>
                        <a:rPr lang="en-US" sz="2000" dirty="0">
                          <a:effectLst/>
                        </a:rPr>
                        <a:t>2</a:t>
                      </a:r>
                      <a:endParaRPr lang="en-US" sz="1200" dirty="0">
                        <a:effectLst/>
                      </a:endParaRPr>
                    </a:p>
                    <a:p>
                      <a:pPr marL="0" marR="0" algn="r">
                        <a:spcBef>
                          <a:spcPts val="0"/>
                        </a:spcBef>
                        <a:spcAft>
                          <a:spcPts val="0"/>
                        </a:spcAft>
                      </a:pPr>
                      <a:r>
                        <a:rPr lang="en-US" sz="2000" dirty="0">
                          <a:effectLst/>
                        </a:rPr>
                        <a:t> </a:t>
                      </a:r>
                      <a:endParaRPr lang="en-US" sz="1200" dirty="0">
                        <a:effectLst/>
                      </a:endParaRPr>
                    </a:p>
                    <a:p>
                      <a:pPr marL="0" marR="0" algn="r">
                        <a:spcBef>
                          <a:spcPts val="0"/>
                        </a:spcBef>
                        <a:spcAft>
                          <a:spcPts val="0"/>
                        </a:spcAft>
                      </a:pPr>
                      <a:r>
                        <a:rPr lang="en-US" sz="2000" dirty="0">
                          <a:effectLst/>
                        </a:rPr>
                        <a:t>12</a:t>
                      </a:r>
                      <a:endParaRPr lang="en-US" sz="1200" dirty="0">
                        <a:effectLst/>
                      </a:endParaRPr>
                    </a:p>
                    <a:p>
                      <a:pPr marL="0" marR="0" algn="r">
                        <a:spcBef>
                          <a:spcPts val="0"/>
                        </a:spcBef>
                        <a:spcAft>
                          <a:spcPts val="0"/>
                        </a:spcAft>
                      </a:pPr>
                      <a:r>
                        <a:rPr lang="en-US" sz="2000" dirty="0">
                          <a:effectLst/>
                        </a:rPr>
                        <a:t> </a:t>
                      </a:r>
                      <a:endParaRPr lang="en-US" sz="1200" dirty="0">
                        <a:effectLst/>
                      </a:endParaRPr>
                    </a:p>
                    <a:p>
                      <a:pPr marL="0" marR="0" algn="r">
                        <a:spcBef>
                          <a:spcPts val="0"/>
                        </a:spcBef>
                        <a:spcAft>
                          <a:spcPts val="0"/>
                        </a:spcAft>
                      </a:pPr>
                      <a:r>
                        <a:rPr lang="en-US" sz="2000" dirty="0">
                          <a:effectLst/>
                        </a:rPr>
                        <a:t>14</a:t>
                      </a:r>
                      <a:endParaRPr lang="en-US" sz="1200" dirty="0">
                        <a:effectLst/>
                        <a:latin typeface="Times New Roman"/>
                        <a:ea typeface="Times New Roman"/>
                      </a:endParaRPr>
                    </a:p>
                  </a:txBody>
                  <a:tcPr marL="68580" marR="68580" marT="0" marB="0">
                    <a:solidFill>
                      <a:schemeClr val="bg1"/>
                    </a:solidFill>
                  </a:tcPr>
                </a:tc>
                <a:tc>
                  <a:txBody>
                    <a:bodyPr/>
                    <a:lstStyle/>
                    <a:p>
                      <a:pPr marL="0" marR="0" algn="r">
                        <a:spcBef>
                          <a:spcPts val="0"/>
                        </a:spcBef>
                        <a:spcAft>
                          <a:spcPts val="0"/>
                        </a:spcAft>
                      </a:pPr>
                      <a:r>
                        <a:rPr lang="en-US" sz="2000" dirty="0">
                          <a:effectLst/>
                        </a:rPr>
                        <a:t>195.00</a:t>
                      </a:r>
                      <a:endParaRPr lang="en-US" sz="1200" dirty="0">
                        <a:effectLst/>
                      </a:endParaRPr>
                    </a:p>
                    <a:p>
                      <a:pPr marL="0" marR="0" algn="r">
                        <a:spcBef>
                          <a:spcPts val="0"/>
                        </a:spcBef>
                        <a:spcAft>
                          <a:spcPts val="0"/>
                        </a:spcAft>
                      </a:pPr>
                      <a:r>
                        <a:rPr lang="en-US" sz="2000" dirty="0">
                          <a:effectLst/>
                        </a:rPr>
                        <a:t> </a:t>
                      </a:r>
                      <a:endParaRPr lang="en-US" sz="1200" dirty="0">
                        <a:effectLst/>
                      </a:endParaRPr>
                    </a:p>
                    <a:p>
                      <a:pPr marL="0" marR="0" algn="r">
                        <a:spcBef>
                          <a:spcPts val="0"/>
                        </a:spcBef>
                        <a:spcAft>
                          <a:spcPts val="0"/>
                        </a:spcAft>
                      </a:pPr>
                      <a:r>
                        <a:rPr lang="en-US" sz="2000" dirty="0">
                          <a:effectLst/>
                        </a:rPr>
                        <a:t>23.00</a:t>
                      </a:r>
                      <a:endParaRPr lang="en-US" sz="1200" dirty="0">
                        <a:effectLst/>
                        <a:latin typeface="Times New Roman"/>
                        <a:ea typeface="Times New Roman"/>
                      </a:endParaRPr>
                    </a:p>
                  </a:txBody>
                  <a:tcPr marL="68580" marR="68580" marT="0" marB="0">
                    <a:solidFill>
                      <a:schemeClr val="bg1"/>
                    </a:solidFill>
                  </a:tcPr>
                </a:tc>
                <a:tc>
                  <a:txBody>
                    <a:bodyPr/>
                    <a:lstStyle/>
                    <a:p>
                      <a:pPr marL="0" marR="0" algn="r">
                        <a:spcBef>
                          <a:spcPts val="0"/>
                        </a:spcBef>
                        <a:spcAft>
                          <a:spcPts val="0"/>
                        </a:spcAft>
                      </a:pPr>
                      <a:r>
                        <a:rPr lang="en-US" sz="2000" dirty="0">
                          <a:effectLst/>
                        </a:rPr>
                        <a:t>8.47</a:t>
                      </a:r>
                      <a:endParaRPr lang="en-US" sz="1200"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1"/>
                  </a:ext>
                </a:extLst>
              </a:tr>
            </a:tbl>
          </a:graphicData>
        </a:graphic>
      </p:graphicFrame>
      <p:sp>
        <p:nvSpPr>
          <p:cNvPr id="7" name="Rectangle 6"/>
          <p:cNvSpPr/>
          <p:nvPr/>
        </p:nvSpPr>
        <p:spPr>
          <a:xfrm>
            <a:off x="1295400" y="3668814"/>
            <a:ext cx="3507692" cy="954107"/>
          </a:xfrm>
          <a:prstGeom prst="rect">
            <a:avLst/>
          </a:prstGeom>
        </p:spPr>
        <p:txBody>
          <a:bodyPr wrap="none">
            <a:spAutoFit/>
          </a:bodyPr>
          <a:lstStyle/>
          <a:p>
            <a:r>
              <a:rPr lang="en-US" sz="2800" dirty="0"/>
              <a:t>Reporting results:</a:t>
            </a:r>
          </a:p>
          <a:p>
            <a:r>
              <a:rPr lang="en-US" sz="2800" i="1" dirty="0"/>
              <a:t>F (2, 12) = 8.47, p &lt; .05</a:t>
            </a:r>
            <a:endParaRPr lang="en-US" sz="2800" dirty="0"/>
          </a:p>
        </p:txBody>
      </p:sp>
      <p:sp>
        <p:nvSpPr>
          <p:cNvPr id="5" name="TextBox 4"/>
          <p:cNvSpPr txBox="1"/>
          <p:nvPr/>
        </p:nvSpPr>
        <p:spPr>
          <a:xfrm>
            <a:off x="1295400" y="4974857"/>
            <a:ext cx="974834" cy="461665"/>
          </a:xfrm>
          <a:prstGeom prst="rect">
            <a:avLst/>
          </a:prstGeom>
          <a:noFill/>
        </p:spPr>
        <p:txBody>
          <a:bodyPr wrap="square" rtlCol="0">
            <a:spAutoFit/>
          </a:bodyPr>
          <a:lstStyle/>
          <a:p>
            <a:r>
              <a:rPr lang="en-US" sz="2400" b="1" dirty="0">
                <a:solidFill>
                  <a:srgbClr val="C00000"/>
                </a:solidFill>
              </a:rPr>
              <a:t>p-1</a:t>
            </a:r>
          </a:p>
        </p:txBody>
      </p:sp>
      <p:cxnSp>
        <p:nvCxnSpPr>
          <p:cNvPr id="8" name="Straight Arrow Connector 7"/>
          <p:cNvCxnSpPr/>
          <p:nvPr/>
        </p:nvCxnSpPr>
        <p:spPr>
          <a:xfrm flipV="1">
            <a:off x="1601516" y="4535573"/>
            <a:ext cx="223346" cy="564289"/>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975945" y="4974857"/>
            <a:ext cx="974834" cy="461665"/>
          </a:xfrm>
          <a:prstGeom prst="rect">
            <a:avLst/>
          </a:prstGeom>
          <a:noFill/>
        </p:spPr>
        <p:txBody>
          <a:bodyPr wrap="square" rtlCol="0">
            <a:spAutoFit/>
          </a:bodyPr>
          <a:lstStyle/>
          <a:p>
            <a:r>
              <a:rPr lang="en-US" sz="2400" b="1" dirty="0">
                <a:solidFill>
                  <a:srgbClr val="7030A0"/>
                </a:solidFill>
              </a:rPr>
              <a:t>N -p</a:t>
            </a:r>
          </a:p>
        </p:txBody>
      </p:sp>
      <p:cxnSp>
        <p:nvCxnSpPr>
          <p:cNvPr id="10" name="Straight Arrow Connector 9"/>
          <p:cNvCxnSpPr/>
          <p:nvPr/>
        </p:nvCxnSpPr>
        <p:spPr>
          <a:xfrm flipV="1">
            <a:off x="2299139" y="4556751"/>
            <a:ext cx="0" cy="543111"/>
          </a:xfrm>
          <a:prstGeom prst="straightConnector1">
            <a:avLst/>
          </a:prstGeom>
          <a:ln w="317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937640" y="4974856"/>
            <a:ext cx="1710559" cy="461665"/>
          </a:xfrm>
          <a:prstGeom prst="rect">
            <a:avLst/>
          </a:prstGeom>
          <a:noFill/>
        </p:spPr>
        <p:txBody>
          <a:bodyPr wrap="square" rtlCol="0">
            <a:spAutoFit/>
          </a:bodyPr>
          <a:lstStyle/>
          <a:p>
            <a:r>
              <a:rPr lang="en-US" sz="2400" b="1" dirty="0"/>
              <a:t>F statistic</a:t>
            </a:r>
          </a:p>
        </p:txBody>
      </p:sp>
      <p:cxnSp>
        <p:nvCxnSpPr>
          <p:cNvPr id="15" name="Straight Arrow Connector 14"/>
          <p:cNvCxnSpPr/>
          <p:nvPr/>
        </p:nvCxnSpPr>
        <p:spPr>
          <a:xfrm flipV="1">
            <a:off x="3260835" y="4556750"/>
            <a:ext cx="0" cy="543111"/>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4182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D0713059-B78F-A545-AEE6-F645407AEC15}"/>
              </a:ext>
            </a:extLst>
          </p:cNvPr>
          <p:cNvGraphicFramePr>
            <a:graphicFrameLocks noGrp="1"/>
          </p:cNvGraphicFramePr>
          <p:nvPr>
            <p:extLst>
              <p:ext uri="{D42A27DB-BD31-4B8C-83A1-F6EECF244321}">
                <p14:modId xmlns:p14="http://schemas.microsoft.com/office/powerpoint/2010/main" val="3940470571"/>
              </p:ext>
            </p:extLst>
          </p:nvPr>
        </p:nvGraphicFramePr>
        <p:xfrm>
          <a:off x="1447800" y="3200400"/>
          <a:ext cx="6080760" cy="2074335"/>
        </p:xfrm>
        <a:graphic>
          <a:graphicData uri="http://schemas.openxmlformats.org/drawingml/2006/table">
            <a:tbl>
              <a:tblPr firstRow="1">
                <a:tableStyleId>{35758FB7-9AC5-4552-8A53-C91805E547FA}</a:tableStyleId>
              </a:tblPr>
              <a:tblGrid>
                <a:gridCol w="1013460">
                  <a:extLst>
                    <a:ext uri="{9D8B030D-6E8A-4147-A177-3AD203B41FA5}">
                      <a16:colId xmlns:a16="http://schemas.microsoft.com/office/drawing/2014/main" val="20000"/>
                    </a:ext>
                  </a:extLst>
                </a:gridCol>
                <a:gridCol w="1013460">
                  <a:extLst>
                    <a:ext uri="{9D8B030D-6E8A-4147-A177-3AD203B41FA5}">
                      <a16:colId xmlns:a16="http://schemas.microsoft.com/office/drawing/2014/main" val="20001"/>
                    </a:ext>
                  </a:extLst>
                </a:gridCol>
                <a:gridCol w="1013460">
                  <a:extLst>
                    <a:ext uri="{9D8B030D-6E8A-4147-A177-3AD203B41FA5}">
                      <a16:colId xmlns:a16="http://schemas.microsoft.com/office/drawing/2014/main" val="20002"/>
                    </a:ext>
                  </a:extLst>
                </a:gridCol>
                <a:gridCol w="1013460">
                  <a:extLst>
                    <a:ext uri="{9D8B030D-6E8A-4147-A177-3AD203B41FA5}">
                      <a16:colId xmlns:a16="http://schemas.microsoft.com/office/drawing/2014/main" val="20003"/>
                    </a:ext>
                  </a:extLst>
                </a:gridCol>
                <a:gridCol w="1013460">
                  <a:extLst>
                    <a:ext uri="{9D8B030D-6E8A-4147-A177-3AD203B41FA5}">
                      <a16:colId xmlns:a16="http://schemas.microsoft.com/office/drawing/2014/main" val="20004"/>
                    </a:ext>
                  </a:extLst>
                </a:gridCol>
                <a:gridCol w="1013460">
                  <a:extLst>
                    <a:ext uri="{9D8B030D-6E8A-4147-A177-3AD203B41FA5}">
                      <a16:colId xmlns:a16="http://schemas.microsoft.com/office/drawing/2014/main" val="20005"/>
                    </a:ext>
                  </a:extLst>
                </a:gridCol>
              </a:tblGrid>
              <a:tr h="414867">
                <a:tc gridSpan="2">
                  <a:txBody>
                    <a:bodyPr/>
                    <a:lstStyle/>
                    <a:p>
                      <a:pPr marL="0" marR="0" algn="ctr">
                        <a:spcBef>
                          <a:spcPts val="0"/>
                        </a:spcBef>
                        <a:spcAft>
                          <a:spcPts val="0"/>
                        </a:spcAft>
                      </a:pPr>
                      <a:r>
                        <a:rPr lang="en-US" sz="2400" dirty="0">
                          <a:effectLst/>
                        </a:rPr>
                        <a:t>Runners </a:t>
                      </a:r>
                      <a:endParaRPr lang="en-US" sz="2400" b="1" dirty="0">
                        <a:effectLst/>
                        <a:latin typeface="Times New Roman"/>
                        <a:ea typeface="Times New Roman"/>
                      </a:endParaRPr>
                    </a:p>
                  </a:txBody>
                  <a:tcPr marL="68580" marR="68580" marT="0" marB="0"/>
                </a:tc>
                <a:tc hMerge="1">
                  <a:txBody>
                    <a:bodyPr/>
                    <a:lstStyle/>
                    <a:p>
                      <a:endParaRPr lang="en-US"/>
                    </a:p>
                  </a:txBody>
                  <a:tcPr/>
                </a:tc>
                <a:tc gridSpan="2">
                  <a:txBody>
                    <a:bodyPr/>
                    <a:lstStyle/>
                    <a:p>
                      <a:pPr marL="0" marR="0" algn="ctr">
                        <a:spcBef>
                          <a:spcPts val="0"/>
                        </a:spcBef>
                        <a:spcAft>
                          <a:spcPts val="0"/>
                        </a:spcAft>
                      </a:pPr>
                      <a:r>
                        <a:rPr lang="en-US" sz="2400" dirty="0">
                          <a:effectLst/>
                        </a:rPr>
                        <a:t>Joggers</a:t>
                      </a:r>
                      <a:endParaRPr lang="en-US" sz="2400" b="0" dirty="0">
                        <a:effectLst/>
                        <a:latin typeface="Times New Roman"/>
                        <a:ea typeface="Times New Roman"/>
                      </a:endParaRPr>
                    </a:p>
                  </a:txBody>
                  <a:tcPr marL="68580" marR="68580" marT="0" marB="0"/>
                </a:tc>
                <a:tc hMerge="1">
                  <a:txBody>
                    <a:bodyPr/>
                    <a:lstStyle/>
                    <a:p>
                      <a:endParaRPr lang="en-US"/>
                    </a:p>
                  </a:txBody>
                  <a:tcPr/>
                </a:tc>
                <a:tc gridSpan="2">
                  <a:txBody>
                    <a:bodyPr/>
                    <a:lstStyle/>
                    <a:p>
                      <a:pPr marL="0" marR="0" algn="ctr">
                        <a:spcBef>
                          <a:spcPts val="0"/>
                        </a:spcBef>
                        <a:spcAft>
                          <a:spcPts val="0"/>
                        </a:spcAft>
                      </a:pPr>
                      <a:r>
                        <a:rPr lang="en-US" sz="2400" dirty="0">
                          <a:effectLst/>
                        </a:rPr>
                        <a:t>Walkers </a:t>
                      </a:r>
                      <a:endParaRPr lang="en-US" sz="2400" b="1" dirty="0">
                        <a:effectLst/>
                        <a:latin typeface="Times New Roman"/>
                        <a:ea typeface="Times New Roman"/>
                      </a:endParaRPr>
                    </a:p>
                  </a:txBody>
                  <a:tcPr marL="68580" marR="68580" marT="0" marB="0"/>
                </a:tc>
                <a:tc hMerge="1">
                  <a:txBody>
                    <a:bodyPr/>
                    <a:lstStyle/>
                    <a:p>
                      <a:endParaRPr lang="en-US" dirty="0"/>
                    </a:p>
                  </a:txBody>
                  <a:tcPr/>
                </a:tc>
                <a:extLst>
                  <a:ext uri="{0D108BD9-81ED-4DB2-BD59-A6C34878D82A}">
                    <a16:rowId xmlns:a16="http://schemas.microsoft.com/office/drawing/2014/main" val="10000"/>
                  </a:ext>
                </a:extLst>
              </a:tr>
              <a:tr h="414867">
                <a:tc>
                  <a:txBody>
                    <a:bodyPr/>
                    <a:lstStyle/>
                    <a:p>
                      <a:pPr marL="0" marR="0" algn="ctr">
                        <a:spcBef>
                          <a:spcPts val="0"/>
                        </a:spcBef>
                        <a:spcAft>
                          <a:spcPts val="0"/>
                        </a:spcAft>
                      </a:pPr>
                      <a:r>
                        <a:rPr lang="en-US" sz="2400">
                          <a:effectLst/>
                        </a:rPr>
                        <a:t>x</a:t>
                      </a:r>
                      <a:endParaRPr lang="en-US" sz="2400" b="1">
                        <a:effectLst/>
                        <a:latin typeface="Times New Roman"/>
                        <a:ea typeface="Times New Roman"/>
                      </a:endParaRPr>
                    </a:p>
                  </a:txBody>
                  <a:tcPr marL="68580" marR="68580" marT="0" marB="0"/>
                </a:tc>
                <a:tc>
                  <a:txBody>
                    <a:bodyPr/>
                    <a:lstStyle/>
                    <a:p>
                      <a:pPr marL="0" marR="0" algn="ctr">
                        <a:spcBef>
                          <a:spcPts val="0"/>
                        </a:spcBef>
                        <a:spcAft>
                          <a:spcPts val="0"/>
                        </a:spcAft>
                      </a:pP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a:effectLst/>
                        </a:rPr>
                        <a:t>x</a:t>
                      </a:r>
                      <a:endParaRPr lang="en-US" sz="2400" b="1">
                        <a:effectLst/>
                        <a:latin typeface="Times New Roman"/>
                        <a:ea typeface="Times New Roman"/>
                      </a:endParaRPr>
                    </a:p>
                  </a:txBody>
                  <a:tcPr marL="68580" marR="68580" marT="0" marB="0"/>
                </a:tc>
                <a:tc>
                  <a:txBody>
                    <a:bodyPr/>
                    <a:lstStyle/>
                    <a:p>
                      <a:pPr marL="0" marR="0" algn="ctr">
                        <a:spcBef>
                          <a:spcPts val="0"/>
                        </a:spcBef>
                        <a:spcAft>
                          <a:spcPts val="0"/>
                        </a:spcAft>
                      </a:pP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x</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endParaRPr lang="en-US" sz="2400" b="1" dirty="0">
                        <a:effectLst/>
                        <a:latin typeface="Times New Roman"/>
                        <a:ea typeface="Times New Roman"/>
                      </a:endParaRPr>
                    </a:p>
                  </a:txBody>
                  <a:tcPr marL="68580" marR="68580" marT="0" marB="0"/>
                </a:tc>
                <a:extLst>
                  <a:ext uri="{0D108BD9-81ED-4DB2-BD59-A6C34878D82A}">
                    <a16:rowId xmlns:a16="http://schemas.microsoft.com/office/drawing/2014/main" val="10001"/>
                  </a:ext>
                </a:extLst>
              </a:tr>
              <a:tr h="414867">
                <a:tc>
                  <a:txBody>
                    <a:bodyPr/>
                    <a:lstStyle/>
                    <a:p>
                      <a:pPr marL="0" marR="0" algn="ctr">
                        <a:spcBef>
                          <a:spcPts val="0"/>
                        </a:spcBef>
                        <a:spcAft>
                          <a:spcPts val="0"/>
                        </a:spcAft>
                      </a:pPr>
                      <a:r>
                        <a:rPr lang="en-US" sz="2400" b="1" dirty="0">
                          <a:effectLst/>
                          <a:latin typeface="Times New Roman"/>
                          <a:ea typeface="Times New Roman"/>
                        </a:rPr>
                        <a:t>5</a:t>
                      </a:r>
                    </a:p>
                  </a:txBody>
                  <a:tcPr marL="68580" marR="68580" marT="0" marB="0">
                    <a:solidFill>
                      <a:schemeClr val="bg1"/>
                    </a:solidFill>
                  </a:tcPr>
                </a:tc>
                <a:tc>
                  <a:txBody>
                    <a:bodyPr/>
                    <a:lstStyle/>
                    <a:p>
                      <a:pPr marL="0" marR="0" algn="ctr">
                        <a:spcBef>
                          <a:spcPts val="0"/>
                        </a:spcBef>
                        <a:spcAft>
                          <a:spcPts val="0"/>
                        </a:spcAft>
                      </a:pP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5</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5</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endParaRPr lang="en-US" sz="24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2"/>
                  </a:ext>
                </a:extLst>
              </a:tr>
              <a:tr h="414867">
                <a:tc>
                  <a:txBody>
                    <a:bodyPr/>
                    <a:lstStyle/>
                    <a:p>
                      <a:pPr marL="0" marR="0" algn="ctr">
                        <a:spcBef>
                          <a:spcPts val="0"/>
                        </a:spcBef>
                        <a:spcAft>
                          <a:spcPts val="0"/>
                        </a:spcAft>
                      </a:pPr>
                      <a:r>
                        <a:rPr lang="en-US" sz="2400" dirty="0">
                          <a:effectLst/>
                        </a:rPr>
                        <a:t>5</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5</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5</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endParaRPr lang="en-US" sz="24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3"/>
                  </a:ext>
                </a:extLst>
              </a:tr>
              <a:tr h="414867">
                <a:tc>
                  <a:txBody>
                    <a:bodyPr/>
                    <a:lstStyle/>
                    <a:p>
                      <a:pPr marL="0" marR="0" algn="ctr">
                        <a:spcBef>
                          <a:spcPts val="0"/>
                        </a:spcBef>
                        <a:spcAft>
                          <a:spcPts val="0"/>
                        </a:spcAft>
                      </a:pPr>
                      <a:r>
                        <a:rPr lang="en-US" sz="2400" dirty="0">
                          <a:effectLst/>
                        </a:rPr>
                        <a:t>5</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5</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5</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endParaRPr lang="en-US" sz="24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4"/>
                  </a:ext>
                </a:extLst>
              </a:tr>
            </a:tbl>
          </a:graphicData>
        </a:graphic>
      </p:graphicFrame>
      <p:sp>
        <p:nvSpPr>
          <p:cNvPr id="2" name="Title 1"/>
          <p:cNvSpPr>
            <a:spLocks noGrp="1"/>
          </p:cNvSpPr>
          <p:nvPr>
            <p:ph type="title"/>
          </p:nvPr>
        </p:nvSpPr>
        <p:spPr>
          <a:xfrm>
            <a:off x="685331" y="190837"/>
            <a:ext cx="7773338" cy="676882"/>
          </a:xfrm>
        </p:spPr>
        <p:txBody>
          <a:bodyPr/>
          <a:lstStyle/>
          <a:p>
            <a:r>
              <a:rPr lang="en-US" dirty="0" err="1">
                <a:solidFill>
                  <a:srgbClr val="7030A0"/>
                </a:solidFill>
              </a:rPr>
              <a:t>SStotal</a:t>
            </a:r>
            <a:r>
              <a:rPr lang="en-US" dirty="0">
                <a:solidFill>
                  <a:srgbClr val="7030A0"/>
                </a:solidFill>
              </a:rPr>
              <a:t>=0</a:t>
            </a:r>
          </a:p>
        </p:txBody>
      </p:sp>
      <p:sp>
        <p:nvSpPr>
          <p:cNvPr id="6" name="Content Placeholder 2"/>
          <p:cNvSpPr txBox="1">
            <a:spLocks/>
          </p:cNvSpPr>
          <p:nvPr/>
        </p:nvSpPr>
        <p:spPr>
          <a:xfrm>
            <a:off x="457200" y="5562600"/>
            <a:ext cx="8229600" cy="914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dirty="0"/>
              <a:t>Grand mean </a:t>
            </a:r>
            <a:r>
              <a:rPr lang="en-US" dirty="0"/>
              <a:t>= 5 </a:t>
            </a:r>
            <a:r>
              <a:rPr lang="en-US" b="1" dirty="0">
                <a:solidFill>
                  <a:srgbClr val="00B050"/>
                </a:solidFill>
              </a:rPr>
              <a:t>vs.</a:t>
            </a:r>
          </a:p>
          <a:p>
            <a:pPr marL="0" indent="0">
              <a:buFont typeface="Arial" pitchFamily="34" charset="0"/>
              <a:buNone/>
            </a:pPr>
            <a:endParaRPr lang="en-US" dirty="0"/>
          </a:p>
        </p:txBody>
      </p:sp>
      <p:sp>
        <p:nvSpPr>
          <p:cNvPr id="4" name="Rectangle 3"/>
          <p:cNvSpPr/>
          <p:nvPr/>
        </p:nvSpPr>
        <p:spPr>
          <a:xfrm>
            <a:off x="1447800" y="3581400"/>
            <a:ext cx="6096000" cy="1752600"/>
          </a:xfrm>
          <a:prstGeom prst="rect">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a:off x="4114800" y="5303196"/>
            <a:ext cx="1295400" cy="438150"/>
          </a:xfrm>
          <a:prstGeom prst="straightConnector1">
            <a:avLst/>
          </a:prstGeom>
          <a:ln w="53975">
            <a:solidFill>
              <a:srgbClr val="00B05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0" name="Object 9"/>
          <p:cNvGraphicFramePr>
            <a:graphicFrameLocks noChangeAspect="1"/>
          </p:cNvGraphicFramePr>
          <p:nvPr>
            <p:extLst>
              <p:ext uri="{D42A27DB-BD31-4B8C-83A1-F6EECF244321}">
                <p14:modId xmlns:p14="http://schemas.microsoft.com/office/powerpoint/2010/main" val="4020765497"/>
              </p:ext>
            </p:extLst>
          </p:nvPr>
        </p:nvGraphicFramePr>
        <p:xfrm>
          <a:off x="5601342" y="5522271"/>
          <a:ext cx="3116262" cy="1063625"/>
        </p:xfrm>
        <a:graphic>
          <a:graphicData uri="http://schemas.openxmlformats.org/presentationml/2006/ole">
            <mc:AlternateContent xmlns:mc="http://schemas.openxmlformats.org/markup-compatibility/2006">
              <mc:Choice xmlns:v="urn:schemas-microsoft-com:vml" Requires="v">
                <p:oleObj spid="_x0000_s37001" name="Equation" r:id="rId4" imgW="1346040" imgH="457200" progId="Equation.3">
                  <p:embed/>
                </p:oleObj>
              </mc:Choice>
              <mc:Fallback>
                <p:oleObj name="Equation" r:id="rId4" imgW="1346040" imgH="457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1342" y="5522271"/>
                        <a:ext cx="3116262"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9" name="Object 3"/>
          <p:cNvGraphicFramePr>
            <a:graphicFrameLocks noChangeAspect="1"/>
          </p:cNvGraphicFramePr>
          <p:nvPr>
            <p:extLst>
              <p:ext uri="{D42A27DB-BD31-4B8C-83A1-F6EECF244321}">
                <p14:modId xmlns:p14="http://schemas.microsoft.com/office/powerpoint/2010/main" val="4063939977"/>
              </p:ext>
            </p:extLst>
          </p:nvPr>
        </p:nvGraphicFramePr>
        <p:xfrm>
          <a:off x="25400" y="1143000"/>
          <a:ext cx="5181600" cy="1854200"/>
        </p:xfrm>
        <a:graphic>
          <a:graphicData uri="http://schemas.openxmlformats.org/presentationml/2006/ole">
            <mc:AlternateContent xmlns:mc="http://schemas.openxmlformats.org/markup-compatibility/2006">
              <mc:Choice xmlns:v="urn:schemas-microsoft-com:vml" Requires="v">
                <p:oleObj spid="_x0000_s37002" name="Equation" r:id="rId6" imgW="2590800" imgH="927100" progId="Equation.3">
                  <p:embed/>
                </p:oleObj>
              </mc:Choice>
              <mc:Fallback>
                <p:oleObj name="Equation" r:id="rId6" imgW="2590800" imgH="927100" progId="Equation.3">
                  <p:embed/>
                  <p:pic>
                    <p:nvPicPr>
                      <p:cNvPr id="0" name=""/>
                      <p:cNvPicPr>
                        <a:picLocks noChangeAspect="1" noChangeArrowheads="1"/>
                      </p:cNvPicPr>
                      <p:nvPr/>
                    </p:nvPicPr>
                    <p:blipFill>
                      <a:blip r:embed="rId7"/>
                      <a:srcRect/>
                      <a:stretch>
                        <a:fillRect/>
                      </a:stretch>
                    </p:blipFill>
                    <p:spPr bwMode="auto">
                      <a:xfrm>
                        <a:off x="25400" y="1143000"/>
                        <a:ext cx="5181600" cy="185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294023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131" y="4119"/>
            <a:ext cx="7773338" cy="753082"/>
          </a:xfrm>
        </p:spPr>
        <p:txBody>
          <a:bodyPr/>
          <a:lstStyle/>
          <a:p>
            <a:r>
              <a:rPr lang="en-US" dirty="0" err="1">
                <a:solidFill>
                  <a:srgbClr val="7030A0"/>
                </a:solidFill>
              </a:rPr>
              <a:t>SSbetween</a:t>
            </a:r>
            <a:r>
              <a:rPr lang="en-US" dirty="0">
                <a:solidFill>
                  <a:srgbClr val="7030A0"/>
                </a:solidFill>
              </a:rPr>
              <a:t> = 0</a:t>
            </a:r>
          </a:p>
        </p:txBody>
      </p:sp>
      <p:graphicFrame>
        <p:nvGraphicFramePr>
          <p:cNvPr id="13" name="Object 12"/>
          <p:cNvGraphicFramePr>
            <a:graphicFrameLocks noChangeAspect="1"/>
          </p:cNvGraphicFramePr>
          <p:nvPr>
            <p:extLst>
              <p:ext uri="{D42A27DB-BD31-4B8C-83A1-F6EECF244321}">
                <p14:modId xmlns:p14="http://schemas.microsoft.com/office/powerpoint/2010/main" val="1130793406"/>
              </p:ext>
            </p:extLst>
          </p:nvPr>
        </p:nvGraphicFramePr>
        <p:xfrm>
          <a:off x="185737" y="565926"/>
          <a:ext cx="6638925" cy="2825750"/>
        </p:xfrm>
        <a:graphic>
          <a:graphicData uri="http://schemas.openxmlformats.org/presentationml/2006/ole">
            <mc:AlternateContent xmlns:mc="http://schemas.openxmlformats.org/markup-compatibility/2006">
              <mc:Choice xmlns:v="urn:schemas-microsoft-com:vml" Requires="v">
                <p:oleObj spid="_x0000_s77871" name="Equation" r:id="rId4" imgW="2425700" imgH="1219200" progId="Equation.3">
                  <p:embed/>
                </p:oleObj>
              </mc:Choice>
              <mc:Fallback>
                <p:oleObj name="Equation" r:id="rId4" imgW="2425700" imgH="1219200" progId="Equation.3">
                  <p:embed/>
                  <p:pic>
                    <p:nvPicPr>
                      <p:cNvPr id="0" name=""/>
                      <p:cNvPicPr>
                        <a:picLocks noChangeAspect="1" noChangeArrowheads="1"/>
                      </p:cNvPicPr>
                      <p:nvPr/>
                    </p:nvPicPr>
                    <p:blipFill>
                      <a:blip r:embed="rId5"/>
                      <a:srcRect/>
                      <a:stretch>
                        <a:fillRect/>
                      </a:stretch>
                    </p:blipFill>
                    <p:spPr bwMode="auto">
                      <a:xfrm>
                        <a:off x="185737" y="565926"/>
                        <a:ext cx="6638925" cy="2825750"/>
                      </a:xfrm>
                      <a:prstGeom prst="rect">
                        <a:avLst/>
                      </a:prstGeom>
                      <a:noFill/>
                      <a:ln>
                        <a:noFill/>
                      </a:ln>
                    </p:spPr>
                  </p:pic>
                </p:oleObj>
              </mc:Fallback>
            </mc:AlternateContent>
          </a:graphicData>
        </a:graphic>
      </p:graphicFrame>
      <p:sp>
        <p:nvSpPr>
          <p:cNvPr id="23" name="Content Placeholder 2">
            <a:extLst>
              <a:ext uri="{FF2B5EF4-FFF2-40B4-BE49-F238E27FC236}">
                <a16:creationId xmlns:a16="http://schemas.microsoft.com/office/drawing/2014/main" id="{AD8FAEF5-069D-E448-BC33-3E93422F5B9E}"/>
              </a:ext>
            </a:extLst>
          </p:cNvPr>
          <p:cNvSpPr txBox="1">
            <a:spLocks/>
          </p:cNvSpPr>
          <p:nvPr/>
        </p:nvSpPr>
        <p:spPr>
          <a:xfrm>
            <a:off x="2819400" y="6392888"/>
            <a:ext cx="3657601" cy="914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dirty="0"/>
              <a:t>Grand mean </a:t>
            </a:r>
            <a:r>
              <a:rPr lang="en-US" dirty="0"/>
              <a:t>= 5</a:t>
            </a:r>
            <a:endParaRPr lang="en-US" b="1" dirty="0">
              <a:solidFill>
                <a:srgbClr val="00B050"/>
              </a:solidFill>
            </a:endParaRPr>
          </a:p>
          <a:p>
            <a:pPr marL="0" indent="0">
              <a:buFont typeface="Arial" pitchFamily="34" charset="0"/>
              <a:buNone/>
            </a:pPr>
            <a:endParaRPr lang="en-US" dirty="0"/>
          </a:p>
        </p:txBody>
      </p:sp>
      <p:graphicFrame>
        <p:nvGraphicFramePr>
          <p:cNvPr id="24" name="Table 23">
            <a:extLst>
              <a:ext uri="{FF2B5EF4-FFF2-40B4-BE49-F238E27FC236}">
                <a16:creationId xmlns:a16="http://schemas.microsoft.com/office/drawing/2014/main" id="{67C53B70-2932-B145-BB82-C6EB62769EC4}"/>
              </a:ext>
            </a:extLst>
          </p:cNvPr>
          <p:cNvGraphicFramePr>
            <a:graphicFrameLocks noGrp="1"/>
          </p:cNvGraphicFramePr>
          <p:nvPr>
            <p:extLst>
              <p:ext uri="{D42A27DB-BD31-4B8C-83A1-F6EECF244321}">
                <p14:modId xmlns:p14="http://schemas.microsoft.com/office/powerpoint/2010/main" val="2740795592"/>
              </p:ext>
            </p:extLst>
          </p:nvPr>
        </p:nvGraphicFramePr>
        <p:xfrm>
          <a:off x="1828800" y="3391676"/>
          <a:ext cx="6096000" cy="2560320"/>
        </p:xfrm>
        <a:graphic>
          <a:graphicData uri="http://schemas.openxmlformats.org/drawingml/2006/table">
            <a:tbl>
              <a:tblPr firstRow="1">
                <a:tableStyleId>{35758FB7-9AC5-4552-8A53-C91805E547FA}</a:tableStyleId>
              </a:tblPr>
              <a:tblGrid>
                <a:gridCol w="1013460">
                  <a:extLst>
                    <a:ext uri="{9D8B030D-6E8A-4147-A177-3AD203B41FA5}">
                      <a16:colId xmlns:a16="http://schemas.microsoft.com/office/drawing/2014/main" val="20000"/>
                    </a:ext>
                  </a:extLst>
                </a:gridCol>
                <a:gridCol w="1013460">
                  <a:extLst>
                    <a:ext uri="{9D8B030D-6E8A-4147-A177-3AD203B41FA5}">
                      <a16:colId xmlns:a16="http://schemas.microsoft.com/office/drawing/2014/main" val="20001"/>
                    </a:ext>
                  </a:extLst>
                </a:gridCol>
                <a:gridCol w="1013460">
                  <a:extLst>
                    <a:ext uri="{9D8B030D-6E8A-4147-A177-3AD203B41FA5}">
                      <a16:colId xmlns:a16="http://schemas.microsoft.com/office/drawing/2014/main" val="20002"/>
                    </a:ext>
                  </a:extLst>
                </a:gridCol>
                <a:gridCol w="1013460">
                  <a:extLst>
                    <a:ext uri="{9D8B030D-6E8A-4147-A177-3AD203B41FA5}">
                      <a16:colId xmlns:a16="http://schemas.microsoft.com/office/drawing/2014/main" val="20003"/>
                    </a:ext>
                  </a:extLst>
                </a:gridCol>
                <a:gridCol w="1013460">
                  <a:extLst>
                    <a:ext uri="{9D8B030D-6E8A-4147-A177-3AD203B41FA5}">
                      <a16:colId xmlns:a16="http://schemas.microsoft.com/office/drawing/2014/main" val="20004"/>
                    </a:ext>
                  </a:extLst>
                </a:gridCol>
                <a:gridCol w="1028700">
                  <a:extLst>
                    <a:ext uri="{9D8B030D-6E8A-4147-A177-3AD203B41FA5}">
                      <a16:colId xmlns:a16="http://schemas.microsoft.com/office/drawing/2014/main" val="20005"/>
                    </a:ext>
                  </a:extLst>
                </a:gridCol>
              </a:tblGrid>
              <a:tr h="414867">
                <a:tc gridSpan="2">
                  <a:txBody>
                    <a:bodyPr/>
                    <a:lstStyle/>
                    <a:p>
                      <a:pPr marL="0" marR="0" algn="ctr">
                        <a:spcBef>
                          <a:spcPts val="0"/>
                        </a:spcBef>
                        <a:spcAft>
                          <a:spcPts val="0"/>
                        </a:spcAft>
                      </a:pPr>
                      <a:r>
                        <a:rPr lang="en-US" sz="2800" dirty="0">
                          <a:effectLst/>
                        </a:rPr>
                        <a:t>Runners </a:t>
                      </a:r>
                      <a:endParaRPr lang="en-US" sz="2800" b="1" dirty="0">
                        <a:effectLst/>
                        <a:latin typeface="Times New Roman"/>
                        <a:ea typeface="Times New Roman"/>
                      </a:endParaRPr>
                    </a:p>
                  </a:txBody>
                  <a:tcPr marL="68580" marR="68580" marT="0" marB="0"/>
                </a:tc>
                <a:tc hMerge="1">
                  <a:txBody>
                    <a:bodyPr/>
                    <a:lstStyle/>
                    <a:p>
                      <a:endParaRPr lang="en-US"/>
                    </a:p>
                  </a:txBody>
                  <a:tcPr/>
                </a:tc>
                <a:tc gridSpan="2">
                  <a:txBody>
                    <a:bodyPr/>
                    <a:lstStyle/>
                    <a:p>
                      <a:pPr marL="0" marR="0" algn="ctr">
                        <a:spcBef>
                          <a:spcPts val="0"/>
                        </a:spcBef>
                        <a:spcAft>
                          <a:spcPts val="0"/>
                        </a:spcAft>
                      </a:pPr>
                      <a:r>
                        <a:rPr lang="en-US" sz="2800" dirty="0">
                          <a:effectLst/>
                        </a:rPr>
                        <a:t>Joggers</a:t>
                      </a:r>
                      <a:endParaRPr lang="en-US" sz="2800" b="0" dirty="0">
                        <a:effectLst/>
                        <a:latin typeface="Times New Roman"/>
                        <a:ea typeface="Times New Roman"/>
                      </a:endParaRPr>
                    </a:p>
                  </a:txBody>
                  <a:tcPr marL="68580" marR="68580" marT="0" marB="0"/>
                </a:tc>
                <a:tc hMerge="1">
                  <a:txBody>
                    <a:bodyPr/>
                    <a:lstStyle/>
                    <a:p>
                      <a:endParaRPr lang="en-US"/>
                    </a:p>
                  </a:txBody>
                  <a:tcPr/>
                </a:tc>
                <a:tc gridSpan="2">
                  <a:txBody>
                    <a:bodyPr/>
                    <a:lstStyle/>
                    <a:p>
                      <a:pPr marL="0" marR="0" algn="ctr">
                        <a:spcBef>
                          <a:spcPts val="0"/>
                        </a:spcBef>
                        <a:spcAft>
                          <a:spcPts val="0"/>
                        </a:spcAft>
                      </a:pPr>
                      <a:r>
                        <a:rPr lang="en-US" sz="2800" dirty="0">
                          <a:effectLst/>
                        </a:rPr>
                        <a:t>Walkers </a:t>
                      </a:r>
                      <a:endParaRPr lang="en-US" sz="2800" b="1" dirty="0">
                        <a:effectLst/>
                        <a:latin typeface="Times New Roman"/>
                        <a:ea typeface="Times New Roman"/>
                      </a:endParaRPr>
                    </a:p>
                  </a:txBody>
                  <a:tcPr marL="68580" marR="68580" marT="0" marB="0"/>
                </a:tc>
                <a:tc hMerge="1">
                  <a:txBody>
                    <a:bodyPr/>
                    <a:lstStyle/>
                    <a:p>
                      <a:endParaRPr lang="en-US" dirty="0"/>
                    </a:p>
                  </a:txBody>
                  <a:tcPr/>
                </a:tc>
                <a:extLst>
                  <a:ext uri="{0D108BD9-81ED-4DB2-BD59-A6C34878D82A}">
                    <a16:rowId xmlns:a16="http://schemas.microsoft.com/office/drawing/2014/main" val="10000"/>
                  </a:ext>
                </a:extLst>
              </a:tr>
              <a:tr h="414867">
                <a:tc>
                  <a:txBody>
                    <a:bodyPr/>
                    <a:lstStyle/>
                    <a:p>
                      <a:pPr marL="0" marR="0" algn="ctr">
                        <a:spcBef>
                          <a:spcPts val="0"/>
                        </a:spcBef>
                        <a:spcAft>
                          <a:spcPts val="0"/>
                        </a:spcAft>
                      </a:pPr>
                      <a:r>
                        <a:rPr lang="en-US" sz="2800">
                          <a:effectLst/>
                        </a:rPr>
                        <a:t>x</a:t>
                      </a:r>
                      <a:endParaRPr lang="en-US" sz="2800" b="1">
                        <a:effectLst/>
                        <a:latin typeface="Times New Roman"/>
                        <a:ea typeface="Times New Roman"/>
                      </a:endParaRPr>
                    </a:p>
                  </a:txBody>
                  <a:tcPr marL="68580" marR="68580" marT="0" marB="0"/>
                </a:tc>
                <a:tc>
                  <a:txBody>
                    <a:bodyPr/>
                    <a:lstStyle/>
                    <a:p>
                      <a:pPr marL="0" marR="0" algn="ctr">
                        <a:spcBef>
                          <a:spcPts val="0"/>
                        </a:spcBef>
                        <a:spcAft>
                          <a:spcPts val="0"/>
                        </a:spcAft>
                      </a:pPr>
                      <a:endParaRPr lang="en-US" sz="28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800">
                          <a:effectLst/>
                        </a:rPr>
                        <a:t>x</a:t>
                      </a:r>
                      <a:endParaRPr lang="en-US" sz="2800" b="1">
                        <a:effectLst/>
                        <a:latin typeface="Times New Roman"/>
                        <a:ea typeface="Times New Roman"/>
                      </a:endParaRPr>
                    </a:p>
                  </a:txBody>
                  <a:tcPr marL="68580" marR="68580" marT="0" marB="0"/>
                </a:tc>
                <a:tc>
                  <a:txBody>
                    <a:bodyPr/>
                    <a:lstStyle/>
                    <a:p>
                      <a:pPr marL="0" marR="0" algn="ctr">
                        <a:spcBef>
                          <a:spcPts val="0"/>
                        </a:spcBef>
                        <a:spcAft>
                          <a:spcPts val="0"/>
                        </a:spcAft>
                      </a:pPr>
                      <a:endParaRPr lang="en-US" sz="28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800" dirty="0">
                          <a:effectLst/>
                        </a:rPr>
                        <a:t>x</a:t>
                      </a:r>
                      <a:endParaRPr lang="en-US" sz="2800" b="1" dirty="0">
                        <a:effectLst/>
                        <a:latin typeface="Times New Roman"/>
                        <a:ea typeface="Times New Roman"/>
                      </a:endParaRPr>
                    </a:p>
                  </a:txBody>
                  <a:tcPr marL="68580" marR="68580" marT="0" marB="0"/>
                </a:tc>
                <a:tc>
                  <a:txBody>
                    <a:bodyPr/>
                    <a:lstStyle/>
                    <a:p>
                      <a:pPr marL="0" marR="0" algn="ctr">
                        <a:spcBef>
                          <a:spcPts val="0"/>
                        </a:spcBef>
                        <a:spcAft>
                          <a:spcPts val="0"/>
                        </a:spcAft>
                      </a:pPr>
                      <a:endParaRPr lang="en-US" sz="2800" b="1" dirty="0">
                        <a:effectLst/>
                        <a:latin typeface="Times New Roman"/>
                        <a:ea typeface="Times New Roman"/>
                      </a:endParaRPr>
                    </a:p>
                  </a:txBody>
                  <a:tcPr marL="68580" marR="68580" marT="0" marB="0"/>
                </a:tc>
                <a:extLst>
                  <a:ext uri="{0D108BD9-81ED-4DB2-BD59-A6C34878D82A}">
                    <a16:rowId xmlns:a16="http://schemas.microsoft.com/office/drawing/2014/main" val="10001"/>
                  </a:ext>
                </a:extLst>
              </a:tr>
              <a:tr h="414867">
                <a:tc>
                  <a:txBody>
                    <a:bodyPr/>
                    <a:lstStyle/>
                    <a:p>
                      <a:pPr marL="0" marR="0" algn="ctr">
                        <a:spcBef>
                          <a:spcPts val="0"/>
                        </a:spcBef>
                        <a:spcAft>
                          <a:spcPts val="0"/>
                        </a:spcAft>
                      </a:pPr>
                      <a:r>
                        <a:rPr lang="en-US" sz="2400" b="0" dirty="0">
                          <a:effectLst/>
                          <a:latin typeface="Arial" panose="020B0604020202020204" pitchFamily="34" charset="0"/>
                          <a:ea typeface="Times New Roman"/>
                          <a:cs typeface="Arial" panose="020B0604020202020204" pitchFamily="34" charset="0"/>
                        </a:rPr>
                        <a:t>3</a:t>
                      </a:r>
                    </a:p>
                  </a:txBody>
                  <a:tcPr marL="68580" marR="68580" marT="0" marB="0">
                    <a:solidFill>
                      <a:schemeClr val="bg1"/>
                    </a:solidFill>
                  </a:tcPr>
                </a:tc>
                <a:tc>
                  <a:txBody>
                    <a:bodyPr/>
                    <a:lstStyle/>
                    <a:p>
                      <a:pPr marL="0" marR="0" algn="ctr">
                        <a:spcBef>
                          <a:spcPts val="0"/>
                        </a:spcBef>
                        <a:spcAft>
                          <a:spcPts val="0"/>
                        </a:spcAft>
                      </a:pP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b="0" dirty="0">
                          <a:effectLst/>
                          <a:latin typeface="Arial" panose="020B0604020202020204" pitchFamily="34" charset="0"/>
                          <a:cs typeface="Arial" panose="020B0604020202020204" pitchFamily="34" charset="0"/>
                        </a:rPr>
                        <a:t>4</a:t>
                      </a: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b="0" dirty="0">
                          <a:effectLst/>
                          <a:latin typeface="Arial" panose="020B0604020202020204" pitchFamily="34" charset="0"/>
                          <a:cs typeface="Arial" panose="020B0604020202020204" pitchFamily="34" charset="0"/>
                        </a:rPr>
                        <a:t>5</a:t>
                      </a: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endParaRPr lang="en-US" sz="28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2"/>
                  </a:ext>
                </a:extLst>
              </a:tr>
              <a:tr h="414867">
                <a:tc>
                  <a:txBody>
                    <a:bodyPr/>
                    <a:lstStyle/>
                    <a:p>
                      <a:pPr marL="0" marR="0" algn="ctr">
                        <a:spcBef>
                          <a:spcPts val="0"/>
                        </a:spcBef>
                        <a:spcAft>
                          <a:spcPts val="0"/>
                        </a:spcAft>
                      </a:pPr>
                      <a:r>
                        <a:rPr lang="en-US" sz="2400" b="0" dirty="0">
                          <a:effectLst/>
                          <a:latin typeface="Arial" panose="020B0604020202020204" pitchFamily="34" charset="0"/>
                          <a:cs typeface="Arial" panose="020B0604020202020204" pitchFamily="34" charset="0"/>
                        </a:rPr>
                        <a:t>5</a:t>
                      </a: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b="0" dirty="0">
                          <a:effectLst/>
                          <a:latin typeface="Arial" panose="020B0604020202020204" pitchFamily="34" charset="0"/>
                          <a:cs typeface="Arial" panose="020B0604020202020204" pitchFamily="34" charset="0"/>
                        </a:rPr>
                        <a:t>5</a:t>
                      </a: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b="0" dirty="0">
                          <a:effectLst/>
                          <a:latin typeface="Arial" panose="020B0604020202020204" pitchFamily="34" charset="0"/>
                          <a:cs typeface="Arial" panose="020B0604020202020204" pitchFamily="34" charset="0"/>
                        </a:rPr>
                        <a:t>5</a:t>
                      </a: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endParaRPr lang="en-US" sz="28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3"/>
                  </a:ext>
                </a:extLst>
              </a:tr>
              <a:tr h="414867">
                <a:tc>
                  <a:txBody>
                    <a:bodyPr/>
                    <a:lstStyle/>
                    <a:p>
                      <a:pPr marL="0" marR="0" algn="ctr">
                        <a:spcBef>
                          <a:spcPts val="0"/>
                        </a:spcBef>
                        <a:spcAft>
                          <a:spcPts val="0"/>
                        </a:spcAft>
                      </a:pPr>
                      <a:r>
                        <a:rPr lang="en-US" sz="2400" b="0" dirty="0">
                          <a:effectLst/>
                          <a:latin typeface="Arial" panose="020B0604020202020204" pitchFamily="34" charset="0"/>
                          <a:cs typeface="Arial" panose="020B0604020202020204" pitchFamily="34" charset="0"/>
                        </a:rPr>
                        <a:t>7</a:t>
                      </a: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b="0" dirty="0">
                          <a:effectLst/>
                          <a:latin typeface="Arial" panose="020B0604020202020204" pitchFamily="34" charset="0"/>
                          <a:cs typeface="Arial" panose="020B0604020202020204" pitchFamily="34" charset="0"/>
                        </a:rPr>
                        <a:t>6</a:t>
                      </a: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b="0" dirty="0">
                          <a:effectLst/>
                          <a:latin typeface="Arial" panose="020B0604020202020204" pitchFamily="34" charset="0"/>
                          <a:cs typeface="Arial" panose="020B0604020202020204" pitchFamily="34" charset="0"/>
                        </a:rPr>
                        <a:t>5</a:t>
                      </a: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endParaRPr lang="en-US" sz="28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4"/>
                  </a:ext>
                </a:extLst>
              </a:tr>
              <a:tr h="414867">
                <a:tc>
                  <a:txBody>
                    <a:bodyPr/>
                    <a:lstStyle/>
                    <a:p>
                      <a:pPr marL="0" marR="0" algn="ctr">
                        <a:spcBef>
                          <a:spcPts val="0"/>
                        </a:spcBef>
                        <a:spcAft>
                          <a:spcPts val="0"/>
                        </a:spcAft>
                      </a:pPr>
                      <a:r>
                        <a:rPr lang="en-US" sz="2800" dirty="0">
                          <a:effectLst/>
                        </a:rPr>
                        <a:t>M =5</a:t>
                      </a:r>
                      <a:endParaRPr lang="en-US" sz="28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endParaRPr lang="en-US" sz="28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800" dirty="0">
                          <a:effectLst/>
                        </a:rPr>
                        <a:t>M=5</a:t>
                      </a:r>
                      <a:endParaRPr lang="en-US" sz="28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endParaRPr lang="en-US" sz="28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800" dirty="0">
                          <a:effectLst/>
                        </a:rPr>
                        <a:t>M=5</a:t>
                      </a:r>
                      <a:endParaRPr lang="en-US" sz="28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endParaRPr lang="en-US" sz="28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5"/>
                  </a:ext>
                </a:extLst>
              </a:tr>
            </a:tbl>
          </a:graphicData>
        </a:graphic>
      </p:graphicFrame>
      <p:sp>
        <p:nvSpPr>
          <p:cNvPr id="25" name="Rectangle 24">
            <a:extLst>
              <a:ext uri="{FF2B5EF4-FFF2-40B4-BE49-F238E27FC236}">
                <a16:creationId xmlns:a16="http://schemas.microsoft.com/office/drawing/2014/main" id="{85EE9606-D29F-3640-B8CA-BB806C7D67C9}"/>
              </a:ext>
            </a:extLst>
          </p:cNvPr>
          <p:cNvSpPr/>
          <p:nvPr/>
        </p:nvSpPr>
        <p:spPr>
          <a:xfrm>
            <a:off x="1828800" y="5525276"/>
            <a:ext cx="990600" cy="427630"/>
          </a:xfrm>
          <a:prstGeom prst="rect">
            <a:avLst/>
          </a:prstGeom>
          <a:no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61ED997C-1AC8-7D40-BC95-AFF41E066479}"/>
              </a:ext>
            </a:extLst>
          </p:cNvPr>
          <p:cNvCxnSpPr/>
          <p:nvPr/>
        </p:nvCxnSpPr>
        <p:spPr>
          <a:xfrm flipH="1">
            <a:off x="5672781" y="5961140"/>
            <a:ext cx="762000" cy="600075"/>
          </a:xfrm>
          <a:prstGeom prst="straightConnector1">
            <a:avLst/>
          </a:prstGeom>
          <a:ln w="539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1DCA5816-9FD0-4C42-96D9-0CC66C78CE17}"/>
              </a:ext>
            </a:extLst>
          </p:cNvPr>
          <p:cNvSpPr/>
          <p:nvPr/>
        </p:nvSpPr>
        <p:spPr>
          <a:xfrm>
            <a:off x="3886200" y="5525276"/>
            <a:ext cx="990600" cy="457200"/>
          </a:xfrm>
          <a:prstGeom prst="rect">
            <a:avLst/>
          </a:prstGeom>
          <a:no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61545FB-1D64-DF45-B4A2-F376E2C5D331}"/>
              </a:ext>
            </a:extLst>
          </p:cNvPr>
          <p:cNvSpPr/>
          <p:nvPr/>
        </p:nvSpPr>
        <p:spPr>
          <a:xfrm>
            <a:off x="5867400" y="5525276"/>
            <a:ext cx="990600" cy="457200"/>
          </a:xfrm>
          <a:prstGeom prst="rect">
            <a:avLst/>
          </a:prstGeom>
          <a:no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0B02372E-0857-8440-A9C0-EB8A4857FD19}"/>
              </a:ext>
            </a:extLst>
          </p:cNvPr>
          <p:cNvCxnSpPr/>
          <p:nvPr/>
        </p:nvCxnSpPr>
        <p:spPr>
          <a:xfrm>
            <a:off x="4457700" y="6013610"/>
            <a:ext cx="0" cy="435591"/>
          </a:xfrm>
          <a:prstGeom prst="straightConnector1">
            <a:avLst/>
          </a:prstGeom>
          <a:ln w="539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D8C07AB-AA5A-2047-A210-F7C21CE3F3B5}"/>
              </a:ext>
            </a:extLst>
          </p:cNvPr>
          <p:cNvCxnSpPr/>
          <p:nvPr/>
        </p:nvCxnSpPr>
        <p:spPr>
          <a:xfrm>
            <a:off x="2209800" y="5948783"/>
            <a:ext cx="495300" cy="510389"/>
          </a:xfrm>
          <a:prstGeom prst="straightConnector1">
            <a:avLst/>
          </a:prstGeom>
          <a:ln w="539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22894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3338" cy="753082"/>
          </a:xfrm>
        </p:spPr>
        <p:txBody>
          <a:bodyPr/>
          <a:lstStyle/>
          <a:p>
            <a:r>
              <a:rPr lang="en-US" dirty="0" err="1">
                <a:solidFill>
                  <a:srgbClr val="7030A0"/>
                </a:solidFill>
              </a:rPr>
              <a:t>SSerror</a:t>
            </a:r>
            <a:r>
              <a:rPr lang="en-US" dirty="0">
                <a:solidFill>
                  <a:srgbClr val="7030A0"/>
                </a:solidFill>
              </a:rPr>
              <a:t> = 0</a:t>
            </a:r>
          </a:p>
        </p:txBody>
      </p:sp>
      <p:sp>
        <p:nvSpPr>
          <p:cNvPr id="3" name="Content Placeholder 2"/>
          <p:cNvSpPr>
            <a:spLocks noGrp="1"/>
          </p:cNvSpPr>
          <p:nvPr>
            <p:ph idx="1"/>
          </p:nvPr>
        </p:nvSpPr>
        <p:spPr>
          <a:xfrm>
            <a:off x="457669" y="905482"/>
            <a:ext cx="8229600" cy="1752600"/>
          </a:xfrm>
        </p:spPr>
        <p:txBody>
          <a:bodyPr>
            <a:noAutofit/>
          </a:bodyPr>
          <a:lstStyle/>
          <a:p>
            <a:pPr marL="0" indent="0">
              <a:buNone/>
            </a:pPr>
            <a:r>
              <a:rPr lang="en-US" dirty="0"/>
              <a:t>A researcher wants to determine whether Exercise affects stress level.  He collects data from nine people: 3 walkers, 3 joggers and 3 runners.  They rate their stress from 1 (low) to 10 (high). Do the data suggest that exercise level affects stress?  Set alpha = .05. </a:t>
            </a:r>
            <a:endParaRPr lang="en-US" b="1" dirty="0"/>
          </a:p>
        </p:txBody>
      </p:sp>
      <p:graphicFrame>
        <p:nvGraphicFramePr>
          <p:cNvPr id="19" name="Table 18">
            <a:extLst>
              <a:ext uri="{FF2B5EF4-FFF2-40B4-BE49-F238E27FC236}">
                <a16:creationId xmlns:a16="http://schemas.microsoft.com/office/drawing/2014/main" id="{9ADC8A3D-5826-7043-8869-A23C20B91316}"/>
              </a:ext>
            </a:extLst>
          </p:cNvPr>
          <p:cNvGraphicFramePr>
            <a:graphicFrameLocks noGrp="1"/>
          </p:cNvGraphicFramePr>
          <p:nvPr>
            <p:extLst>
              <p:ext uri="{D42A27DB-BD31-4B8C-83A1-F6EECF244321}">
                <p14:modId xmlns:p14="http://schemas.microsoft.com/office/powerpoint/2010/main" val="1926876173"/>
              </p:ext>
            </p:extLst>
          </p:nvPr>
        </p:nvGraphicFramePr>
        <p:xfrm>
          <a:off x="1447800" y="3200401"/>
          <a:ext cx="6096000" cy="3001087"/>
        </p:xfrm>
        <a:graphic>
          <a:graphicData uri="http://schemas.openxmlformats.org/drawingml/2006/table">
            <a:tbl>
              <a:tblPr firstRow="1">
                <a:tableStyleId>{35758FB7-9AC5-4552-8A53-C91805E547FA}</a:tableStyleId>
              </a:tblPr>
              <a:tblGrid>
                <a:gridCol w="1013460">
                  <a:extLst>
                    <a:ext uri="{9D8B030D-6E8A-4147-A177-3AD203B41FA5}">
                      <a16:colId xmlns:a16="http://schemas.microsoft.com/office/drawing/2014/main" val="20000"/>
                    </a:ext>
                  </a:extLst>
                </a:gridCol>
                <a:gridCol w="1013460">
                  <a:extLst>
                    <a:ext uri="{9D8B030D-6E8A-4147-A177-3AD203B41FA5}">
                      <a16:colId xmlns:a16="http://schemas.microsoft.com/office/drawing/2014/main" val="20001"/>
                    </a:ext>
                  </a:extLst>
                </a:gridCol>
                <a:gridCol w="1013460">
                  <a:extLst>
                    <a:ext uri="{9D8B030D-6E8A-4147-A177-3AD203B41FA5}">
                      <a16:colId xmlns:a16="http://schemas.microsoft.com/office/drawing/2014/main" val="20002"/>
                    </a:ext>
                  </a:extLst>
                </a:gridCol>
                <a:gridCol w="1013460">
                  <a:extLst>
                    <a:ext uri="{9D8B030D-6E8A-4147-A177-3AD203B41FA5}">
                      <a16:colId xmlns:a16="http://schemas.microsoft.com/office/drawing/2014/main" val="20003"/>
                    </a:ext>
                  </a:extLst>
                </a:gridCol>
                <a:gridCol w="1013460">
                  <a:extLst>
                    <a:ext uri="{9D8B030D-6E8A-4147-A177-3AD203B41FA5}">
                      <a16:colId xmlns:a16="http://schemas.microsoft.com/office/drawing/2014/main" val="20004"/>
                    </a:ext>
                  </a:extLst>
                </a:gridCol>
                <a:gridCol w="1028700">
                  <a:extLst>
                    <a:ext uri="{9D8B030D-6E8A-4147-A177-3AD203B41FA5}">
                      <a16:colId xmlns:a16="http://schemas.microsoft.com/office/drawing/2014/main" val="20005"/>
                    </a:ext>
                  </a:extLst>
                </a:gridCol>
              </a:tblGrid>
              <a:tr h="436101">
                <a:tc gridSpan="2">
                  <a:txBody>
                    <a:bodyPr/>
                    <a:lstStyle/>
                    <a:p>
                      <a:pPr marL="0" marR="0" algn="ctr">
                        <a:spcBef>
                          <a:spcPts val="0"/>
                        </a:spcBef>
                        <a:spcAft>
                          <a:spcPts val="0"/>
                        </a:spcAft>
                      </a:pPr>
                      <a:r>
                        <a:rPr lang="en-US" sz="2400" b="0" dirty="0">
                          <a:effectLst/>
                          <a:latin typeface="Arial" panose="020B0604020202020204" pitchFamily="34" charset="0"/>
                          <a:cs typeface="Arial" panose="020B0604020202020204" pitchFamily="34" charset="0"/>
                        </a:rPr>
                        <a:t>Runners </a:t>
                      </a: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tc>
                <a:tc hMerge="1">
                  <a:txBody>
                    <a:bodyPr/>
                    <a:lstStyle/>
                    <a:p>
                      <a:endParaRPr lang="en-US"/>
                    </a:p>
                  </a:txBody>
                  <a:tcPr/>
                </a:tc>
                <a:tc gridSpan="2">
                  <a:txBody>
                    <a:bodyPr/>
                    <a:lstStyle/>
                    <a:p>
                      <a:pPr marL="0" marR="0" algn="ctr">
                        <a:spcBef>
                          <a:spcPts val="0"/>
                        </a:spcBef>
                        <a:spcAft>
                          <a:spcPts val="0"/>
                        </a:spcAft>
                      </a:pPr>
                      <a:r>
                        <a:rPr lang="en-US" sz="2400" b="0" dirty="0">
                          <a:effectLst/>
                          <a:latin typeface="Arial" panose="020B0604020202020204" pitchFamily="34" charset="0"/>
                          <a:cs typeface="Arial" panose="020B0604020202020204" pitchFamily="34" charset="0"/>
                        </a:rPr>
                        <a:t>Joggers</a:t>
                      </a: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tc>
                <a:tc hMerge="1">
                  <a:txBody>
                    <a:bodyPr/>
                    <a:lstStyle/>
                    <a:p>
                      <a:endParaRPr lang="en-US"/>
                    </a:p>
                  </a:txBody>
                  <a:tcPr/>
                </a:tc>
                <a:tc gridSpan="2">
                  <a:txBody>
                    <a:bodyPr/>
                    <a:lstStyle/>
                    <a:p>
                      <a:pPr marL="0" marR="0" algn="ctr">
                        <a:spcBef>
                          <a:spcPts val="0"/>
                        </a:spcBef>
                        <a:spcAft>
                          <a:spcPts val="0"/>
                        </a:spcAft>
                      </a:pPr>
                      <a:r>
                        <a:rPr lang="en-US" sz="2400" b="0" dirty="0">
                          <a:effectLst/>
                          <a:latin typeface="Arial" panose="020B0604020202020204" pitchFamily="34" charset="0"/>
                          <a:cs typeface="Arial" panose="020B0604020202020204" pitchFamily="34" charset="0"/>
                        </a:rPr>
                        <a:t>Walkers </a:t>
                      </a: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tc>
                <a:tc hMerge="1">
                  <a:txBody>
                    <a:bodyPr/>
                    <a:lstStyle/>
                    <a:p>
                      <a:endParaRPr lang="en-US" dirty="0"/>
                    </a:p>
                  </a:txBody>
                  <a:tcPr/>
                </a:tc>
                <a:extLst>
                  <a:ext uri="{0D108BD9-81ED-4DB2-BD59-A6C34878D82A}">
                    <a16:rowId xmlns:a16="http://schemas.microsoft.com/office/drawing/2014/main" val="10000"/>
                  </a:ext>
                </a:extLst>
              </a:tr>
              <a:tr h="436101">
                <a:tc>
                  <a:txBody>
                    <a:bodyPr/>
                    <a:lstStyle/>
                    <a:p>
                      <a:pPr marL="0" marR="0" algn="ctr">
                        <a:spcBef>
                          <a:spcPts val="0"/>
                        </a:spcBef>
                        <a:spcAft>
                          <a:spcPts val="0"/>
                        </a:spcAft>
                      </a:pPr>
                      <a:r>
                        <a:rPr lang="en-US" sz="2400" b="0">
                          <a:effectLst/>
                          <a:latin typeface="Arial" panose="020B0604020202020204" pitchFamily="34" charset="0"/>
                          <a:cs typeface="Arial" panose="020B0604020202020204" pitchFamily="34" charset="0"/>
                        </a:rPr>
                        <a:t>x</a:t>
                      </a:r>
                      <a:endParaRPr lang="en-US" sz="2400" b="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spcBef>
                          <a:spcPts val="0"/>
                        </a:spcBef>
                        <a:spcAft>
                          <a:spcPts val="0"/>
                        </a:spcAft>
                      </a:pP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spcBef>
                          <a:spcPts val="0"/>
                        </a:spcBef>
                        <a:spcAft>
                          <a:spcPts val="0"/>
                        </a:spcAft>
                      </a:pPr>
                      <a:r>
                        <a:rPr lang="en-US" sz="2400" b="0">
                          <a:effectLst/>
                          <a:latin typeface="Arial" panose="020B0604020202020204" pitchFamily="34" charset="0"/>
                          <a:cs typeface="Arial" panose="020B0604020202020204" pitchFamily="34" charset="0"/>
                        </a:rPr>
                        <a:t>x</a:t>
                      </a:r>
                      <a:endParaRPr lang="en-US" sz="2400" b="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spcBef>
                          <a:spcPts val="0"/>
                        </a:spcBef>
                        <a:spcAft>
                          <a:spcPts val="0"/>
                        </a:spcAft>
                      </a:pP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spcBef>
                          <a:spcPts val="0"/>
                        </a:spcBef>
                        <a:spcAft>
                          <a:spcPts val="0"/>
                        </a:spcAft>
                      </a:pPr>
                      <a:r>
                        <a:rPr lang="en-US" sz="2400" b="0" dirty="0">
                          <a:effectLst/>
                          <a:latin typeface="Arial" panose="020B0604020202020204" pitchFamily="34" charset="0"/>
                          <a:cs typeface="Arial" panose="020B0604020202020204" pitchFamily="34" charset="0"/>
                        </a:rPr>
                        <a:t>x</a:t>
                      </a: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spcBef>
                          <a:spcPts val="0"/>
                        </a:spcBef>
                        <a:spcAft>
                          <a:spcPts val="0"/>
                        </a:spcAft>
                      </a:pP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10001"/>
                  </a:ext>
                </a:extLst>
              </a:tr>
              <a:tr h="436101">
                <a:tc>
                  <a:txBody>
                    <a:bodyPr/>
                    <a:lstStyle/>
                    <a:p>
                      <a:pPr marL="0" marR="0" algn="ctr">
                        <a:spcBef>
                          <a:spcPts val="0"/>
                        </a:spcBef>
                        <a:spcAft>
                          <a:spcPts val="0"/>
                        </a:spcAft>
                      </a:pPr>
                      <a:r>
                        <a:rPr lang="en-US" sz="2400" b="0" dirty="0">
                          <a:effectLst/>
                          <a:latin typeface="Arial" panose="020B0604020202020204" pitchFamily="34" charset="0"/>
                          <a:ea typeface="Times New Roman"/>
                          <a:cs typeface="Arial" panose="020B0604020202020204" pitchFamily="34" charset="0"/>
                        </a:rPr>
                        <a:t>2</a:t>
                      </a:r>
                    </a:p>
                  </a:txBody>
                  <a:tcPr marL="68580" marR="68580" marT="0" marB="0">
                    <a:solidFill>
                      <a:schemeClr val="bg1"/>
                    </a:solidFill>
                  </a:tcPr>
                </a:tc>
                <a:tc>
                  <a:txBody>
                    <a:bodyPr/>
                    <a:lstStyle/>
                    <a:p>
                      <a:pPr marL="0" marR="0" algn="ctr">
                        <a:spcBef>
                          <a:spcPts val="0"/>
                        </a:spcBef>
                        <a:spcAft>
                          <a:spcPts val="0"/>
                        </a:spcAft>
                      </a:pP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b="0" dirty="0">
                          <a:effectLst/>
                          <a:latin typeface="Arial" panose="020B0604020202020204" pitchFamily="34" charset="0"/>
                          <a:ea typeface="Times New Roman"/>
                          <a:cs typeface="Arial" panose="020B0604020202020204" pitchFamily="34" charset="0"/>
                        </a:rPr>
                        <a:t>5</a:t>
                      </a:r>
                    </a:p>
                  </a:txBody>
                  <a:tcPr marL="68580" marR="68580" marT="0" marB="0">
                    <a:solidFill>
                      <a:schemeClr val="bg1"/>
                    </a:solidFill>
                  </a:tcPr>
                </a:tc>
                <a:tc>
                  <a:txBody>
                    <a:bodyPr/>
                    <a:lstStyle/>
                    <a:p>
                      <a:pPr marL="0" marR="0" algn="ctr">
                        <a:spcBef>
                          <a:spcPts val="0"/>
                        </a:spcBef>
                        <a:spcAft>
                          <a:spcPts val="0"/>
                        </a:spcAft>
                      </a:pP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b="0" dirty="0">
                          <a:effectLst/>
                          <a:latin typeface="Arial" panose="020B0604020202020204" pitchFamily="34" charset="0"/>
                          <a:ea typeface="Times New Roman"/>
                          <a:cs typeface="Arial" panose="020B0604020202020204" pitchFamily="34" charset="0"/>
                        </a:rPr>
                        <a:t>8</a:t>
                      </a:r>
                    </a:p>
                  </a:txBody>
                  <a:tcPr marL="68580" marR="68580" marT="0" marB="0">
                    <a:solidFill>
                      <a:schemeClr val="bg1"/>
                    </a:solidFill>
                  </a:tcPr>
                </a:tc>
                <a:tc>
                  <a:txBody>
                    <a:bodyPr/>
                    <a:lstStyle/>
                    <a:p>
                      <a:pPr marL="0" marR="0" algn="ctr">
                        <a:spcBef>
                          <a:spcPts val="0"/>
                        </a:spcBef>
                        <a:spcAft>
                          <a:spcPts val="0"/>
                        </a:spcAft>
                      </a:pP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0002"/>
                  </a:ext>
                </a:extLst>
              </a:tr>
              <a:tr h="436101">
                <a:tc>
                  <a:txBody>
                    <a:bodyPr/>
                    <a:lstStyle/>
                    <a:p>
                      <a:pPr marL="0" marR="0" algn="ctr">
                        <a:spcBef>
                          <a:spcPts val="0"/>
                        </a:spcBef>
                        <a:spcAft>
                          <a:spcPts val="0"/>
                        </a:spcAft>
                      </a:pPr>
                      <a:r>
                        <a:rPr lang="en-US" sz="2400" b="0" dirty="0">
                          <a:effectLst/>
                          <a:latin typeface="Arial" panose="020B0604020202020204" pitchFamily="34" charset="0"/>
                          <a:ea typeface="Times New Roman"/>
                          <a:cs typeface="Arial" panose="020B0604020202020204" pitchFamily="34" charset="0"/>
                        </a:rPr>
                        <a:t>2</a:t>
                      </a:r>
                    </a:p>
                  </a:txBody>
                  <a:tcPr marL="68580" marR="68580" marT="0" marB="0">
                    <a:solidFill>
                      <a:schemeClr val="bg1"/>
                    </a:solidFill>
                  </a:tcPr>
                </a:tc>
                <a:tc>
                  <a:txBody>
                    <a:bodyPr/>
                    <a:lstStyle/>
                    <a:p>
                      <a:pPr marL="0" marR="0" algn="ctr">
                        <a:spcBef>
                          <a:spcPts val="0"/>
                        </a:spcBef>
                        <a:spcAft>
                          <a:spcPts val="0"/>
                        </a:spcAft>
                      </a:pP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b="0" dirty="0">
                          <a:effectLst/>
                          <a:latin typeface="Arial" panose="020B0604020202020204" pitchFamily="34" charset="0"/>
                          <a:ea typeface="Times New Roman"/>
                          <a:cs typeface="Arial" panose="020B0604020202020204" pitchFamily="34" charset="0"/>
                        </a:rPr>
                        <a:t>5</a:t>
                      </a:r>
                    </a:p>
                  </a:txBody>
                  <a:tcPr marL="68580" marR="68580" marT="0" marB="0">
                    <a:solidFill>
                      <a:schemeClr val="bg1"/>
                    </a:solidFill>
                  </a:tcPr>
                </a:tc>
                <a:tc>
                  <a:txBody>
                    <a:bodyPr/>
                    <a:lstStyle/>
                    <a:p>
                      <a:pPr marL="0" marR="0" algn="ctr">
                        <a:spcBef>
                          <a:spcPts val="0"/>
                        </a:spcBef>
                        <a:spcAft>
                          <a:spcPts val="0"/>
                        </a:spcAft>
                      </a:pP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b="0" dirty="0">
                          <a:effectLst/>
                          <a:latin typeface="Arial" panose="020B0604020202020204" pitchFamily="34" charset="0"/>
                          <a:ea typeface="Times New Roman"/>
                          <a:cs typeface="Arial" panose="020B0604020202020204" pitchFamily="34" charset="0"/>
                        </a:rPr>
                        <a:t>8</a:t>
                      </a:r>
                    </a:p>
                  </a:txBody>
                  <a:tcPr marL="68580" marR="68580" marT="0" marB="0">
                    <a:solidFill>
                      <a:schemeClr val="bg1"/>
                    </a:solidFill>
                  </a:tcPr>
                </a:tc>
                <a:tc>
                  <a:txBody>
                    <a:bodyPr/>
                    <a:lstStyle/>
                    <a:p>
                      <a:pPr marL="0" marR="0" algn="ctr">
                        <a:spcBef>
                          <a:spcPts val="0"/>
                        </a:spcBef>
                        <a:spcAft>
                          <a:spcPts val="0"/>
                        </a:spcAft>
                      </a:pP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0003"/>
                  </a:ext>
                </a:extLst>
              </a:tr>
              <a:tr h="436101">
                <a:tc>
                  <a:txBody>
                    <a:bodyPr/>
                    <a:lstStyle/>
                    <a:p>
                      <a:pPr marL="0" marR="0" algn="ctr">
                        <a:spcBef>
                          <a:spcPts val="0"/>
                        </a:spcBef>
                        <a:spcAft>
                          <a:spcPts val="0"/>
                        </a:spcAft>
                      </a:pPr>
                      <a:r>
                        <a:rPr lang="en-US" sz="2400" b="0" dirty="0">
                          <a:effectLst/>
                          <a:latin typeface="Arial" panose="020B0604020202020204" pitchFamily="34" charset="0"/>
                          <a:ea typeface="Times New Roman"/>
                          <a:cs typeface="Arial" panose="020B0604020202020204" pitchFamily="34" charset="0"/>
                        </a:rPr>
                        <a:t>2</a:t>
                      </a:r>
                    </a:p>
                  </a:txBody>
                  <a:tcPr marL="68580" marR="68580" marT="0" marB="0">
                    <a:solidFill>
                      <a:schemeClr val="bg1"/>
                    </a:solidFill>
                  </a:tcPr>
                </a:tc>
                <a:tc>
                  <a:txBody>
                    <a:bodyPr/>
                    <a:lstStyle/>
                    <a:p>
                      <a:pPr marL="0" marR="0" algn="ctr">
                        <a:spcBef>
                          <a:spcPts val="0"/>
                        </a:spcBef>
                        <a:spcAft>
                          <a:spcPts val="0"/>
                        </a:spcAft>
                      </a:pP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b="0" dirty="0">
                          <a:effectLst/>
                          <a:latin typeface="Arial" panose="020B0604020202020204" pitchFamily="34" charset="0"/>
                          <a:ea typeface="Times New Roman"/>
                          <a:cs typeface="Arial" panose="020B0604020202020204" pitchFamily="34" charset="0"/>
                        </a:rPr>
                        <a:t>5</a:t>
                      </a:r>
                    </a:p>
                  </a:txBody>
                  <a:tcPr marL="68580" marR="68580" marT="0" marB="0">
                    <a:solidFill>
                      <a:schemeClr val="bg1"/>
                    </a:solidFill>
                  </a:tcPr>
                </a:tc>
                <a:tc>
                  <a:txBody>
                    <a:bodyPr/>
                    <a:lstStyle/>
                    <a:p>
                      <a:pPr marL="0" marR="0" algn="ctr">
                        <a:spcBef>
                          <a:spcPts val="0"/>
                        </a:spcBef>
                        <a:spcAft>
                          <a:spcPts val="0"/>
                        </a:spcAft>
                      </a:pP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b="0" dirty="0">
                          <a:effectLst/>
                          <a:latin typeface="Arial" panose="020B0604020202020204" pitchFamily="34" charset="0"/>
                          <a:ea typeface="Times New Roman"/>
                          <a:cs typeface="Arial" panose="020B0604020202020204" pitchFamily="34" charset="0"/>
                        </a:rPr>
                        <a:t>8</a:t>
                      </a:r>
                    </a:p>
                  </a:txBody>
                  <a:tcPr marL="68580" marR="68580" marT="0" marB="0">
                    <a:solidFill>
                      <a:schemeClr val="bg1"/>
                    </a:solidFill>
                  </a:tcPr>
                </a:tc>
                <a:tc>
                  <a:txBody>
                    <a:bodyPr/>
                    <a:lstStyle/>
                    <a:p>
                      <a:pPr marL="0" marR="0" algn="ctr">
                        <a:spcBef>
                          <a:spcPts val="0"/>
                        </a:spcBef>
                        <a:spcAft>
                          <a:spcPts val="0"/>
                        </a:spcAft>
                      </a:pP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0004"/>
                  </a:ext>
                </a:extLst>
              </a:tr>
              <a:tr h="384481">
                <a:tc>
                  <a:txBody>
                    <a:bodyPr/>
                    <a:lstStyle/>
                    <a:p>
                      <a:pPr marL="0" marR="0" algn="ctr">
                        <a:spcBef>
                          <a:spcPts val="0"/>
                        </a:spcBef>
                        <a:spcAft>
                          <a:spcPts val="0"/>
                        </a:spcAft>
                      </a:pP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endParaRPr lang="en-US" sz="2400" b="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0005"/>
                  </a:ext>
                </a:extLst>
              </a:tr>
              <a:tr h="436101">
                <a:tc>
                  <a:txBody>
                    <a:bodyPr/>
                    <a:lstStyle/>
                    <a:p>
                      <a:pPr marL="0" marR="0" algn="ctr">
                        <a:spcBef>
                          <a:spcPts val="0"/>
                        </a:spcBef>
                        <a:spcAft>
                          <a:spcPts val="0"/>
                        </a:spcAft>
                      </a:pPr>
                      <a:r>
                        <a:rPr lang="en-US" sz="2400" b="0" dirty="0">
                          <a:effectLst/>
                          <a:latin typeface="Arial" panose="020B0604020202020204" pitchFamily="34" charset="0"/>
                          <a:cs typeface="Arial" panose="020B0604020202020204" pitchFamily="34" charset="0"/>
                        </a:rPr>
                        <a:t>M =2</a:t>
                      </a: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b="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2400" b="0" dirty="0">
                        <a:solidFill>
                          <a:srgbClr val="0070C0"/>
                        </a:solidFill>
                        <a:effectLst>
                          <a:outerShdw blurRad="38100" dist="38100" dir="2700000" algn="tl">
                            <a:srgbClr val="000000">
                              <a:alpha val="43137"/>
                            </a:srgbClr>
                          </a:outerShdw>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b="0" dirty="0">
                          <a:effectLst/>
                          <a:latin typeface="Arial" panose="020B0604020202020204" pitchFamily="34" charset="0"/>
                          <a:cs typeface="Arial" panose="020B0604020202020204" pitchFamily="34" charset="0"/>
                        </a:rPr>
                        <a:t>M=5</a:t>
                      </a: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b="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2400" b="0" dirty="0">
                        <a:solidFill>
                          <a:srgbClr val="0070C0"/>
                        </a:solidFill>
                        <a:effectLst>
                          <a:outerShdw blurRad="38100" dist="38100" dir="2700000" algn="tl">
                            <a:srgbClr val="000000">
                              <a:alpha val="43137"/>
                            </a:srgbClr>
                          </a:outerShdw>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b="0" dirty="0">
                          <a:effectLst/>
                          <a:latin typeface="Arial" panose="020B0604020202020204" pitchFamily="34" charset="0"/>
                          <a:cs typeface="Arial" panose="020B0604020202020204" pitchFamily="34" charset="0"/>
                        </a:rPr>
                        <a:t>M=8</a:t>
                      </a: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0006"/>
                  </a:ext>
                </a:extLst>
              </a:tr>
            </a:tbl>
          </a:graphicData>
        </a:graphic>
      </p:graphicFrame>
      <p:sp>
        <p:nvSpPr>
          <p:cNvPr id="22" name="Rectangle 21">
            <a:extLst>
              <a:ext uri="{FF2B5EF4-FFF2-40B4-BE49-F238E27FC236}">
                <a16:creationId xmlns:a16="http://schemas.microsoft.com/office/drawing/2014/main" id="{78D23077-B335-564D-A1DB-27E5C1CEE8AB}"/>
              </a:ext>
            </a:extLst>
          </p:cNvPr>
          <p:cNvSpPr/>
          <p:nvPr/>
        </p:nvSpPr>
        <p:spPr>
          <a:xfrm>
            <a:off x="1463438" y="5757507"/>
            <a:ext cx="990600" cy="427630"/>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CF7B7C10-DCA6-6A49-A848-21162FF757AD}"/>
              </a:ext>
            </a:extLst>
          </p:cNvPr>
          <p:cNvCxnSpPr/>
          <p:nvPr/>
        </p:nvCxnSpPr>
        <p:spPr>
          <a:xfrm>
            <a:off x="1960017" y="5282242"/>
            <a:ext cx="11657" cy="510389"/>
          </a:xfrm>
          <a:prstGeom prst="straightConnector1">
            <a:avLst/>
          </a:prstGeom>
          <a:ln w="539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260FDC3-218E-654D-8B61-16D4F7D5988D}"/>
              </a:ext>
            </a:extLst>
          </p:cNvPr>
          <p:cNvSpPr/>
          <p:nvPr/>
        </p:nvSpPr>
        <p:spPr>
          <a:xfrm>
            <a:off x="5486400" y="5773856"/>
            <a:ext cx="990600" cy="427630"/>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9D33EFD-579B-8C4B-AC12-FC86CCAD2299}"/>
              </a:ext>
            </a:extLst>
          </p:cNvPr>
          <p:cNvSpPr/>
          <p:nvPr/>
        </p:nvSpPr>
        <p:spPr>
          <a:xfrm>
            <a:off x="3505200" y="5773856"/>
            <a:ext cx="990600" cy="427630"/>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26084BE-95F2-C446-9D51-D173B21871D3}"/>
              </a:ext>
            </a:extLst>
          </p:cNvPr>
          <p:cNvSpPr/>
          <p:nvPr/>
        </p:nvSpPr>
        <p:spPr>
          <a:xfrm>
            <a:off x="1451781" y="3657600"/>
            <a:ext cx="990600" cy="1646830"/>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0556E7A-152D-6241-90FB-44358BD03793}"/>
              </a:ext>
            </a:extLst>
          </p:cNvPr>
          <p:cNvSpPr/>
          <p:nvPr/>
        </p:nvSpPr>
        <p:spPr>
          <a:xfrm>
            <a:off x="5488106" y="3657600"/>
            <a:ext cx="990600" cy="1646830"/>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BFF3783-9D21-9F45-8469-03087DA9ACF8}"/>
              </a:ext>
            </a:extLst>
          </p:cNvPr>
          <p:cNvSpPr/>
          <p:nvPr/>
        </p:nvSpPr>
        <p:spPr>
          <a:xfrm>
            <a:off x="3495533" y="3657600"/>
            <a:ext cx="990600" cy="1646830"/>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D639E899-B418-5A46-820C-3C3315508F16}"/>
              </a:ext>
            </a:extLst>
          </p:cNvPr>
          <p:cNvCxnSpPr/>
          <p:nvPr/>
        </p:nvCxnSpPr>
        <p:spPr>
          <a:xfrm>
            <a:off x="5983406" y="5304430"/>
            <a:ext cx="11657" cy="510389"/>
          </a:xfrm>
          <a:prstGeom prst="straightConnector1">
            <a:avLst/>
          </a:prstGeom>
          <a:ln w="539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3F4137B-7BFD-B246-AAF4-643D761F4C50}"/>
              </a:ext>
            </a:extLst>
          </p:cNvPr>
          <p:cNvCxnSpPr/>
          <p:nvPr/>
        </p:nvCxnSpPr>
        <p:spPr>
          <a:xfrm>
            <a:off x="4000500" y="5282242"/>
            <a:ext cx="11657" cy="510389"/>
          </a:xfrm>
          <a:prstGeom prst="straightConnector1">
            <a:avLst/>
          </a:prstGeom>
          <a:ln w="53975">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6177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8989" y="76200"/>
            <a:ext cx="7773338" cy="713167"/>
          </a:xfrm>
        </p:spPr>
        <p:txBody>
          <a:bodyPr/>
          <a:lstStyle/>
          <a:p>
            <a:r>
              <a:rPr lang="en-US" dirty="0" err="1">
                <a:solidFill>
                  <a:srgbClr val="7030A0"/>
                </a:solidFill>
              </a:rPr>
              <a:t>SSerror</a:t>
            </a:r>
            <a:r>
              <a:rPr lang="en-US" dirty="0">
                <a:solidFill>
                  <a:srgbClr val="7030A0"/>
                </a:solidFill>
              </a:rPr>
              <a:t> = 0</a:t>
            </a:r>
          </a:p>
        </p:txBody>
      </p:sp>
      <p:graphicFrame>
        <p:nvGraphicFramePr>
          <p:cNvPr id="19" name="Object 18"/>
          <p:cNvGraphicFramePr>
            <a:graphicFrameLocks noChangeAspect="1"/>
          </p:cNvGraphicFramePr>
          <p:nvPr>
            <p:extLst>
              <p:ext uri="{D42A27DB-BD31-4B8C-83A1-F6EECF244321}">
                <p14:modId xmlns:p14="http://schemas.microsoft.com/office/powerpoint/2010/main" val="475813803"/>
              </p:ext>
            </p:extLst>
          </p:nvPr>
        </p:nvGraphicFramePr>
        <p:xfrm>
          <a:off x="457200" y="334870"/>
          <a:ext cx="5653087" cy="2786063"/>
        </p:xfrm>
        <a:graphic>
          <a:graphicData uri="http://schemas.openxmlformats.org/presentationml/2006/ole">
            <mc:AlternateContent xmlns:mc="http://schemas.openxmlformats.org/markup-compatibility/2006">
              <mc:Choice xmlns:v="urn:schemas-microsoft-com:vml" Requires="v">
                <p:oleObj spid="_x0000_s78895" name="Equation" r:id="rId4" imgW="2489200" imgH="1219200" progId="Equation.3">
                  <p:embed/>
                </p:oleObj>
              </mc:Choice>
              <mc:Fallback>
                <p:oleObj name="Equation" r:id="rId4" imgW="2489200" imgH="1219200" progId="Equation.3">
                  <p:embed/>
                  <p:pic>
                    <p:nvPicPr>
                      <p:cNvPr id="0" name=""/>
                      <p:cNvPicPr>
                        <a:picLocks noChangeAspect="1" noChangeArrowheads="1"/>
                      </p:cNvPicPr>
                      <p:nvPr/>
                    </p:nvPicPr>
                    <p:blipFill>
                      <a:blip r:embed="rId5"/>
                      <a:srcRect/>
                      <a:stretch>
                        <a:fillRect/>
                      </a:stretch>
                    </p:blipFill>
                    <p:spPr bwMode="auto">
                      <a:xfrm>
                        <a:off x="457200" y="334870"/>
                        <a:ext cx="5653087" cy="2786063"/>
                      </a:xfrm>
                      <a:prstGeom prst="rect">
                        <a:avLst/>
                      </a:prstGeom>
                      <a:noFill/>
                      <a:ln>
                        <a:noFill/>
                      </a:ln>
                    </p:spPr>
                  </p:pic>
                </p:oleObj>
              </mc:Fallback>
            </mc:AlternateContent>
          </a:graphicData>
        </a:graphic>
      </p:graphicFrame>
      <p:graphicFrame>
        <p:nvGraphicFramePr>
          <p:cNvPr id="22" name="Table 21">
            <a:extLst>
              <a:ext uri="{FF2B5EF4-FFF2-40B4-BE49-F238E27FC236}">
                <a16:creationId xmlns:a16="http://schemas.microsoft.com/office/drawing/2014/main" id="{3718C3C5-2CC1-A346-8B1E-28DBE0C4B460}"/>
              </a:ext>
            </a:extLst>
          </p:cNvPr>
          <p:cNvGraphicFramePr>
            <a:graphicFrameLocks noGrp="1"/>
          </p:cNvGraphicFramePr>
          <p:nvPr>
            <p:extLst>
              <p:ext uri="{D42A27DB-BD31-4B8C-83A1-F6EECF244321}">
                <p14:modId xmlns:p14="http://schemas.microsoft.com/office/powerpoint/2010/main" val="1144484341"/>
              </p:ext>
            </p:extLst>
          </p:nvPr>
        </p:nvGraphicFramePr>
        <p:xfrm>
          <a:off x="1447800" y="3200401"/>
          <a:ext cx="6096000" cy="3001087"/>
        </p:xfrm>
        <a:graphic>
          <a:graphicData uri="http://schemas.openxmlformats.org/drawingml/2006/table">
            <a:tbl>
              <a:tblPr firstRow="1">
                <a:tableStyleId>{35758FB7-9AC5-4552-8A53-C91805E547FA}</a:tableStyleId>
              </a:tblPr>
              <a:tblGrid>
                <a:gridCol w="1013460">
                  <a:extLst>
                    <a:ext uri="{9D8B030D-6E8A-4147-A177-3AD203B41FA5}">
                      <a16:colId xmlns:a16="http://schemas.microsoft.com/office/drawing/2014/main" val="20000"/>
                    </a:ext>
                  </a:extLst>
                </a:gridCol>
                <a:gridCol w="1013460">
                  <a:extLst>
                    <a:ext uri="{9D8B030D-6E8A-4147-A177-3AD203B41FA5}">
                      <a16:colId xmlns:a16="http://schemas.microsoft.com/office/drawing/2014/main" val="20001"/>
                    </a:ext>
                  </a:extLst>
                </a:gridCol>
                <a:gridCol w="1013460">
                  <a:extLst>
                    <a:ext uri="{9D8B030D-6E8A-4147-A177-3AD203B41FA5}">
                      <a16:colId xmlns:a16="http://schemas.microsoft.com/office/drawing/2014/main" val="20002"/>
                    </a:ext>
                  </a:extLst>
                </a:gridCol>
                <a:gridCol w="1013460">
                  <a:extLst>
                    <a:ext uri="{9D8B030D-6E8A-4147-A177-3AD203B41FA5}">
                      <a16:colId xmlns:a16="http://schemas.microsoft.com/office/drawing/2014/main" val="20003"/>
                    </a:ext>
                  </a:extLst>
                </a:gridCol>
                <a:gridCol w="1013460">
                  <a:extLst>
                    <a:ext uri="{9D8B030D-6E8A-4147-A177-3AD203B41FA5}">
                      <a16:colId xmlns:a16="http://schemas.microsoft.com/office/drawing/2014/main" val="20004"/>
                    </a:ext>
                  </a:extLst>
                </a:gridCol>
                <a:gridCol w="1028700">
                  <a:extLst>
                    <a:ext uri="{9D8B030D-6E8A-4147-A177-3AD203B41FA5}">
                      <a16:colId xmlns:a16="http://schemas.microsoft.com/office/drawing/2014/main" val="20005"/>
                    </a:ext>
                  </a:extLst>
                </a:gridCol>
              </a:tblGrid>
              <a:tr h="436101">
                <a:tc gridSpan="2">
                  <a:txBody>
                    <a:bodyPr/>
                    <a:lstStyle/>
                    <a:p>
                      <a:pPr marL="0" marR="0" algn="ctr">
                        <a:spcBef>
                          <a:spcPts val="0"/>
                        </a:spcBef>
                        <a:spcAft>
                          <a:spcPts val="0"/>
                        </a:spcAft>
                      </a:pPr>
                      <a:r>
                        <a:rPr lang="en-US" sz="2400" b="0" dirty="0">
                          <a:effectLst/>
                          <a:latin typeface="Arial" panose="020B0604020202020204" pitchFamily="34" charset="0"/>
                          <a:cs typeface="Arial" panose="020B0604020202020204" pitchFamily="34" charset="0"/>
                        </a:rPr>
                        <a:t>Runners </a:t>
                      </a: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tc>
                <a:tc hMerge="1">
                  <a:txBody>
                    <a:bodyPr/>
                    <a:lstStyle/>
                    <a:p>
                      <a:endParaRPr lang="en-US"/>
                    </a:p>
                  </a:txBody>
                  <a:tcPr/>
                </a:tc>
                <a:tc gridSpan="2">
                  <a:txBody>
                    <a:bodyPr/>
                    <a:lstStyle/>
                    <a:p>
                      <a:pPr marL="0" marR="0" algn="ctr">
                        <a:spcBef>
                          <a:spcPts val="0"/>
                        </a:spcBef>
                        <a:spcAft>
                          <a:spcPts val="0"/>
                        </a:spcAft>
                      </a:pPr>
                      <a:r>
                        <a:rPr lang="en-US" sz="2400" b="0" dirty="0">
                          <a:effectLst/>
                          <a:latin typeface="Arial" panose="020B0604020202020204" pitchFamily="34" charset="0"/>
                          <a:cs typeface="Arial" panose="020B0604020202020204" pitchFamily="34" charset="0"/>
                        </a:rPr>
                        <a:t>Joggers</a:t>
                      </a: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tc>
                <a:tc hMerge="1">
                  <a:txBody>
                    <a:bodyPr/>
                    <a:lstStyle/>
                    <a:p>
                      <a:endParaRPr lang="en-US"/>
                    </a:p>
                  </a:txBody>
                  <a:tcPr/>
                </a:tc>
                <a:tc gridSpan="2">
                  <a:txBody>
                    <a:bodyPr/>
                    <a:lstStyle/>
                    <a:p>
                      <a:pPr marL="0" marR="0" algn="ctr">
                        <a:spcBef>
                          <a:spcPts val="0"/>
                        </a:spcBef>
                        <a:spcAft>
                          <a:spcPts val="0"/>
                        </a:spcAft>
                      </a:pPr>
                      <a:r>
                        <a:rPr lang="en-US" sz="2400" b="0" dirty="0">
                          <a:effectLst/>
                          <a:latin typeface="Arial" panose="020B0604020202020204" pitchFamily="34" charset="0"/>
                          <a:cs typeface="Arial" panose="020B0604020202020204" pitchFamily="34" charset="0"/>
                        </a:rPr>
                        <a:t>Walkers </a:t>
                      </a: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tc>
                <a:tc hMerge="1">
                  <a:txBody>
                    <a:bodyPr/>
                    <a:lstStyle/>
                    <a:p>
                      <a:endParaRPr lang="en-US" dirty="0"/>
                    </a:p>
                  </a:txBody>
                  <a:tcPr/>
                </a:tc>
                <a:extLst>
                  <a:ext uri="{0D108BD9-81ED-4DB2-BD59-A6C34878D82A}">
                    <a16:rowId xmlns:a16="http://schemas.microsoft.com/office/drawing/2014/main" val="10000"/>
                  </a:ext>
                </a:extLst>
              </a:tr>
              <a:tr h="436101">
                <a:tc>
                  <a:txBody>
                    <a:bodyPr/>
                    <a:lstStyle/>
                    <a:p>
                      <a:pPr marL="0" marR="0" algn="ctr">
                        <a:spcBef>
                          <a:spcPts val="0"/>
                        </a:spcBef>
                        <a:spcAft>
                          <a:spcPts val="0"/>
                        </a:spcAft>
                      </a:pPr>
                      <a:r>
                        <a:rPr lang="en-US" sz="2400" b="0">
                          <a:effectLst/>
                          <a:latin typeface="Arial" panose="020B0604020202020204" pitchFamily="34" charset="0"/>
                          <a:cs typeface="Arial" panose="020B0604020202020204" pitchFamily="34" charset="0"/>
                        </a:rPr>
                        <a:t>x</a:t>
                      </a:r>
                      <a:endParaRPr lang="en-US" sz="2400" b="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spcBef>
                          <a:spcPts val="0"/>
                        </a:spcBef>
                        <a:spcAft>
                          <a:spcPts val="0"/>
                        </a:spcAft>
                      </a:pP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spcBef>
                          <a:spcPts val="0"/>
                        </a:spcBef>
                        <a:spcAft>
                          <a:spcPts val="0"/>
                        </a:spcAft>
                      </a:pPr>
                      <a:r>
                        <a:rPr lang="en-US" sz="2400" b="0">
                          <a:effectLst/>
                          <a:latin typeface="Arial" panose="020B0604020202020204" pitchFamily="34" charset="0"/>
                          <a:cs typeface="Arial" panose="020B0604020202020204" pitchFamily="34" charset="0"/>
                        </a:rPr>
                        <a:t>x</a:t>
                      </a:r>
                      <a:endParaRPr lang="en-US" sz="2400" b="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spcBef>
                          <a:spcPts val="0"/>
                        </a:spcBef>
                        <a:spcAft>
                          <a:spcPts val="0"/>
                        </a:spcAft>
                      </a:pP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spcBef>
                          <a:spcPts val="0"/>
                        </a:spcBef>
                        <a:spcAft>
                          <a:spcPts val="0"/>
                        </a:spcAft>
                      </a:pPr>
                      <a:r>
                        <a:rPr lang="en-US" sz="2400" b="0" dirty="0">
                          <a:effectLst/>
                          <a:latin typeface="Arial" panose="020B0604020202020204" pitchFamily="34" charset="0"/>
                          <a:cs typeface="Arial" panose="020B0604020202020204" pitchFamily="34" charset="0"/>
                        </a:rPr>
                        <a:t>x</a:t>
                      </a: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spcBef>
                          <a:spcPts val="0"/>
                        </a:spcBef>
                        <a:spcAft>
                          <a:spcPts val="0"/>
                        </a:spcAft>
                      </a:pP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10001"/>
                  </a:ext>
                </a:extLst>
              </a:tr>
              <a:tr h="436101">
                <a:tc>
                  <a:txBody>
                    <a:bodyPr/>
                    <a:lstStyle/>
                    <a:p>
                      <a:pPr marL="0" marR="0" algn="ctr">
                        <a:spcBef>
                          <a:spcPts val="0"/>
                        </a:spcBef>
                        <a:spcAft>
                          <a:spcPts val="0"/>
                        </a:spcAft>
                      </a:pPr>
                      <a:r>
                        <a:rPr lang="en-US" sz="2400" b="0" dirty="0">
                          <a:effectLst/>
                          <a:latin typeface="Arial" panose="020B0604020202020204" pitchFamily="34" charset="0"/>
                          <a:ea typeface="Times New Roman"/>
                          <a:cs typeface="Arial" panose="020B0604020202020204" pitchFamily="34" charset="0"/>
                        </a:rPr>
                        <a:t>2</a:t>
                      </a:r>
                    </a:p>
                  </a:txBody>
                  <a:tcPr marL="68580" marR="68580" marT="0" marB="0">
                    <a:solidFill>
                      <a:schemeClr val="bg1"/>
                    </a:solidFill>
                  </a:tcPr>
                </a:tc>
                <a:tc>
                  <a:txBody>
                    <a:bodyPr/>
                    <a:lstStyle/>
                    <a:p>
                      <a:pPr marL="0" marR="0" algn="ctr">
                        <a:spcBef>
                          <a:spcPts val="0"/>
                        </a:spcBef>
                        <a:spcAft>
                          <a:spcPts val="0"/>
                        </a:spcAft>
                      </a:pP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b="0" dirty="0">
                          <a:effectLst/>
                          <a:latin typeface="Arial" panose="020B0604020202020204" pitchFamily="34" charset="0"/>
                          <a:ea typeface="Times New Roman"/>
                          <a:cs typeface="Arial" panose="020B0604020202020204" pitchFamily="34" charset="0"/>
                        </a:rPr>
                        <a:t>5</a:t>
                      </a:r>
                    </a:p>
                  </a:txBody>
                  <a:tcPr marL="68580" marR="68580" marT="0" marB="0">
                    <a:solidFill>
                      <a:schemeClr val="bg1"/>
                    </a:solidFill>
                  </a:tcPr>
                </a:tc>
                <a:tc>
                  <a:txBody>
                    <a:bodyPr/>
                    <a:lstStyle/>
                    <a:p>
                      <a:pPr marL="0" marR="0" algn="ctr">
                        <a:spcBef>
                          <a:spcPts val="0"/>
                        </a:spcBef>
                        <a:spcAft>
                          <a:spcPts val="0"/>
                        </a:spcAft>
                      </a:pP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b="0" dirty="0">
                          <a:effectLst/>
                          <a:latin typeface="Arial" panose="020B0604020202020204" pitchFamily="34" charset="0"/>
                          <a:ea typeface="Times New Roman"/>
                          <a:cs typeface="Arial" panose="020B0604020202020204" pitchFamily="34" charset="0"/>
                        </a:rPr>
                        <a:t>8</a:t>
                      </a:r>
                    </a:p>
                  </a:txBody>
                  <a:tcPr marL="68580" marR="68580" marT="0" marB="0">
                    <a:solidFill>
                      <a:schemeClr val="bg1"/>
                    </a:solidFill>
                  </a:tcPr>
                </a:tc>
                <a:tc>
                  <a:txBody>
                    <a:bodyPr/>
                    <a:lstStyle/>
                    <a:p>
                      <a:pPr marL="0" marR="0" algn="ctr">
                        <a:spcBef>
                          <a:spcPts val="0"/>
                        </a:spcBef>
                        <a:spcAft>
                          <a:spcPts val="0"/>
                        </a:spcAft>
                      </a:pP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0002"/>
                  </a:ext>
                </a:extLst>
              </a:tr>
              <a:tr h="436101">
                <a:tc>
                  <a:txBody>
                    <a:bodyPr/>
                    <a:lstStyle/>
                    <a:p>
                      <a:pPr marL="0" marR="0" algn="ctr">
                        <a:spcBef>
                          <a:spcPts val="0"/>
                        </a:spcBef>
                        <a:spcAft>
                          <a:spcPts val="0"/>
                        </a:spcAft>
                      </a:pPr>
                      <a:r>
                        <a:rPr lang="en-US" sz="2400" b="0" dirty="0">
                          <a:effectLst/>
                          <a:latin typeface="Arial" panose="020B0604020202020204" pitchFamily="34" charset="0"/>
                          <a:ea typeface="Times New Roman"/>
                          <a:cs typeface="Arial" panose="020B0604020202020204" pitchFamily="34" charset="0"/>
                        </a:rPr>
                        <a:t>2</a:t>
                      </a:r>
                    </a:p>
                  </a:txBody>
                  <a:tcPr marL="68580" marR="68580" marT="0" marB="0">
                    <a:solidFill>
                      <a:schemeClr val="bg1"/>
                    </a:solidFill>
                  </a:tcPr>
                </a:tc>
                <a:tc>
                  <a:txBody>
                    <a:bodyPr/>
                    <a:lstStyle/>
                    <a:p>
                      <a:pPr marL="0" marR="0" algn="ctr">
                        <a:spcBef>
                          <a:spcPts val="0"/>
                        </a:spcBef>
                        <a:spcAft>
                          <a:spcPts val="0"/>
                        </a:spcAft>
                      </a:pP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b="0" dirty="0">
                          <a:effectLst/>
                          <a:latin typeface="Arial" panose="020B0604020202020204" pitchFamily="34" charset="0"/>
                          <a:ea typeface="Times New Roman"/>
                          <a:cs typeface="Arial" panose="020B0604020202020204" pitchFamily="34" charset="0"/>
                        </a:rPr>
                        <a:t>5</a:t>
                      </a:r>
                    </a:p>
                  </a:txBody>
                  <a:tcPr marL="68580" marR="68580" marT="0" marB="0">
                    <a:solidFill>
                      <a:schemeClr val="bg1"/>
                    </a:solidFill>
                  </a:tcPr>
                </a:tc>
                <a:tc>
                  <a:txBody>
                    <a:bodyPr/>
                    <a:lstStyle/>
                    <a:p>
                      <a:pPr marL="0" marR="0" algn="ctr">
                        <a:spcBef>
                          <a:spcPts val="0"/>
                        </a:spcBef>
                        <a:spcAft>
                          <a:spcPts val="0"/>
                        </a:spcAft>
                      </a:pP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b="0" dirty="0">
                          <a:effectLst/>
                          <a:latin typeface="Arial" panose="020B0604020202020204" pitchFamily="34" charset="0"/>
                          <a:ea typeface="Times New Roman"/>
                          <a:cs typeface="Arial" panose="020B0604020202020204" pitchFamily="34" charset="0"/>
                        </a:rPr>
                        <a:t>8</a:t>
                      </a:r>
                    </a:p>
                  </a:txBody>
                  <a:tcPr marL="68580" marR="68580" marT="0" marB="0">
                    <a:solidFill>
                      <a:schemeClr val="bg1"/>
                    </a:solidFill>
                  </a:tcPr>
                </a:tc>
                <a:tc>
                  <a:txBody>
                    <a:bodyPr/>
                    <a:lstStyle/>
                    <a:p>
                      <a:pPr marL="0" marR="0" algn="ctr">
                        <a:spcBef>
                          <a:spcPts val="0"/>
                        </a:spcBef>
                        <a:spcAft>
                          <a:spcPts val="0"/>
                        </a:spcAft>
                      </a:pP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0003"/>
                  </a:ext>
                </a:extLst>
              </a:tr>
              <a:tr h="436101">
                <a:tc>
                  <a:txBody>
                    <a:bodyPr/>
                    <a:lstStyle/>
                    <a:p>
                      <a:pPr marL="0" marR="0" algn="ctr">
                        <a:spcBef>
                          <a:spcPts val="0"/>
                        </a:spcBef>
                        <a:spcAft>
                          <a:spcPts val="0"/>
                        </a:spcAft>
                      </a:pPr>
                      <a:r>
                        <a:rPr lang="en-US" sz="2400" b="0" dirty="0">
                          <a:effectLst/>
                          <a:latin typeface="Arial" panose="020B0604020202020204" pitchFamily="34" charset="0"/>
                          <a:ea typeface="Times New Roman"/>
                          <a:cs typeface="Arial" panose="020B0604020202020204" pitchFamily="34" charset="0"/>
                        </a:rPr>
                        <a:t>2</a:t>
                      </a:r>
                    </a:p>
                  </a:txBody>
                  <a:tcPr marL="68580" marR="68580" marT="0" marB="0">
                    <a:solidFill>
                      <a:schemeClr val="bg1"/>
                    </a:solidFill>
                  </a:tcPr>
                </a:tc>
                <a:tc>
                  <a:txBody>
                    <a:bodyPr/>
                    <a:lstStyle/>
                    <a:p>
                      <a:pPr marL="0" marR="0" algn="ctr">
                        <a:spcBef>
                          <a:spcPts val="0"/>
                        </a:spcBef>
                        <a:spcAft>
                          <a:spcPts val="0"/>
                        </a:spcAft>
                      </a:pP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b="0" dirty="0">
                          <a:effectLst/>
                          <a:latin typeface="Arial" panose="020B0604020202020204" pitchFamily="34" charset="0"/>
                          <a:ea typeface="Times New Roman"/>
                          <a:cs typeface="Arial" panose="020B0604020202020204" pitchFamily="34" charset="0"/>
                        </a:rPr>
                        <a:t>5</a:t>
                      </a:r>
                    </a:p>
                  </a:txBody>
                  <a:tcPr marL="68580" marR="68580" marT="0" marB="0">
                    <a:solidFill>
                      <a:schemeClr val="bg1"/>
                    </a:solidFill>
                  </a:tcPr>
                </a:tc>
                <a:tc>
                  <a:txBody>
                    <a:bodyPr/>
                    <a:lstStyle/>
                    <a:p>
                      <a:pPr marL="0" marR="0" algn="ctr">
                        <a:spcBef>
                          <a:spcPts val="0"/>
                        </a:spcBef>
                        <a:spcAft>
                          <a:spcPts val="0"/>
                        </a:spcAft>
                      </a:pP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b="0" dirty="0">
                          <a:effectLst/>
                          <a:latin typeface="Arial" panose="020B0604020202020204" pitchFamily="34" charset="0"/>
                          <a:ea typeface="Times New Roman"/>
                          <a:cs typeface="Arial" panose="020B0604020202020204" pitchFamily="34" charset="0"/>
                        </a:rPr>
                        <a:t>8</a:t>
                      </a:r>
                    </a:p>
                  </a:txBody>
                  <a:tcPr marL="68580" marR="68580" marT="0" marB="0">
                    <a:solidFill>
                      <a:schemeClr val="bg1"/>
                    </a:solidFill>
                  </a:tcPr>
                </a:tc>
                <a:tc>
                  <a:txBody>
                    <a:bodyPr/>
                    <a:lstStyle/>
                    <a:p>
                      <a:pPr marL="0" marR="0" algn="ctr">
                        <a:spcBef>
                          <a:spcPts val="0"/>
                        </a:spcBef>
                        <a:spcAft>
                          <a:spcPts val="0"/>
                        </a:spcAft>
                      </a:pP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0004"/>
                  </a:ext>
                </a:extLst>
              </a:tr>
              <a:tr h="384481">
                <a:tc>
                  <a:txBody>
                    <a:bodyPr/>
                    <a:lstStyle/>
                    <a:p>
                      <a:pPr marL="0" marR="0" algn="ctr">
                        <a:spcBef>
                          <a:spcPts val="0"/>
                        </a:spcBef>
                        <a:spcAft>
                          <a:spcPts val="0"/>
                        </a:spcAft>
                      </a:pP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endParaRPr lang="en-US" sz="2400" b="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0005"/>
                  </a:ext>
                </a:extLst>
              </a:tr>
              <a:tr h="436101">
                <a:tc>
                  <a:txBody>
                    <a:bodyPr/>
                    <a:lstStyle/>
                    <a:p>
                      <a:pPr marL="0" marR="0" algn="ctr">
                        <a:spcBef>
                          <a:spcPts val="0"/>
                        </a:spcBef>
                        <a:spcAft>
                          <a:spcPts val="0"/>
                        </a:spcAft>
                      </a:pPr>
                      <a:r>
                        <a:rPr lang="en-US" sz="2400" b="0" dirty="0">
                          <a:effectLst/>
                          <a:latin typeface="Arial" panose="020B0604020202020204" pitchFamily="34" charset="0"/>
                          <a:cs typeface="Arial" panose="020B0604020202020204" pitchFamily="34" charset="0"/>
                        </a:rPr>
                        <a:t>M =2</a:t>
                      </a: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b="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2400" b="0" dirty="0">
                        <a:solidFill>
                          <a:srgbClr val="0070C0"/>
                        </a:solidFill>
                        <a:effectLst>
                          <a:outerShdw blurRad="38100" dist="38100" dir="2700000" algn="tl">
                            <a:srgbClr val="000000">
                              <a:alpha val="43137"/>
                            </a:srgbClr>
                          </a:outerShdw>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b="0" dirty="0">
                          <a:effectLst/>
                          <a:latin typeface="Arial" panose="020B0604020202020204" pitchFamily="34" charset="0"/>
                          <a:cs typeface="Arial" panose="020B0604020202020204" pitchFamily="34" charset="0"/>
                        </a:rPr>
                        <a:t>M=5</a:t>
                      </a: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b="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2400" b="0" dirty="0">
                        <a:solidFill>
                          <a:srgbClr val="0070C0"/>
                        </a:solidFill>
                        <a:effectLst>
                          <a:outerShdw blurRad="38100" dist="38100" dir="2700000" algn="tl">
                            <a:srgbClr val="000000">
                              <a:alpha val="43137"/>
                            </a:srgbClr>
                          </a:outerShdw>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r>
                        <a:rPr lang="en-US" sz="2400" b="0" dirty="0">
                          <a:effectLst/>
                          <a:latin typeface="Arial" panose="020B0604020202020204" pitchFamily="34" charset="0"/>
                          <a:cs typeface="Arial" panose="020B0604020202020204" pitchFamily="34" charset="0"/>
                        </a:rPr>
                        <a:t>M=8</a:t>
                      </a: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ctr">
                        <a:spcBef>
                          <a:spcPts val="0"/>
                        </a:spcBef>
                        <a:spcAft>
                          <a:spcPts val="0"/>
                        </a:spcAft>
                      </a:pPr>
                      <a:endParaRPr lang="en-US" sz="2400" b="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0006"/>
                  </a:ext>
                </a:extLst>
              </a:tr>
            </a:tbl>
          </a:graphicData>
        </a:graphic>
      </p:graphicFrame>
      <p:sp>
        <p:nvSpPr>
          <p:cNvPr id="23" name="Rectangle 22">
            <a:extLst>
              <a:ext uri="{FF2B5EF4-FFF2-40B4-BE49-F238E27FC236}">
                <a16:creationId xmlns:a16="http://schemas.microsoft.com/office/drawing/2014/main" id="{23431EDF-4702-A246-AB31-3F433CF2C554}"/>
              </a:ext>
            </a:extLst>
          </p:cNvPr>
          <p:cNvSpPr/>
          <p:nvPr/>
        </p:nvSpPr>
        <p:spPr>
          <a:xfrm>
            <a:off x="1463438" y="5757507"/>
            <a:ext cx="990600" cy="427630"/>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C420770E-3BAD-E046-B760-419EEB0868B3}"/>
              </a:ext>
            </a:extLst>
          </p:cNvPr>
          <p:cNvCxnSpPr/>
          <p:nvPr/>
        </p:nvCxnSpPr>
        <p:spPr>
          <a:xfrm>
            <a:off x="1960017" y="5282242"/>
            <a:ext cx="11657" cy="510389"/>
          </a:xfrm>
          <a:prstGeom prst="straightConnector1">
            <a:avLst/>
          </a:prstGeom>
          <a:ln w="539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FC7B43DA-5488-AA41-9749-C0BE91F90DA6}"/>
              </a:ext>
            </a:extLst>
          </p:cNvPr>
          <p:cNvSpPr/>
          <p:nvPr/>
        </p:nvSpPr>
        <p:spPr>
          <a:xfrm>
            <a:off x="5486400" y="5773856"/>
            <a:ext cx="990600" cy="427630"/>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16AAA92-D83A-4742-BCE6-2415B08D6BA5}"/>
              </a:ext>
            </a:extLst>
          </p:cNvPr>
          <p:cNvSpPr/>
          <p:nvPr/>
        </p:nvSpPr>
        <p:spPr>
          <a:xfrm>
            <a:off x="3505200" y="5773856"/>
            <a:ext cx="990600" cy="427630"/>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116DE79-4841-2E4D-94EC-6FC26A68D7B3}"/>
              </a:ext>
            </a:extLst>
          </p:cNvPr>
          <p:cNvSpPr/>
          <p:nvPr/>
        </p:nvSpPr>
        <p:spPr>
          <a:xfrm>
            <a:off x="1451781" y="3657600"/>
            <a:ext cx="990600" cy="1646830"/>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D5332BA-9629-2B4E-868E-8932906ED9C7}"/>
              </a:ext>
            </a:extLst>
          </p:cNvPr>
          <p:cNvSpPr/>
          <p:nvPr/>
        </p:nvSpPr>
        <p:spPr>
          <a:xfrm>
            <a:off x="5488106" y="3657600"/>
            <a:ext cx="990600" cy="1646830"/>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6E69F92-F8F1-A141-A1BE-18DB6716165A}"/>
              </a:ext>
            </a:extLst>
          </p:cNvPr>
          <p:cNvSpPr/>
          <p:nvPr/>
        </p:nvSpPr>
        <p:spPr>
          <a:xfrm>
            <a:off x="3495533" y="3657600"/>
            <a:ext cx="990600" cy="1646830"/>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AFC056B0-C381-2F4E-9847-C0A0D7EE8240}"/>
              </a:ext>
            </a:extLst>
          </p:cNvPr>
          <p:cNvCxnSpPr/>
          <p:nvPr/>
        </p:nvCxnSpPr>
        <p:spPr>
          <a:xfrm>
            <a:off x="5983406" y="5304430"/>
            <a:ext cx="11657" cy="510389"/>
          </a:xfrm>
          <a:prstGeom prst="straightConnector1">
            <a:avLst/>
          </a:prstGeom>
          <a:ln w="539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7A3B80C-FDDA-634A-AFF7-F8EC2993F995}"/>
              </a:ext>
            </a:extLst>
          </p:cNvPr>
          <p:cNvCxnSpPr/>
          <p:nvPr/>
        </p:nvCxnSpPr>
        <p:spPr>
          <a:xfrm>
            <a:off x="4000500" y="5282242"/>
            <a:ext cx="11657" cy="510389"/>
          </a:xfrm>
          <a:prstGeom prst="straightConnector1">
            <a:avLst/>
          </a:prstGeom>
          <a:ln w="53975">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26606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1600" y="1524000"/>
            <a:ext cx="4114800" cy="4525963"/>
          </a:xfrm>
        </p:spPr>
        <p:txBody>
          <a:bodyPr/>
          <a:lstStyle/>
          <a:p>
            <a:pPr marL="0" indent="0">
              <a:buNone/>
            </a:pPr>
            <a:r>
              <a:rPr lang="en-US" dirty="0"/>
              <a:t>Are you kidding me?  I can’t take any more of this ANOVA garbage.  And take off this ridiculous hat.  You know I don’t like wearing it.</a:t>
            </a:r>
          </a:p>
        </p:txBody>
      </p:sp>
      <p:pic>
        <p:nvPicPr>
          <p:cNvPr id="4" name="Picture 3" descr="IMG_003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Tree>
    <p:extLst>
      <p:ext uri="{BB962C8B-B14F-4D97-AF65-F5344CB8AC3E}">
        <p14:creationId xmlns:p14="http://schemas.microsoft.com/office/powerpoint/2010/main" val="14209672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Autofit/>
          </a:bodyPr>
          <a:lstStyle/>
          <a:p>
            <a:r>
              <a:rPr lang="en-US" dirty="0"/>
              <a:t>Post-Hoc Tests</a:t>
            </a:r>
          </a:p>
        </p:txBody>
      </p:sp>
      <p:sp>
        <p:nvSpPr>
          <p:cNvPr id="3" name="Content Placeholder 2"/>
          <p:cNvSpPr>
            <a:spLocks noGrp="1"/>
          </p:cNvSpPr>
          <p:nvPr>
            <p:ph idx="1"/>
          </p:nvPr>
        </p:nvSpPr>
        <p:spPr>
          <a:xfrm>
            <a:off x="457200" y="990600"/>
            <a:ext cx="8229600" cy="5867400"/>
          </a:xfrm>
        </p:spPr>
        <p:txBody>
          <a:bodyPr>
            <a:normAutofit fontScale="62500" lnSpcReduction="20000"/>
          </a:bodyPr>
          <a:lstStyle/>
          <a:p>
            <a:pPr marL="0" indent="0">
              <a:buNone/>
            </a:pPr>
            <a:r>
              <a:rPr lang="en-US" sz="3800" b="1" dirty="0">
                <a:solidFill>
                  <a:srgbClr val="C00000"/>
                </a:solidFill>
              </a:rPr>
              <a:t>ANOVA test: </a:t>
            </a:r>
            <a:r>
              <a:rPr lang="en-US" sz="3800" dirty="0"/>
              <a:t>Is there a significant difference in the DV depending on the factor level?</a:t>
            </a:r>
          </a:p>
          <a:p>
            <a:pPr marL="0" indent="0">
              <a:buNone/>
            </a:pPr>
            <a:endParaRPr lang="en-US" sz="1900" dirty="0"/>
          </a:p>
          <a:p>
            <a:pPr marL="0" indent="0">
              <a:buNone/>
            </a:pPr>
            <a:r>
              <a:rPr lang="en-US" sz="3800" b="1" dirty="0">
                <a:solidFill>
                  <a:srgbClr val="C00000"/>
                </a:solidFill>
              </a:rPr>
              <a:t>When we reject Ho:</a:t>
            </a:r>
            <a:r>
              <a:rPr lang="en-US" sz="3800" b="1" dirty="0"/>
              <a:t> </a:t>
            </a:r>
            <a:r>
              <a:rPr lang="en-US" sz="3800" dirty="0"/>
              <a:t>We conclude there is a difference between at least two groups (but we don’t know where that difference is)</a:t>
            </a:r>
          </a:p>
          <a:p>
            <a:pPr marL="0" indent="0">
              <a:buNone/>
            </a:pPr>
            <a:endParaRPr lang="en-US" sz="1900" dirty="0"/>
          </a:p>
          <a:p>
            <a:pPr marL="0" indent="0">
              <a:buNone/>
            </a:pPr>
            <a:r>
              <a:rPr lang="en-US" sz="3800" b="1" dirty="0">
                <a:solidFill>
                  <a:srgbClr val="C00000"/>
                </a:solidFill>
              </a:rPr>
              <a:t>How do we know which groups differ?</a:t>
            </a:r>
          </a:p>
          <a:p>
            <a:r>
              <a:rPr lang="en-US" sz="3600" b="1" dirty="0">
                <a:solidFill>
                  <a:srgbClr val="C00000"/>
                </a:solidFill>
              </a:rPr>
              <a:t>Post-hoc tests: </a:t>
            </a:r>
            <a:r>
              <a:rPr lang="en-US" sz="3600" dirty="0"/>
              <a:t>additional hypothesis tests done after an ANOVA to determine which mean differences are significant</a:t>
            </a:r>
          </a:p>
          <a:p>
            <a:pPr lvl="1"/>
            <a:r>
              <a:rPr lang="en-US" sz="3400" dirty="0"/>
              <a:t>Only performed if:</a:t>
            </a:r>
          </a:p>
          <a:p>
            <a:pPr lvl="2"/>
            <a:r>
              <a:rPr lang="en-US" sz="3500" dirty="0"/>
              <a:t>You reject the null for the ANOVA</a:t>
            </a:r>
          </a:p>
          <a:p>
            <a:pPr lvl="2"/>
            <a:r>
              <a:rPr lang="en-US" sz="3500" dirty="0"/>
              <a:t>You have 3 or more factor levels</a:t>
            </a:r>
          </a:p>
          <a:p>
            <a:pPr marL="0" indent="0">
              <a:buNone/>
            </a:pPr>
            <a:endParaRPr lang="en-US" sz="3800" dirty="0"/>
          </a:p>
          <a:p>
            <a:endParaRPr lang="en-US" b="1" dirty="0"/>
          </a:p>
        </p:txBody>
      </p:sp>
    </p:spTree>
    <p:extLst>
      <p:ext uri="{BB962C8B-B14F-4D97-AF65-F5344CB8AC3E}">
        <p14:creationId xmlns:p14="http://schemas.microsoft.com/office/powerpoint/2010/main" val="221167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Effect transition="in" filter="fade">
                                      <p:cBhvr>
                                        <p:cTn id="15" dur="500"/>
                                        <p:tgtEl>
                                          <p:spTgt spid="3">
                                            <p:txEl>
                                              <p:pRg st="7" end="7"/>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fade">
                                      <p:cBhvr>
                                        <p:cTn id="1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a:t>Meet ANOVA</a:t>
            </a:r>
          </a:p>
        </p:txBody>
      </p:sp>
      <p:sp>
        <p:nvSpPr>
          <p:cNvPr id="3" name="Content Placeholder 2"/>
          <p:cNvSpPr>
            <a:spLocks noGrp="1"/>
          </p:cNvSpPr>
          <p:nvPr>
            <p:ph idx="1"/>
          </p:nvPr>
        </p:nvSpPr>
        <p:spPr>
          <a:xfrm>
            <a:off x="453081" y="1066800"/>
            <a:ext cx="8229600" cy="3810000"/>
          </a:xfrm>
        </p:spPr>
        <p:txBody>
          <a:bodyPr>
            <a:noAutofit/>
          </a:bodyPr>
          <a:lstStyle/>
          <a:p>
            <a:pPr marL="0" indent="0">
              <a:buNone/>
            </a:pPr>
            <a:r>
              <a:rPr lang="en-US" sz="2400" b="1" cap="none" dirty="0">
                <a:solidFill>
                  <a:schemeClr val="accent5"/>
                </a:solidFill>
              </a:rPr>
              <a:t>Analysis of variance (ANOVA):</a:t>
            </a:r>
            <a:r>
              <a:rPr lang="en-US" sz="2400" b="1" cap="none" dirty="0"/>
              <a:t> </a:t>
            </a:r>
            <a:r>
              <a:rPr lang="en-US" sz="2400" cap="none" dirty="0"/>
              <a:t>hypothesis testing procedure that can test mean differences between two or more groups.</a:t>
            </a:r>
          </a:p>
          <a:p>
            <a:endParaRPr lang="en-US" sz="2400" cap="none" dirty="0"/>
          </a:p>
          <a:p>
            <a:pPr marL="0" indent="0">
              <a:buNone/>
            </a:pPr>
            <a:r>
              <a:rPr lang="en-US" sz="2400" cap="none" dirty="0"/>
              <a:t>Used to distinguish between two hypotheses:</a:t>
            </a:r>
          </a:p>
          <a:p>
            <a:pPr lvl="1"/>
            <a:r>
              <a:rPr lang="en-US" sz="2400" cap="none" dirty="0">
                <a:solidFill>
                  <a:schemeClr val="accent5"/>
                </a:solidFill>
              </a:rPr>
              <a:t>Ho</a:t>
            </a:r>
            <a:r>
              <a:rPr lang="en-US" sz="2400" cap="none" dirty="0"/>
              <a:t>: there really are no differences between the populations of the groups. Observed differences are caused by random, unsystematic sampling error</a:t>
            </a:r>
          </a:p>
          <a:p>
            <a:pPr lvl="1"/>
            <a:endParaRPr lang="en-US" sz="2400" cap="none" dirty="0"/>
          </a:p>
          <a:p>
            <a:pPr lvl="1"/>
            <a:r>
              <a:rPr lang="en-US" sz="2400" cap="none" dirty="0">
                <a:solidFill>
                  <a:schemeClr val="accent5"/>
                </a:solidFill>
              </a:rPr>
              <a:t>Ha</a:t>
            </a:r>
            <a:r>
              <a:rPr lang="en-US" sz="2400" cap="none" dirty="0"/>
              <a:t>: the populations really do have different means and the differences in the population means causes the systematic differences between the groups. </a:t>
            </a:r>
          </a:p>
        </p:txBody>
      </p:sp>
    </p:spTree>
    <p:extLst>
      <p:ext uri="{BB962C8B-B14F-4D97-AF65-F5344CB8AC3E}">
        <p14:creationId xmlns:p14="http://schemas.microsoft.com/office/powerpoint/2010/main" val="17085920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1" y="4119"/>
            <a:ext cx="7773338" cy="829282"/>
          </a:xfrm>
        </p:spPr>
        <p:txBody>
          <a:bodyPr/>
          <a:lstStyle/>
          <a:p>
            <a:r>
              <a:rPr lang="en-US" dirty="0"/>
              <a:t>Type I Error Rate</a:t>
            </a:r>
          </a:p>
        </p:txBody>
      </p:sp>
      <p:sp>
        <p:nvSpPr>
          <p:cNvPr id="3" name="Content Placeholder 2"/>
          <p:cNvSpPr>
            <a:spLocks noGrp="1"/>
          </p:cNvSpPr>
          <p:nvPr>
            <p:ph idx="1"/>
          </p:nvPr>
        </p:nvSpPr>
        <p:spPr>
          <a:xfrm>
            <a:off x="685330" y="1143000"/>
            <a:ext cx="7773339" cy="3424107"/>
          </a:xfrm>
        </p:spPr>
        <p:txBody>
          <a:bodyPr>
            <a:noAutofit/>
          </a:bodyPr>
          <a:lstStyle/>
          <a:p>
            <a:pPr marL="0" indent="0">
              <a:buNone/>
            </a:pPr>
            <a:r>
              <a:rPr lang="en-US" dirty="0"/>
              <a:t>Test 1: M1 vs.  M2	alpha = .05</a:t>
            </a:r>
          </a:p>
          <a:p>
            <a:pPr marL="0" indent="0">
              <a:buNone/>
            </a:pPr>
            <a:r>
              <a:rPr lang="en-US" dirty="0"/>
              <a:t>Test 2: M1 vs. M3	alpha = .05</a:t>
            </a:r>
          </a:p>
          <a:p>
            <a:pPr marL="0" indent="0">
              <a:buNone/>
            </a:pPr>
            <a:r>
              <a:rPr lang="en-US" dirty="0"/>
              <a:t>Test 3: M2 vs. M3	alpha = .05</a:t>
            </a:r>
          </a:p>
          <a:p>
            <a:pPr marL="0" indent="0">
              <a:buNone/>
            </a:pPr>
            <a:endParaRPr lang="en-US" dirty="0"/>
          </a:p>
          <a:p>
            <a:pPr marL="0" indent="0">
              <a:buNone/>
            </a:pPr>
            <a:r>
              <a:rPr lang="en-US" u="sng" dirty="0">
                <a:solidFill>
                  <a:srgbClr val="C00000"/>
                </a:solidFill>
              </a:rPr>
              <a:t>Type I Error rate: </a:t>
            </a:r>
            <a:endParaRPr lang="en-US" b="1" u="sng" dirty="0">
              <a:solidFill>
                <a:srgbClr val="C00000"/>
              </a:solidFill>
            </a:endParaRPr>
          </a:p>
          <a:p>
            <a:pPr marL="0" indent="0">
              <a:buNone/>
            </a:pPr>
            <a:r>
              <a:rPr lang="en-US" b="1" dirty="0" err="1">
                <a:solidFill>
                  <a:srgbClr val="C00000"/>
                </a:solidFill>
              </a:rPr>
              <a:t>Comparisonwise</a:t>
            </a:r>
            <a:r>
              <a:rPr lang="en-US" b="1" dirty="0">
                <a:solidFill>
                  <a:srgbClr val="C00000"/>
                </a:solidFill>
              </a:rPr>
              <a:t>: </a:t>
            </a:r>
            <a:r>
              <a:rPr lang="en-US" dirty="0"/>
              <a:t>Probability of making a Type I error for an individual test (equal to the value of alpha)</a:t>
            </a:r>
          </a:p>
          <a:p>
            <a:pPr marL="0" indent="0">
              <a:buNone/>
            </a:pPr>
            <a:endParaRPr lang="en-US" dirty="0"/>
          </a:p>
          <a:p>
            <a:pPr marL="0" indent="0">
              <a:buNone/>
            </a:pPr>
            <a:r>
              <a:rPr lang="en-US" b="1" dirty="0" err="1">
                <a:solidFill>
                  <a:srgbClr val="C00000"/>
                </a:solidFill>
              </a:rPr>
              <a:t>Experimentwise</a:t>
            </a:r>
            <a:r>
              <a:rPr lang="en-US" b="1" dirty="0">
                <a:solidFill>
                  <a:srgbClr val="C00000"/>
                </a:solidFill>
              </a:rPr>
              <a:t>:</a:t>
            </a:r>
            <a:r>
              <a:rPr lang="en-US" b="1" dirty="0"/>
              <a:t> </a:t>
            </a:r>
            <a:r>
              <a:rPr lang="en-US" dirty="0"/>
              <a:t>Total probability of a Type I error accumulated across individual tests</a:t>
            </a:r>
          </a:p>
        </p:txBody>
      </p:sp>
    </p:spTree>
    <p:extLst>
      <p:ext uri="{BB962C8B-B14F-4D97-AF65-F5344CB8AC3E}">
        <p14:creationId xmlns:p14="http://schemas.microsoft.com/office/powerpoint/2010/main" val="38388372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dirty="0"/>
              <a:t>Post-hoc tests using HSD</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83756792"/>
              </p:ext>
            </p:extLst>
          </p:nvPr>
        </p:nvGraphicFramePr>
        <p:xfrm>
          <a:off x="628650" y="1005840"/>
          <a:ext cx="7696200" cy="2560320"/>
        </p:xfrm>
        <a:graphic>
          <a:graphicData uri="http://schemas.openxmlformats.org/drawingml/2006/table">
            <a:tbl>
              <a:tblPr/>
              <a:tblGrid>
                <a:gridCol w="2514600">
                  <a:extLst>
                    <a:ext uri="{9D8B030D-6E8A-4147-A177-3AD203B41FA5}">
                      <a16:colId xmlns:a16="http://schemas.microsoft.com/office/drawing/2014/main" val="20000"/>
                    </a:ext>
                  </a:extLst>
                </a:gridCol>
                <a:gridCol w="5181600">
                  <a:extLst>
                    <a:ext uri="{9D8B030D-6E8A-4147-A177-3AD203B41FA5}">
                      <a16:colId xmlns:a16="http://schemas.microsoft.com/office/drawing/2014/main" val="20001"/>
                    </a:ext>
                  </a:extLst>
                </a:gridCol>
              </a:tblGrid>
              <a:tr h="1968499">
                <a:tc>
                  <a:txBody>
                    <a:bodyPr/>
                    <a:lstStyle/>
                    <a:p>
                      <a:pPr marL="0" marR="0">
                        <a:spcBef>
                          <a:spcPts val="0"/>
                        </a:spcBef>
                        <a:spcAft>
                          <a:spcPts val="0"/>
                        </a:spcAft>
                      </a:pPr>
                      <a:endParaRPr lang="en-US" sz="2800" b="0" dirty="0">
                        <a:effectLst/>
                        <a:latin typeface="Times New Roman"/>
                        <a:ea typeface="Times New Roman"/>
                      </a:endParaRPr>
                    </a:p>
                    <a:p>
                      <a:pPr marL="0" marR="0">
                        <a:spcBef>
                          <a:spcPts val="0"/>
                        </a:spcBef>
                        <a:spcAft>
                          <a:spcPts val="0"/>
                        </a:spcAft>
                      </a:pPr>
                      <a:endParaRPr lang="en-US" sz="2800" b="0" dirty="0">
                        <a:effectLst/>
                        <a:latin typeface="Times New Roman"/>
                        <a:ea typeface="Times New Roman"/>
                      </a:endParaRPr>
                    </a:p>
                    <a:p>
                      <a:pPr marL="0" marR="0" algn="ctr">
                        <a:spcBef>
                          <a:spcPts val="0"/>
                        </a:spcBef>
                        <a:spcAft>
                          <a:spcPts val="0"/>
                        </a:spcAft>
                      </a:pPr>
                      <a:r>
                        <a:rPr lang="en-US" sz="2800" b="0" dirty="0" err="1">
                          <a:effectLst/>
                          <a:latin typeface="Times New Roman"/>
                          <a:ea typeface="Times New Roman"/>
                        </a:rPr>
                        <a:t>Tukey’s</a:t>
                      </a:r>
                      <a:r>
                        <a:rPr lang="en-US" sz="2800" b="0" dirty="0">
                          <a:effectLst/>
                          <a:latin typeface="Times New Roman"/>
                          <a:ea typeface="Times New Roman"/>
                        </a:rPr>
                        <a:t> (HSD)</a:t>
                      </a:r>
                      <a:endParaRPr lang="en-US" sz="28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b="0" dirty="0">
                          <a:effectLst/>
                          <a:latin typeface="Times New Roman"/>
                          <a:ea typeface="Times New Roman"/>
                        </a:rPr>
                        <a:t>Compute</a:t>
                      </a:r>
                      <a:r>
                        <a:rPr lang="en-US" sz="2800" b="0" baseline="0" dirty="0">
                          <a:effectLst/>
                          <a:latin typeface="Times New Roman"/>
                          <a:ea typeface="Times New Roman"/>
                        </a:rPr>
                        <a:t> a minimum difference needed between treatments to conclude significance </a:t>
                      </a:r>
                    </a:p>
                    <a:p>
                      <a:pPr marL="0" marR="0">
                        <a:spcBef>
                          <a:spcPts val="0"/>
                        </a:spcBef>
                        <a:spcAft>
                          <a:spcPts val="0"/>
                        </a:spcAft>
                      </a:pPr>
                      <a:endParaRPr lang="en-US" sz="2800" b="0" baseline="0" dirty="0">
                        <a:effectLst/>
                        <a:latin typeface="Times New Roman"/>
                        <a:ea typeface="Times New Roman"/>
                      </a:endParaRPr>
                    </a:p>
                    <a:p>
                      <a:pPr marL="0" marR="0">
                        <a:spcBef>
                          <a:spcPts val="0"/>
                        </a:spcBef>
                        <a:spcAft>
                          <a:spcPts val="0"/>
                        </a:spcAft>
                      </a:pPr>
                      <a:endParaRPr lang="en-US" sz="2800" b="0" baseline="0" dirty="0">
                        <a:effectLst/>
                        <a:latin typeface="Times New Roman"/>
                        <a:ea typeface="Times New Roman"/>
                      </a:endParaRPr>
                    </a:p>
                    <a:p>
                      <a:pPr marL="0" marR="0">
                        <a:spcBef>
                          <a:spcPts val="0"/>
                        </a:spcBef>
                        <a:spcAft>
                          <a:spcPts val="0"/>
                        </a:spcAft>
                      </a:pPr>
                      <a:r>
                        <a:rPr lang="en-US" sz="2800" b="0" baseline="0" dirty="0">
                          <a:effectLst/>
                          <a:latin typeface="Times New Roman"/>
                          <a:ea typeface="Times New Roman"/>
                        </a:rPr>
                        <a:t>* “should” have equal groups</a:t>
                      </a:r>
                      <a:endParaRPr lang="en-US" sz="28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1217530"/>
              </p:ext>
            </p:extLst>
          </p:nvPr>
        </p:nvGraphicFramePr>
        <p:xfrm>
          <a:off x="4191000" y="2286000"/>
          <a:ext cx="3002639" cy="914400"/>
        </p:xfrm>
        <a:graphic>
          <a:graphicData uri="http://schemas.openxmlformats.org/presentationml/2006/ole">
            <mc:AlternateContent xmlns:mc="http://schemas.openxmlformats.org/markup-compatibility/2006">
              <mc:Choice xmlns:v="urn:schemas-microsoft-com:vml" Requires="v">
                <p:oleObj spid="_x0000_s84006" name="Equation" r:id="rId4" imgW="1117440" imgH="342720" progId="Equation.3">
                  <p:embed/>
                </p:oleObj>
              </mc:Choice>
              <mc:Fallback>
                <p:oleObj name="Equation" r:id="rId4" imgW="1117440" imgH="342720" progId="Equation.3">
                  <p:embed/>
                  <p:pic>
                    <p:nvPicPr>
                      <p:cNvPr id="0" name=""/>
                      <p:cNvPicPr>
                        <a:picLocks noChangeAspect="1" noChangeArrowheads="1"/>
                      </p:cNvPicPr>
                      <p:nvPr/>
                    </p:nvPicPr>
                    <p:blipFill>
                      <a:blip r:embed="rId5"/>
                      <a:srcRect/>
                      <a:stretch>
                        <a:fillRect/>
                      </a:stretch>
                    </p:blipFill>
                    <p:spPr bwMode="auto">
                      <a:xfrm>
                        <a:off x="4191000" y="2286000"/>
                        <a:ext cx="3002639" cy="914400"/>
                      </a:xfrm>
                      <a:prstGeom prst="rect">
                        <a:avLst/>
                      </a:prstGeom>
                      <a:noFill/>
                    </p:spPr>
                  </p:pic>
                </p:oleObj>
              </mc:Fallback>
            </mc:AlternateContent>
          </a:graphicData>
        </a:graphic>
      </p:graphicFrame>
      <p:pic>
        <p:nvPicPr>
          <p:cNvPr id="35893" name="Picture 5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3657600"/>
            <a:ext cx="7791450" cy="28384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7653643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843" y="192261"/>
            <a:ext cx="8229600" cy="639762"/>
          </a:xfrm>
        </p:spPr>
        <p:txBody>
          <a:bodyPr>
            <a:normAutofit/>
          </a:bodyPr>
          <a:lstStyle/>
          <a:p>
            <a:r>
              <a:rPr lang="en-US" dirty="0"/>
              <a:t>Detergents (One-Way ANOVA)</a:t>
            </a:r>
          </a:p>
        </p:txBody>
      </p:sp>
      <p:sp>
        <p:nvSpPr>
          <p:cNvPr id="3" name="Content Placeholder 2"/>
          <p:cNvSpPr>
            <a:spLocks noGrp="1"/>
          </p:cNvSpPr>
          <p:nvPr>
            <p:ph idx="1"/>
          </p:nvPr>
        </p:nvSpPr>
        <p:spPr>
          <a:xfrm>
            <a:off x="457200" y="990601"/>
            <a:ext cx="8229600" cy="2590799"/>
          </a:xfrm>
        </p:spPr>
        <p:txBody>
          <a:bodyPr>
            <a:normAutofit/>
          </a:bodyPr>
          <a:lstStyle/>
          <a:p>
            <a:pPr marL="0" indent="0">
              <a:buNone/>
            </a:pPr>
            <a:r>
              <a:rPr lang="en-US" dirty="0"/>
              <a:t>You have just been given job as Staff Analyst at Consumer Reports magazine.  You are given the following data to analyze.  The data represent “</a:t>
            </a:r>
            <a:r>
              <a:rPr lang="en-US" dirty="0" err="1"/>
              <a:t>Gleamyness</a:t>
            </a:r>
            <a:r>
              <a:rPr lang="en-US" dirty="0"/>
              <a:t>” readings on fifteen swatches of cotton cloth that were soiled with motor oil and then washed using one of three detergents. </a:t>
            </a:r>
          </a:p>
        </p:txBody>
      </p:sp>
      <p:graphicFrame>
        <p:nvGraphicFramePr>
          <p:cNvPr id="5" name="Table 4"/>
          <p:cNvGraphicFramePr>
            <a:graphicFrameLocks noGrp="1"/>
          </p:cNvGraphicFramePr>
          <p:nvPr>
            <p:extLst>
              <p:ext uri="{D42A27DB-BD31-4B8C-83A1-F6EECF244321}">
                <p14:modId xmlns:p14="http://schemas.microsoft.com/office/powerpoint/2010/main" val="4216549410"/>
              </p:ext>
            </p:extLst>
          </p:nvPr>
        </p:nvGraphicFramePr>
        <p:xfrm>
          <a:off x="152400" y="3733800"/>
          <a:ext cx="2743200" cy="1889759"/>
        </p:xfrm>
        <a:graphic>
          <a:graphicData uri="http://schemas.openxmlformats.org/drawingml/2006/table">
            <a:tbl>
              <a:tblPr firstRow="1">
                <a:tableStyleId>{35758FB7-9AC5-4552-8A53-C91805E547FA}</a:tableStyleId>
              </a:tblPr>
              <a:tblGrid>
                <a:gridCol w="1418896">
                  <a:extLst>
                    <a:ext uri="{9D8B030D-6E8A-4147-A177-3AD203B41FA5}">
                      <a16:colId xmlns:a16="http://schemas.microsoft.com/office/drawing/2014/main" val="20000"/>
                    </a:ext>
                  </a:extLst>
                </a:gridCol>
                <a:gridCol w="1324304">
                  <a:extLst>
                    <a:ext uri="{9D8B030D-6E8A-4147-A177-3AD203B41FA5}">
                      <a16:colId xmlns:a16="http://schemas.microsoft.com/office/drawing/2014/main" val="20001"/>
                    </a:ext>
                  </a:extLst>
                </a:gridCol>
              </a:tblGrid>
              <a:tr h="731520">
                <a:tc>
                  <a:txBody>
                    <a:bodyPr/>
                    <a:lstStyle/>
                    <a:p>
                      <a:pPr marL="0" marR="0" algn="ctr">
                        <a:spcBef>
                          <a:spcPts val="0"/>
                        </a:spcBef>
                        <a:spcAft>
                          <a:spcPts val="0"/>
                        </a:spcAft>
                      </a:pPr>
                      <a:r>
                        <a:rPr lang="en-US" sz="2400" dirty="0">
                          <a:effectLst/>
                        </a:rPr>
                        <a:t>Detergent</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Mean</a:t>
                      </a:r>
                      <a:endParaRPr lang="en-US" sz="2400" b="0" dirty="0">
                        <a:effectLst/>
                        <a:latin typeface="Times New Roman"/>
                        <a:ea typeface="Times New Roman"/>
                      </a:endParaRPr>
                    </a:p>
                  </a:txBody>
                  <a:tcPr marL="68580" marR="68580" marT="0" marB="0"/>
                </a:tc>
                <a:extLst>
                  <a:ext uri="{0D108BD9-81ED-4DB2-BD59-A6C34878D82A}">
                    <a16:rowId xmlns:a16="http://schemas.microsoft.com/office/drawing/2014/main" val="10000"/>
                  </a:ext>
                </a:extLst>
              </a:tr>
              <a:tr h="293914">
                <a:tc>
                  <a:txBody>
                    <a:bodyPr/>
                    <a:lstStyle/>
                    <a:p>
                      <a:pPr marL="0" marR="0" algn="ctr">
                        <a:spcBef>
                          <a:spcPts val="0"/>
                        </a:spcBef>
                        <a:spcAft>
                          <a:spcPts val="0"/>
                        </a:spcAft>
                      </a:pPr>
                      <a:r>
                        <a:rPr lang="en-US" sz="2400" dirty="0" err="1">
                          <a:effectLst/>
                        </a:rPr>
                        <a:t>Brighty</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77</a:t>
                      </a:r>
                      <a:endParaRPr lang="en-US" sz="2400" b="0" dirty="0">
                        <a:effectLst/>
                        <a:latin typeface="Times New Roman"/>
                        <a:ea typeface="Times New Roman"/>
                      </a:endParaRPr>
                    </a:p>
                  </a:txBody>
                  <a:tcPr marL="68580" marR="68580" marT="0" marB="0"/>
                </a:tc>
                <a:extLst>
                  <a:ext uri="{0D108BD9-81ED-4DB2-BD59-A6C34878D82A}">
                    <a16:rowId xmlns:a16="http://schemas.microsoft.com/office/drawing/2014/main" val="10001"/>
                  </a:ext>
                </a:extLst>
              </a:tr>
              <a:tr h="426719">
                <a:tc>
                  <a:txBody>
                    <a:bodyPr/>
                    <a:lstStyle/>
                    <a:p>
                      <a:pPr marL="0" marR="0" algn="ctr">
                        <a:spcBef>
                          <a:spcPts val="0"/>
                        </a:spcBef>
                        <a:spcAft>
                          <a:spcPts val="0"/>
                        </a:spcAft>
                      </a:pPr>
                      <a:r>
                        <a:rPr lang="en-US" sz="2400" dirty="0" err="1">
                          <a:effectLst/>
                        </a:rPr>
                        <a:t>Gleamy</a:t>
                      </a:r>
                      <a:r>
                        <a:rPr lang="en-US" sz="2400" dirty="0">
                          <a:effectLst/>
                        </a:rPr>
                        <a:t> </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68</a:t>
                      </a:r>
                      <a:endParaRPr lang="en-US" sz="2400" b="0" dirty="0">
                        <a:effectLst/>
                        <a:latin typeface="Times New Roman"/>
                        <a:ea typeface="Times New Roman"/>
                      </a:endParaRPr>
                    </a:p>
                  </a:txBody>
                  <a:tcPr marL="68580" marR="68580" marT="0" marB="0"/>
                </a:tc>
                <a:extLst>
                  <a:ext uri="{0D108BD9-81ED-4DB2-BD59-A6C34878D82A}">
                    <a16:rowId xmlns:a16="http://schemas.microsoft.com/office/drawing/2014/main" val="10002"/>
                  </a:ext>
                </a:extLst>
              </a:tr>
              <a:tr h="0">
                <a:tc>
                  <a:txBody>
                    <a:bodyPr/>
                    <a:lstStyle/>
                    <a:p>
                      <a:pPr marL="0" marR="0" algn="ctr">
                        <a:spcBef>
                          <a:spcPts val="0"/>
                        </a:spcBef>
                        <a:spcAft>
                          <a:spcPts val="0"/>
                        </a:spcAft>
                      </a:pPr>
                      <a:r>
                        <a:rPr lang="en-US" sz="2400" dirty="0" err="1">
                          <a:effectLst/>
                        </a:rPr>
                        <a:t>Shinola</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80</a:t>
                      </a:r>
                      <a:endParaRPr lang="en-US" sz="2400" b="0" dirty="0">
                        <a:effectLst/>
                        <a:latin typeface="Times New Roman"/>
                        <a:ea typeface="Times New Roman"/>
                      </a:endParaRPr>
                    </a:p>
                  </a:txBody>
                  <a:tcPr marL="68580" marR="68580" marT="0" marB="0"/>
                </a:tc>
                <a:extLst>
                  <a:ext uri="{0D108BD9-81ED-4DB2-BD59-A6C34878D82A}">
                    <a16:rowId xmlns:a16="http://schemas.microsoft.com/office/drawing/2014/main" val="10003"/>
                  </a:ext>
                </a:extLst>
              </a:tr>
            </a:tbl>
          </a:graphicData>
        </a:graphic>
      </p:graphicFrame>
      <p:graphicFrame>
        <p:nvGraphicFramePr>
          <p:cNvPr id="6" name="Content Placeholder 5"/>
          <p:cNvGraphicFramePr>
            <a:graphicFrameLocks/>
          </p:cNvGraphicFramePr>
          <p:nvPr>
            <p:extLst>
              <p:ext uri="{D42A27DB-BD31-4B8C-83A1-F6EECF244321}">
                <p14:modId xmlns:p14="http://schemas.microsoft.com/office/powerpoint/2010/main" val="3691402674"/>
              </p:ext>
            </p:extLst>
          </p:nvPr>
        </p:nvGraphicFramePr>
        <p:xfrm>
          <a:off x="3124200" y="3733800"/>
          <a:ext cx="5486400" cy="2133600"/>
        </p:xfrm>
        <a:graphic>
          <a:graphicData uri="http://schemas.openxmlformats.org/drawingml/2006/table">
            <a:tbl>
              <a:tblPr firstRow="1" firstCol="1">
                <a:tableStyleId>{35758FB7-9AC5-4552-8A53-C91805E547FA}</a:tableStyleId>
              </a:tblPr>
              <a:tblGrid>
                <a:gridCol w="1247846">
                  <a:extLst>
                    <a:ext uri="{9D8B030D-6E8A-4147-A177-3AD203B41FA5}">
                      <a16:colId xmlns:a16="http://schemas.microsoft.com/office/drawing/2014/main" val="20000"/>
                    </a:ext>
                  </a:extLst>
                </a:gridCol>
                <a:gridCol w="946484">
                  <a:extLst>
                    <a:ext uri="{9D8B030D-6E8A-4147-A177-3AD203B41FA5}">
                      <a16:colId xmlns:a16="http://schemas.microsoft.com/office/drawing/2014/main" val="20001"/>
                    </a:ext>
                  </a:extLst>
                </a:gridCol>
                <a:gridCol w="1097166">
                  <a:extLst>
                    <a:ext uri="{9D8B030D-6E8A-4147-A177-3AD203B41FA5}">
                      <a16:colId xmlns:a16="http://schemas.microsoft.com/office/drawing/2014/main" val="20002"/>
                    </a:ext>
                  </a:extLst>
                </a:gridCol>
                <a:gridCol w="1097166">
                  <a:extLst>
                    <a:ext uri="{9D8B030D-6E8A-4147-A177-3AD203B41FA5}">
                      <a16:colId xmlns:a16="http://schemas.microsoft.com/office/drawing/2014/main" val="20003"/>
                    </a:ext>
                  </a:extLst>
                </a:gridCol>
                <a:gridCol w="1097738">
                  <a:extLst>
                    <a:ext uri="{9D8B030D-6E8A-4147-A177-3AD203B41FA5}">
                      <a16:colId xmlns:a16="http://schemas.microsoft.com/office/drawing/2014/main" val="20004"/>
                    </a:ext>
                  </a:extLst>
                </a:gridCol>
              </a:tblGrid>
              <a:tr h="0">
                <a:tc>
                  <a:txBody>
                    <a:bodyPr/>
                    <a:lstStyle/>
                    <a:p>
                      <a:pPr marL="0" marR="0" algn="ctr">
                        <a:spcBef>
                          <a:spcPts val="0"/>
                        </a:spcBef>
                        <a:spcAft>
                          <a:spcPts val="0"/>
                        </a:spcAft>
                      </a:pPr>
                      <a:r>
                        <a:rPr lang="en-US" sz="2000" dirty="0">
                          <a:effectLst/>
                        </a:rPr>
                        <a:t>Source</a:t>
                      </a:r>
                      <a:endParaRPr lang="en-US" sz="1200" dirty="0">
                        <a:effectLst/>
                      </a:endParaRPr>
                    </a:p>
                    <a:p>
                      <a:pPr marL="0" marR="0" algn="ctr">
                        <a:spcBef>
                          <a:spcPts val="0"/>
                        </a:spcBef>
                        <a:spcAft>
                          <a:spcPts val="0"/>
                        </a:spcAft>
                      </a:pPr>
                      <a:r>
                        <a:rPr lang="en-US" sz="2000" dirty="0">
                          <a:effectLst/>
                        </a:rPr>
                        <a:t> </a:t>
                      </a:r>
                      <a:endParaRPr lang="en-US" sz="1200"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000">
                          <a:effectLst/>
                        </a:rPr>
                        <a:t>SS</a:t>
                      </a:r>
                      <a:endParaRPr lang="en-US" sz="1200">
                        <a:effectLst/>
                        <a:latin typeface="Times New Roman"/>
                        <a:ea typeface="Times New Roman"/>
                      </a:endParaRPr>
                    </a:p>
                  </a:txBody>
                  <a:tcPr marL="68580" marR="68580" marT="0" marB="0"/>
                </a:tc>
                <a:tc>
                  <a:txBody>
                    <a:bodyPr/>
                    <a:lstStyle/>
                    <a:p>
                      <a:pPr marL="0" marR="0" algn="ctr">
                        <a:spcBef>
                          <a:spcPts val="0"/>
                        </a:spcBef>
                        <a:spcAft>
                          <a:spcPts val="0"/>
                        </a:spcAft>
                      </a:pPr>
                      <a:r>
                        <a:rPr lang="en-US" sz="2000">
                          <a:effectLst/>
                        </a:rPr>
                        <a:t>df</a:t>
                      </a:r>
                      <a:endParaRPr lang="en-US" sz="1200">
                        <a:effectLst/>
                        <a:latin typeface="Times New Roman"/>
                        <a:ea typeface="Times New Roman"/>
                      </a:endParaRPr>
                    </a:p>
                  </a:txBody>
                  <a:tcPr marL="68580" marR="68580" marT="0" marB="0"/>
                </a:tc>
                <a:tc>
                  <a:txBody>
                    <a:bodyPr/>
                    <a:lstStyle/>
                    <a:p>
                      <a:pPr marL="0" marR="0" algn="ctr">
                        <a:spcBef>
                          <a:spcPts val="0"/>
                        </a:spcBef>
                        <a:spcAft>
                          <a:spcPts val="0"/>
                        </a:spcAft>
                      </a:pPr>
                      <a:r>
                        <a:rPr lang="en-US" sz="2000">
                          <a:effectLst/>
                        </a:rPr>
                        <a:t>MS</a:t>
                      </a:r>
                      <a:endParaRPr lang="en-US" sz="1200">
                        <a:effectLst/>
                        <a:latin typeface="Times New Roman"/>
                        <a:ea typeface="Times New Roman"/>
                      </a:endParaRPr>
                    </a:p>
                  </a:txBody>
                  <a:tcPr marL="68580" marR="68580" marT="0" marB="0"/>
                </a:tc>
                <a:tc>
                  <a:txBody>
                    <a:bodyPr/>
                    <a:lstStyle/>
                    <a:p>
                      <a:pPr marL="0" marR="0" algn="ctr">
                        <a:spcBef>
                          <a:spcPts val="0"/>
                        </a:spcBef>
                        <a:spcAft>
                          <a:spcPts val="0"/>
                        </a:spcAft>
                      </a:pPr>
                      <a:r>
                        <a:rPr lang="en-US" sz="2000">
                          <a:effectLst/>
                        </a:rPr>
                        <a:t>F</a:t>
                      </a:r>
                      <a:endParaRPr lang="en-US" sz="1200">
                        <a:effectLst/>
                        <a:latin typeface="Times New Roman"/>
                        <a:ea typeface="Times New Roman"/>
                      </a:endParaRPr>
                    </a:p>
                  </a:txBody>
                  <a:tcPr marL="68580" marR="68580" marT="0" marB="0"/>
                </a:tc>
                <a:extLst>
                  <a:ext uri="{0D108BD9-81ED-4DB2-BD59-A6C34878D82A}">
                    <a16:rowId xmlns:a16="http://schemas.microsoft.com/office/drawing/2014/main" val="10000"/>
                  </a:ext>
                </a:extLst>
              </a:tr>
              <a:tr h="0">
                <a:tc>
                  <a:txBody>
                    <a:bodyPr/>
                    <a:lstStyle/>
                    <a:p>
                      <a:pPr marL="0" marR="0">
                        <a:spcBef>
                          <a:spcPts val="0"/>
                        </a:spcBef>
                        <a:spcAft>
                          <a:spcPts val="0"/>
                        </a:spcAft>
                      </a:pPr>
                      <a:r>
                        <a:rPr lang="en-US" sz="2000" dirty="0">
                          <a:solidFill>
                            <a:schemeClr val="bg1"/>
                          </a:solidFill>
                          <a:effectLst/>
                        </a:rPr>
                        <a:t>Treatment</a:t>
                      </a:r>
                      <a:endParaRPr lang="en-US" sz="1200" dirty="0">
                        <a:solidFill>
                          <a:schemeClr val="bg1"/>
                        </a:solidFill>
                        <a:effectLst/>
                      </a:endParaRPr>
                    </a:p>
                    <a:p>
                      <a:pPr marL="0" marR="0">
                        <a:spcBef>
                          <a:spcPts val="0"/>
                        </a:spcBef>
                        <a:spcAft>
                          <a:spcPts val="0"/>
                        </a:spcAft>
                      </a:pPr>
                      <a:r>
                        <a:rPr lang="en-US" sz="2000" dirty="0">
                          <a:solidFill>
                            <a:schemeClr val="bg1"/>
                          </a:solidFill>
                          <a:effectLst/>
                        </a:rPr>
                        <a:t> </a:t>
                      </a:r>
                      <a:endParaRPr lang="en-US" sz="1200" dirty="0">
                        <a:solidFill>
                          <a:schemeClr val="bg1"/>
                        </a:solidFill>
                        <a:effectLst/>
                      </a:endParaRPr>
                    </a:p>
                    <a:p>
                      <a:pPr marL="0" marR="0">
                        <a:spcBef>
                          <a:spcPts val="0"/>
                        </a:spcBef>
                        <a:spcAft>
                          <a:spcPts val="0"/>
                        </a:spcAft>
                      </a:pPr>
                      <a:r>
                        <a:rPr lang="en-US" sz="2000" dirty="0">
                          <a:solidFill>
                            <a:schemeClr val="bg1"/>
                          </a:solidFill>
                          <a:effectLst/>
                        </a:rPr>
                        <a:t>Error</a:t>
                      </a:r>
                      <a:endParaRPr lang="en-US" sz="1200" dirty="0">
                        <a:solidFill>
                          <a:schemeClr val="bg1"/>
                        </a:solidFill>
                        <a:effectLst/>
                      </a:endParaRPr>
                    </a:p>
                    <a:p>
                      <a:pPr marL="0" marR="0">
                        <a:spcBef>
                          <a:spcPts val="0"/>
                        </a:spcBef>
                        <a:spcAft>
                          <a:spcPts val="0"/>
                        </a:spcAft>
                      </a:pPr>
                      <a:r>
                        <a:rPr lang="en-US" sz="2000" dirty="0">
                          <a:solidFill>
                            <a:schemeClr val="bg1"/>
                          </a:solidFill>
                          <a:effectLst/>
                        </a:rPr>
                        <a:t> </a:t>
                      </a:r>
                      <a:endParaRPr lang="en-US" sz="1200" dirty="0">
                        <a:solidFill>
                          <a:schemeClr val="bg1"/>
                        </a:solidFill>
                        <a:effectLst/>
                      </a:endParaRPr>
                    </a:p>
                    <a:p>
                      <a:pPr marL="0" marR="0">
                        <a:spcBef>
                          <a:spcPts val="0"/>
                        </a:spcBef>
                        <a:spcAft>
                          <a:spcPts val="0"/>
                        </a:spcAft>
                      </a:pPr>
                      <a:r>
                        <a:rPr lang="en-US" sz="2000" dirty="0">
                          <a:solidFill>
                            <a:schemeClr val="bg1"/>
                          </a:solidFill>
                          <a:effectLst/>
                        </a:rPr>
                        <a:t>Total</a:t>
                      </a:r>
                      <a:endParaRPr lang="en-US" sz="1200" dirty="0">
                        <a:solidFill>
                          <a:schemeClr val="bg1"/>
                        </a:solidFill>
                        <a:effectLst/>
                        <a:latin typeface="Times New Roman"/>
                        <a:ea typeface="Times New Roman"/>
                      </a:endParaRPr>
                    </a:p>
                  </a:txBody>
                  <a:tcPr marL="68580" marR="68580" marT="0" marB="0">
                    <a:solidFill>
                      <a:schemeClr val="accent5"/>
                    </a:solidFill>
                  </a:tcPr>
                </a:tc>
                <a:tc>
                  <a:txBody>
                    <a:bodyPr/>
                    <a:lstStyle/>
                    <a:p>
                      <a:pPr marL="0" marR="0" algn="r">
                        <a:spcBef>
                          <a:spcPts val="0"/>
                        </a:spcBef>
                        <a:spcAft>
                          <a:spcPts val="0"/>
                        </a:spcAft>
                      </a:pPr>
                      <a:r>
                        <a:rPr lang="en-US" sz="2000" dirty="0">
                          <a:effectLst/>
                        </a:rPr>
                        <a:t>390.00</a:t>
                      </a:r>
                      <a:endParaRPr lang="en-US" sz="1200" dirty="0">
                        <a:effectLst/>
                      </a:endParaRPr>
                    </a:p>
                    <a:p>
                      <a:pPr marL="0" marR="0" algn="r">
                        <a:spcBef>
                          <a:spcPts val="0"/>
                        </a:spcBef>
                        <a:spcAft>
                          <a:spcPts val="0"/>
                        </a:spcAft>
                      </a:pPr>
                      <a:r>
                        <a:rPr lang="en-US" sz="2000" dirty="0">
                          <a:effectLst/>
                        </a:rPr>
                        <a:t> </a:t>
                      </a:r>
                      <a:endParaRPr lang="en-US" sz="1200" dirty="0">
                        <a:effectLst/>
                      </a:endParaRPr>
                    </a:p>
                    <a:p>
                      <a:pPr marL="0" marR="0" algn="r">
                        <a:spcBef>
                          <a:spcPts val="0"/>
                        </a:spcBef>
                        <a:spcAft>
                          <a:spcPts val="0"/>
                        </a:spcAft>
                      </a:pPr>
                      <a:r>
                        <a:rPr lang="en-US" sz="2000" dirty="0">
                          <a:effectLst/>
                        </a:rPr>
                        <a:t>276.00</a:t>
                      </a:r>
                      <a:endParaRPr lang="en-US" sz="1200" dirty="0">
                        <a:effectLst/>
                      </a:endParaRPr>
                    </a:p>
                    <a:p>
                      <a:pPr marL="0" marR="0" algn="r">
                        <a:spcBef>
                          <a:spcPts val="0"/>
                        </a:spcBef>
                        <a:spcAft>
                          <a:spcPts val="0"/>
                        </a:spcAft>
                      </a:pPr>
                      <a:r>
                        <a:rPr lang="en-US" sz="2000" dirty="0">
                          <a:effectLst/>
                        </a:rPr>
                        <a:t> </a:t>
                      </a:r>
                      <a:endParaRPr lang="en-US" sz="1200" dirty="0">
                        <a:effectLst/>
                      </a:endParaRPr>
                    </a:p>
                    <a:p>
                      <a:pPr marL="0" marR="0" algn="r">
                        <a:spcBef>
                          <a:spcPts val="0"/>
                        </a:spcBef>
                        <a:spcAft>
                          <a:spcPts val="0"/>
                        </a:spcAft>
                      </a:pPr>
                      <a:r>
                        <a:rPr lang="en-US" sz="2000" dirty="0">
                          <a:effectLst/>
                        </a:rPr>
                        <a:t>666.00</a:t>
                      </a:r>
                      <a:endParaRPr lang="en-US" sz="1200" dirty="0">
                        <a:effectLst/>
                        <a:latin typeface="Times New Roman"/>
                        <a:ea typeface="Times New Roman"/>
                      </a:endParaRPr>
                    </a:p>
                  </a:txBody>
                  <a:tcPr marL="68580" marR="68580" marT="0" marB="0">
                    <a:solidFill>
                      <a:schemeClr val="bg1"/>
                    </a:solidFill>
                  </a:tcPr>
                </a:tc>
                <a:tc>
                  <a:txBody>
                    <a:bodyPr/>
                    <a:lstStyle/>
                    <a:p>
                      <a:pPr marL="0" marR="0" algn="r">
                        <a:spcBef>
                          <a:spcPts val="0"/>
                        </a:spcBef>
                        <a:spcAft>
                          <a:spcPts val="0"/>
                        </a:spcAft>
                      </a:pPr>
                      <a:r>
                        <a:rPr lang="en-US" sz="2000" dirty="0">
                          <a:effectLst/>
                        </a:rPr>
                        <a:t>2</a:t>
                      </a:r>
                      <a:endParaRPr lang="en-US" sz="1200" dirty="0">
                        <a:effectLst/>
                      </a:endParaRPr>
                    </a:p>
                    <a:p>
                      <a:pPr marL="0" marR="0" algn="r">
                        <a:spcBef>
                          <a:spcPts val="0"/>
                        </a:spcBef>
                        <a:spcAft>
                          <a:spcPts val="0"/>
                        </a:spcAft>
                      </a:pPr>
                      <a:r>
                        <a:rPr lang="en-US" sz="2000" dirty="0">
                          <a:effectLst/>
                        </a:rPr>
                        <a:t> </a:t>
                      </a:r>
                      <a:endParaRPr lang="en-US" sz="1200" dirty="0">
                        <a:effectLst/>
                      </a:endParaRPr>
                    </a:p>
                    <a:p>
                      <a:pPr marL="0" marR="0" algn="r">
                        <a:spcBef>
                          <a:spcPts val="0"/>
                        </a:spcBef>
                        <a:spcAft>
                          <a:spcPts val="0"/>
                        </a:spcAft>
                      </a:pPr>
                      <a:r>
                        <a:rPr lang="en-US" sz="2000" dirty="0">
                          <a:effectLst/>
                        </a:rPr>
                        <a:t>12</a:t>
                      </a:r>
                      <a:endParaRPr lang="en-US" sz="1200" dirty="0">
                        <a:effectLst/>
                      </a:endParaRPr>
                    </a:p>
                    <a:p>
                      <a:pPr marL="0" marR="0" algn="r">
                        <a:spcBef>
                          <a:spcPts val="0"/>
                        </a:spcBef>
                        <a:spcAft>
                          <a:spcPts val="0"/>
                        </a:spcAft>
                      </a:pPr>
                      <a:r>
                        <a:rPr lang="en-US" sz="2000" dirty="0">
                          <a:effectLst/>
                        </a:rPr>
                        <a:t> </a:t>
                      </a:r>
                      <a:endParaRPr lang="en-US" sz="1200" dirty="0">
                        <a:effectLst/>
                      </a:endParaRPr>
                    </a:p>
                    <a:p>
                      <a:pPr marL="0" marR="0" algn="r">
                        <a:spcBef>
                          <a:spcPts val="0"/>
                        </a:spcBef>
                        <a:spcAft>
                          <a:spcPts val="0"/>
                        </a:spcAft>
                      </a:pPr>
                      <a:r>
                        <a:rPr lang="en-US" sz="2000" dirty="0">
                          <a:effectLst/>
                        </a:rPr>
                        <a:t>14</a:t>
                      </a:r>
                      <a:endParaRPr lang="en-US" sz="1200" dirty="0">
                        <a:effectLst/>
                        <a:latin typeface="Times New Roman"/>
                        <a:ea typeface="Times New Roman"/>
                      </a:endParaRPr>
                    </a:p>
                  </a:txBody>
                  <a:tcPr marL="68580" marR="68580" marT="0" marB="0">
                    <a:solidFill>
                      <a:schemeClr val="bg1"/>
                    </a:solidFill>
                  </a:tcPr>
                </a:tc>
                <a:tc>
                  <a:txBody>
                    <a:bodyPr/>
                    <a:lstStyle/>
                    <a:p>
                      <a:pPr marL="0" marR="0" algn="r">
                        <a:spcBef>
                          <a:spcPts val="0"/>
                        </a:spcBef>
                        <a:spcAft>
                          <a:spcPts val="0"/>
                        </a:spcAft>
                      </a:pPr>
                      <a:r>
                        <a:rPr lang="en-US" sz="2000" dirty="0">
                          <a:effectLst/>
                        </a:rPr>
                        <a:t>195.00</a:t>
                      </a:r>
                      <a:endParaRPr lang="en-US" sz="1200" dirty="0">
                        <a:effectLst/>
                      </a:endParaRPr>
                    </a:p>
                    <a:p>
                      <a:pPr marL="0" marR="0" algn="r">
                        <a:spcBef>
                          <a:spcPts val="0"/>
                        </a:spcBef>
                        <a:spcAft>
                          <a:spcPts val="0"/>
                        </a:spcAft>
                      </a:pPr>
                      <a:r>
                        <a:rPr lang="en-US" sz="2000" dirty="0">
                          <a:effectLst/>
                        </a:rPr>
                        <a:t> </a:t>
                      </a:r>
                      <a:endParaRPr lang="en-US" sz="1200" dirty="0">
                        <a:effectLst/>
                      </a:endParaRPr>
                    </a:p>
                    <a:p>
                      <a:pPr marL="0" marR="0" algn="r">
                        <a:spcBef>
                          <a:spcPts val="0"/>
                        </a:spcBef>
                        <a:spcAft>
                          <a:spcPts val="0"/>
                        </a:spcAft>
                      </a:pPr>
                      <a:r>
                        <a:rPr lang="en-US" sz="2000" dirty="0">
                          <a:effectLst/>
                        </a:rPr>
                        <a:t>23.00</a:t>
                      </a:r>
                      <a:endParaRPr lang="en-US" sz="1200" dirty="0">
                        <a:effectLst/>
                        <a:latin typeface="Times New Roman"/>
                        <a:ea typeface="Times New Roman"/>
                      </a:endParaRPr>
                    </a:p>
                  </a:txBody>
                  <a:tcPr marL="68580" marR="68580" marT="0" marB="0">
                    <a:solidFill>
                      <a:schemeClr val="bg1"/>
                    </a:solidFill>
                  </a:tcPr>
                </a:tc>
                <a:tc>
                  <a:txBody>
                    <a:bodyPr/>
                    <a:lstStyle/>
                    <a:p>
                      <a:pPr marL="0" marR="0" algn="r">
                        <a:spcBef>
                          <a:spcPts val="0"/>
                        </a:spcBef>
                        <a:spcAft>
                          <a:spcPts val="0"/>
                        </a:spcAft>
                      </a:pPr>
                      <a:r>
                        <a:rPr lang="en-US" sz="2000" dirty="0">
                          <a:effectLst/>
                        </a:rPr>
                        <a:t>8.47</a:t>
                      </a:r>
                      <a:endParaRPr lang="en-US" sz="1200"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9461708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Autofit/>
          </a:bodyPr>
          <a:lstStyle/>
          <a:p>
            <a:r>
              <a:rPr lang="en-US" sz="3200" dirty="0"/>
              <a:t>Calculating </a:t>
            </a:r>
            <a:r>
              <a:rPr lang="en-US" sz="3200" dirty="0" err="1"/>
              <a:t>Tukey's</a:t>
            </a:r>
            <a:r>
              <a:rPr lang="en-US" sz="3200" dirty="0"/>
              <a:t> HSD – Detergent Problem</a:t>
            </a:r>
          </a:p>
        </p:txBody>
      </p:sp>
      <p:sp>
        <p:nvSpPr>
          <p:cNvPr id="3" name="Content Placeholder 2"/>
          <p:cNvSpPr>
            <a:spLocks noGrp="1"/>
          </p:cNvSpPr>
          <p:nvPr>
            <p:ph idx="1"/>
          </p:nvPr>
        </p:nvSpPr>
        <p:spPr>
          <a:xfrm>
            <a:off x="457200" y="990600"/>
            <a:ext cx="8229600" cy="5135563"/>
          </a:xfrm>
        </p:spPr>
        <p:txBody>
          <a:bodyPr/>
          <a:lstStyle/>
          <a:p>
            <a:pPr marL="0" indent="0">
              <a:buNone/>
            </a:pPr>
            <a:endParaRPr lang="en-US" b="1"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288352740"/>
              </p:ext>
            </p:extLst>
          </p:nvPr>
        </p:nvGraphicFramePr>
        <p:xfrm>
          <a:off x="457200" y="3521075"/>
          <a:ext cx="3001963" cy="1557338"/>
        </p:xfrm>
        <a:graphic>
          <a:graphicData uri="http://schemas.openxmlformats.org/presentationml/2006/ole">
            <mc:AlternateContent xmlns:mc="http://schemas.openxmlformats.org/markup-compatibility/2006">
              <mc:Choice xmlns:v="urn:schemas-microsoft-com:vml" Requires="v">
                <p:oleObj spid="_x0000_s85066" name="Equation" r:id="rId4" imgW="1117440" imgH="583920" progId="Equation.3">
                  <p:embed/>
                </p:oleObj>
              </mc:Choice>
              <mc:Fallback>
                <p:oleObj name="Equation" r:id="rId4" imgW="1117440" imgH="583920" progId="Equation.3">
                  <p:embed/>
                  <p:pic>
                    <p:nvPicPr>
                      <p:cNvPr id="0" name=""/>
                      <p:cNvPicPr>
                        <a:picLocks noChangeAspect="1" noChangeArrowheads="1"/>
                      </p:cNvPicPr>
                      <p:nvPr/>
                    </p:nvPicPr>
                    <p:blipFill>
                      <a:blip r:embed="rId5"/>
                      <a:srcRect/>
                      <a:stretch>
                        <a:fillRect/>
                      </a:stretch>
                    </p:blipFill>
                    <p:spPr bwMode="auto">
                      <a:xfrm>
                        <a:off x="457200" y="3521075"/>
                        <a:ext cx="3001963" cy="155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10" name="Content Placeholder 5"/>
          <p:cNvGraphicFramePr>
            <a:graphicFrameLocks/>
          </p:cNvGraphicFramePr>
          <p:nvPr>
            <p:extLst>
              <p:ext uri="{D42A27DB-BD31-4B8C-83A1-F6EECF244321}">
                <p14:modId xmlns:p14="http://schemas.microsoft.com/office/powerpoint/2010/main" val="3052904377"/>
              </p:ext>
            </p:extLst>
          </p:nvPr>
        </p:nvGraphicFramePr>
        <p:xfrm>
          <a:off x="511791" y="990600"/>
          <a:ext cx="6080760" cy="2133600"/>
        </p:xfrm>
        <a:graphic>
          <a:graphicData uri="http://schemas.openxmlformats.org/drawingml/2006/table">
            <a:tbl>
              <a:tblPr firstRow="1" firstCol="1">
                <a:tableStyleId>{35758FB7-9AC5-4552-8A53-C91805E547FA}</a:tableStyleId>
              </a:tblPr>
              <a:tblGrid>
                <a:gridCol w="1383030">
                  <a:extLst>
                    <a:ext uri="{9D8B030D-6E8A-4147-A177-3AD203B41FA5}">
                      <a16:colId xmlns:a16="http://schemas.microsoft.com/office/drawing/2014/main" val="20000"/>
                    </a:ext>
                  </a:extLst>
                </a:gridCol>
                <a:gridCol w="1049020">
                  <a:extLst>
                    <a:ext uri="{9D8B030D-6E8A-4147-A177-3AD203B41FA5}">
                      <a16:colId xmlns:a16="http://schemas.microsoft.com/office/drawing/2014/main" val="20001"/>
                    </a:ext>
                  </a:extLst>
                </a:gridCol>
                <a:gridCol w="1216025">
                  <a:extLst>
                    <a:ext uri="{9D8B030D-6E8A-4147-A177-3AD203B41FA5}">
                      <a16:colId xmlns:a16="http://schemas.microsoft.com/office/drawing/2014/main" val="20002"/>
                    </a:ext>
                  </a:extLst>
                </a:gridCol>
                <a:gridCol w="1216025">
                  <a:extLst>
                    <a:ext uri="{9D8B030D-6E8A-4147-A177-3AD203B41FA5}">
                      <a16:colId xmlns:a16="http://schemas.microsoft.com/office/drawing/2014/main" val="20003"/>
                    </a:ext>
                  </a:extLst>
                </a:gridCol>
                <a:gridCol w="1216660">
                  <a:extLst>
                    <a:ext uri="{9D8B030D-6E8A-4147-A177-3AD203B41FA5}">
                      <a16:colId xmlns:a16="http://schemas.microsoft.com/office/drawing/2014/main" val="20004"/>
                    </a:ext>
                  </a:extLst>
                </a:gridCol>
              </a:tblGrid>
              <a:tr h="0">
                <a:tc>
                  <a:txBody>
                    <a:bodyPr/>
                    <a:lstStyle/>
                    <a:p>
                      <a:pPr marL="0" marR="0" algn="ctr">
                        <a:spcBef>
                          <a:spcPts val="0"/>
                        </a:spcBef>
                        <a:spcAft>
                          <a:spcPts val="0"/>
                        </a:spcAft>
                      </a:pPr>
                      <a:r>
                        <a:rPr lang="en-US" sz="2000" dirty="0">
                          <a:effectLst/>
                        </a:rPr>
                        <a:t>Source</a:t>
                      </a:r>
                      <a:endParaRPr lang="en-US" sz="1200" dirty="0">
                        <a:effectLst/>
                      </a:endParaRPr>
                    </a:p>
                    <a:p>
                      <a:pPr marL="0" marR="0" algn="ctr">
                        <a:spcBef>
                          <a:spcPts val="0"/>
                        </a:spcBef>
                        <a:spcAft>
                          <a:spcPts val="0"/>
                        </a:spcAft>
                      </a:pPr>
                      <a:r>
                        <a:rPr lang="en-US" sz="2000" dirty="0">
                          <a:effectLst/>
                        </a:rPr>
                        <a:t> </a:t>
                      </a:r>
                      <a:endParaRPr lang="en-US" sz="1200"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000">
                          <a:effectLst/>
                        </a:rPr>
                        <a:t>SS</a:t>
                      </a:r>
                      <a:endParaRPr lang="en-US" sz="1200">
                        <a:effectLst/>
                        <a:latin typeface="Times New Roman"/>
                        <a:ea typeface="Times New Roman"/>
                      </a:endParaRPr>
                    </a:p>
                  </a:txBody>
                  <a:tcPr marL="68580" marR="68580" marT="0" marB="0"/>
                </a:tc>
                <a:tc>
                  <a:txBody>
                    <a:bodyPr/>
                    <a:lstStyle/>
                    <a:p>
                      <a:pPr marL="0" marR="0" algn="ctr">
                        <a:spcBef>
                          <a:spcPts val="0"/>
                        </a:spcBef>
                        <a:spcAft>
                          <a:spcPts val="0"/>
                        </a:spcAft>
                      </a:pPr>
                      <a:r>
                        <a:rPr lang="en-US" sz="2000" dirty="0" err="1">
                          <a:effectLst/>
                        </a:rPr>
                        <a:t>df</a:t>
                      </a:r>
                      <a:endParaRPr lang="en-US" sz="1200"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000">
                          <a:effectLst/>
                        </a:rPr>
                        <a:t>MS</a:t>
                      </a:r>
                      <a:endParaRPr lang="en-US" sz="1200">
                        <a:effectLst/>
                        <a:latin typeface="Times New Roman"/>
                        <a:ea typeface="Times New Roman"/>
                      </a:endParaRPr>
                    </a:p>
                  </a:txBody>
                  <a:tcPr marL="68580" marR="68580" marT="0" marB="0"/>
                </a:tc>
                <a:tc>
                  <a:txBody>
                    <a:bodyPr/>
                    <a:lstStyle/>
                    <a:p>
                      <a:pPr marL="0" marR="0" algn="ctr">
                        <a:spcBef>
                          <a:spcPts val="0"/>
                        </a:spcBef>
                        <a:spcAft>
                          <a:spcPts val="0"/>
                        </a:spcAft>
                      </a:pPr>
                      <a:r>
                        <a:rPr lang="en-US" sz="2000">
                          <a:effectLst/>
                        </a:rPr>
                        <a:t>F</a:t>
                      </a:r>
                      <a:endParaRPr lang="en-US" sz="1200">
                        <a:effectLst/>
                        <a:latin typeface="Times New Roman"/>
                        <a:ea typeface="Times New Roman"/>
                      </a:endParaRPr>
                    </a:p>
                  </a:txBody>
                  <a:tcPr marL="68580" marR="68580" marT="0" marB="0"/>
                </a:tc>
                <a:extLst>
                  <a:ext uri="{0D108BD9-81ED-4DB2-BD59-A6C34878D82A}">
                    <a16:rowId xmlns:a16="http://schemas.microsoft.com/office/drawing/2014/main" val="10000"/>
                  </a:ext>
                </a:extLst>
              </a:tr>
              <a:tr h="0">
                <a:tc>
                  <a:txBody>
                    <a:bodyPr/>
                    <a:lstStyle/>
                    <a:p>
                      <a:pPr marL="0" marR="0">
                        <a:spcBef>
                          <a:spcPts val="0"/>
                        </a:spcBef>
                        <a:spcAft>
                          <a:spcPts val="0"/>
                        </a:spcAft>
                      </a:pPr>
                      <a:r>
                        <a:rPr lang="en-US" sz="2000" dirty="0">
                          <a:solidFill>
                            <a:schemeClr val="bg1"/>
                          </a:solidFill>
                          <a:effectLst/>
                        </a:rPr>
                        <a:t>Treatment</a:t>
                      </a:r>
                      <a:endParaRPr lang="en-US" sz="1200" dirty="0">
                        <a:solidFill>
                          <a:schemeClr val="bg1"/>
                        </a:solidFill>
                        <a:effectLst/>
                      </a:endParaRPr>
                    </a:p>
                    <a:p>
                      <a:pPr marL="0" marR="0">
                        <a:spcBef>
                          <a:spcPts val="0"/>
                        </a:spcBef>
                        <a:spcAft>
                          <a:spcPts val="0"/>
                        </a:spcAft>
                      </a:pPr>
                      <a:r>
                        <a:rPr lang="en-US" sz="2000" dirty="0">
                          <a:solidFill>
                            <a:schemeClr val="bg1"/>
                          </a:solidFill>
                          <a:effectLst/>
                        </a:rPr>
                        <a:t> </a:t>
                      </a:r>
                      <a:endParaRPr lang="en-US" sz="1200" dirty="0">
                        <a:solidFill>
                          <a:schemeClr val="bg1"/>
                        </a:solidFill>
                        <a:effectLst/>
                      </a:endParaRPr>
                    </a:p>
                    <a:p>
                      <a:pPr marL="0" marR="0">
                        <a:spcBef>
                          <a:spcPts val="0"/>
                        </a:spcBef>
                        <a:spcAft>
                          <a:spcPts val="0"/>
                        </a:spcAft>
                      </a:pPr>
                      <a:r>
                        <a:rPr lang="en-US" sz="2000" dirty="0">
                          <a:solidFill>
                            <a:schemeClr val="bg1"/>
                          </a:solidFill>
                          <a:effectLst/>
                        </a:rPr>
                        <a:t>Error</a:t>
                      </a:r>
                      <a:endParaRPr lang="en-US" sz="1200" dirty="0">
                        <a:solidFill>
                          <a:schemeClr val="bg1"/>
                        </a:solidFill>
                        <a:effectLst/>
                      </a:endParaRPr>
                    </a:p>
                    <a:p>
                      <a:pPr marL="0" marR="0">
                        <a:spcBef>
                          <a:spcPts val="0"/>
                        </a:spcBef>
                        <a:spcAft>
                          <a:spcPts val="0"/>
                        </a:spcAft>
                      </a:pPr>
                      <a:r>
                        <a:rPr lang="en-US" sz="2000" dirty="0">
                          <a:solidFill>
                            <a:schemeClr val="bg1"/>
                          </a:solidFill>
                          <a:effectLst/>
                        </a:rPr>
                        <a:t> </a:t>
                      </a:r>
                      <a:endParaRPr lang="en-US" sz="1200" dirty="0">
                        <a:solidFill>
                          <a:schemeClr val="bg1"/>
                        </a:solidFill>
                        <a:effectLst/>
                      </a:endParaRPr>
                    </a:p>
                    <a:p>
                      <a:pPr marL="0" marR="0">
                        <a:spcBef>
                          <a:spcPts val="0"/>
                        </a:spcBef>
                        <a:spcAft>
                          <a:spcPts val="0"/>
                        </a:spcAft>
                      </a:pPr>
                      <a:r>
                        <a:rPr lang="en-US" sz="2000" dirty="0">
                          <a:solidFill>
                            <a:schemeClr val="bg1"/>
                          </a:solidFill>
                          <a:effectLst/>
                        </a:rPr>
                        <a:t>Total</a:t>
                      </a:r>
                      <a:endParaRPr lang="en-US" sz="1200" dirty="0">
                        <a:solidFill>
                          <a:schemeClr val="bg1"/>
                        </a:solidFill>
                        <a:effectLst/>
                        <a:latin typeface="Times New Roman"/>
                        <a:ea typeface="Times New Roman"/>
                      </a:endParaRPr>
                    </a:p>
                  </a:txBody>
                  <a:tcPr marL="68580" marR="68580" marT="0" marB="0">
                    <a:solidFill>
                      <a:schemeClr val="accent5"/>
                    </a:solidFill>
                  </a:tcPr>
                </a:tc>
                <a:tc>
                  <a:txBody>
                    <a:bodyPr/>
                    <a:lstStyle/>
                    <a:p>
                      <a:pPr marL="0" marR="0" algn="r">
                        <a:spcBef>
                          <a:spcPts val="0"/>
                        </a:spcBef>
                        <a:spcAft>
                          <a:spcPts val="0"/>
                        </a:spcAft>
                      </a:pPr>
                      <a:r>
                        <a:rPr lang="en-US" sz="2000" dirty="0">
                          <a:effectLst/>
                        </a:rPr>
                        <a:t>390.00</a:t>
                      </a:r>
                      <a:endParaRPr lang="en-US" sz="1200" dirty="0">
                        <a:effectLst/>
                      </a:endParaRPr>
                    </a:p>
                    <a:p>
                      <a:pPr marL="0" marR="0" algn="r">
                        <a:spcBef>
                          <a:spcPts val="0"/>
                        </a:spcBef>
                        <a:spcAft>
                          <a:spcPts val="0"/>
                        </a:spcAft>
                      </a:pPr>
                      <a:r>
                        <a:rPr lang="en-US" sz="2000" dirty="0">
                          <a:effectLst/>
                        </a:rPr>
                        <a:t> </a:t>
                      </a:r>
                      <a:endParaRPr lang="en-US" sz="1200" dirty="0">
                        <a:effectLst/>
                      </a:endParaRPr>
                    </a:p>
                    <a:p>
                      <a:pPr marL="0" marR="0" algn="r">
                        <a:spcBef>
                          <a:spcPts val="0"/>
                        </a:spcBef>
                        <a:spcAft>
                          <a:spcPts val="0"/>
                        </a:spcAft>
                      </a:pPr>
                      <a:r>
                        <a:rPr lang="en-US" sz="2000" dirty="0">
                          <a:effectLst/>
                        </a:rPr>
                        <a:t>276.00</a:t>
                      </a:r>
                      <a:endParaRPr lang="en-US" sz="1200" dirty="0">
                        <a:effectLst/>
                      </a:endParaRPr>
                    </a:p>
                    <a:p>
                      <a:pPr marL="0" marR="0" algn="r">
                        <a:spcBef>
                          <a:spcPts val="0"/>
                        </a:spcBef>
                        <a:spcAft>
                          <a:spcPts val="0"/>
                        </a:spcAft>
                      </a:pPr>
                      <a:r>
                        <a:rPr lang="en-US" sz="2000" dirty="0">
                          <a:effectLst/>
                        </a:rPr>
                        <a:t> </a:t>
                      </a:r>
                      <a:endParaRPr lang="en-US" sz="1200" dirty="0">
                        <a:effectLst/>
                      </a:endParaRPr>
                    </a:p>
                    <a:p>
                      <a:pPr marL="0" marR="0" algn="r">
                        <a:spcBef>
                          <a:spcPts val="0"/>
                        </a:spcBef>
                        <a:spcAft>
                          <a:spcPts val="0"/>
                        </a:spcAft>
                      </a:pPr>
                      <a:r>
                        <a:rPr lang="en-US" sz="2000" dirty="0">
                          <a:effectLst/>
                        </a:rPr>
                        <a:t>666.00</a:t>
                      </a:r>
                      <a:endParaRPr lang="en-US" sz="1200" dirty="0">
                        <a:effectLst/>
                        <a:latin typeface="Times New Roman"/>
                        <a:ea typeface="Times New Roman"/>
                      </a:endParaRPr>
                    </a:p>
                  </a:txBody>
                  <a:tcPr marL="68580" marR="68580" marT="0" marB="0">
                    <a:solidFill>
                      <a:schemeClr val="bg1"/>
                    </a:solidFill>
                  </a:tcPr>
                </a:tc>
                <a:tc>
                  <a:txBody>
                    <a:bodyPr/>
                    <a:lstStyle/>
                    <a:p>
                      <a:pPr marL="0" marR="0" algn="r">
                        <a:spcBef>
                          <a:spcPts val="0"/>
                        </a:spcBef>
                        <a:spcAft>
                          <a:spcPts val="0"/>
                        </a:spcAft>
                      </a:pPr>
                      <a:r>
                        <a:rPr lang="en-US" sz="2000" dirty="0">
                          <a:effectLst/>
                        </a:rPr>
                        <a:t>2</a:t>
                      </a:r>
                      <a:endParaRPr lang="en-US" sz="1200" dirty="0">
                        <a:effectLst/>
                      </a:endParaRPr>
                    </a:p>
                    <a:p>
                      <a:pPr marL="0" marR="0" algn="r">
                        <a:spcBef>
                          <a:spcPts val="0"/>
                        </a:spcBef>
                        <a:spcAft>
                          <a:spcPts val="0"/>
                        </a:spcAft>
                      </a:pPr>
                      <a:r>
                        <a:rPr lang="en-US" sz="2000" dirty="0">
                          <a:effectLst/>
                        </a:rPr>
                        <a:t> </a:t>
                      </a:r>
                      <a:endParaRPr lang="en-US" sz="1200" dirty="0">
                        <a:effectLst/>
                      </a:endParaRPr>
                    </a:p>
                    <a:p>
                      <a:pPr marL="0" marR="0" algn="r">
                        <a:spcBef>
                          <a:spcPts val="0"/>
                        </a:spcBef>
                        <a:spcAft>
                          <a:spcPts val="0"/>
                        </a:spcAft>
                      </a:pPr>
                      <a:r>
                        <a:rPr lang="en-US" sz="2000" dirty="0">
                          <a:effectLst/>
                        </a:rPr>
                        <a:t>12</a:t>
                      </a:r>
                      <a:endParaRPr lang="en-US" sz="1200" dirty="0">
                        <a:effectLst/>
                      </a:endParaRPr>
                    </a:p>
                    <a:p>
                      <a:pPr marL="0" marR="0" algn="r">
                        <a:spcBef>
                          <a:spcPts val="0"/>
                        </a:spcBef>
                        <a:spcAft>
                          <a:spcPts val="0"/>
                        </a:spcAft>
                      </a:pPr>
                      <a:r>
                        <a:rPr lang="en-US" sz="2000" dirty="0">
                          <a:effectLst/>
                        </a:rPr>
                        <a:t> </a:t>
                      </a:r>
                      <a:endParaRPr lang="en-US" sz="1200" dirty="0">
                        <a:effectLst/>
                      </a:endParaRPr>
                    </a:p>
                    <a:p>
                      <a:pPr marL="0" marR="0" algn="r">
                        <a:spcBef>
                          <a:spcPts val="0"/>
                        </a:spcBef>
                        <a:spcAft>
                          <a:spcPts val="0"/>
                        </a:spcAft>
                      </a:pPr>
                      <a:r>
                        <a:rPr lang="en-US" sz="2000" dirty="0">
                          <a:effectLst/>
                        </a:rPr>
                        <a:t>14</a:t>
                      </a:r>
                      <a:endParaRPr lang="en-US" sz="1200" dirty="0">
                        <a:effectLst/>
                        <a:latin typeface="Times New Roman"/>
                        <a:ea typeface="Times New Roman"/>
                      </a:endParaRPr>
                    </a:p>
                  </a:txBody>
                  <a:tcPr marL="68580" marR="68580" marT="0" marB="0">
                    <a:solidFill>
                      <a:schemeClr val="bg1"/>
                    </a:solidFill>
                  </a:tcPr>
                </a:tc>
                <a:tc>
                  <a:txBody>
                    <a:bodyPr/>
                    <a:lstStyle/>
                    <a:p>
                      <a:pPr marL="0" marR="0" algn="r">
                        <a:spcBef>
                          <a:spcPts val="0"/>
                        </a:spcBef>
                        <a:spcAft>
                          <a:spcPts val="0"/>
                        </a:spcAft>
                      </a:pPr>
                      <a:r>
                        <a:rPr lang="en-US" sz="2000" dirty="0">
                          <a:effectLst/>
                        </a:rPr>
                        <a:t>195.00</a:t>
                      </a:r>
                      <a:endParaRPr lang="en-US" sz="1200" dirty="0">
                        <a:effectLst/>
                      </a:endParaRPr>
                    </a:p>
                    <a:p>
                      <a:pPr marL="0" marR="0" algn="r">
                        <a:spcBef>
                          <a:spcPts val="0"/>
                        </a:spcBef>
                        <a:spcAft>
                          <a:spcPts val="0"/>
                        </a:spcAft>
                      </a:pPr>
                      <a:r>
                        <a:rPr lang="en-US" sz="2000" dirty="0">
                          <a:effectLst/>
                        </a:rPr>
                        <a:t> </a:t>
                      </a:r>
                      <a:endParaRPr lang="en-US" sz="1200" dirty="0">
                        <a:effectLst/>
                      </a:endParaRPr>
                    </a:p>
                    <a:p>
                      <a:pPr marL="0" marR="0" algn="r">
                        <a:spcBef>
                          <a:spcPts val="0"/>
                        </a:spcBef>
                        <a:spcAft>
                          <a:spcPts val="0"/>
                        </a:spcAft>
                      </a:pPr>
                      <a:r>
                        <a:rPr lang="en-US" sz="2000" dirty="0">
                          <a:effectLst/>
                        </a:rPr>
                        <a:t>23.00</a:t>
                      </a:r>
                      <a:endParaRPr lang="en-US" sz="1200" dirty="0">
                        <a:effectLst/>
                        <a:latin typeface="Times New Roman"/>
                        <a:ea typeface="Times New Roman"/>
                      </a:endParaRPr>
                    </a:p>
                  </a:txBody>
                  <a:tcPr marL="68580" marR="68580" marT="0" marB="0">
                    <a:solidFill>
                      <a:schemeClr val="bg1"/>
                    </a:solidFill>
                  </a:tcPr>
                </a:tc>
                <a:tc>
                  <a:txBody>
                    <a:bodyPr/>
                    <a:lstStyle/>
                    <a:p>
                      <a:pPr marL="0" marR="0" algn="r">
                        <a:spcBef>
                          <a:spcPts val="0"/>
                        </a:spcBef>
                        <a:spcAft>
                          <a:spcPts val="0"/>
                        </a:spcAft>
                      </a:pPr>
                      <a:r>
                        <a:rPr lang="en-US" sz="2000" dirty="0">
                          <a:effectLst/>
                        </a:rPr>
                        <a:t>8.47</a:t>
                      </a:r>
                      <a:endParaRPr lang="en-US" sz="1200"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1"/>
                  </a:ext>
                </a:extLst>
              </a:tr>
            </a:tbl>
          </a:graphicData>
        </a:graphic>
      </p:graphicFrame>
      <p:sp>
        <p:nvSpPr>
          <p:cNvPr id="7" name="Oval 6"/>
          <p:cNvSpPr/>
          <p:nvPr/>
        </p:nvSpPr>
        <p:spPr>
          <a:xfrm>
            <a:off x="4495800" y="2096814"/>
            <a:ext cx="990600" cy="533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962400" y="3352800"/>
            <a:ext cx="4953000" cy="3170099"/>
          </a:xfrm>
          <a:prstGeom prst="rect">
            <a:avLst/>
          </a:prstGeom>
          <a:noFill/>
          <a:ln>
            <a:solidFill>
              <a:schemeClr val="accent1"/>
            </a:solidFill>
          </a:ln>
        </p:spPr>
        <p:txBody>
          <a:bodyPr wrap="square" rtlCol="0">
            <a:spAutoFit/>
          </a:bodyPr>
          <a:lstStyle/>
          <a:p>
            <a:r>
              <a:rPr lang="en-US" sz="2000" b="1" dirty="0"/>
              <a:t>You can figure out the size of each group just from looking at the ANOVA table!</a:t>
            </a:r>
          </a:p>
          <a:p>
            <a:endParaRPr lang="en-US" sz="2000" dirty="0"/>
          </a:p>
          <a:p>
            <a:r>
              <a:rPr lang="en-US" sz="2000" dirty="0"/>
              <a:t>Total </a:t>
            </a:r>
            <a:r>
              <a:rPr lang="en-US" sz="2000" dirty="0" err="1"/>
              <a:t>df</a:t>
            </a:r>
            <a:r>
              <a:rPr lang="en-US" sz="2000" dirty="0"/>
              <a:t> = 14 = N-1 </a:t>
            </a:r>
          </a:p>
          <a:p>
            <a:r>
              <a:rPr lang="en-US" sz="2000" dirty="0"/>
              <a:t>….that means 15 subjects total</a:t>
            </a:r>
          </a:p>
          <a:p>
            <a:endParaRPr lang="en-US" sz="2000" dirty="0"/>
          </a:p>
          <a:p>
            <a:r>
              <a:rPr lang="en-US" sz="2000" dirty="0"/>
              <a:t>Treatment </a:t>
            </a:r>
            <a:r>
              <a:rPr lang="en-US" sz="2000" dirty="0" err="1"/>
              <a:t>df</a:t>
            </a:r>
            <a:r>
              <a:rPr lang="en-US" sz="2000" dirty="0"/>
              <a:t> = 2 = p -1</a:t>
            </a:r>
          </a:p>
          <a:p>
            <a:r>
              <a:rPr lang="en-US" sz="2000" dirty="0"/>
              <a:t>….that means there were 3 treatments</a:t>
            </a:r>
          </a:p>
          <a:p>
            <a:endParaRPr lang="en-US" sz="2000" dirty="0"/>
          </a:p>
          <a:p>
            <a:r>
              <a:rPr lang="en-US" sz="2000" dirty="0"/>
              <a:t>So… 15 subjects/ 3 treatments = 5 per group</a:t>
            </a:r>
          </a:p>
        </p:txBody>
      </p:sp>
      <p:graphicFrame>
        <p:nvGraphicFramePr>
          <p:cNvPr id="8" name="Object 7"/>
          <p:cNvGraphicFramePr>
            <a:graphicFrameLocks noChangeAspect="1"/>
          </p:cNvGraphicFramePr>
          <p:nvPr>
            <p:extLst>
              <p:ext uri="{D42A27DB-BD31-4B8C-83A1-F6EECF244321}">
                <p14:modId xmlns:p14="http://schemas.microsoft.com/office/powerpoint/2010/main" val="129343816"/>
              </p:ext>
            </p:extLst>
          </p:nvPr>
        </p:nvGraphicFramePr>
        <p:xfrm>
          <a:off x="457200" y="4783961"/>
          <a:ext cx="2559050" cy="1557337"/>
        </p:xfrm>
        <a:graphic>
          <a:graphicData uri="http://schemas.openxmlformats.org/presentationml/2006/ole">
            <mc:AlternateContent xmlns:mc="http://schemas.openxmlformats.org/markup-compatibility/2006">
              <mc:Choice xmlns:v="urn:schemas-microsoft-com:vml" Requires="v">
                <p:oleObj spid="_x0000_s85067" name="Equation" r:id="rId6" imgW="952200" imgH="583920" progId="Equation.3">
                  <p:embed/>
                </p:oleObj>
              </mc:Choice>
              <mc:Fallback>
                <p:oleObj name="Equation" r:id="rId6" imgW="952200" imgH="583920" progId="Equation.3">
                  <p:embed/>
                  <p:pic>
                    <p:nvPicPr>
                      <p:cNvPr id="0" name=""/>
                      <p:cNvPicPr>
                        <a:picLocks noChangeAspect="1" noChangeArrowheads="1"/>
                      </p:cNvPicPr>
                      <p:nvPr/>
                    </p:nvPicPr>
                    <p:blipFill>
                      <a:blip r:embed="rId7"/>
                      <a:srcRect/>
                      <a:stretch>
                        <a:fillRect/>
                      </a:stretch>
                    </p:blipFill>
                    <p:spPr bwMode="auto">
                      <a:xfrm>
                        <a:off x="457200" y="4783961"/>
                        <a:ext cx="2559050" cy="155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20774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Autofit/>
          </a:bodyPr>
          <a:lstStyle/>
          <a:p>
            <a:r>
              <a:rPr lang="en-US" sz="3200" dirty="0"/>
              <a:t>Calculating </a:t>
            </a:r>
            <a:r>
              <a:rPr lang="en-US" sz="3200" dirty="0" err="1"/>
              <a:t>Tukey's</a:t>
            </a:r>
            <a:r>
              <a:rPr lang="en-US" sz="3200" dirty="0"/>
              <a:t> HSD – Detergent Problem</a:t>
            </a:r>
          </a:p>
        </p:txBody>
      </p:sp>
      <p:sp>
        <p:nvSpPr>
          <p:cNvPr id="3" name="Content Placeholder 2"/>
          <p:cNvSpPr>
            <a:spLocks noGrp="1"/>
          </p:cNvSpPr>
          <p:nvPr>
            <p:ph idx="1"/>
          </p:nvPr>
        </p:nvSpPr>
        <p:spPr>
          <a:xfrm>
            <a:off x="457200" y="990600"/>
            <a:ext cx="8229600" cy="5135563"/>
          </a:xfrm>
        </p:spPr>
        <p:txBody>
          <a:bodyPr/>
          <a:lstStyle/>
          <a:p>
            <a:pPr marL="0" indent="0">
              <a:buNone/>
            </a:pPr>
            <a:endParaRPr lang="en-US" b="1" dirty="0"/>
          </a:p>
          <a:p>
            <a:endParaRPr lang="en-US" dirty="0"/>
          </a:p>
        </p:txBody>
      </p:sp>
      <p:pic>
        <p:nvPicPr>
          <p:cNvPr id="63518"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559" y="870764"/>
            <a:ext cx="7905750" cy="58102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TextBox 7"/>
          <p:cNvSpPr txBox="1"/>
          <p:nvPr/>
        </p:nvSpPr>
        <p:spPr>
          <a:xfrm>
            <a:off x="3733800" y="2057400"/>
            <a:ext cx="4953000" cy="2000548"/>
          </a:xfrm>
          <a:prstGeom prst="rect">
            <a:avLst/>
          </a:prstGeom>
          <a:solidFill>
            <a:schemeClr val="bg1"/>
          </a:solidFill>
          <a:ln>
            <a:solidFill>
              <a:schemeClr val="accent1"/>
            </a:solidFill>
          </a:ln>
        </p:spPr>
        <p:txBody>
          <a:bodyPr wrap="square" rtlCol="0">
            <a:spAutoFit/>
          </a:bodyPr>
          <a:lstStyle/>
          <a:p>
            <a:r>
              <a:rPr lang="en-US" sz="2500" dirty="0"/>
              <a:t>Finding q:</a:t>
            </a:r>
          </a:p>
          <a:p>
            <a:pPr marL="342900" indent="-342900">
              <a:buFont typeface="Arial" pitchFamily="34" charset="0"/>
              <a:buChar char="•"/>
            </a:pPr>
            <a:r>
              <a:rPr lang="en-US" sz="2500" dirty="0"/>
              <a:t>Column:  # of treatments (k) = 3</a:t>
            </a:r>
          </a:p>
          <a:p>
            <a:pPr marL="342900" indent="-342900">
              <a:buFont typeface="Arial" pitchFamily="34" charset="0"/>
              <a:buChar char="•"/>
            </a:pPr>
            <a:r>
              <a:rPr lang="en-US" sz="2500" dirty="0"/>
              <a:t>Row: </a:t>
            </a:r>
            <a:r>
              <a:rPr lang="en-US" sz="2500" dirty="0" err="1"/>
              <a:t>df</a:t>
            </a:r>
            <a:r>
              <a:rPr lang="en-US" sz="2500" baseline="-25000" dirty="0" err="1"/>
              <a:t>error</a:t>
            </a:r>
            <a:r>
              <a:rPr lang="en-US" sz="2500" baseline="-25000" dirty="0"/>
              <a:t> </a:t>
            </a:r>
            <a:r>
              <a:rPr lang="en-US" sz="2500" dirty="0"/>
              <a:t>= 12</a:t>
            </a:r>
          </a:p>
          <a:p>
            <a:pPr marL="342900" indent="-342900">
              <a:buFont typeface="Arial" pitchFamily="34" charset="0"/>
              <a:buChar char="•"/>
            </a:pPr>
            <a:r>
              <a:rPr lang="en-US" sz="2500" dirty="0" err="1"/>
              <a:t>unbolded</a:t>
            </a:r>
            <a:r>
              <a:rPr lang="en-US" sz="2500" dirty="0"/>
              <a:t> </a:t>
            </a:r>
            <a:r>
              <a:rPr lang="en-US" sz="2500" dirty="0">
                <a:sym typeface="Symbol"/>
              </a:rPr>
              <a:t></a:t>
            </a:r>
            <a:r>
              <a:rPr lang="en-US" sz="2500" dirty="0"/>
              <a:t> = .05; </a:t>
            </a:r>
            <a:r>
              <a:rPr lang="en-US" sz="2500" b="1" dirty="0"/>
              <a:t>bolded </a:t>
            </a:r>
            <a:r>
              <a:rPr lang="en-US" sz="2500" b="1" dirty="0">
                <a:sym typeface="Symbol"/>
              </a:rPr>
              <a:t></a:t>
            </a:r>
            <a:r>
              <a:rPr lang="en-US" sz="2500" b="1" dirty="0"/>
              <a:t> =.01</a:t>
            </a:r>
          </a:p>
          <a:p>
            <a:pPr marL="342900" indent="-342900">
              <a:buFont typeface="Arial" pitchFamily="34" charset="0"/>
              <a:buChar char="•"/>
            </a:pPr>
            <a:endParaRPr lang="en-US" sz="2400" b="1" dirty="0"/>
          </a:p>
        </p:txBody>
      </p:sp>
      <p:cxnSp>
        <p:nvCxnSpPr>
          <p:cNvPr id="6" name="Straight Arrow Connector 5"/>
          <p:cNvCxnSpPr/>
          <p:nvPr/>
        </p:nvCxnSpPr>
        <p:spPr>
          <a:xfrm>
            <a:off x="3505200" y="1752600"/>
            <a:ext cx="0" cy="426720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066800" y="6248400"/>
            <a:ext cx="1905000" cy="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971800" y="6019800"/>
            <a:ext cx="5334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81201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Autofit/>
          </a:bodyPr>
          <a:lstStyle/>
          <a:p>
            <a:r>
              <a:rPr lang="en-US" sz="3200" dirty="0"/>
              <a:t>Calculating </a:t>
            </a:r>
            <a:r>
              <a:rPr lang="en-US" sz="3200" dirty="0" err="1"/>
              <a:t>Tukey's</a:t>
            </a:r>
            <a:r>
              <a:rPr lang="en-US" sz="3200" dirty="0"/>
              <a:t> HSD – Detergent Problem</a:t>
            </a:r>
          </a:p>
        </p:txBody>
      </p:sp>
      <p:sp>
        <p:nvSpPr>
          <p:cNvPr id="3" name="Content Placeholder 2"/>
          <p:cNvSpPr>
            <a:spLocks noGrp="1"/>
          </p:cNvSpPr>
          <p:nvPr>
            <p:ph idx="1"/>
          </p:nvPr>
        </p:nvSpPr>
        <p:spPr>
          <a:xfrm>
            <a:off x="457200" y="990600"/>
            <a:ext cx="8229600" cy="5135563"/>
          </a:xfrm>
        </p:spPr>
        <p:txBody>
          <a:bodyPr/>
          <a:lstStyle/>
          <a:p>
            <a:pPr marL="0" indent="0">
              <a:buNone/>
            </a:pPr>
            <a:endParaRPr lang="en-US" b="1"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948388680"/>
              </p:ext>
            </p:extLst>
          </p:nvPr>
        </p:nvGraphicFramePr>
        <p:xfrm>
          <a:off x="914400" y="1143000"/>
          <a:ext cx="3070225" cy="2978150"/>
        </p:xfrm>
        <a:graphic>
          <a:graphicData uri="http://schemas.openxmlformats.org/presentationml/2006/ole">
            <mc:AlternateContent xmlns:mc="http://schemas.openxmlformats.org/markup-compatibility/2006">
              <mc:Choice xmlns:v="urn:schemas-microsoft-com:vml" Requires="v">
                <p:oleObj spid="_x0000_s86055" name="Equation" r:id="rId4" imgW="1143000" imgH="1117440" progId="Equation.3">
                  <p:embed/>
                </p:oleObj>
              </mc:Choice>
              <mc:Fallback>
                <p:oleObj name="Equation" r:id="rId4" imgW="1143000" imgH="1117440" progId="Equation.3">
                  <p:embed/>
                  <p:pic>
                    <p:nvPicPr>
                      <p:cNvPr id="0" name=""/>
                      <p:cNvPicPr>
                        <a:picLocks noChangeAspect="1" noChangeArrowheads="1"/>
                      </p:cNvPicPr>
                      <p:nvPr/>
                    </p:nvPicPr>
                    <p:blipFill>
                      <a:blip r:embed="rId5"/>
                      <a:srcRect/>
                      <a:stretch>
                        <a:fillRect/>
                      </a:stretch>
                    </p:blipFill>
                    <p:spPr bwMode="auto">
                      <a:xfrm>
                        <a:off x="914400" y="1143000"/>
                        <a:ext cx="3070225" cy="297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34608024"/>
              </p:ext>
            </p:extLst>
          </p:nvPr>
        </p:nvGraphicFramePr>
        <p:xfrm>
          <a:off x="5181600" y="1143000"/>
          <a:ext cx="3276600" cy="2244213"/>
        </p:xfrm>
        <a:graphic>
          <a:graphicData uri="http://schemas.openxmlformats.org/drawingml/2006/table">
            <a:tbl>
              <a:tblPr firstRow="1">
                <a:tableStyleId>{35758FB7-9AC5-4552-8A53-C91805E547FA}</a:tableStyleId>
              </a:tblPr>
              <a:tblGrid>
                <a:gridCol w="1687945">
                  <a:extLst>
                    <a:ext uri="{9D8B030D-6E8A-4147-A177-3AD203B41FA5}">
                      <a16:colId xmlns:a16="http://schemas.microsoft.com/office/drawing/2014/main" val="20000"/>
                    </a:ext>
                  </a:extLst>
                </a:gridCol>
                <a:gridCol w="1588655">
                  <a:extLst>
                    <a:ext uri="{9D8B030D-6E8A-4147-A177-3AD203B41FA5}">
                      <a16:colId xmlns:a16="http://schemas.microsoft.com/office/drawing/2014/main" val="20001"/>
                    </a:ext>
                  </a:extLst>
                </a:gridCol>
              </a:tblGrid>
              <a:tr h="609600">
                <a:tc>
                  <a:txBody>
                    <a:bodyPr/>
                    <a:lstStyle/>
                    <a:p>
                      <a:pPr marL="0" marR="0" algn="ctr">
                        <a:spcBef>
                          <a:spcPts val="0"/>
                        </a:spcBef>
                        <a:spcAft>
                          <a:spcPts val="0"/>
                        </a:spcAft>
                      </a:pPr>
                      <a:r>
                        <a:rPr lang="en-US" sz="2800" dirty="0">
                          <a:effectLst/>
                        </a:rPr>
                        <a:t>Detergent</a:t>
                      </a:r>
                      <a:endParaRPr lang="en-US" sz="28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800" dirty="0">
                          <a:effectLst/>
                        </a:rPr>
                        <a:t>Mean</a:t>
                      </a:r>
                      <a:endParaRPr lang="en-US" sz="2800" b="1" dirty="0">
                        <a:effectLst/>
                        <a:latin typeface="Times New Roman"/>
                        <a:ea typeface="Times New Roman"/>
                      </a:endParaRPr>
                    </a:p>
                  </a:txBody>
                  <a:tcPr marL="68580" marR="68580" marT="0" marB="0"/>
                </a:tc>
                <a:extLst>
                  <a:ext uri="{0D108BD9-81ED-4DB2-BD59-A6C34878D82A}">
                    <a16:rowId xmlns:a16="http://schemas.microsoft.com/office/drawing/2014/main" val="10000"/>
                  </a:ext>
                </a:extLst>
              </a:tr>
              <a:tr h="516194">
                <a:tc>
                  <a:txBody>
                    <a:bodyPr/>
                    <a:lstStyle/>
                    <a:p>
                      <a:pPr marL="0" marR="0" algn="ctr">
                        <a:spcBef>
                          <a:spcPts val="0"/>
                        </a:spcBef>
                        <a:spcAft>
                          <a:spcPts val="0"/>
                        </a:spcAft>
                      </a:pPr>
                      <a:r>
                        <a:rPr lang="en-US" sz="2800" dirty="0" err="1">
                          <a:effectLst/>
                        </a:rPr>
                        <a:t>Brighty</a:t>
                      </a:r>
                      <a:endParaRPr lang="en-US" sz="28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800" dirty="0">
                          <a:effectLst/>
                        </a:rPr>
                        <a:t>77</a:t>
                      </a:r>
                      <a:endParaRPr lang="en-US" sz="28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1"/>
                  </a:ext>
                </a:extLst>
              </a:tr>
              <a:tr h="602225">
                <a:tc>
                  <a:txBody>
                    <a:bodyPr/>
                    <a:lstStyle/>
                    <a:p>
                      <a:pPr marL="0" marR="0" algn="ctr">
                        <a:spcBef>
                          <a:spcPts val="0"/>
                        </a:spcBef>
                        <a:spcAft>
                          <a:spcPts val="0"/>
                        </a:spcAft>
                      </a:pPr>
                      <a:r>
                        <a:rPr lang="en-US" sz="2800" dirty="0" err="1">
                          <a:effectLst/>
                        </a:rPr>
                        <a:t>Gleamy</a:t>
                      </a:r>
                      <a:endParaRPr lang="en-US" sz="28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800" dirty="0">
                          <a:effectLst/>
                        </a:rPr>
                        <a:t>68</a:t>
                      </a:r>
                      <a:endParaRPr lang="en-US" sz="28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2"/>
                  </a:ext>
                </a:extLst>
              </a:tr>
              <a:tr h="516194">
                <a:tc>
                  <a:txBody>
                    <a:bodyPr/>
                    <a:lstStyle/>
                    <a:p>
                      <a:pPr marL="0" marR="0" algn="ctr">
                        <a:spcBef>
                          <a:spcPts val="0"/>
                        </a:spcBef>
                        <a:spcAft>
                          <a:spcPts val="0"/>
                        </a:spcAft>
                      </a:pPr>
                      <a:r>
                        <a:rPr lang="en-US" sz="2800" dirty="0" err="1">
                          <a:effectLst/>
                        </a:rPr>
                        <a:t>Shinola</a:t>
                      </a:r>
                      <a:endParaRPr lang="en-US" sz="28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800" dirty="0">
                          <a:effectLst/>
                        </a:rPr>
                        <a:t>80</a:t>
                      </a:r>
                      <a:endParaRPr lang="en-US" sz="28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3"/>
                  </a:ext>
                </a:extLst>
              </a:tr>
            </a:tbl>
          </a:graphicData>
        </a:graphic>
      </p:graphicFrame>
      <p:sp>
        <p:nvSpPr>
          <p:cNvPr id="7" name="Rectangle 6"/>
          <p:cNvSpPr/>
          <p:nvPr/>
        </p:nvSpPr>
        <p:spPr>
          <a:xfrm>
            <a:off x="609600" y="4495800"/>
            <a:ext cx="8305800" cy="1938992"/>
          </a:xfrm>
          <a:prstGeom prst="rect">
            <a:avLst/>
          </a:prstGeom>
        </p:spPr>
        <p:txBody>
          <a:bodyPr wrap="square">
            <a:spAutoFit/>
          </a:bodyPr>
          <a:lstStyle/>
          <a:p>
            <a:r>
              <a:rPr lang="en-US" sz="2400" dirty="0" err="1"/>
              <a:t>Brighty</a:t>
            </a:r>
            <a:r>
              <a:rPr lang="en-US" sz="2400" dirty="0"/>
              <a:t>- Gleamy=77- 68  = │9│ 	&gt; 8.09   </a:t>
            </a:r>
            <a:r>
              <a:rPr lang="en-US" sz="2400" b="1" i="1" dirty="0">
                <a:solidFill>
                  <a:schemeClr val="accent5"/>
                </a:solidFill>
              </a:rPr>
              <a:t>Significant diff. </a:t>
            </a:r>
          </a:p>
          <a:p>
            <a:endParaRPr lang="en-US" sz="2400" b="1" i="1" dirty="0"/>
          </a:p>
          <a:p>
            <a:r>
              <a:rPr lang="en-US" sz="2400" dirty="0" err="1"/>
              <a:t>Brighty</a:t>
            </a:r>
            <a:r>
              <a:rPr lang="en-US" sz="2400" dirty="0"/>
              <a:t>– </a:t>
            </a:r>
            <a:r>
              <a:rPr lang="en-US" sz="2400" dirty="0" err="1"/>
              <a:t>Shinola</a:t>
            </a:r>
            <a:r>
              <a:rPr lang="en-US" sz="2400" dirty="0"/>
              <a:t>=77- 80   = │-3│  &lt; 8.09	   </a:t>
            </a:r>
            <a:r>
              <a:rPr lang="en-US" sz="2400" b="1" i="1" dirty="0">
                <a:solidFill>
                  <a:schemeClr val="accent5"/>
                </a:solidFill>
              </a:rPr>
              <a:t>not significant</a:t>
            </a:r>
          </a:p>
          <a:p>
            <a:endParaRPr lang="en-US" sz="2400" b="1" dirty="0"/>
          </a:p>
          <a:p>
            <a:r>
              <a:rPr lang="en-US" sz="2400" dirty="0" err="1"/>
              <a:t>Shinola</a:t>
            </a:r>
            <a:r>
              <a:rPr lang="en-US" sz="2400" dirty="0"/>
              <a:t>- Gleamy=80 - 68 = │12│ &gt; 8.09	   </a:t>
            </a:r>
            <a:r>
              <a:rPr lang="en-US" sz="2400" b="1" i="1" dirty="0">
                <a:solidFill>
                  <a:schemeClr val="accent5"/>
                </a:solidFill>
              </a:rPr>
              <a:t>Significant diff.</a:t>
            </a:r>
            <a:endParaRPr lang="en-US" sz="2400" b="1" dirty="0">
              <a:solidFill>
                <a:schemeClr val="accent5"/>
              </a:solidFill>
            </a:endParaRPr>
          </a:p>
        </p:txBody>
      </p:sp>
    </p:spTree>
    <p:extLst>
      <p:ext uri="{BB962C8B-B14F-4D97-AF65-F5344CB8AC3E}">
        <p14:creationId xmlns:p14="http://schemas.microsoft.com/office/powerpoint/2010/main" val="290543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Autofit/>
          </a:bodyPr>
          <a:lstStyle/>
          <a:p>
            <a:r>
              <a:rPr lang="en-US" sz="3200" dirty="0"/>
              <a:t>Final ANOVA interpretation</a:t>
            </a:r>
          </a:p>
        </p:txBody>
      </p:sp>
      <p:sp>
        <p:nvSpPr>
          <p:cNvPr id="3" name="Content Placeholder 2"/>
          <p:cNvSpPr>
            <a:spLocks noGrp="1"/>
          </p:cNvSpPr>
          <p:nvPr>
            <p:ph idx="1"/>
          </p:nvPr>
        </p:nvSpPr>
        <p:spPr>
          <a:xfrm>
            <a:off x="457200" y="990600"/>
            <a:ext cx="8229600" cy="5135563"/>
          </a:xfrm>
        </p:spPr>
        <p:txBody>
          <a:bodyPr/>
          <a:lstStyle/>
          <a:p>
            <a:pPr marL="0" indent="0">
              <a:buNone/>
            </a:pPr>
            <a:endParaRPr lang="en-US" b="1" dirty="0"/>
          </a:p>
          <a:p>
            <a:endParaRPr lang="en-US" dirty="0"/>
          </a:p>
          <a:p>
            <a:endParaRPr lang="en-US" dirty="0"/>
          </a:p>
        </p:txBody>
      </p:sp>
      <p:sp>
        <p:nvSpPr>
          <p:cNvPr id="4" name="TextBox 3"/>
          <p:cNvSpPr txBox="1"/>
          <p:nvPr/>
        </p:nvSpPr>
        <p:spPr>
          <a:xfrm>
            <a:off x="457200" y="2667000"/>
            <a:ext cx="8458200" cy="2954655"/>
          </a:xfrm>
          <a:prstGeom prst="rect">
            <a:avLst/>
          </a:prstGeom>
          <a:noFill/>
        </p:spPr>
        <p:txBody>
          <a:bodyPr wrap="square" rtlCol="0">
            <a:spAutoFit/>
          </a:bodyPr>
          <a:lstStyle/>
          <a:p>
            <a:r>
              <a:rPr lang="en-US" sz="2400" b="1" dirty="0"/>
              <a:t>Interpretation</a:t>
            </a:r>
            <a:r>
              <a:rPr lang="en-US" sz="2400" dirty="0"/>
              <a:t>: The results of the one-way ANOVA indicated that there were significant differences between the effectiveness of the three detergents, </a:t>
            </a:r>
            <a:r>
              <a:rPr lang="en-US" sz="2400" i="1" dirty="0"/>
              <a:t>F (2, 12) = 8.47, p &lt; .05. </a:t>
            </a:r>
            <a:r>
              <a:rPr lang="en-US" sz="2400" dirty="0">
                <a:solidFill>
                  <a:schemeClr val="accent5"/>
                </a:solidFill>
              </a:rPr>
              <a:t>Post-hoc comparisons indicated that </a:t>
            </a:r>
            <a:r>
              <a:rPr lang="en-US" sz="2400" dirty="0" err="1">
                <a:solidFill>
                  <a:schemeClr val="accent5"/>
                </a:solidFill>
              </a:rPr>
              <a:t>Shinola</a:t>
            </a:r>
            <a:r>
              <a:rPr lang="en-US" sz="2400" dirty="0">
                <a:solidFill>
                  <a:schemeClr val="accent5"/>
                </a:solidFill>
              </a:rPr>
              <a:t> (M = 80) and </a:t>
            </a:r>
            <a:r>
              <a:rPr lang="en-US" sz="2400" dirty="0" err="1">
                <a:solidFill>
                  <a:schemeClr val="accent5"/>
                </a:solidFill>
              </a:rPr>
              <a:t>Brighty</a:t>
            </a:r>
            <a:r>
              <a:rPr lang="en-US" sz="2400" dirty="0">
                <a:solidFill>
                  <a:schemeClr val="accent5"/>
                </a:solidFill>
              </a:rPr>
              <a:t> (M = 77) were both more effective than Gleamy (M = 68).  However, the difference between </a:t>
            </a:r>
            <a:r>
              <a:rPr lang="en-US" sz="2400" dirty="0" err="1">
                <a:solidFill>
                  <a:schemeClr val="accent5"/>
                </a:solidFill>
              </a:rPr>
              <a:t>Brighty</a:t>
            </a:r>
            <a:r>
              <a:rPr lang="en-US" sz="2400" dirty="0">
                <a:solidFill>
                  <a:schemeClr val="accent5"/>
                </a:solidFill>
              </a:rPr>
              <a:t> and </a:t>
            </a:r>
            <a:r>
              <a:rPr lang="en-US" sz="2400" dirty="0" err="1">
                <a:solidFill>
                  <a:schemeClr val="accent5"/>
                </a:solidFill>
              </a:rPr>
              <a:t>Shinola</a:t>
            </a:r>
            <a:r>
              <a:rPr lang="en-US" sz="2400" dirty="0">
                <a:solidFill>
                  <a:schemeClr val="accent5"/>
                </a:solidFill>
              </a:rPr>
              <a:t> was too small for us to conclude that they differed in terms of effectiveness.  </a:t>
            </a:r>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117753004"/>
              </p:ext>
            </p:extLst>
          </p:nvPr>
        </p:nvGraphicFramePr>
        <p:xfrm>
          <a:off x="3124200" y="1054768"/>
          <a:ext cx="2895600" cy="1371599"/>
        </p:xfrm>
        <a:graphic>
          <a:graphicData uri="http://schemas.openxmlformats.org/drawingml/2006/table">
            <a:tbl>
              <a:tblPr firstRow="1">
                <a:tableStyleId>{35758FB7-9AC5-4552-8A53-C91805E547FA}</a:tableStyleId>
              </a:tblPr>
              <a:tblGrid>
                <a:gridCol w="1491672">
                  <a:extLst>
                    <a:ext uri="{9D8B030D-6E8A-4147-A177-3AD203B41FA5}">
                      <a16:colId xmlns:a16="http://schemas.microsoft.com/office/drawing/2014/main" val="20000"/>
                    </a:ext>
                  </a:extLst>
                </a:gridCol>
                <a:gridCol w="1403928">
                  <a:extLst>
                    <a:ext uri="{9D8B030D-6E8A-4147-A177-3AD203B41FA5}">
                      <a16:colId xmlns:a16="http://schemas.microsoft.com/office/drawing/2014/main" val="20001"/>
                    </a:ext>
                  </a:extLst>
                </a:gridCol>
              </a:tblGrid>
              <a:tr h="372570">
                <a:tc>
                  <a:txBody>
                    <a:bodyPr/>
                    <a:lstStyle/>
                    <a:p>
                      <a:pPr marL="0" marR="0" algn="ctr">
                        <a:spcBef>
                          <a:spcPts val="0"/>
                        </a:spcBef>
                        <a:spcAft>
                          <a:spcPts val="0"/>
                        </a:spcAft>
                      </a:pPr>
                      <a:r>
                        <a:rPr lang="en-US" sz="2000" dirty="0">
                          <a:effectLst/>
                        </a:rPr>
                        <a:t>Detergent</a:t>
                      </a:r>
                      <a:endParaRPr lang="en-US" sz="20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000" dirty="0">
                          <a:effectLst/>
                        </a:rPr>
                        <a:t>Mean</a:t>
                      </a:r>
                      <a:endParaRPr lang="en-US" sz="2000" b="1" dirty="0">
                        <a:effectLst/>
                        <a:latin typeface="Times New Roman"/>
                        <a:ea typeface="Times New Roman"/>
                      </a:endParaRPr>
                    </a:p>
                  </a:txBody>
                  <a:tcPr marL="68580" marR="68580" marT="0" marB="0"/>
                </a:tc>
                <a:extLst>
                  <a:ext uri="{0D108BD9-81ED-4DB2-BD59-A6C34878D82A}">
                    <a16:rowId xmlns:a16="http://schemas.microsoft.com/office/drawing/2014/main" val="10000"/>
                  </a:ext>
                </a:extLst>
              </a:tr>
              <a:tr h="315483">
                <a:tc>
                  <a:txBody>
                    <a:bodyPr/>
                    <a:lstStyle/>
                    <a:p>
                      <a:pPr marL="0" marR="0" algn="ctr">
                        <a:spcBef>
                          <a:spcPts val="0"/>
                        </a:spcBef>
                        <a:spcAft>
                          <a:spcPts val="0"/>
                        </a:spcAft>
                      </a:pPr>
                      <a:r>
                        <a:rPr lang="en-US" sz="2000" dirty="0" err="1">
                          <a:effectLst/>
                        </a:rPr>
                        <a:t>Brighty</a:t>
                      </a:r>
                      <a:endParaRPr lang="en-US" sz="20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000" dirty="0">
                          <a:effectLst/>
                        </a:rPr>
                        <a:t>77</a:t>
                      </a:r>
                      <a:endParaRPr lang="en-US" sz="20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1"/>
                  </a:ext>
                </a:extLst>
              </a:tr>
              <a:tr h="368063">
                <a:tc>
                  <a:txBody>
                    <a:bodyPr/>
                    <a:lstStyle/>
                    <a:p>
                      <a:pPr marL="0" marR="0" algn="ctr">
                        <a:spcBef>
                          <a:spcPts val="0"/>
                        </a:spcBef>
                        <a:spcAft>
                          <a:spcPts val="0"/>
                        </a:spcAft>
                      </a:pPr>
                      <a:r>
                        <a:rPr lang="en-US" sz="2000" dirty="0" err="1">
                          <a:effectLst/>
                        </a:rPr>
                        <a:t>Gleamy</a:t>
                      </a:r>
                      <a:endParaRPr lang="en-US" sz="20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000" dirty="0">
                          <a:effectLst/>
                        </a:rPr>
                        <a:t>68</a:t>
                      </a:r>
                      <a:endParaRPr lang="en-US" sz="20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2"/>
                  </a:ext>
                </a:extLst>
              </a:tr>
              <a:tr h="315483">
                <a:tc>
                  <a:txBody>
                    <a:bodyPr/>
                    <a:lstStyle/>
                    <a:p>
                      <a:pPr marL="0" marR="0" algn="ctr">
                        <a:spcBef>
                          <a:spcPts val="0"/>
                        </a:spcBef>
                        <a:spcAft>
                          <a:spcPts val="0"/>
                        </a:spcAft>
                      </a:pPr>
                      <a:r>
                        <a:rPr lang="en-US" sz="2000" dirty="0" err="1">
                          <a:effectLst/>
                        </a:rPr>
                        <a:t>Shinola</a:t>
                      </a:r>
                      <a:endParaRPr lang="en-US" sz="20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000" dirty="0">
                          <a:effectLst/>
                        </a:rPr>
                        <a:t>80</a:t>
                      </a:r>
                      <a:endParaRPr lang="en-US" sz="20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8016324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70946"/>
            <a:ext cx="8229600" cy="639762"/>
          </a:xfrm>
        </p:spPr>
        <p:txBody>
          <a:bodyPr>
            <a:normAutofit/>
          </a:bodyPr>
          <a:lstStyle/>
          <a:p>
            <a:r>
              <a:rPr lang="en-US" dirty="0"/>
              <a:t>Effect size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35022" y="914399"/>
                <a:ext cx="8229600" cy="2276693"/>
              </a:xfrm>
            </p:spPr>
            <p:txBody>
              <a:bodyPr>
                <a:noAutofit/>
              </a:bodyPr>
              <a:lstStyle/>
              <a:p>
                <a:pPr marL="0" indent="0">
                  <a:buNone/>
                </a:pPr>
                <a:r>
                  <a:rPr lang="en-US" dirty="0"/>
                  <a:t>Measure of how large the treatment effect is</a:t>
                </a:r>
              </a:p>
              <a:p>
                <a:pPr lvl="1"/>
                <a:r>
                  <a:rPr lang="en-US" dirty="0">
                    <a:solidFill>
                      <a:schemeClr val="accent5"/>
                    </a:solidFill>
                  </a:rPr>
                  <a:t>η</a:t>
                </a:r>
                <a:r>
                  <a:rPr lang="en-US" baseline="30000" dirty="0">
                    <a:solidFill>
                      <a:schemeClr val="accent5"/>
                    </a:solidFill>
                  </a:rPr>
                  <a:t>2</a:t>
                </a:r>
                <a:r>
                  <a:rPr lang="en-US" baseline="30000" dirty="0"/>
                  <a:t> = </a:t>
                </a:r>
                <a:r>
                  <a:rPr lang="en-US" dirty="0">
                    <a:solidFill>
                      <a:schemeClr val="accent5"/>
                    </a:solidFill>
                  </a:rPr>
                  <a:t>eta squared</a:t>
                </a:r>
                <a:r>
                  <a:rPr lang="en-US" dirty="0"/>
                  <a:t>=</a:t>
                </a:r>
                <a14:m>
                  <m:oMath xmlns:m="http://schemas.openxmlformats.org/officeDocument/2006/math">
                    <m:f>
                      <m:fPr>
                        <m:ctrlPr>
                          <a:rPr lang="en-US" i="1">
                            <a:latin typeface="Cambria Math" panose="02040503050406030204" pitchFamily="18" charset="0"/>
                          </a:rPr>
                        </m:ctrlPr>
                      </m:fPr>
                      <m:num>
                        <m:r>
                          <a:rPr lang="en-US" i="1">
                            <a:latin typeface="Cambria Math"/>
                          </a:rPr>
                          <m:t>𝑆𝑆𝐵</m:t>
                        </m:r>
                      </m:num>
                      <m:den>
                        <m:r>
                          <a:rPr lang="en-US" i="1">
                            <a:latin typeface="Cambria Math"/>
                          </a:rPr>
                          <m:t>𝑆𝑆𝑇</m:t>
                        </m:r>
                      </m:den>
                    </m:f>
                    <m:r>
                      <a:rPr lang="en-US" i="1">
                        <a:latin typeface="Cambria Math"/>
                      </a:rPr>
                      <m:t>=</m:t>
                    </m:r>
                    <m:f>
                      <m:fPr>
                        <m:ctrlPr>
                          <a:rPr lang="en-US" i="1">
                            <a:latin typeface="Cambria Math" panose="02040503050406030204" pitchFamily="18" charset="0"/>
                          </a:rPr>
                        </m:ctrlPr>
                      </m:fPr>
                      <m:num>
                        <m:r>
                          <a:rPr lang="en-US" i="1">
                            <a:latin typeface="Cambria Math"/>
                          </a:rPr>
                          <m:t>54</m:t>
                        </m:r>
                      </m:num>
                      <m:den>
                        <m:r>
                          <a:rPr lang="en-US" i="1">
                            <a:latin typeface="Cambria Math"/>
                          </a:rPr>
                          <m:t>60</m:t>
                        </m:r>
                      </m:den>
                    </m:f>
                    <m:r>
                      <a:rPr lang="en-US" i="1">
                        <a:latin typeface="Cambria Math"/>
                      </a:rPr>
                      <m:t>=.90  </m:t>
                    </m:r>
                  </m:oMath>
                </a14:m>
                <a:endParaRPr lang="en-US" i="1" dirty="0"/>
              </a:p>
              <a:p>
                <a:pPr lvl="1"/>
                <a:r>
                  <a:rPr lang="en-US" dirty="0"/>
                  <a:t>Interpretation: Exercise level explains </a:t>
                </a:r>
                <a14:m>
                  <m:oMath xmlns:m="http://schemas.openxmlformats.org/officeDocument/2006/math">
                    <m:r>
                      <a:rPr lang="en-US">
                        <a:latin typeface="Cambria Math"/>
                      </a:rPr>
                      <m:t> 90%</m:t>
                    </m:r>
                  </m:oMath>
                </a14:m>
                <a:r>
                  <a:rPr lang="en-US" dirty="0"/>
                  <a:t> of the variation in stress levels</a:t>
                </a:r>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35022" y="914399"/>
                <a:ext cx="8229600" cy="2276693"/>
              </a:xfrm>
              <a:blipFill>
                <a:blip r:embed="rId3"/>
                <a:stretch>
                  <a:fillRect l="-1079" t="-559"/>
                </a:stretch>
              </a:blipFill>
            </p:spPr>
            <p:txBody>
              <a:bodyPr/>
              <a:lstStyle/>
              <a:p>
                <a:r>
                  <a:rPr lang="en-US">
                    <a:noFill/>
                  </a:rPr>
                  <a:t> </a:t>
                </a:r>
              </a:p>
            </p:txBody>
          </p:sp>
        </mc:Fallback>
      </mc:AlternateContent>
      <p:graphicFrame>
        <p:nvGraphicFramePr>
          <p:cNvPr id="8" name="Content Placeholder 4">
            <a:extLst>
              <a:ext uri="{FF2B5EF4-FFF2-40B4-BE49-F238E27FC236}">
                <a16:creationId xmlns:a16="http://schemas.microsoft.com/office/drawing/2014/main" id="{666B5FF9-7951-3949-B8C5-2321827B54CF}"/>
              </a:ext>
            </a:extLst>
          </p:cNvPr>
          <p:cNvGraphicFramePr>
            <a:graphicFrameLocks/>
          </p:cNvGraphicFramePr>
          <p:nvPr>
            <p:extLst>
              <p:ext uri="{D42A27DB-BD31-4B8C-83A1-F6EECF244321}">
                <p14:modId xmlns:p14="http://schemas.microsoft.com/office/powerpoint/2010/main" val="2176275882"/>
              </p:ext>
            </p:extLst>
          </p:nvPr>
        </p:nvGraphicFramePr>
        <p:xfrm>
          <a:off x="685800" y="3294783"/>
          <a:ext cx="7467600" cy="2560320"/>
        </p:xfrm>
        <a:graphic>
          <a:graphicData uri="http://schemas.openxmlformats.org/drawingml/2006/table">
            <a:tbl>
              <a:tblPr firstRow="1" firstCol="1">
                <a:tableStyleId>{35758FB7-9AC5-4552-8A53-C91805E547FA}</a:tableStyleId>
              </a:tblPr>
              <a:tblGrid>
                <a:gridCol w="1698458">
                  <a:extLst>
                    <a:ext uri="{9D8B030D-6E8A-4147-A177-3AD203B41FA5}">
                      <a16:colId xmlns:a16="http://schemas.microsoft.com/office/drawing/2014/main" val="20000"/>
                    </a:ext>
                  </a:extLst>
                </a:gridCol>
                <a:gridCol w="1288270">
                  <a:extLst>
                    <a:ext uri="{9D8B030D-6E8A-4147-A177-3AD203B41FA5}">
                      <a16:colId xmlns:a16="http://schemas.microsoft.com/office/drawing/2014/main" val="20001"/>
                    </a:ext>
                  </a:extLst>
                </a:gridCol>
                <a:gridCol w="1493364">
                  <a:extLst>
                    <a:ext uri="{9D8B030D-6E8A-4147-A177-3AD203B41FA5}">
                      <a16:colId xmlns:a16="http://schemas.microsoft.com/office/drawing/2014/main" val="20002"/>
                    </a:ext>
                  </a:extLst>
                </a:gridCol>
                <a:gridCol w="1493364">
                  <a:extLst>
                    <a:ext uri="{9D8B030D-6E8A-4147-A177-3AD203B41FA5}">
                      <a16:colId xmlns:a16="http://schemas.microsoft.com/office/drawing/2014/main" val="20003"/>
                    </a:ext>
                  </a:extLst>
                </a:gridCol>
                <a:gridCol w="1494144">
                  <a:extLst>
                    <a:ext uri="{9D8B030D-6E8A-4147-A177-3AD203B41FA5}">
                      <a16:colId xmlns:a16="http://schemas.microsoft.com/office/drawing/2014/main" val="20004"/>
                    </a:ext>
                  </a:extLst>
                </a:gridCol>
              </a:tblGrid>
              <a:tr h="0">
                <a:tc>
                  <a:txBody>
                    <a:bodyPr/>
                    <a:lstStyle/>
                    <a:p>
                      <a:pPr marL="0" marR="0" algn="ctr">
                        <a:spcBef>
                          <a:spcPts val="0"/>
                        </a:spcBef>
                        <a:spcAft>
                          <a:spcPts val="0"/>
                        </a:spcAft>
                      </a:pPr>
                      <a:r>
                        <a:rPr lang="en-US" sz="2400" dirty="0">
                          <a:effectLst/>
                          <a:latin typeface="Arial" panose="020B0604020202020204" pitchFamily="34" charset="0"/>
                          <a:cs typeface="Arial" panose="020B0604020202020204" pitchFamily="34" charset="0"/>
                        </a:rPr>
                        <a:t>Source</a:t>
                      </a:r>
                    </a:p>
                    <a:p>
                      <a:pPr marL="0" marR="0" algn="ctr">
                        <a:spcBef>
                          <a:spcPts val="0"/>
                        </a:spcBef>
                        <a:spcAft>
                          <a:spcPts val="0"/>
                        </a:spcAft>
                      </a:pPr>
                      <a:r>
                        <a:rPr lang="en-US" sz="2400" dirty="0">
                          <a:effectLst/>
                          <a:latin typeface="Arial" panose="020B0604020202020204" pitchFamily="34" charset="0"/>
                          <a:cs typeface="Arial" panose="020B0604020202020204" pitchFamily="34" charset="0"/>
                        </a:rPr>
                        <a:t> </a:t>
                      </a:r>
                      <a:endParaRPr lang="en-US" sz="240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spcBef>
                          <a:spcPts val="0"/>
                        </a:spcBef>
                        <a:spcAft>
                          <a:spcPts val="0"/>
                        </a:spcAft>
                      </a:pPr>
                      <a:r>
                        <a:rPr lang="en-US" sz="2400" dirty="0">
                          <a:effectLst/>
                          <a:latin typeface="Arial" panose="020B0604020202020204" pitchFamily="34" charset="0"/>
                          <a:cs typeface="Arial" panose="020B0604020202020204" pitchFamily="34" charset="0"/>
                        </a:rPr>
                        <a:t>SS</a:t>
                      </a:r>
                      <a:endParaRPr lang="en-US" sz="240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spcBef>
                          <a:spcPts val="0"/>
                        </a:spcBef>
                        <a:spcAft>
                          <a:spcPts val="0"/>
                        </a:spcAft>
                      </a:pPr>
                      <a:r>
                        <a:rPr lang="en-US" sz="2400" dirty="0" err="1">
                          <a:effectLst/>
                          <a:latin typeface="Arial" panose="020B0604020202020204" pitchFamily="34" charset="0"/>
                          <a:cs typeface="Arial" panose="020B0604020202020204" pitchFamily="34" charset="0"/>
                        </a:rPr>
                        <a:t>df</a:t>
                      </a:r>
                      <a:endParaRPr lang="en-US" sz="240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spcBef>
                          <a:spcPts val="0"/>
                        </a:spcBef>
                        <a:spcAft>
                          <a:spcPts val="0"/>
                        </a:spcAft>
                      </a:pPr>
                      <a:r>
                        <a:rPr lang="en-US" sz="2400">
                          <a:effectLst/>
                          <a:latin typeface="Arial" panose="020B0604020202020204" pitchFamily="34" charset="0"/>
                          <a:cs typeface="Arial" panose="020B0604020202020204" pitchFamily="34" charset="0"/>
                        </a:rPr>
                        <a:t>MS</a:t>
                      </a:r>
                      <a:endParaRPr lang="en-US" sz="240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gn="ctr">
                        <a:spcBef>
                          <a:spcPts val="0"/>
                        </a:spcBef>
                        <a:spcAft>
                          <a:spcPts val="0"/>
                        </a:spcAft>
                      </a:pPr>
                      <a:r>
                        <a:rPr lang="en-US" sz="2400">
                          <a:effectLst/>
                          <a:latin typeface="Arial" panose="020B0604020202020204" pitchFamily="34" charset="0"/>
                          <a:cs typeface="Arial" panose="020B0604020202020204" pitchFamily="34" charset="0"/>
                        </a:rPr>
                        <a:t>F</a:t>
                      </a:r>
                      <a:endParaRPr lang="en-US" sz="2400">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10000"/>
                  </a:ext>
                </a:extLst>
              </a:tr>
              <a:tr h="0">
                <a:tc>
                  <a:txBody>
                    <a:bodyPr/>
                    <a:lstStyle/>
                    <a:p>
                      <a:pPr marL="0" marR="0">
                        <a:spcBef>
                          <a:spcPts val="0"/>
                        </a:spcBef>
                        <a:spcAft>
                          <a:spcPts val="0"/>
                        </a:spcAft>
                      </a:pPr>
                      <a:r>
                        <a:rPr lang="en-US" sz="2400" dirty="0">
                          <a:solidFill>
                            <a:schemeClr val="bg1"/>
                          </a:solidFill>
                          <a:effectLst/>
                          <a:latin typeface="Arial" panose="020B0604020202020204" pitchFamily="34" charset="0"/>
                          <a:cs typeface="Arial" panose="020B0604020202020204" pitchFamily="34" charset="0"/>
                        </a:rPr>
                        <a:t>Between</a:t>
                      </a:r>
                    </a:p>
                    <a:p>
                      <a:pPr marL="0" marR="0">
                        <a:spcBef>
                          <a:spcPts val="0"/>
                        </a:spcBef>
                        <a:spcAft>
                          <a:spcPts val="0"/>
                        </a:spcAft>
                      </a:pPr>
                      <a:r>
                        <a:rPr lang="en-US" sz="2400" dirty="0">
                          <a:solidFill>
                            <a:schemeClr val="bg1"/>
                          </a:solidFill>
                          <a:effectLst/>
                          <a:latin typeface="Arial" panose="020B0604020202020204" pitchFamily="34" charset="0"/>
                          <a:cs typeface="Arial" panose="020B0604020202020204" pitchFamily="34" charset="0"/>
                        </a:rPr>
                        <a:t> </a:t>
                      </a:r>
                    </a:p>
                    <a:p>
                      <a:pPr marL="0" marR="0">
                        <a:spcBef>
                          <a:spcPts val="0"/>
                        </a:spcBef>
                        <a:spcAft>
                          <a:spcPts val="0"/>
                        </a:spcAft>
                      </a:pPr>
                      <a:r>
                        <a:rPr lang="en-US" sz="2400" dirty="0">
                          <a:solidFill>
                            <a:schemeClr val="bg1"/>
                          </a:solidFill>
                          <a:effectLst/>
                          <a:latin typeface="Arial" panose="020B0604020202020204" pitchFamily="34" charset="0"/>
                          <a:cs typeface="Arial" panose="020B0604020202020204" pitchFamily="34" charset="0"/>
                        </a:rPr>
                        <a:t>Error</a:t>
                      </a:r>
                    </a:p>
                    <a:p>
                      <a:pPr marL="0" marR="0">
                        <a:spcBef>
                          <a:spcPts val="0"/>
                        </a:spcBef>
                        <a:spcAft>
                          <a:spcPts val="0"/>
                        </a:spcAft>
                      </a:pPr>
                      <a:r>
                        <a:rPr lang="en-US" sz="2400" dirty="0">
                          <a:solidFill>
                            <a:schemeClr val="bg1"/>
                          </a:solidFill>
                          <a:effectLst/>
                          <a:latin typeface="Arial" panose="020B0604020202020204" pitchFamily="34" charset="0"/>
                          <a:cs typeface="Arial" panose="020B0604020202020204" pitchFamily="34" charset="0"/>
                        </a:rPr>
                        <a:t> </a:t>
                      </a:r>
                    </a:p>
                    <a:p>
                      <a:pPr marL="0" marR="0">
                        <a:spcBef>
                          <a:spcPts val="0"/>
                        </a:spcBef>
                        <a:spcAft>
                          <a:spcPts val="0"/>
                        </a:spcAft>
                      </a:pPr>
                      <a:r>
                        <a:rPr lang="en-US" sz="2400" dirty="0">
                          <a:solidFill>
                            <a:schemeClr val="bg1"/>
                          </a:solidFill>
                          <a:effectLst/>
                          <a:latin typeface="Arial" panose="020B0604020202020204" pitchFamily="34" charset="0"/>
                          <a:cs typeface="Arial" panose="020B0604020202020204" pitchFamily="34" charset="0"/>
                        </a:rPr>
                        <a:t>Total</a:t>
                      </a:r>
                      <a:endParaRPr lang="en-US" sz="2400" dirty="0">
                        <a:solidFill>
                          <a:schemeClr val="bg1"/>
                        </a:solidFill>
                        <a:effectLst/>
                        <a:latin typeface="Arial" panose="020B0604020202020204" pitchFamily="34" charset="0"/>
                        <a:ea typeface="Times New Roman"/>
                        <a:cs typeface="Arial" panose="020B0604020202020204" pitchFamily="34" charset="0"/>
                      </a:endParaRPr>
                    </a:p>
                  </a:txBody>
                  <a:tcPr marL="68580" marR="68580" marT="0" marB="0">
                    <a:solidFill>
                      <a:schemeClr val="accent5"/>
                    </a:solidFill>
                  </a:tcPr>
                </a:tc>
                <a:tc>
                  <a:txBody>
                    <a:bodyPr/>
                    <a:lstStyle/>
                    <a:p>
                      <a:pPr marL="0" marR="0" algn="r">
                        <a:spcBef>
                          <a:spcPts val="0"/>
                        </a:spcBef>
                        <a:spcAft>
                          <a:spcPts val="0"/>
                        </a:spcAft>
                      </a:pPr>
                      <a:r>
                        <a:rPr lang="en-US" sz="2400" dirty="0">
                          <a:effectLst/>
                          <a:latin typeface="Arial" panose="020B0604020202020204" pitchFamily="34" charset="0"/>
                          <a:cs typeface="Arial" panose="020B0604020202020204" pitchFamily="34" charset="0"/>
                        </a:rPr>
                        <a:t>54.00</a:t>
                      </a:r>
                    </a:p>
                    <a:p>
                      <a:pPr marL="0" marR="0" algn="r">
                        <a:spcBef>
                          <a:spcPts val="0"/>
                        </a:spcBef>
                        <a:spcAft>
                          <a:spcPts val="0"/>
                        </a:spcAft>
                      </a:pPr>
                      <a:r>
                        <a:rPr lang="en-US" sz="2400" dirty="0">
                          <a:effectLst/>
                          <a:latin typeface="Arial" panose="020B0604020202020204" pitchFamily="34" charset="0"/>
                          <a:cs typeface="Arial" panose="020B0604020202020204" pitchFamily="34" charset="0"/>
                        </a:rPr>
                        <a:t> </a:t>
                      </a:r>
                    </a:p>
                    <a:p>
                      <a:pPr marL="0" marR="0" algn="r">
                        <a:spcBef>
                          <a:spcPts val="0"/>
                        </a:spcBef>
                        <a:spcAft>
                          <a:spcPts val="0"/>
                        </a:spcAft>
                      </a:pPr>
                      <a:r>
                        <a:rPr lang="en-US" sz="2400" dirty="0">
                          <a:effectLst/>
                          <a:latin typeface="Arial" panose="020B0604020202020204" pitchFamily="34" charset="0"/>
                          <a:cs typeface="Arial" panose="020B0604020202020204" pitchFamily="34" charset="0"/>
                        </a:rPr>
                        <a:t>6.00</a:t>
                      </a:r>
                    </a:p>
                    <a:p>
                      <a:pPr marL="0" marR="0" algn="r">
                        <a:spcBef>
                          <a:spcPts val="0"/>
                        </a:spcBef>
                        <a:spcAft>
                          <a:spcPts val="0"/>
                        </a:spcAft>
                      </a:pPr>
                      <a:r>
                        <a:rPr lang="en-US" sz="2400" dirty="0">
                          <a:effectLst/>
                          <a:latin typeface="Arial" panose="020B0604020202020204" pitchFamily="34" charset="0"/>
                          <a:cs typeface="Arial" panose="020B0604020202020204" pitchFamily="34" charset="0"/>
                        </a:rPr>
                        <a:t> </a:t>
                      </a:r>
                    </a:p>
                    <a:p>
                      <a:pPr marL="0" marR="0" algn="r">
                        <a:spcBef>
                          <a:spcPts val="0"/>
                        </a:spcBef>
                        <a:spcAft>
                          <a:spcPts val="0"/>
                        </a:spcAft>
                      </a:pPr>
                      <a:r>
                        <a:rPr lang="en-US" sz="2400" dirty="0">
                          <a:effectLst/>
                          <a:latin typeface="Arial" panose="020B0604020202020204" pitchFamily="34" charset="0"/>
                          <a:cs typeface="Arial" panose="020B0604020202020204" pitchFamily="34" charset="0"/>
                        </a:rPr>
                        <a:t>60.00</a:t>
                      </a:r>
                      <a:endParaRPr lang="en-US" sz="240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r">
                        <a:spcBef>
                          <a:spcPts val="0"/>
                        </a:spcBef>
                        <a:spcAft>
                          <a:spcPts val="0"/>
                        </a:spcAft>
                      </a:pPr>
                      <a:r>
                        <a:rPr lang="en-US" sz="2400" dirty="0">
                          <a:effectLst/>
                          <a:latin typeface="Arial" panose="020B0604020202020204" pitchFamily="34" charset="0"/>
                          <a:cs typeface="Arial" panose="020B0604020202020204" pitchFamily="34" charset="0"/>
                        </a:rPr>
                        <a:t>2</a:t>
                      </a:r>
                    </a:p>
                    <a:p>
                      <a:pPr marL="0" marR="0" algn="r">
                        <a:spcBef>
                          <a:spcPts val="0"/>
                        </a:spcBef>
                        <a:spcAft>
                          <a:spcPts val="0"/>
                        </a:spcAft>
                      </a:pPr>
                      <a:r>
                        <a:rPr lang="en-US" sz="2400" dirty="0">
                          <a:effectLst/>
                          <a:latin typeface="Arial" panose="020B0604020202020204" pitchFamily="34" charset="0"/>
                          <a:cs typeface="Arial" panose="020B0604020202020204" pitchFamily="34" charset="0"/>
                        </a:rPr>
                        <a:t> </a:t>
                      </a:r>
                    </a:p>
                    <a:p>
                      <a:pPr marL="0" marR="0" algn="r">
                        <a:spcBef>
                          <a:spcPts val="0"/>
                        </a:spcBef>
                        <a:spcAft>
                          <a:spcPts val="0"/>
                        </a:spcAft>
                      </a:pPr>
                      <a:r>
                        <a:rPr lang="en-US" sz="2400" dirty="0">
                          <a:effectLst/>
                          <a:latin typeface="Arial" panose="020B0604020202020204" pitchFamily="34" charset="0"/>
                          <a:cs typeface="Arial" panose="020B0604020202020204" pitchFamily="34" charset="0"/>
                        </a:rPr>
                        <a:t>6</a:t>
                      </a:r>
                    </a:p>
                    <a:p>
                      <a:pPr marL="0" marR="0" algn="r">
                        <a:spcBef>
                          <a:spcPts val="0"/>
                        </a:spcBef>
                        <a:spcAft>
                          <a:spcPts val="0"/>
                        </a:spcAft>
                      </a:pPr>
                      <a:r>
                        <a:rPr lang="en-US" sz="2400" dirty="0">
                          <a:effectLst/>
                          <a:latin typeface="Arial" panose="020B0604020202020204" pitchFamily="34" charset="0"/>
                          <a:cs typeface="Arial" panose="020B0604020202020204" pitchFamily="34" charset="0"/>
                        </a:rPr>
                        <a:t> </a:t>
                      </a:r>
                    </a:p>
                    <a:p>
                      <a:pPr marL="0" marR="0" algn="r">
                        <a:spcBef>
                          <a:spcPts val="0"/>
                        </a:spcBef>
                        <a:spcAft>
                          <a:spcPts val="0"/>
                        </a:spcAft>
                      </a:pPr>
                      <a:r>
                        <a:rPr lang="en-US" sz="2400" dirty="0">
                          <a:effectLst/>
                          <a:latin typeface="Arial" panose="020B0604020202020204" pitchFamily="34" charset="0"/>
                          <a:cs typeface="Arial" panose="020B0604020202020204" pitchFamily="34" charset="0"/>
                        </a:rPr>
                        <a:t>8</a:t>
                      </a:r>
                      <a:endParaRPr lang="en-US" sz="240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r">
                        <a:spcBef>
                          <a:spcPts val="0"/>
                        </a:spcBef>
                        <a:spcAft>
                          <a:spcPts val="0"/>
                        </a:spcAft>
                      </a:pPr>
                      <a:r>
                        <a:rPr lang="en-US" sz="2400" dirty="0">
                          <a:effectLst/>
                          <a:latin typeface="Arial" panose="020B0604020202020204" pitchFamily="34" charset="0"/>
                          <a:cs typeface="Arial" panose="020B0604020202020204" pitchFamily="34" charset="0"/>
                        </a:rPr>
                        <a:t>27.00</a:t>
                      </a:r>
                    </a:p>
                    <a:p>
                      <a:pPr marL="0" marR="0" algn="r">
                        <a:spcBef>
                          <a:spcPts val="0"/>
                        </a:spcBef>
                        <a:spcAft>
                          <a:spcPts val="0"/>
                        </a:spcAft>
                      </a:pPr>
                      <a:r>
                        <a:rPr lang="en-US" sz="2400" dirty="0">
                          <a:effectLst/>
                          <a:latin typeface="Arial" panose="020B0604020202020204" pitchFamily="34" charset="0"/>
                          <a:cs typeface="Arial" panose="020B0604020202020204" pitchFamily="34" charset="0"/>
                        </a:rPr>
                        <a:t> </a:t>
                      </a:r>
                    </a:p>
                    <a:p>
                      <a:pPr marL="0" marR="0" algn="r">
                        <a:spcBef>
                          <a:spcPts val="0"/>
                        </a:spcBef>
                        <a:spcAft>
                          <a:spcPts val="0"/>
                        </a:spcAft>
                      </a:pPr>
                      <a:r>
                        <a:rPr lang="en-US" sz="2400" dirty="0">
                          <a:effectLst/>
                          <a:latin typeface="Arial" panose="020B0604020202020204" pitchFamily="34" charset="0"/>
                          <a:cs typeface="Arial" panose="020B0604020202020204" pitchFamily="34" charset="0"/>
                        </a:rPr>
                        <a:t>1.00</a:t>
                      </a:r>
                      <a:endParaRPr lang="en-US" sz="240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r">
                        <a:spcBef>
                          <a:spcPts val="0"/>
                        </a:spcBef>
                        <a:spcAft>
                          <a:spcPts val="0"/>
                        </a:spcAft>
                      </a:pPr>
                      <a:r>
                        <a:rPr lang="en-US" sz="2400" dirty="0">
                          <a:effectLst/>
                          <a:latin typeface="Arial" panose="020B0604020202020204" pitchFamily="34" charset="0"/>
                          <a:ea typeface="Times New Roman"/>
                          <a:cs typeface="Arial" panose="020B0604020202020204" pitchFamily="34" charset="0"/>
                        </a:rPr>
                        <a:t>27.00</a:t>
                      </a:r>
                    </a:p>
                  </a:txBody>
                  <a:tcPr marL="68580" marR="68580" marT="0" marB="0">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248835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One-Way ANOVA</a:t>
            </a:r>
          </a:p>
        </p:txBody>
      </p:sp>
      <p:sp>
        <p:nvSpPr>
          <p:cNvPr id="3" name="Subtitle 2"/>
          <p:cNvSpPr>
            <a:spLocks noGrp="1"/>
          </p:cNvSpPr>
          <p:nvPr>
            <p:ph type="subTitle" idx="1"/>
          </p:nvPr>
        </p:nvSpPr>
        <p:spPr/>
        <p:txBody>
          <a:bodyPr/>
          <a:lstStyle/>
          <a:p>
            <a:r>
              <a:rPr lang="en-US" dirty="0"/>
              <a:t>OVERVIEW</a:t>
            </a:r>
          </a:p>
        </p:txBody>
      </p:sp>
    </p:spTree>
    <p:extLst>
      <p:ext uri="{BB962C8B-B14F-4D97-AF65-F5344CB8AC3E}">
        <p14:creationId xmlns:p14="http://schemas.microsoft.com/office/powerpoint/2010/main" val="36176820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8B623-41E6-DA4D-8760-4921E56E06C2}"/>
              </a:ext>
            </a:extLst>
          </p:cNvPr>
          <p:cNvSpPr>
            <a:spLocks noGrp="1"/>
          </p:cNvSpPr>
          <p:nvPr>
            <p:ph type="title"/>
          </p:nvPr>
        </p:nvSpPr>
        <p:spPr/>
        <p:txBody>
          <a:bodyPr/>
          <a:lstStyle/>
          <a:p>
            <a:r>
              <a:rPr lang="en-US" dirty="0"/>
              <a:t>Questions about the Video Lectures</a:t>
            </a:r>
          </a:p>
        </p:txBody>
      </p:sp>
      <p:sp>
        <p:nvSpPr>
          <p:cNvPr id="3" name="Content Placeholder 2">
            <a:extLst>
              <a:ext uri="{FF2B5EF4-FFF2-40B4-BE49-F238E27FC236}">
                <a16:creationId xmlns:a16="http://schemas.microsoft.com/office/drawing/2014/main" id="{102FFFD1-7B07-FF40-9D90-3761D2346B3E}"/>
              </a:ext>
            </a:extLst>
          </p:cNvPr>
          <p:cNvSpPr>
            <a:spLocks noGrp="1"/>
          </p:cNvSpPr>
          <p:nvPr>
            <p:ph sz="quarter" idx="13"/>
          </p:nvPr>
        </p:nvSpPr>
        <p:spPr/>
        <p:txBody>
          <a:bodyPr/>
          <a:lstStyle/>
          <a:p>
            <a:endParaRPr lang="en-US"/>
          </a:p>
        </p:txBody>
      </p:sp>
      <p:pic>
        <p:nvPicPr>
          <p:cNvPr id="4" name="Picture 3">
            <a:extLst>
              <a:ext uri="{FF2B5EF4-FFF2-40B4-BE49-F238E27FC236}">
                <a16:creationId xmlns:a16="http://schemas.microsoft.com/office/drawing/2014/main" id="{05221FA3-E73E-5748-B621-A4323995F992}"/>
              </a:ext>
            </a:extLst>
          </p:cNvPr>
          <p:cNvPicPr>
            <a:picLocks noChangeAspect="1"/>
          </p:cNvPicPr>
          <p:nvPr/>
        </p:nvPicPr>
        <p:blipFill>
          <a:blip r:embed="rId2"/>
          <a:stretch>
            <a:fillRect/>
          </a:stretch>
        </p:blipFill>
        <p:spPr>
          <a:xfrm>
            <a:off x="1655845" y="2367093"/>
            <a:ext cx="5831840" cy="3280410"/>
          </a:xfrm>
          <a:prstGeom prst="rect">
            <a:avLst/>
          </a:prstGeom>
        </p:spPr>
      </p:pic>
    </p:spTree>
    <p:extLst>
      <p:ext uri="{BB962C8B-B14F-4D97-AF65-F5344CB8AC3E}">
        <p14:creationId xmlns:p14="http://schemas.microsoft.com/office/powerpoint/2010/main" val="2432465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8855" y="4119"/>
            <a:ext cx="7773338" cy="1596177"/>
          </a:xfrm>
        </p:spPr>
        <p:txBody>
          <a:bodyPr>
            <a:normAutofit/>
          </a:bodyPr>
          <a:lstStyle/>
          <a:p>
            <a:r>
              <a:rPr lang="en-US" dirty="0"/>
              <a:t>Designed Experiments vs. </a:t>
            </a:r>
            <a:br>
              <a:rPr lang="en-US" dirty="0"/>
            </a:br>
            <a:r>
              <a:rPr lang="en-US" dirty="0"/>
              <a:t>Observational Studies</a:t>
            </a:r>
            <a:br>
              <a:rPr lang="en-US" dirty="0"/>
            </a:br>
            <a:endParaRPr lang="en-US" dirty="0"/>
          </a:p>
        </p:txBody>
      </p:sp>
      <p:sp>
        <p:nvSpPr>
          <p:cNvPr id="3" name="Content Placeholder 2"/>
          <p:cNvSpPr>
            <a:spLocks noGrp="1"/>
          </p:cNvSpPr>
          <p:nvPr>
            <p:ph idx="1"/>
          </p:nvPr>
        </p:nvSpPr>
        <p:spPr>
          <a:xfrm>
            <a:off x="668855" y="1143000"/>
            <a:ext cx="7773339" cy="5791200"/>
          </a:xfrm>
        </p:spPr>
        <p:txBody>
          <a:bodyPr>
            <a:noAutofit/>
          </a:bodyPr>
          <a:lstStyle/>
          <a:p>
            <a:pPr marL="0" indent="0">
              <a:buNone/>
            </a:pPr>
            <a:r>
              <a:rPr lang="en-US" sz="2400" b="1" i="1" dirty="0">
                <a:solidFill>
                  <a:schemeClr val="accent5"/>
                </a:solidFill>
              </a:rPr>
              <a:t>Observational Studies</a:t>
            </a:r>
            <a:r>
              <a:rPr lang="en-US" sz="2400" dirty="0"/>
              <a:t>: Collect what we get</a:t>
            </a:r>
            <a:endParaRPr lang="en-US" sz="2400" b="1" dirty="0"/>
          </a:p>
          <a:p>
            <a:pPr marL="0" indent="0">
              <a:buNone/>
            </a:pPr>
            <a:r>
              <a:rPr lang="en-US" sz="2400" dirty="0"/>
              <a:t> </a:t>
            </a:r>
            <a:r>
              <a:rPr lang="en-US" sz="1200" dirty="0"/>
              <a:t> </a:t>
            </a:r>
            <a:endParaRPr lang="en-US" sz="1200" b="1" dirty="0"/>
          </a:p>
          <a:p>
            <a:pPr marL="0" indent="0">
              <a:buNone/>
            </a:pPr>
            <a:r>
              <a:rPr lang="en-US" sz="2400" b="1" i="1" dirty="0">
                <a:solidFill>
                  <a:schemeClr val="accent5"/>
                </a:solidFill>
              </a:rPr>
              <a:t>Designed Experiments</a:t>
            </a:r>
            <a:r>
              <a:rPr lang="en-US" sz="2400" dirty="0"/>
              <a:t>: Try to hold all variables equal (via random sample) except those we are interested in.</a:t>
            </a:r>
            <a:endParaRPr lang="en-US" sz="2400" b="1" dirty="0"/>
          </a:p>
          <a:p>
            <a:pPr marL="0" indent="0">
              <a:buNone/>
            </a:pPr>
            <a:r>
              <a:rPr lang="en-US" sz="1200" dirty="0"/>
              <a:t> </a:t>
            </a:r>
            <a:endParaRPr lang="en-US" sz="1200" b="1" dirty="0"/>
          </a:p>
          <a:p>
            <a:pPr marL="0" indent="0">
              <a:buNone/>
            </a:pPr>
            <a:r>
              <a:rPr lang="en-US" sz="2400" dirty="0"/>
              <a:t>Cause and Effect relationships</a:t>
            </a:r>
            <a:endParaRPr lang="en-US" sz="2400" b="1" dirty="0"/>
          </a:p>
          <a:p>
            <a:pPr lvl="1"/>
            <a:r>
              <a:rPr lang="en-US" sz="2400" dirty="0"/>
              <a:t>"People who eat fish have fewer heart attacks"</a:t>
            </a:r>
            <a:endParaRPr lang="en-US" sz="2400" b="1" dirty="0"/>
          </a:p>
          <a:p>
            <a:pPr marL="457200" lvl="1" indent="0">
              <a:buNone/>
            </a:pPr>
            <a:r>
              <a:rPr lang="en-US" sz="2400" b="1" i="1" dirty="0"/>
              <a:t>		</a:t>
            </a:r>
            <a:r>
              <a:rPr lang="en-US" sz="2400" b="1" i="1" dirty="0">
                <a:solidFill>
                  <a:schemeClr val="accent5"/>
                </a:solidFill>
              </a:rPr>
              <a:t>Yes, but:</a:t>
            </a:r>
            <a:endParaRPr lang="en-US" sz="2400" b="1" dirty="0">
              <a:solidFill>
                <a:schemeClr val="accent5"/>
              </a:solidFill>
            </a:endParaRPr>
          </a:p>
          <a:p>
            <a:pPr lvl="1"/>
            <a:r>
              <a:rPr lang="en-US" sz="2400" dirty="0"/>
              <a:t>"People who turn their exams in earlier tend to earn higher scores"</a:t>
            </a:r>
            <a:endParaRPr lang="en-US" sz="2400" b="1" dirty="0"/>
          </a:p>
          <a:p>
            <a:pPr marL="457200" lvl="1" indent="0">
              <a:buNone/>
            </a:pPr>
            <a:r>
              <a:rPr lang="en-US" sz="2400" b="1" i="1" dirty="0"/>
              <a:t>		</a:t>
            </a:r>
            <a:r>
              <a:rPr lang="en-US" sz="2400" b="1" i="1" dirty="0">
                <a:solidFill>
                  <a:schemeClr val="accent5"/>
                </a:solidFill>
              </a:rPr>
              <a:t>Yes, but:</a:t>
            </a:r>
            <a:endParaRPr lang="en-US" sz="2400" b="1" dirty="0">
              <a:solidFill>
                <a:schemeClr val="accent5"/>
              </a:solidFill>
            </a:endParaRPr>
          </a:p>
          <a:p>
            <a:pPr marL="0" indent="0">
              <a:buNone/>
            </a:pPr>
            <a:endParaRPr lang="en-US" sz="2400" dirty="0"/>
          </a:p>
        </p:txBody>
      </p:sp>
    </p:spTree>
    <p:extLst>
      <p:ext uri="{BB962C8B-B14F-4D97-AF65-F5344CB8AC3E}">
        <p14:creationId xmlns:p14="http://schemas.microsoft.com/office/powerpoint/2010/main" val="36585400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783" y="0"/>
            <a:ext cx="8229600" cy="921942"/>
          </a:xfrm>
        </p:spPr>
        <p:txBody>
          <a:bodyPr>
            <a:noAutofit/>
          </a:bodyPr>
          <a:lstStyle/>
          <a:p>
            <a:r>
              <a:rPr lang="en-US" cap="none" dirty="0"/>
              <a:t>Sources of variability</a:t>
            </a:r>
          </a:p>
        </p:txBody>
      </p:sp>
      <p:sp>
        <p:nvSpPr>
          <p:cNvPr id="5" name="Rectangle 1"/>
          <p:cNvSpPr>
            <a:spLocks noChangeArrowheads="1"/>
          </p:cNvSpPr>
          <p:nvPr/>
        </p:nvSpPr>
        <p:spPr bwMode="auto">
          <a:xfrm>
            <a:off x="152400" y="1143000"/>
            <a:ext cx="8839199" cy="48936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342900" marR="0" lvl="0" indent="-342900"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The scores in the data set as a whole are relatively spread apart or relatively bunched together.</a:t>
            </a:r>
            <a:endParaRPr lang="en-US" sz="2400" dirty="0">
              <a:latin typeface="Arial" pitchFamily="34" charset="0"/>
              <a:ea typeface="Times New Roman" pitchFamily="18" charset="0"/>
              <a:cs typeface="Arial" pitchFamily="34" charset="0"/>
            </a:endParaRPr>
          </a:p>
          <a:p>
            <a:pPr marL="342900" marR="0" lvl="0" indent="-342900"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US" sz="2400" dirty="0">
                <a:latin typeface="Arial" pitchFamily="34" charset="0"/>
                <a:ea typeface="Times New Roman" pitchFamily="18" charset="0"/>
                <a:cs typeface="Arial" pitchFamily="34" charset="0"/>
              </a:rPr>
              <a:t>The scores in the a treatment are relatively close to one another or relatively spread apart.</a:t>
            </a:r>
          </a:p>
          <a:p>
            <a:pPr marL="342900" marR="0" lvl="0" indent="-342900"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US" sz="2400" dirty="0">
                <a:latin typeface="Arial" pitchFamily="34" charset="0"/>
                <a:ea typeface="Times New Roman" pitchFamily="18" charset="0"/>
                <a:cs typeface="Arial" pitchFamily="34" charset="0"/>
              </a:rPr>
              <a:t>The means are relatively similar to the Grand Mean or are relatively dissimilar from the Grand Mean</a:t>
            </a:r>
          </a:p>
          <a:p>
            <a:pPr marL="0" marR="0" lvl="0" indent="0" defTabSz="914400" rtl="0" eaLnBrk="1" fontAlgn="base" latinLnBrk="0" hangingPunct="1">
              <a:lnSpc>
                <a:spcPct val="100000"/>
              </a:lnSpc>
              <a:spcBef>
                <a:spcPct val="0"/>
              </a:spcBef>
              <a:spcAft>
                <a:spcPct val="0"/>
              </a:spcAft>
              <a:buClrTx/>
              <a:buSzTx/>
              <a:buFontTx/>
              <a:buNone/>
              <a:tabLst/>
            </a:pPr>
            <a:endParaRPr lang="en-US" sz="2400" dirty="0">
              <a:latin typeface="Arial" pitchFamily="34" charset="0"/>
              <a:ea typeface="Times New Roman" pitchFamily="18" charset="0"/>
              <a:cs typeface="Arial" pitchFamily="34" charset="0"/>
            </a:endParaRPr>
          </a:p>
          <a:p>
            <a:pPr marL="457200" marR="0" lvl="0" indent="-457200" defTabSz="914400" rtl="0" eaLnBrk="1" fontAlgn="base" latinLnBrk="0" hangingPunct="1">
              <a:lnSpc>
                <a:spcPct val="100000"/>
              </a:lnSpc>
              <a:spcBef>
                <a:spcPct val="0"/>
              </a:spcBef>
              <a:spcAft>
                <a:spcPct val="0"/>
              </a:spcAft>
              <a:buClrTx/>
              <a:buSzTx/>
              <a:buFont typeface="+mj-lt"/>
              <a:buAutoNum type="arabicPeriod"/>
              <a:tabLst/>
            </a:pPr>
            <a:r>
              <a:rPr lang="en-US" sz="2400" dirty="0" err="1">
                <a:solidFill>
                  <a:schemeClr val="accent5"/>
                </a:solidFill>
                <a:latin typeface="Arial" pitchFamily="34" charset="0"/>
                <a:ea typeface="Times New Roman" pitchFamily="18" charset="0"/>
                <a:cs typeface="Arial" pitchFamily="34" charset="0"/>
              </a:rPr>
              <a:t>SStotal</a:t>
            </a:r>
            <a:r>
              <a:rPr lang="en-US" sz="2400" dirty="0">
                <a:solidFill>
                  <a:schemeClr val="accent5"/>
                </a:solidFill>
                <a:latin typeface="Arial" pitchFamily="34" charset="0"/>
                <a:ea typeface="Times New Roman" pitchFamily="18" charset="0"/>
                <a:cs typeface="Arial" pitchFamily="34" charset="0"/>
              </a:rPr>
              <a:t>?</a:t>
            </a:r>
          </a:p>
          <a:p>
            <a:pPr marL="457200" marR="0" lvl="0" indent="-457200" defTabSz="914400" rtl="0" eaLnBrk="1" fontAlgn="base" latinLnBrk="0" hangingPunct="1">
              <a:lnSpc>
                <a:spcPct val="100000"/>
              </a:lnSpc>
              <a:spcBef>
                <a:spcPct val="0"/>
              </a:spcBef>
              <a:spcAft>
                <a:spcPct val="0"/>
              </a:spcAft>
              <a:buClrTx/>
              <a:buSzTx/>
              <a:buFont typeface="+mj-lt"/>
              <a:buAutoNum type="arabicPeriod"/>
              <a:tabLst/>
            </a:pPr>
            <a:r>
              <a:rPr lang="en-US" sz="2400" dirty="0" err="1">
                <a:solidFill>
                  <a:schemeClr val="accent5"/>
                </a:solidFill>
                <a:latin typeface="Arial" pitchFamily="34" charset="0"/>
                <a:ea typeface="Times New Roman" pitchFamily="18" charset="0"/>
                <a:cs typeface="Arial" pitchFamily="34" charset="0"/>
              </a:rPr>
              <a:t>SSbetween</a:t>
            </a:r>
            <a:r>
              <a:rPr lang="en-US" sz="2400" dirty="0">
                <a:solidFill>
                  <a:schemeClr val="accent5"/>
                </a:solidFill>
                <a:latin typeface="Arial" pitchFamily="34" charset="0"/>
                <a:ea typeface="Times New Roman" pitchFamily="18" charset="0"/>
                <a:cs typeface="Arial" pitchFamily="34" charset="0"/>
              </a:rPr>
              <a:t>?</a:t>
            </a:r>
          </a:p>
          <a:p>
            <a:pPr marL="457200" marR="0" lvl="0" indent="-457200" defTabSz="914400" rtl="0" eaLnBrk="1" fontAlgn="base" latinLnBrk="0" hangingPunct="1">
              <a:lnSpc>
                <a:spcPct val="100000"/>
              </a:lnSpc>
              <a:spcBef>
                <a:spcPct val="0"/>
              </a:spcBef>
              <a:spcAft>
                <a:spcPct val="0"/>
              </a:spcAft>
              <a:buClrTx/>
              <a:buSzTx/>
              <a:buFont typeface="+mj-lt"/>
              <a:buAutoNum type="arabicPeriod"/>
              <a:tabLst/>
            </a:pPr>
            <a:r>
              <a:rPr lang="en-US" sz="2400" dirty="0" err="1">
                <a:solidFill>
                  <a:schemeClr val="accent5"/>
                </a:solidFill>
                <a:latin typeface="Arial" pitchFamily="34" charset="0"/>
                <a:ea typeface="Times New Roman" pitchFamily="18" charset="0"/>
                <a:cs typeface="Arial" pitchFamily="34" charset="0"/>
              </a:rPr>
              <a:t>SSwithin</a:t>
            </a:r>
            <a:r>
              <a:rPr lang="en-US" sz="2400" dirty="0">
                <a:solidFill>
                  <a:schemeClr val="accent5"/>
                </a:solidFill>
                <a:latin typeface="Arial" pitchFamily="34" charset="0"/>
                <a:ea typeface="Times New Roman" pitchFamily="18" charset="0"/>
                <a:cs typeface="Arial" pitchFamily="34" charset="0"/>
              </a:rPr>
              <a:t>?</a:t>
            </a:r>
          </a:p>
          <a:p>
            <a:pPr marL="0" marR="0" lvl="0" indent="0" defTabSz="914400" rtl="0" eaLnBrk="1" fontAlgn="base" latinLnBrk="0" hangingPunct="1">
              <a:lnSpc>
                <a:spcPct val="100000"/>
              </a:lnSpc>
              <a:spcBef>
                <a:spcPct val="0"/>
              </a:spcBef>
              <a:spcAft>
                <a:spcPct val="0"/>
              </a:spcAft>
              <a:buClrTx/>
              <a:buSzTx/>
              <a:buFontTx/>
              <a:buNone/>
              <a:tabLst/>
            </a:pPr>
            <a:endParaRPr lang="en-US" sz="2400" dirty="0">
              <a:latin typeface="Arial" pitchFamily="34" charset="0"/>
              <a:ea typeface="Times New Roman" pitchFamily="18" charset="0"/>
              <a:cs typeface="Arial" pitchFamily="34" charset="0"/>
            </a:endParaRPr>
          </a:p>
          <a:p>
            <a:pPr marL="0" marR="0" lvl="0" indent="0" defTabSz="914400" rtl="0" eaLnBrk="1" fontAlgn="base" latinLnBrk="0" hangingPunct="1">
              <a:lnSpc>
                <a:spcPct val="100000"/>
              </a:lnSpc>
              <a:spcBef>
                <a:spcPct val="0"/>
              </a:spcBef>
              <a:spcAft>
                <a:spcPct val="0"/>
              </a:spcAft>
              <a:buClrTx/>
              <a:buSzTx/>
              <a:buFontTx/>
              <a:buNone/>
              <a:tabLst/>
            </a:pPr>
            <a:endParaRPr lang="en-US" sz="2400" dirty="0">
              <a:latin typeface="Arial" pitchFamily="34" charset="0"/>
              <a:ea typeface="Times New Roman" pitchFamily="18" charset="0"/>
              <a:cs typeface="Arial" pitchFamily="34" charset="0"/>
            </a:endParaRPr>
          </a:p>
        </p:txBody>
      </p:sp>
    </p:spTree>
    <p:extLst>
      <p:ext uri="{BB962C8B-B14F-4D97-AF65-F5344CB8AC3E}">
        <p14:creationId xmlns:p14="http://schemas.microsoft.com/office/powerpoint/2010/main" val="41814538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783" y="0"/>
            <a:ext cx="8229600" cy="921942"/>
          </a:xfrm>
        </p:spPr>
        <p:txBody>
          <a:bodyPr>
            <a:noAutofit/>
          </a:bodyPr>
          <a:lstStyle/>
          <a:p>
            <a:r>
              <a:rPr lang="en-US" cap="none" dirty="0"/>
              <a:t>Mood and memory</a:t>
            </a:r>
          </a:p>
        </p:txBody>
      </p:sp>
      <p:sp>
        <p:nvSpPr>
          <p:cNvPr id="5" name="Rectangle 1"/>
          <p:cNvSpPr>
            <a:spLocks noChangeArrowheads="1"/>
          </p:cNvSpPr>
          <p:nvPr/>
        </p:nvSpPr>
        <p:spPr bwMode="auto">
          <a:xfrm>
            <a:off x="137983" y="762000"/>
            <a:ext cx="8839199" cy="67403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A psychologist wants to know if mood effects memory.  He manipulates mood by playing different groups of subjects happy music, sad music, or neutral music. There were 12 subjects in each condition.  The means appear in the table below.</a:t>
            </a:r>
          </a:p>
          <a:p>
            <a:pPr marL="914400" lvl="1" indent="-457200" fontAlgn="base">
              <a:spcBef>
                <a:spcPct val="0"/>
              </a:spcBef>
              <a:spcAft>
                <a:spcPct val="0"/>
              </a:spcAft>
              <a:buFont typeface="+mj-lt"/>
              <a:buAutoNum type="arabicPeriod"/>
            </a:pPr>
            <a:endParaRPr kumimoji="0" lang="en-US" sz="24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914400" lvl="1" indent="-457200" fontAlgn="base">
              <a:spcBef>
                <a:spcPct val="0"/>
              </a:spcBef>
              <a:spcAft>
                <a:spcPct val="0"/>
              </a:spcAft>
              <a:buFont typeface="+mj-lt"/>
              <a:buAutoNum type="arabicPeriod"/>
            </a:pPr>
            <a:endParaRPr lang="en-US" sz="2400" dirty="0">
              <a:latin typeface="Arial" pitchFamily="34" charset="0"/>
              <a:ea typeface="Times New Roman" pitchFamily="18" charset="0"/>
              <a:cs typeface="Arial" pitchFamily="34" charset="0"/>
            </a:endParaRPr>
          </a:p>
          <a:p>
            <a:pPr marL="914400" lvl="1" indent="-457200" fontAlgn="base">
              <a:spcBef>
                <a:spcPct val="0"/>
              </a:spcBef>
              <a:spcAft>
                <a:spcPct val="0"/>
              </a:spcAft>
              <a:buFont typeface="+mj-lt"/>
              <a:buAutoNum type="arabicPeriod"/>
            </a:pPr>
            <a:endParaRPr kumimoji="0" lang="en-US" sz="24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914400" lvl="1" indent="-457200" fontAlgn="base">
              <a:spcBef>
                <a:spcPct val="0"/>
              </a:spcBef>
              <a:spcAft>
                <a:spcPct val="0"/>
              </a:spcAft>
              <a:buFont typeface="+mj-lt"/>
              <a:buAutoNum type="arabicPeriod"/>
            </a:pPr>
            <a:r>
              <a:rPr kumimoji="0" lang="en-US"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What is the IV?  What is the DV?</a:t>
            </a:r>
          </a:p>
          <a:p>
            <a:pPr marL="914400" lvl="1" indent="-457200" fontAlgn="base">
              <a:spcBef>
                <a:spcPct val="0"/>
              </a:spcBef>
              <a:spcAft>
                <a:spcPct val="0"/>
              </a:spcAft>
              <a:buFont typeface="+mj-lt"/>
              <a:buAutoNum type="arabicPeriod"/>
            </a:pPr>
            <a:r>
              <a:rPr kumimoji="0" lang="en-US"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How many factor(s) are in the experiment?</a:t>
            </a:r>
          </a:p>
          <a:p>
            <a:pPr marL="914400" lvl="1" indent="-457200" fontAlgn="base">
              <a:spcBef>
                <a:spcPct val="0"/>
              </a:spcBef>
              <a:spcAft>
                <a:spcPct val="0"/>
              </a:spcAft>
              <a:buFont typeface="+mj-lt"/>
              <a:buAutoNum type="arabicPeriod"/>
            </a:pPr>
            <a:r>
              <a:rPr lang="en-US" sz="2400" dirty="0">
                <a:latin typeface="Arial" pitchFamily="34" charset="0"/>
                <a:ea typeface="Times New Roman" pitchFamily="18" charset="0"/>
                <a:cs typeface="Arial" pitchFamily="34" charset="0"/>
              </a:rPr>
              <a:t>How</a:t>
            </a:r>
            <a:r>
              <a:rPr kumimoji="0" lang="en-US"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 many levels does the factor have?</a:t>
            </a:r>
          </a:p>
          <a:p>
            <a:pPr marL="914400" lvl="1" indent="-457200" fontAlgn="base">
              <a:spcBef>
                <a:spcPct val="0"/>
              </a:spcBef>
              <a:spcAft>
                <a:spcPct val="0"/>
              </a:spcAft>
              <a:buFont typeface="+mj-lt"/>
              <a:buAutoNum type="arabicPeriod"/>
            </a:pPr>
            <a:r>
              <a:rPr lang="en-US" sz="2400" dirty="0">
                <a:latin typeface="Arial" pitchFamily="34" charset="0"/>
                <a:ea typeface="Times New Roman" pitchFamily="18" charset="0"/>
                <a:cs typeface="Arial" pitchFamily="34" charset="0"/>
              </a:rPr>
              <a:t>What is the null hypothesis for this experiment?</a:t>
            </a:r>
          </a:p>
          <a:p>
            <a:pPr marL="914400" lvl="1" indent="-457200" fontAlgn="base">
              <a:spcBef>
                <a:spcPct val="0"/>
              </a:spcBef>
              <a:spcAft>
                <a:spcPct val="0"/>
              </a:spcAft>
              <a:buFont typeface="+mj-lt"/>
              <a:buAutoNum type="arabicPeriod"/>
            </a:pPr>
            <a:r>
              <a:rPr kumimoji="0" lang="en-US"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What is the alternative hypothesis for the experiment?</a:t>
            </a:r>
          </a:p>
          <a:p>
            <a:pPr marL="914400" lvl="1" indent="-457200" fontAlgn="base">
              <a:spcBef>
                <a:spcPct val="0"/>
              </a:spcBef>
              <a:spcAft>
                <a:spcPct val="0"/>
              </a:spcAft>
              <a:buFont typeface="+mj-lt"/>
              <a:buAutoNum type="arabicPeriod"/>
            </a:pPr>
            <a:r>
              <a:rPr lang="en-US" sz="2400" dirty="0">
                <a:latin typeface="Arial" pitchFamily="34" charset="0"/>
                <a:ea typeface="Times New Roman" pitchFamily="18" charset="0"/>
                <a:cs typeface="Arial" pitchFamily="34" charset="0"/>
              </a:rPr>
              <a:t>Identify a source of treatment variability?  </a:t>
            </a:r>
          </a:p>
          <a:p>
            <a:pPr marL="914400" lvl="1" indent="-457200" fontAlgn="base">
              <a:spcBef>
                <a:spcPct val="0"/>
              </a:spcBef>
              <a:spcAft>
                <a:spcPct val="0"/>
              </a:spcAft>
              <a:buFont typeface="+mj-lt"/>
              <a:buAutoNum type="arabicPeriod"/>
            </a:pPr>
            <a:r>
              <a:rPr lang="en-US" sz="2400" dirty="0">
                <a:latin typeface="Arial" pitchFamily="34" charset="0"/>
                <a:ea typeface="Times New Roman" pitchFamily="18" charset="0"/>
                <a:cs typeface="Arial" pitchFamily="34" charset="0"/>
              </a:rPr>
              <a:t>Identify one source of chance variability.</a:t>
            </a:r>
            <a:endParaRPr kumimoji="0" lang="en-US" sz="24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914400" lvl="1" indent="-457200" fontAlgn="base">
              <a:spcBef>
                <a:spcPct val="0"/>
              </a:spcBef>
              <a:spcAft>
                <a:spcPct val="0"/>
              </a:spcAft>
              <a:buFont typeface="+mj-lt"/>
              <a:buAutoNum type="arabicPeriod"/>
            </a:pPr>
            <a:r>
              <a:rPr lang="en-US" sz="2400" dirty="0">
                <a:latin typeface="Arial" pitchFamily="34" charset="0"/>
                <a:ea typeface="Times New Roman" pitchFamily="18" charset="0"/>
                <a:cs typeface="Arial" pitchFamily="34" charset="0"/>
              </a:rPr>
              <a:t>What is critical value for F?</a:t>
            </a:r>
          </a:p>
          <a:p>
            <a:pPr marL="914400" lvl="1" indent="-457200" fontAlgn="base">
              <a:spcBef>
                <a:spcPct val="0"/>
              </a:spcBef>
              <a:spcAft>
                <a:spcPct val="0"/>
              </a:spcAft>
              <a:buFont typeface="+mj-lt"/>
              <a:buAutoNum type="arabicPeriod"/>
            </a:pPr>
            <a:r>
              <a:rPr kumimoji="0" lang="en-US"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Interpre</a:t>
            </a:r>
            <a:r>
              <a:rPr lang="en-US" sz="2400" dirty="0">
                <a:latin typeface="Arial" pitchFamily="34" charset="0"/>
                <a:ea typeface="Times New Roman" pitchFamily="18" charset="0"/>
                <a:cs typeface="Arial" pitchFamily="34" charset="0"/>
              </a:rPr>
              <a:t>t the data if Tukey’s HSD = 1.2.</a:t>
            </a:r>
            <a:endParaRPr kumimoji="0" lang="en-US" sz="24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defTabSz="914400" rtl="0" eaLnBrk="1" fontAlgn="base" latinLnBrk="0" hangingPunct="1">
              <a:lnSpc>
                <a:spcPct val="100000"/>
              </a:lnSpc>
              <a:spcBef>
                <a:spcPct val="0"/>
              </a:spcBef>
              <a:spcAft>
                <a:spcPct val="0"/>
              </a:spcAft>
              <a:buClrTx/>
              <a:buSzTx/>
              <a:buFontTx/>
              <a:buNone/>
              <a:tabLst/>
            </a:pPr>
            <a:endParaRPr lang="en-US" sz="2400" dirty="0">
              <a:latin typeface="Arial" pitchFamily="34" charset="0"/>
              <a:cs typeface="Arial" pitchFamily="34" charset="0"/>
            </a:endParaRPr>
          </a:p>
          <a:p>
            <a:pPr marL="0" marR="0" lvl="0" indent="0"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3" name="Table 7">
            <a:extLst>
              <a:ext uri="{FF2B5EF4-FFF2-40B4-BE49-F238E27FC236}">
                <a16:creationId xmlns:a16="http://schemas.microsoft.com/office/drawing/2014/main" id="{3F31A0A2-361F-804E-AF02-97BD6DBA4807}"/>
              </a:ext>
            </a:extLst>
          </p:cNvPr>
          <p:cNvGraphicFramePr>
            <a:graphicFrameLocks noGrp="1"/>
          </p:cNvGraphicFramePr>
          <p:nvPr/>
        </p:nvGraphicFramePr>
        <p:xfrm>
          <a:off x="1509582" y="2438400"/>
          <a:ext cx="6096000" cy="7416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4020107893"/>
                    </a:ext>
                  </a:extLst>
                </a:gridCol>
                <a:gridCol w="2032000">
                  <a:extLst>
                    <a:ext uri="{9D8B030D-6E8A-4147-A177-3AD203B41FA5}">
                      <a16:colId xmlns:a16="http://schemas.microsoft.com/office/drawing/2014/main" val="972886763"/>
                    </a:ext>
                  </a:extLst>
                </a:gridCol>
                <a:gridCol w="2032000">
                  <a:extLst>
                    <a:ext uri="{9D8B030D-6E8A-4147-A177-3AD203B41FA5}">
                      <a16:colId xmlns:a16="http://schemas.microsoft.com/office/drawing/2014/main" val="67758397"/>
                    </a:ext>
                  </a:extLst>
                </a:gridCol>
              </a:tblGrid>
              <a:tr h="370840">
                <a:tc>
                  <a:txBody>
                    <a:bodyPr/>
                    <a:lstStyle/>
                    <a:p>
                      <a:pPr algn="ctr"/>
                      <a:r>
                        <a:rPr lang="en-US" dirty="0"/>
                        <a:t>Positive</a:t>
                      </a:r>
                    </a:p>
                  </a:txBody>
                  <a:tcPr/>
                </a:tc>
                <a:tc>
                  <a:txBody>
                    <a:bodyPr/>
                    <a:lstStyle/>
                    <a:p>
                      <a:pPr algn="ctr"/>
                      <a:r>
                        <a:rPr lang="en-US" dirty="0"/>
                        <a:t>Neutral</a:t>
                      </a:r>
                    </a:p>
                  </a:txBody>
                  <a:tcPr/>
                </a:tc>
                <a:tc>
                  <a:txBody>
                    <a:bodyPr/>
                    <a:lstStyle/>
                    <a:p>
                      <a:pPr algn="ctr"/>
                      <a:r>
                        <a:rPr lang="en-US" dirty="0"/>
                        <a:t>Negative</a:t>
                      </a:r>
                    </a:p>
                  </a:txBody>
                  <a:tcPr/>
                </a:tc>
                <a:extLst>
                  <a:ext uri="{0D108BD9-81ED-4DB2-BD59-A6C34878D82A}">
                    <a16:rowId xmlns:a16="http://schemas.microsoft.com/office/drawing/2014/main" val="321043753"/>
                  </a:ext>
                </a:extLst>
              </a:tr>
              <a:tr h="370840">
                <a:tc>
                  <a:txBody>
                    <a:bodyPr/>
                    <a:lstStyle/>
                    <a:p>
                      <a:pPr algn="ctr"/>
                      <a:r>
                        <a:rPr lang="en-US" dirty="0"/>
                        <a:t>8.4</a:t>
                      </a:r>
                    </a:p>
                  </a:txBody>
                  <a:tcPr/>
                </a:tc>
                <a:tc>
                  <a:txBody>
                    <a:bodyPr/>
                    <a:lstStyle/>
                    <a:p>
                      <a:pPr algn="ctr"/>
                      <a:r>
                        <a:rPr lang="en-US" dirty="0"/>
                        <a:t>6.2</a:t>
                      </a:r>
                    </a:p>
                  </a:txBody>
                  <a:tcPr/>
                </a:tc>
                <a:tc>
                  <a:txBody>
                    <a:bodyPr/>
                    <a:lstStyle/>
                    <a:p>
                      <a:pPr algn="ctr"/>
                      <a:r>
                        <a:rPr lang="en-US" dirty="0"/>
                        <a:t>7.5</a:t>
                      </a:r>
                    </a:p>
                  </a:txBody>
                  <a:tcPr/>
                </a:tc>
                <a:extLst>
                  <a:ext uri="{0D108BD9-81ED-4DB2-BD59-A6C34878D82A}">
                    <a16:rowId xmlns:a16="http://schemas.microsoft.com/office/drawing/2014/main" val="4112785333"/>
                  </a:ext>
                </a:extLst>
              </a:tr>
            </a:tbl>
          </a:graphicData>
        </a:graphic>
      </p:graphicFrame>
    </p:spTree>
    <p:extLst>
      <p:ext uri="{BB962C8B-B14F-4D97-AF65-F5344CB8AC3E}">
        <p14:creationId xmlns:p14="http://schemas.microsoft.com/office/powerpoint/2010/main" val="27258951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74638"/>
            <a:ext cx="8229600" cy="792162"/>
          </a:xfrm>
        </p:spPr>
        <p:txBody>
          <a:bodyPr>
            <a:normAutofit fontScale="90000"/>
          </a:bodyPr>
          <a:lstStyle/>
          <a:p>
            <a:pPr eaLnBrk="1" hangingPunct="1"/>
            <a:r>
              <a:rPr lang="en-US" dirty="0">
                <a:latin typeface="Arial" charset="0"/>
              </a:rPr>
              <a:t>Is this a significant difference?</a:t>
            </a:r>
          </a:p>
        </p:txBody>
      </p:sp>
      <p:pic>
        <p:nvPicPr>
          <p:cNvPr id="15363" name="Picture 3" descr="High variability normal curve"/>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257300" y="2581274"/>
            <a:ext cx="4038600" cy="2676525"/>
          </a:xfrm>
          <a:noFill/>
        </p:spPr>
      </p:pic>
      <p:pic>
        <p:nvPicPr>
          <p:cNvPr id="15367" name="Picture 7" descr="High variability normal curve"/>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047140" y="2607549"/>
            <a:ext cx="4038600" cy="2600325"/>
          </a:xfrm>
          <a:noFill/>
        </p:spPr>
      </p:pic>
      <p:pic>
        <p:nvPicPr>
          <p:cNvPr id="15364" name="Picture 4" descr="High variability normal curve"/>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2667000" y="2590800"/>
            <a:ext cx="4038600" cy="2524125"/>
          </a:xfrm>
          <a:noFill/>
        </p:spPr>
      </p:pic>
      <p:sp>
        <p:nvSpPr>
          <p:cNvPr id="15365" name="Line 5"/>
          <p:cNvSpPr>
            <a:spLocks noChangeShapeType="1"/>
          </p:cNvSpPr>
          <p:nvPr/>
        </p:nvSpPr>
        <p:spPr bwMode="auto">
          <a:xfrm flipH="1">
            <a:off x="304800" y="5257800"/>
            <a:ext cx="86106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66" name="Line 6"/>
          <p:cNvSpPr>
            <a:spLocks noChangeShapeType="1"/>
          </p:cNvSpPr>
          <p:nvPr/>
        </p:nvSpPr>
        <p:spPr bwMode="auto">
          <a:xfrm flipV="1">
            <a:off x="304800" y="1676400"/>
            <a:ext cx="0" cy="35814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69" name="Line 9"/>
          <p:cNvSpPr>
            <a:spLocks noChangeShapeType="1"/>
          </p:cNvSpPr>
          <p:nvPr/>
        </p:nvSpPr>
        <p:spPr bwMode="auto">
          <a:xfrm>
            <a:off x="4648200" y="5257800"/>
            <a:ext cx="0" cy="304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70" name="Line 10"/>
          <p:cNvSpPr>
            <a:spLocks noChangeShapeType="1"/>
          </p:cNvSpPr>
          <p:nvPr/>
        </p:nvSpPr>
        <p:spPr bwMode="auto">
          <a:xfrm>
            <a:off x="6092716" y="5257800"/>
            <a:ext cx="0" cy="304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71" name="Line 11"/>
          <p:cNvSpPr>
            <a:spLocks noChangeShapeType="1"/>
          </p:cNvSpPr>
          <p:nvPr/>
        </p:nvSpPr>
        <p:spPr bwMode="auto">
          <a:xfrm>
            <a:off x="3276600" y="5257800"/>
            <a:ext cx="0" cy="304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15372" name="Group 16"/>
          <p:cNvGrpSpPr>
            <a:grpSpLocks/>
          </p:cNvGrpSpPr>
          <p:nvPr/>
        </p:nvGrpSpPr>
        <p:grpSpPr bwMode="auto">
          <a:xfrm>
            <a:off x="2971800" y="5638799"/>
            <a:ext cx="3581400" cy="890588"/>
            <a:chOff x="1344" y="3524"/>
            <a:chExt cx="2256" cy="561"/>
          </a:xfrm>
        </p:grpSpPr>
        <p:sp>
          <p:nvSpPr>
            <p:cNvPr id="15373" name="Text Box 12"/>
            <p:cNvSpPr txBox="1">
              <a:spLocks noChangeArrowheads="1"/>
            </p:cNvSpPr>
            <p:nvPr/>
          </p:nvSpPr>
          <p:spPr bwMode="auto">
            <a:xfrm>
              <a:off x="1344" y="3552"/>
              <a:ext cx="384"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dirty="0"/>
                <a:t>M</a:t>
              </a:r>
              <a:r>
                <a:rPr lang="en-US" sz="1800" baseline="-25000" dirty="0"/>
                <a:t>1</a:t>
              </a:r>
            </a:p>
          </p:txBody>
        </p:sp>
        <p:sp>
          <p:nvSpPr>
            <p:cNvPr id="15374" name="Text Box 13"/>
            <p:cNvSpPr txBox="1">
              <a:spLocks noChangeArrowheads="1"/>
            </p:cNvSpPr>
            <p:nvPr/>
          </p:nvSpPr>
          <p:spPr bwMode="auto">
            <a:xfrm>
              <a:off x="2232" y="3552"/>
              <a:ext cx="384"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dirty="0"/>
                <a:t>M</a:t>
              </a:r>
              <a:r>
                <a:rPr lang="en-US" sz="1800" baseline="-25000" dirty="0"/>
                <a:t>2</a:t>
              </a:r>
            </a:p>
          </p:txBody>
        </p:sp>
        <p:sp>
          <p:nvSpPr>
            <p:cNvPr id="15375" name="Text Box 14"/>
            <p:cNvSpPr txBox="1">
              <a:spLocks noChangeArrowheads="1"/>
            </p:cNvSpPr>
            <p:nvPr/>
          </p:nvSpPr>
          <p:spPr bwMode="auto">
            <a:xfrm>
              <a:off x="3216" y="3524"/>
              <a:ext cx="384"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dirty="0"/>
                <a:t>M</a:t>
              </a:r>
              <a:r>
                <a:rPr lang="en-US" sz="1800" baseline="-25000" dirty="0"/>
                <a:t>3</a:t>
              </a:r>
            </a:p>
          </p:txBody>
        </p:sp>
        <p:sp>
          <p:nvSpPr>
            <p:cNvPr id="15376" name="Text Box 15"/>
            <p:cNvSpPr txBox="1">
              <a:spLocks noChangeArrowheads="1"/>
            </p:cNvSpPr>
            <p:nvPr/>
          </p:nvSpPr>
          <p:spPr bwMode="auto">
            <a:xfrm>
              <a:off x="2256" y="3854"/>
              <a:ext cx="33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dirty="0"/>
                <a:t>M</a:t>
              </a:r>
              <a:r>
                <a:rPr lang="en-US" sz="1800" baseline="-25000" dirty="0"/>
                <a:t>G</a:t>
              </a:r>
            </a:p>
          </p:txBody>
        </p:sp>
      </p:grpSp>
    </p:spTree>
    <p:extLst>
      <p:ext uri="{BB962C8B-B14F-4D97-AF65-F5344CB8AC3E}">
        <p14:creationId xmlns:p14="http://schemas.microsoft.com/office/powerpoint/2010/main" val="13031825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descr="High variability normal curve"/>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2514600"/>
            <a:ext cx="4038600" cy="2676525"/>
          </a:xfrm>
          <a:noFill/>
        </p:spPr>
      </p:pic>
      <p:pic>
        <p:nvPicPr>
          <p:cNvPr id="16388" name="Picture 4" descr="High variability normal curve"/>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2895600" y="2590800"/>
            <a:ext cx="4038600" cy="2524125"/>
          </a:xfrm>
          <a:noFill/>
        </p:spPr>
      </p:pic>
      <p:sp>
        <p:nvSpPr>
          <p:cNvPr id="16389" name="Line 5"/>
          <p:cNvSpPr>
            <a:spLocks noChangeShapeType="1"/>
          </p:cNvSpPr>
          <p:nvPr/>
        </p:nvSpPr>
        <p:spPr bwMode="auto">
          <a:xfrm flipH="1">
            <a:off x="304800" y="5257800"/>
            <a:ext cx="86106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6390" name="Line 6"/>
          <p:cNvSpPr>
            <a:spLocks noChangeShapeType="1"/>
          </p:cNvSpPr>
          <p:nvPr/>
        </p:nvSpPr>
        <p:spPr bwMode="auto">
          <a:xfrm flipV="1">
            <a:off x="304800" y="1676400"/>
            <a:ext cx="0" cy="35814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6392" name="Line 8"/>
          <p:cNvSpPr>
            <a:spLocks noChangeShapeType="1"/>
          </p:cNvSpPr>
          <p:nvPr/>
        </p:nvSpPr>
        <p:spPr bwMode="auto">
          <a:xfrm>
            <a:off x="2438400" y="5257800"/>
            <a:ext cx="0" cy="2286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6393" name="Line 9"/>
          <p:cNvSpPr>
            <a:spLocks noChangeShapeType="1"/>
          </p:cNvSpPr>
          <p:nvPr/>
        </p:nvSpPr>
        <p:spPr bwMode="auto">
          <a:xfrm>
            <a:off x="4953000" y="5257800"/>
            <a:ext cx="0" cy="304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6394" name="Line 10"/>
          <p:cNvSpPr>
            <a:spLocks noChangeShapeType="1"/>
          </p:cNvSpPr>
          <p:nvPr/>
        </p:nvSpPr>
        <p:spPr bwMode="auto">
          <a:xfrm>
            <a:off x="7239000" y="5257800"/>
            <a:ext cx="0" cy="304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6395" name="Line 11"/>
          <p:cNvSpPr>
            <a:spLocks noChangeShapeType="1"/>
          </p:cNvSpPr>
          <p:nvPr/>
        </p:nvSpPr>
        <p:spPr bwMode="auto">
          <a:xfrm>
            <a:off x="2438400" y="5257800"/>
            <a:ext cx="0" cy="304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6396" name="Text Box 17"/>
          <p:cNvSpPr txBox="1">
            <a:spLocks noChangeArrowheads="1"/>
          </p:cNvSpPr>
          <p:nvPr/>
        </p:nvSpPr>
        <p:spPr bwMode="auto">
          <a:xfrm>
            <a:off x="2133600" y="5638800"/>
            <a:ext cx="6096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t>M</a:t>
            </a:r>
            <a:r>
              <a:rPr lang="en-US" sz="1800" baseline="-25000"/>
              <a:t>1</a:t>
            </a:r>
          </a:p>
        </p:txBody>
      </p:sp>
      <p:sp>
        <p:nvSpPr>
          <p:cNvPr id="16397" name="Text Box 18"/>
          <p:cNvSpPr txBox="1">
            <a:spLocks noChangeArrowheads="1"/>
          </p:cNvSpPr>
          <p:nvPr/>
        </p:nvSpPr>
        <p:spPr bwMode="auto">
          <a:xfrm>
            <a:off x="4648200" y="5638800"/>
            <a:ext cx="6096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t>M</a:t>
            </a:r>
            <a:r>
              <a:rPr lang="en-US" sz="1800" baseline="-25000"/>
              <a:t>2</a:t>
            </a:r>
          </a:p>
        </p:txBody>
      </p:sp>
      <p:sp>
        <p:nvSpPr>
          <p:cNvPr id="16398" name="Text Box 19"/>
          <p:cNvSpPr txBox="1">
            <a:spLocks noChangeArrowheads="1"/>
          </p:cNvSpPr>
          <p:nvPr/>
        </p:nvSpPr>
        <p:spPr bwMode="auto">
          <a:xfrm>
            <a:off x="6934200" y="5715000"/>
            <a:ext cx="6096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t>M</a:t>
            </a:r>
            <a:r>
              <a:rPr lang="en-US" sz="1800" baseline="-25000"/>
              <a:t>3</a:t>
            </a:r>
          </a:p>
        </p:txBody>
      </p:sp>
      <p:sp>
        <p:nvSpPr>
          <p:cNvPr id="16399" name="Text Box 20"/>
          <p:cNvSpPr txBox="1">
            <a:spLocks noChangeArrowheads="1"/>
          </p:cNvSpPr>
          <p:nvPr/>
        </p:nvSpPr>
        <p:spPr bwMode="auto">
          <a:xfrm>
            <a:off x="4648200" y="6172200"/>
            <a:ext cx="5334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t>M</a:t>
            </a:r>
            <a:r>
              <a:rPr lang="en-US" sz="1800" baseline="-25000"/>
              <a:t>G</a:t>
            </a:r>
          </a:p>
        </p:txBody>
      </p:sp>
      <p:pic>
        <p:nvPicPr>
          <p:cNvPr id="18" name="Picture 4" descr="High variability normal curve">
            <a:extLst>
              <a:ext uri="{FF2B5EF4-FFF2-40B4-BE49-F238E27FC236}">
                <a16:creationId xmlns:a16="http://schemas.microsoft.com/office/drawing/2014/main" id="{F2B2AA07-ABCC-DF46-8162-53CCE3F8EA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144530" y="2667772"/>
            <a:ext cx="4038600" cy="2524125"/>
          </a:xfrm>
          <a:prstGeom prst="rect">
            <a:avLst/>
          </a:prstGeom>
          <a:noFill/>
        </p:spPr>
      </p:pic>
      <p:sp>
        <p:nvSpPr>
          <p:cNvPr id="19" name="Rectangle 2">
            <a:extLst>
              <a:ext uri="{FF2B5EF4-FFF2-40B4-BE49-F238E27FC236}">
                <a16:creationId xmlns:a16="http://schemas.microsoft.com/office/drawing/2014/main" id="{C97B569D-07D5-FD4B-B4C8-3093386FF304}"/>
              </a:ext>
            </a:extLst>
          </p:cNvPr>
          <p:cNvSpPr>
            <a:spLocks noGrp="1" noChangeArrowheads="1"/>
          </p:cNvSpPr>
          <p:nvPr>
            <p:ph type="title"/>
          </p:nvPr>
        </p:nvSpPr>
        <p:spPr>
          <a:xfrm>
            <a:off x="457200" y="274638"/>
            <a:ext cx="8229600" cy="792162"/>
          </a:xfrm>
        </p:spPr>
        <p:txBody>
          <a:bodyPr>
            <a:normAutofit fontScale="90000"/>
          </a:bodyPr>
          <a:lstStyle/>
          <a:p>
            <a:pPr eaLnBrk="1" hangingPunct="1"/>
            <a:r>
              <a:rPr lang="en-US" dirty="0">
                <a:latin typeface="Arial" charset="0"/>
              </a:rPr>
              <a:t>Is this a significant difference?</a:t>
            </a:r>
          </a:p>
        </p:txBody>
      </p:sp>
    </p:spTree>
    <p:extLst>
      <p:ext uri="{BB962C8B-B14F-4D97-AF65-F5344CB8AC3E}">
        <p14:creationId xmlns:p14="http://schemas.microsoft.com/office/powerpoint/2010/main" val="5839819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dirty="0"/>
              <a:t>Group Size and Conformity</a:t>
            </a:r>
          </a:p>
        </p:txBody>
      </p:sp>
      <p:sp>
        <p:nvSpPr>
          <p:cNvPr id="3" name="Content Placeholder 2"/>
          <p:cNvSpPr>
            <a:spLocks noGrp="1"/>
          </p:cNvSpPr>
          <p:nvPr>
            <p:ph idx="1"/>
          </p:nvPr>
        </p:nvSpPr>
        <p:spPr>
          <a:xfrm>
            <a:off x="457200" y="838200"/>
            <a:ext cx="8382000" cy="2895600"/>
          </a:xfrm>
        </p:spPr>
        <p:txBody>
          <a:bodyPr>
            <a:normAutofit fontScale="92500"/>
          </a:bodyPr>
          <a:lstStyle/>
          <a:p>
            <a:pPr marL="0" indent="0">
              <a:buNone/>
            </a:pPr>
            <a:r>
              <a:rPr lang="en-US" dirty="0"/>
              <a:t>You are interested in the classic conformity studies conducted by Ashe. You want to replicate findings that group size matters. You randomly assign participants to one of three conditions: 3 person, 4 person, or 5 person groups. You then conduct the classic Ashe experiment and measure the number of times the participant conforms over 25 trials. Does your study suggest that group size affects the likelihood of conformity? Alpha =.05</a:t>
            </a:r>
          </a:p>
        </p:txBody>
      </p:sp>
      <p:pic>
        <p:nvPicPr>
          <p:cNvPr id="4" name="Picture 4" descr="http://www.age-of-the-sage.org/psychology/social/asch_conformity.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4100" y="3932109"/>
            <a:ext cx="4495800" cy="291559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8491093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dirty="0"/>
              <a:t>Group Size and Conformity</a:t>
            </a:r>
          </a:p>
        </p:txBody>
      </p:sp>
      <p:sp>
        <p:nvSpPr>
          <p:cNvPr id="3" name="Content Placeholder 2"/>
          <p:cNvSpPr>
            <a:spLocks noGrp="1"/>
          </p:cNvSpPr>
          <p:nvPr>
            <p:ph idx="1"/>
          </p:nvPr>
        </p:nvSpPr>
        <p:spPr>
          <a:xfrm>
            <a:off x="457200" y="838200"/>
            <a:ext cx="8382000" cy="2895600"/>
          </a:xfrm>
        </p:spPr>
        <p:txBody>
          <a:bodyPr>
            <a:normAutofit fontScale="92500"/>
          </a:bodyPr>
          <a:lstStyle/>
          <a:p>
            <a:pPr marL="0" indent="0">
              <a:buNone/>
            </a:pPr>
            <a:r>
              <a:rPr lang="en-US" dirty="0"/>
              <a:t>You are interested in the classic conformity studies conducted by Ashe. You want to replicate findings that group size matters. You randomly assign participants to one of three conditions: 3 person, 4 person, or 5 person groups. You then conduct the classic Ashe experiment and measure the number of times the participant conforms over 25 trials. Does your study suggest that group size affects the likelihood of conformity? Alpha =.05</a:t>
            </a:r>
          </a:p>
        </p:txBody>
      </p:sp>
      <p:graphicFrame>
        <p:nvGraphicFramePr>
          <p:cNvPr id="5" name="Table 4"/>
          <p:cNvGraphicFramePr>
            <a:graphicFrameLocks noGrp="1"/>
          </p:cNvGraphicFramePr>
          <p:nvPr/>
        </p:nvGraphicFramePr>
        <p:xfrm>
          <a:off x="608309" y="3733800"/>
          <a:ext cx="7696200" cy="853440"/>
        </p:xfrm>
        <a:graphic>
          <a:graphicData uri="http://schemas.openxmlformats.org/drawingml/2006/table">
            <a:tbl>
              <a:tblPr firstRow="1">
                <a:tableStyleId>{35758FB7-9AC5-4552-8A53-C91805E547FA}</a:tableStyleId>
              </a:tblPr>
              <a:tblGrid>
                <a:gridCol w="2565400">
                  <a:extLst>
                    <a:ext uri="{9D8B030D-6E8A-4147-A177-3AD203B41FA5}">
                      <a16:colId xmlns:a16="http://schemas.microsoft.com/office/drawing/2014/main" val="20000"/>
                    </a:ext>
                  </a:extLst>
                </a:gridCol>
                <a:gridCol w="2565400">
                  <a:extLst>
                    <a:ext uri="{9D8B030D-6E8A-4147-A177-3AD203B41FA5}">
                      <a16:colId xmlns:a16="http://schemas.microsoft.com/office/drawing/2014/main" val="20001"/>
                    </a:ext>
                  </a:extLst>
                </a:gridCol>
                <a:gridCol w="2565400">
                  <a:extLst>
                    <a:ext uri="{9D8B030D-6E8A-4147-A177-3AD203B41FA5}">
                      <a16:colId xmlns:a16="http://schemas.microsoft.com/office/drawing/2014/main" val="20002"/>
                    </a:ext>
                  </a:extLst>
                </a:gridCol>
              </a:tblGrid>
              <a:tr h="0">
                <a:tc>
                  <a:txBody>
                    <a:bodyPr/>
                    <a:lstStyle/>
                    <a:p>
                      <a:pPr marL="0" marR="0" algn="ctr">
                        <a:spcBef>
                          <a:spcPts val="0"/>
                        </a:spcBef>
                        <a:spcAft>
                          <a:spcPts val="0"/>
                        </a:spcAft>
                      </a:pPr>
                      <a:r>
                        <a:rPr lang="en-US" sz="2800" dirty="0">
                          <a:effectLst/>
                        </a:rPr>
                        <a:t>3 Person</a:t>
                      </a:r>
                      <a:endParaRPr lang="en-US" sz="28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800" dirty="0">
                          <a:effectLst/>
                        </a:rPr>
                        <a:t>4 Person</a:t>
                      </a:r>
                      <a:endParaRPr lang="en-US" sz="28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800" dirty="0">
                          <a:effectLst/>
                          <a:sym typeface="Symbol"/>
                        </a:rPr>
                        <a:t>5 Person</a:t>
                      </a:r>
                      <a:endParaRPr lang="en-US" sz="28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0"/>
                  </a:ext>
                </a:extLst>
              </a:tr>
              <a:tr h="0">
                <a:tc>
                  <a:txBody>
                    <a:bodyPr/>
                    <a:lstStyle/>
                    <a:p>
                      <a:pPr marL="0" marR="0" algn="ctr">
                        <a:spcBef>
                          <a:spcPts val="0"/>
                        </a:spcBef>
                        <a:spcAft>
                          <a:spcPts val="0"/>
                        </a:spcAft>
                      </a:pPr>
                      <a:r>
                        <a:rPr lang="en-US" sz="2800" dirty="0">
                          <a:effectLst/>
                        </a:rPr>
                        <a:t>10, 11, 14, 17</a:t>
                      </a:r>
                      <a:endParaRPr lang="en-US" sz="28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800" dirty="0">
                          <a:effectLst/>
                        </a:rPr>
                        <a:t>16, 16, 19, 21</a:t>
                      </a:r>
                      <a:endParaRPr lang="en-US" sz="28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800" dirty="0">
                          <a:effectLst/>
                        </a:rPr>
                        <a:t>22, 24, 25, 21</a:t>
                      </a:r>
                      <a:endParaRPr lang="en-US" sz="28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1"/>
                  </a:ext>
                </a:extLst>
              </a:tr>
            </a:tbl>
          </a:graphicData>
        </a:graphic>
      </p:graphicFrame>
      <p:sp>
        <p:nvSpPr>
          <p:cNvPr id="6" name="TextBox 5"/>
          <p:cNvSpPr txBox="1"/>
          <p:nvPr/>
        </p:nvSpPr>
        <p:spPr>
          <a:xfrm>
            <a:off x="579895" y="4800600"/>
            <a:ext cx="7772400" cy="1200329"/>
          </a:xfrm>
          <a:prstGeom prst="rect">
            <a:avLst/>
          </a:prstGeom>
          <a:noFill/>
        </p:spPr>
        <p:txBody>
          <a:bodyPr wrap="square" rtlCol="0">
            <a:spAutoFit/>
          </a:bodyPr>
          <a:lstStyle/>
          <a:p>
            <a:r>
              <a:rPr lang="en-US" sz="2400" dirty="0"/>
              <a:t>What’s the IV?</a:t>
            </a:r>
          </a:p>
          <a:p>
            <a:endParaRPr lang="en-US" sz="2400" dirty="0"/>
          </a:p>
          <a:p>
            <a:r>
              <a:rPr lang="en-US" sz="2400" dirty="0"/>
              <a:t>What’s the DV?</a:t>
            </a:r>
          </a:p>
        </p:txBody>
      </p:sp>
    </p:spTree>
    <p:extLst>
      <p:ext uri="{BB962C8B-B14F-4D97-AF65-F5344CB8AC3E}">
        <p14:creationId xmlns:p14="http://schemas.microsoft.com/office/powerpoint/2010/main" val="14054902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a:t>Group Size and Conformity</a:t>
            </a:r>
          </a:p>
        </p:txBody>
      </p:sp>
      <p:graphicFrame>
        <p:nvGraphicFramePr>
          <p:cNvPr id="4" name="Content Placeholder 3"/>
          <p:cNvGraphicFramePr>
            <a:graphicFrameLocks noGrp="1"/>
          </p:cNvGraphicFramePr>
          <p:nvPr>
            <p:ph idx="1"/>
          </p:nvPr>
        </p:nvGraphicFramePr>
        <p:xfrm>
          <a:off x="533400" y="914400"/>
          <a:ext cx="7848600" cy="3291840"/>
        </p:xfrm>
        <a:graphic>
          <a:graphicData uri="http://schemas.openxmlformats.org/drawingml/2006/table">
            <a:tbl>
              <a:tblPr firstRow="1">
                <a:tableStyleId>{35758FB7-9AC5-4552-8A53-C91805E547FA}</a:tableStyleId>
              </a:tblPr>
              <a:tblGrid>
                <a:gridCol w="1308100">
                  <a:extLst>
                    <a:ext uri="{9D8B030D-6E8A-4147-A177-3AD203B41FA5}">
                      <a16:colId xmlns:a16="http://schemas.microsoft.com/office/drawing/2014/main" val="20000"/>
                    </a:ext>
                  </a:extLst>
                </a:gridCol>
                <a:gridCol w="1308100">
                  <a:extLst>
                    <a:ext uri="{9D8B030D-6E8A-4147-A177-3AD203B41FA5}">
                      <a16:colId xmlns:a16="http://schemas.microsoft.com/office/drawing/2014/main" val="20001"/>
                    </a:ext>
                  </a:extLst>
                </a:gridCol>
                <a:gridCol w="1308100">
                  <a:extLst>
                    <a:ext uri="{9D8B030D-6E8A-4147-A177-3AD203B41FA5}">
                      <a16:colId xmlns:a16="http://schemas.microsoft.com/office/drawing/2014/main" val="20002"/>
                    </a:ext>
                  </a:extLst>
                </a:gridCol>
                <a:gridCol w="1308100">
                  <a:extLst>
                    <a:ext uri="{9D8B030D-6E8A-4147-A177-3AD203B41FA5}">
                      <a16:colId xmlns:a16="http://schemas.microsoft.com/office/drawing/2014/main" val="20003"/>
                    </a:ext>
                  </a:extLst>
                </a:gridCol>
                <a:gridCol w="1308100">
                  <a:extLst>
                    <a:ext uri="{9D8B030D-6E8A-4147-A177-3AD203B41FA5}">
                      <a16:colId xmlns:a16="http://schemas.microsoft.com/office/drawing/2014/main" val="20004"/>
                    </a:ext>
                  </a:extLst>
                </a:gridCol>
                <a:gridCol w="1308100">
                  <a:extLst>
                    <a:ext uri="{9D8B030D-6E8A-4147-A177-3AD203B41FA5}">
                      <a16:colId xmlns:a16="http://schemas.microsoft.com/office/drawing/2014/main" val="20005"/>
                    </a:ext>
                  </a:extLst>
                </a:gridCol>
              </a:tblGrid>
              <a:tr h="347133">
                <a:tc gridSpan="2">
                  <a:txBody>
                    <a:bodyPr/>
                    <a:lstStyle/>
                    <a:p>
                      <a:pPr marL="0" marR="0" algn="ctr">
                        <a:spcBef>
                          <a:spcPts val="0"/>
                        </a:spcBef>
                        <a:spcAft>
                          <a:spcPts val="0"/>
                        </a:spcAft>
                      </a:pPr>
                      <a:r>
                        <a:rPr lang="en-US" sz="2400" dirty="0">
                          <a:effectLst/>
                        </a:rPr>
                        <a:t>3 Person</a:t>
                      </a:r>
                      <a:endParaRPr lang="en-US" sz="2400" b="1" dirty="0">
                        <a:effectLst/>
                        <a:latin typeface="Times New Roman"/>
                        <a:ea typeface="Times New Roman"/>
                      </a:endParaRPr>
                    </a:p>
                  </a:txBody>
                  <a:tcPr marL="68580" marR="68580" marT="0" marB="0"/>
                </a:tc>
                <a:tc hMerge="1">
                  <a:txBody>
                    <a:bodyPr/>
                    <a:lstStyle/>
                    <a:p>
                      <a:endParaRPr lang="en-US"/>
                    </a:p>
                  </a:txBody>
                  <a:tcPr/>
                </a:tc>
                <a:tc gridSpan="2">
                  <a:txBody>
                    <a:bodyPr/>
                    <a:lstStyle/>
                    <a:p>
                      <a:pPr marL="0" marR="0" algn="ctr">
                        <a:spcBef>
                          <a:spcPts val="0"/>
                        </a:spcBef>
                        <a:spcAft>
                          <a:spcPts val="0"/>
                        </a:spcAft>
                      </a:pPr>
                      <a:r>
                        <a:rPr lang="en-US" sz="2400" dirty="0">
                          <a:effectLst/>
                        </a:rPr>
                        <a:t>4 Person</a:t>
                      </a:r>
                      <a:endParaRPr lang="en-US" sz="2400" b="1" dirty="0">
                        <a:effectLst/>
                        <a:latin typeface="Times New Roman"/>
                        <a:ea typeface="Times New Roman"/>
                      </a:endParaRPr>
                    </a:p>
                  </a:txBody>
                  <a:tcPr marL="68580" marR="68580" marT="0" marB="0"/>
                </a:tc>
                <a:tc hMerge="1">
                  <a:txBody>
                    <a:bodyPr/>
                    <a:lstStyle/>
                    <a:p>
                      <a:endParaRPr lang="en-US"/>
                    </a:p>
                  </a:txBody>
                  <a:tcPr/>
                </a:tc>
                <a:tc gridSpan="2">
                  <a:txBody>
                    <a:bodyPr/>
                    <a:lstStyle/>
                    <a:p>
                      <a:pPr marL="0" marR="0" algn="ctr">
                        <a:spcBef>
                          <a:spcPts val="0"/>
                        </a:spcBef>
                        <a:spcAft>
                          <a:spcPts val="0"/>
                        </a:spcAft>
                      </a:pPr>
                      <a:r>
                        <a:rPr lang="en-US" sz="2400" dirty="0">
                          <a:effectLst/>
                          <a:sym typeface="Symbol"/>
                        </a:rPr>
                        <a:t>5 Person</a:t>
                      </a:r>
                      <a:endParaRPr lang="en-US" sz="2400" b="1" dirty="0">
                        <a:effectLst/>
                        <a:latin typeface="Times New Roman"/>
                        <a:ea typeface="Times New Roman"/>
                      </a:endParaRPr>
                    </a:p>
                  </a:txBody>
                  <a:tcPr marL="68580" marR="68580" marT="0" marB="0"/>
                </a:tc>
                <a:tc hMerge="1">
                  <a:txBody>
                    <a:bodyPr/>
                    <a:lstStyle/>
                    <a:p>
                      <a:endParaRPr lang="en-US"/>
                    </a:p>
                  </a:txBody>
                  <a:tcPr/>
                </a:tc>
                <a:extLst>
                  <a:ext uri="{0D108BD9-81ED-4DB2-BD59-A6C34878D82A}">
                    <a16:rowId xmlns:a16="http://schemas.microsoft.com/office/drawing/2014/main" val="10000"/>
                  </a:ext>
                </a:extLst>
              </a:tr>
              <a:tr h="347133">
                <a:tc>
                  <a:txBody>
                    <a:bodyPr/>
                    <a:lstStyle/>
                    <a:p>
                      <a:pPr marL="0" marR="0" algn="ctr">
                        <a:spcBef>
                          <a:spcPts val="0"/>
                        </a:spcBef>
                        <a:spcAft>
                          <a:spcPts val="0"/>
                        </a:spcAft>
                      </a:pPr>
                      <a:r>
                        <a:rPr lang="en-US" sz="2400" dirty="0">
                          <a:effectLst/>
                        </a:rPr>
                        <a:t>x</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x</a:t>
                      </a:r>
                      <a:r>
                        <a:rPr lang="en-US" sz="2400" baseline="30000" dirty="0">
                          <a:effectLst/>
                        </a:rPr>
                        <a:t>2</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x</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x</a:t>
                      </a:r>
                      <a:r>
                        <a:rPr lang="en-US" sz="2400" baseline="30000" dirty="0">
                          <a:effectLst/>
                        </a:rPr>
                        <a:t>2</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x</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a:effectLst/>
                        </a:rPr>
                        <a:t>x</a:t>
                      </a:r>
                      <a:r>
                        <a:rPr lang="en-US" sz="2400" baseline="30000">
                          <a:effectLst/>
                        </a:rPr>
                        <a:t>2</a:t>
                      </a:r>
                      <a:endParaRPr lang="en-US" sz="2400" b="1">
                        <a:effectLst/>
                        <a:latin typeface="Times New Roman"/>
                        <a:ea typeface="Times New Roman"/>
                      </a:endParaRPr>
                    </a:p>
                  </a:txBody>
                  <a:tcPr marL="68580" marR="68580" marT="0" marB="0"/>
                </a:tc>
                <a:extLst>
                  <a:ext uri="{0D108BD9-81ED-4DB2-BD59-A6C34878D82A}">
                    <a16:rowId xmlns:a16="http://schemas.microsoft.com/office/drawing/2014/main" val="10001"/>
                  </a:ext>
                </a:extLst>
              </a:tr>
              <a:tr h="347133">
                <a:tc>
                  <a:txBody>
                    <a:bodyPr/>
                    <a:lstStyle/>
                    <a:p>
                      <a:pPr marL="0" marR="0" algn="ctr">
                        <a:spcBef>
                          <a:spcPts val="0"/>
                        </a:spcBef>
                        <a:spcAft>
                          <a:spcPts val="0"/>
                        </a:spcAft>
                      </a:pPr>
                      <a:r>
                        <a:rPr lang="en-US" sz="2400" dirty="0">
                          <a:effectLst/>
                        </a:rPr>
                        <a:t>10</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100</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16</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256</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22</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484</a:t>
                      </a:r>
                      <a:endParaRPr lang="en-US" sz="24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2"/>
                  </a:ext>
                </a:extLst>
              </a:tr>
              <a:tr h="347133">
                <a:tc>
                  <a:txBody>
                    <a:bodyPr/>
                    <a:lstStyle/>
                    <a:p>
                      <a:pPr marL="0" marR="0" algn="ctr">
                        <a:spcBef>
                          <a:spcPts val="0"/>
                        </a:spcBef>
                        <a:spcAft>
                          <a:spcPts val="0"/>
                        </a:spcAft>
                      </a:pPr>
                      <a:r>
                        <a:rPr lang="en-US" sz="2400">
                          <a:effectLst/>
                        </a:rPr>
                        <a:t>11</a:t>
                      </a:r>
                      <a:endParaRPr lang="en-US" sz="2400" b="1">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121</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16</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256</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24</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576</a:t>
                      </a:r>
                      <a:endParaRPr lang="en-US" sz="24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3"/>
                  </a:ext>
                </a:extLst>
              </a:tr>
              <a:tr h="347133">
                <a:tc>
                  <a:txBody>
                    <a:bodyPr/>
                    <a:lstStyle/>
                    <a:p>
                      <a:pPr marL="0" marR="0" algn="ctr">
                        <a:spcBef>
                          <a:spcPts val="0"/>
                        </a:spcBef>
                        <a:spcAft>
                          <a:spcPts val="0"/>
                        </a:spcAft>
                      </a:pPr>
                      <a:r>
                        <a:rPr lang="en-US" sz="2400">
                          <a:effectLst/>
                        </a:rPr>
                        <a:t>14</a:t>
                      </a:r>
                      <a:endParaRPr lang="en-US" sz="2400" b="1">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196</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a:effectLst/>
                        </a:rPr>
                        <a:t>19</a:t>
                      </a:r>
                      <a:endParaRPr lang="en-US" sz="2400" b="1">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361</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25</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625</a:t>
                      </a:r>
                      <a:endParaRPr lang="en-US" sz="24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4"/>
                  </a:ext>
                </a:extLst>
              </a:tr>
              <a:tr h="347133">
                <a:tc>
                  <a:txBody>
                    <a:bodyPr/>
                    <a:lstStyle/>
                    <a:p>
                      <a:pPr marL="0" marR="0" algn="ctr">
                        <a:spcBef>
                          <a:spcPts val="0"/>
                        </a:spcBef>
                        <a:spcAft>
                          <a:spcPts val="0"/>
                        </a:spcAft>
                      </a:pPr>
                      <a:r>
                        <a:rPr lang="en-US" sz="2400">
                          <a:effectLst/>
                        </a:rPr>
                        <a:t>17</a:t>
                      </a:r>
                      <a:endParaRPr lang="en-US" sz="2400" b="1">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289</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a:effectLst/>
                        </a:rPr>
                        <a:t>21</a:t>
                      </a:r>
                      <a:endParaRPr lang="en-US" sz="2400" b="1">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441</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21</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441</a:t>
                      </a:r>
                      <a:endParaRPr lang="en-US" sz="24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5"/>
                  </a:ext>
                </a:extLst>
              </a:tr>
              <a:tr h="347133">
                <a:tc>
                  <a:txBody>
                    <a:bodyPr/>
                    <a:lstStyle/>
                    <a:p>
                      <a:pPr marL="0" marR="0" algn="ctr">
                        <a:spcBef>
                          <a:spcPts val="0"/>
                        </a:spcBef>
                        <a:spcAft>
                          <a:spcPts val="0"/>
                        </a:spcAft>
                      </a:pPr>
                      <a:r>
                        <a:rPr lang="en-US" sz="2400">
                          <a:effectLst/>
                        </a:rPr>
                        <a:t> </a:t>
                      </a:r>
                      <a:endParaRPr lang="en-US" sz="2400" b="1">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a:effectLst/>
                        </a:rPr>
                        <a:t> </a:t>
                      </a:r>
                      <a:endParaRPr lang="en-US" sz="2400" b="1">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a:effectLst/>
                        </a:rPr>
                        <a:t> </a:t>
                      </a:r>
                      <a:endParaRPr lang="en-US" sz="2400" b="1">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a:effectLst/>
                        </a:rPr>
                        <a:t> </a:t>
                      </a:r>
                      <a:endParaRPr lang="en-US" sz="2400" b="1">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 </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 </a:t>
                      </a:r>
                      <a:endParaRPr lang="en-US" sz="24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6"/>
                  </a:ext>
                </a:extLst>
              </a:tr>
              <a:tr h="347133">
                <a:tc>
                  <a:txBody>
                    <a:bodyPr/>
                    <a:lstStyle/>
                    <a:p>
                      <a:pPr marL="0" marR="0" algn="ctr">
                        <a:spcBef>
                          <a:spcPts val="0"/>
                        </a:spcBef>
                        <a:spcAft>
                          <a:spcPts val="0"/>
                        </a:spcAft>
                      </a:pPr>
                      <a:r>
                        <a:rPr lang="en-US" sz="2400" dirty="0">
                          <a:effectLst/>
                        </a:rPr>
                        <a:t>T</a:t>
                      </a:r>
                      <a:r>
                        <a:rPr lang="en-US" sz="2400" baseline="-25000" dirty="0">
                          <a:effectLst/>
                        </a:rPr>
                        <a:t>3p</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∑(x</a:t>
                      </a:r>
                      <a:r>
                        <a:rPr lang="en-US" sz="2400" baseline="30000" dirty="0">
                          <a:effectLst/>
                        </a:rPr>
                        <a:t>2</a:t>
                      </a:r>
                      <a:r>
                        <a:rPr lang="en-US" sz="2400" dirty="0">
                          <a:effectLst/>
                        </a:rPr>
                        <a:t>)</a:t>
                      </a:r>
                      <a:endParaRPr lang="en-US" sz="2400" b="0"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T</a:t>
                      </a:r>
                      <a:r>
                        <a:rPr lang="en-US" sz="2400" baseline="-25000" dirty="0">
                          <a:effectLst/>
                        </a:rPr>
                        <a:t>4p</a:t>
                      </a:r>
                      <a:endParaRPr lang="en-US" sz="2400" b="1" dirty="0">
                        <a:effectLst/>
                        <a:latin typeface="Times New Roman"/>
                        <a:ea typeface="Times New Roman"/>
                      </a:endParaRPr>
                    </a:p>
                  </a:txBody>
                  <a:tcPr marL="68580" marR="68580" marT="0" marB="0">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effectLst/>
                        </a:rPr>
                        <a:t>∑(x</a:t>
                      </a:r>
                      <a:r>
                        <a:rPr lang="en-US" sz="2400" baseline="30000" dirty="0">
                          <a:effectLst/>
                        </a:rPr>
                        <a:t>2</a:t>
                      </a:r>
                      <a:r>
                        <a:rPr lang="en-US" sz="2400" dirty="0">
                          <a:effectLst/>
                        </a:rPr>
                        <a:t>)</a:t>
                      </a:r>
                      <a:endParaRPr lang="en-US" sz="2400" b="0"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T</a:t>
                      </a:r>
                      <a:r>
                        <a:rPr lang="en-US" sz="2400" baseline="-25000" dirty="0">
                          <a:effectLst/>
                          <a:sym typeface="Symbol"/>
                        </a:rPr>
                        <a:t>5p</a:t>
                      </a:r>
                      <a:endParaRPr lang="en-US" sz="2400" b="1" dirty="0">
                        <a:effectLst/>
                        <a:latin typeface="Times New Roman"/>
                        <a:ea typeface="Times New Roman"/>
                      </a:endParaRPr>
                    </a:p>
                  </a:txBody>
                  <a:tcPr marL="68580" marR="68580" marT="0" marB="0">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effectLst/>
                        </a:rPr>
                        <a:t>∑(x</a:t>
                      </a:r>
                      <a:r>
                        <a:rPr lang="en-US" sz="2400" baseline="30000" dirty="0">
                          <a:effectLst/>
                        </a:rPr>
                        <a:t>2</a:t>
                      </a:r>
                      <a:r>
                        <a:rPr lang="en-US" sz="2400" dirty="0">
                          <a:effectLst/>
                        </a:rPr>
                        <a:t>)</a:t>
                      </a:r>
                      <a:endParaRPr lang="en-US" sz="2400" b="0"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7"/>
                  </a:ext>
                </a:extLst>
              </a:tr>
              <a:tr h="347133">
                <a:tc>
                  <a:txBody>
                    <a:bodyPr/>
                    <a:lstStyle/>
                    <a:p>
                      <a:pPr marL="0" marR="0" algn="ctr">
                        <a:spcBef>
                          <a:spcPts val="0"/>
                        </a:spcBef>
                        <a:spcAft>
                          <a:spcPts val="0"/>
                        </a:spcAft>
                      </a:pPr>
                      <a:r>
                        <a:rPr lang="en-US" sz="2400" dirty="0">
                          <a:effectLst/>
                        </a:rPr>
                        <a:t>52</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706</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72</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1314</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92</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2126</a:t>
                      </a:r>
                      <a:endParaRPr lang="en-US" sz="24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8"/>
                  </a:ext>
                </a:extLst>
              </a:tr>
            </a:tbl>
          </a:graphicData>
        </a:graphic>
      </p:graphicFrame>
      <p:sp>
        <p:nvSpPr>
          <p:cNvPr id="8" name="TextBox 7"/>
          <p:cNvSpPr txBox="1"/>
          <p:nvPr/>
        </p:nvSpPr>
        <p:spPr>
          <a:xfrm>
            <a:off x="609600" y="4419599"/>
            <a:ext cx="7696200" cy="2462213"/>
          </a:xfrm>
          <a:prstGeom prst="rect">
            <a:avLst/>
          </a:prstGeom>
          <a:noFill/>
        </p:spPr>
        <p:txBody>
          <a:bodyPr wrap="square" rtlCol="0">
            <a:spAutoFit/>
          </a:bodyPr>
          <a:lstStyle/>
          <a:p>
            <a:pPr marL="285750" indent="-285750">
              <a:buFont typeface="Arial" pitchFamily="34" charset="0"/>
              <a:buChar char="•"/>
            </a:pPr>
            <a:r>
              <a:rPr lang="en-US" sz="2200" dirty="0"/>
              <a:t>Ho? Ha?</a:t>
            </a:r>
          </a:p>
          <a:p>
            <a:pPr marL="285750" indent="-285750">
              <a:buFont typeface="Arial" pitchFamily="34" charset="0"/>
              <a:buChar char="•"/>
            </a:pPr>
            <a:r>
              <a:rPr lang="en-US" sz="2200" dirty="0"/>
              <a:t>SST; SSB; SSE</a:t>
            </a:r>
          </a:p>
          <a:p>
            <a:pPr marL="285750" indent="-285750">
              <a:buFont typeface="Arial" pitchFamily="34" charset="0"/>
              <a:buChar char="•"/>
            </a:pPr>
            <a:r>
              <a:rPr lang="en-US" sz="2200" dirty="0"/>
              <a:t>MSB; MSE</a:t>
            </a:r>
          </a:p>
          <a:p>
            <a:pPr marL="285750" indent="-285750">
              <a:buFont typeface="Arial" pitchFamily="34" charset="0"/>
              <a:buChar char="•"/>
            </a:pPr>
            <a:r>
              <a:rPr lang="en-US" sz="2200" dirty="0"/>
              <a:t>F ratio</a:t>
            </a:r>
          </a:p>
          <a:p>
            <a:pPr marL="285750" indent="-285750">
              <a:buFont typeface="Arial" pitchFamily="34" charset="0"/>
              <a:buChar char="•"/>
            </a:pPr>
            <a:r>
              <a:rPr lang="en-US" sz="2200" dirty="0"/>
              <a:t>Reject the null?</a:t>
            </a:r>
          </a:p>
          <a:p>
            <a:pPr marL="285750" indent="-285750">
              <a:buFont typeface="Arial" pitchFamily="34" charset="0"/>
              <a:buChar char="•"/>
            </a:pPr>
            <a:r>
              <a:rPr lang="en-US" sz="2200" dirty="0"/>
              <a:t>Interpret? </a:t>
            </a:r>
          </a:p>
          <a:p>
            <a:pPr marL="285750" indent="-285750">
              <a:buFont typeface="Arial" pitchFamily="34" charset="0"/>
              <a:buChar char="•"/>
            </a:pPr>
            <a:r>
              <a:rPr lang="en-US" sz="2200" dirty="0"/>
              <a:t>Post hoc</a:t>
            </a:r>
          </a:p>
        </p:txBody>
      </p:sp>
    </p:spTree>
    <p:extLst>
      <p:ext uri="{BB962C8B-B14F-4D97-AF65-F5344CB8AC3E}">
        <p14:creationId xmlns:p14="http://schemas.microsoft.com/office/powerpoint/2010/main" val="5638323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a:t>Group Size and Conformity</a:t>
            </a:r>
          </a:p>
        </p:txBody>
      </p:sp>
      <p:sp>
        <p:nvSpPr>
          <p:cNvPr id="8" name="TextBox 7"/>
          <p:cNvSpPr txBox="1"/>
          <p:nvPr/>
        </p:nvSpPr>
        <p:spPr>
          <a:xfrm>
            <a:off x="609600" y="4419599"/>
            <a:ext cx="7696200" cy="1446550"/>
          </a:xfrm>
          <a:prstGeom prst="rect">
            <a:avLst/>
          </a:prstGeom>
          <a:noFill/>
        </p:spPr>
        <p:txBody>
          <a:bodyPr wrap="square" rtlCol="0">
            <a:spAutoFit/>
          </a:bodyPr>
          <a:lstStyle/>
          <a:p>
            <a:r>
              <a:rPr lang="en-US" sz="2400" dirty="0"/>
              <a:t>Ho: </a:t>
            </a:r>
            <a:r>
              <a:rPr lang="en-US" sz="2400" dirty="0">
                <a:sym typeface="Symbol"/>
              </a:rPr>
              <a:t></a:t>
            </a:r>
            <a:r>
              <a:rPr lang="en-US" sz="2400" baseline="-25000" dirty="0">
                <a:sym typeface="Symbol"/>
              </a:rPr>
              <a:t>3p</a:t>
            </a:r>
            <a:r>
              <a:rPr lang="en-US" sz="2400" dirty="0"/>
              <a:t> = </a:t>
            </a:r>
            <a:r>
              <a:rPr lang="en-US" sz="2400" dirty="0">
                <a:sym typeface="Symbol"/>
              </a:rPr>
              <a:t></a:t>
            </a:r>
            <a:r>
              <a:rPr lang="en-US" sz="2400" baseline="-25000" dirty="0">
                <a:sym typeface="Symbol"/>
              </a:rPr>
              <a:t>4p</a:t>
            </a:r>
            <a:r>
              <a:rPr lang="en-US" sz="2400" dirty="0"/>
              <a:t>= </a:t>
            </a:r>
            <a:r>
              <a:rPr lang="en-US" sz="2400" dirty="0">
                <a:sym typeface="Symbol"/>
              </a:rPr>
              <a:t></a:t>
            </a:r>
            <a:r>
              <a:rPr lang="en-US" sz="2400" baseline="-25000" dirty="0">
                <a:sym typeface="Symbol"/>
              </a:rPr>
              <a:t>5p</a:t>
            </a:r>
            <a:endParaRPr lang="en-US" sz="2400" b="1" dirty="0"/>
          </a:p>
          <a:p>
            <a:r>
              <a:rPr lang="en-US" sz="2400" dirty="0"/>
              <a:t>Ha: </a:t>
            </a:r>
            <a:r>
              <a:rPr lang="en-US" sz="2400" dirty="0">
                <a:sym typeface="Symbol"/>
              </a:rPr>
              <a:t></a:t>
            </a:r>
            <a:r>
              <a:rPr lang="en-US" sz="2400" baseline="-25000" dirty="0">
                <a:sym typeface="Symbol"/>
              </a:rPr>
              <a:t>3p</a:t>
            </a:r>
            <a:r>
              <a:rPr lang="en-US" sz="2400" dirty="0"/>
              <a:t> </a:t>
            </a:r>
            <a:r>
              <a:rPr lang="en-US" sz="2400" dirty="0">
                <a:sym typeface="Symbol"/>
              </a:rPr>
              <a:t></a:t>
            </a:r>
            <a:r>
              <a:rPr lang="en-US" sz="2400" dirty="0"/>
              <a:t> </a:t>
            </a:r>
            <a:r>
              <a:rPr lang="en-US" sz="2400" dirty="0">
                <a:sym typeface="Symbol"/>
              </a:rPr>
              <a:t></a:t>
            </a:r>
            <a:r>
              <a:rPr lang="en-US" sz="2400" baseline="-25000" dirty="0">
                <a:sym typeface="Symbol"/>
              </a:rPr>
              <a:t>4p</a:t>
            </a:r>
            <a:r>
              <a:rPr lang="en-US" sz="2400" dirty="0"/>
              <a:t> </a:t>
            </a:r>
            <a:r>
              <a:rPr lang="en-US" sz="2400" dirty="0">
                <a:sym typeface="Symbol"/>
              </a:rPr>
              <a:t></a:t>
            </a:r>
            <a:r>
              <a:rPr lang="en-US" sz="2400" dirty="0"/>
              <a:t> </a:t>
            </a:r>
            <a:r>
              <a:rPr lang="en-US" sz="2400" dirty="0">
                <a:sym typeface="Symbol"/>
              </a:rPr>
              <a:t></a:t>
            </a:r>
            <a:r>
              <a:rPr lang="en-US" sz="2400" baseline="-25000" dirty="0">
                <a:sym typeface="Symbol"/>
              </a:rPr>
              <a:t>5p</a:t>
            </a:r>
            <a:endParaRPr lang="en-US" sz="2400" b="1" dirty="0"/>
          </a:p>
          <a:p>
            <a:r>
              <a:rPr lang="en-US" sz="2000" dirty="0"/>
              <a:t> </a:t>
            </a:r>
          </a:p>
          <a:p>
            <a:endParaRPr lang="en-US" sz="2000" b="1" dirty="0"/>
          </a:p>
        </p:txBody>
      </p:sp>
      <p:graphicFrame>
        <p:nvGraphicFramePr>
          <p:cNvPr id="5" name="Object 4"/>
          <p:cNvGraphicFramePr>
            <a:graphicFrameLocks noChangeAspect="1"/>
          </p:cNvGraphicFramePr>
          <p:nvPr/>
        </p:nvGraphicFramePr>
        <p:xfrm>
          <a:off x="3657600" y="4267200"/>
          <a:ext cx="4524375" cy="2455863"/>
        </p:xfrm>
        <a:graphic>
          <a:graphicData uri="http://schemas.openxmlformats.org/presentationml/2006/ole">
            <mc:AlternateContent xmlns:mc="http://schemas.openxmlformats.org/markup-compatibility/2006">
              <mc:Choice xmlns:v="urn:schemas-microsoft-com:vml" Requires="v">
                <p:oleObj spid="_x0000_s96264" name="Equation" r:id="rId3" imgW="2400120" imgH="1295280" progId="Equation.3">
                  <p:embed/>
                </p:oleObj>
              </mc:Choice>
              <mc:Fallback>
                <p:oleObj name="Equation" r:id="rId3" imgW="2400120" imgH="1295280" progId="Equation.3">
                  <p:embed/>
                  <p:pic>
                    <p:nvPicPr>
                      <p:cNvPr id="5" name="Object 4"/>
                      <p:cNvPicPr>
                        <a:picLocks noChangeAspect="1" noChangeArrowheads="1"/>
                      </p:cNvPicPr>
                      <p:nvPr/>
                    </p:nvPicPr>
                    <p:blipFill>
                      <a:blip r:embed="rId4"/>
                      <a:srcRect/>
                      <a:stretch>
                        <a:fillRect/>
                      </a:stretch>
                    </p:blipFill>
                    <p:spPr bwMode="auto">
                      <a:xfrm>
                        <a:off x="3657600" y="4267200"/>
                        <a:ext cx="4524375" cy="2455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Content Placeholder 3">
            <a:extLst>
              <a:ext uri="{FF2B5EF4-FFF2-40B4-BE49-F238E27FC236}">
                <a16:creationId xmlns:a16="http://schemas.microsoft.com/office/drawing/2014/main" id="{A6585682-540F-5042-AFDE-60C645F013D2}"/>
              </a:ext>
            </a:extLst>
          </p:cNvPr>
          <p:cNvGraphicFramePr>
            <a:graphicFrameLocks/>
          </p:cNvGraphicFramePr>
          <p:nvPr/>
        </p:nvGraphicFramePr>
        <p:xfrm>
          <a:off x="533400" y="766119"/>
          <a:ext cx="7848600" cy="3291840"/>
        </p:xfrm>
        <a:graphic>
          <a:graphicData uri="http://schemas.openxmlformats.org/drawingml/2006/table">
            <a:tbl>
              <a:tblPr firstRow="1">
                <a:tableStyleId>{35758FB7-9AC5-4552-8A53-C91805E547FA}</a:tableStyleId>
              </a:tblPr>
              <a:tblGrid>
                <a:gridCol w="1308100">
                  <a:extLst>
                    <a:ext uri="{9D8B030D-6E8A-4147-A177-3AD203B41FA5}">
                      <a16:colId xmlns:a16="http://schemas.microsoft.com/office/drawing/2014/main" val="20000"/>
                    </a:ext>
                  </a:extLst>
                </a:gridCol>
                <a:gridCol w="1308100">
                  <a:extLst>
                    <a:ext uri="{9D8B030D-6E8A-4147-A177-3AD203B41FA5}">
                      <a16:colId xmlns:a16="http://schemas.microsoft.com/office/drawing/2014/main" val="20001"/>
                    </a:ext>
                  </a:extLst>
                </a:gridCol>
                <a:gridCol w="1308100">
                  <a:extLst>
                    <a:ext uri="{9D8B030D-6E8A-4147-A177-3AD203B41FA5}">
                      <a16:colId xmlns:a16="http://schemas.microsoft.com/office/drawing/2014/main" val="20002"/>
                    </a:ext>
                  </a:extLst>
                </a:gridCol>
                <a:gridCol w="1308100">
                  <a:extLst>
                    <a:ext uri="{9D8B030D-6E8A-4147-A177-3AD203B41FA5}">
                      <a16:colId xmlns:a16="http://schemas.microsoft.com/office/drawing/2014/main" val="20003"/>
                    </a:ext>
                  </a:extLst>
                </a:gridCol>
                <a:gridCol w="1308100">
                  <a:extLst>
                    <a:ext uri="{9D8B030D-6E8A-4147-A177-3AD203B41FA5}">
                      <a16:colId xmlns:a16="http://schemas.microsoft.com/office/drawing/2014/main" val="20004"/>
                    </a:ext>
                  </a:extLst>
                </a:gridCol>
                <a:gridCol w="1308100">
                  <a:extLst>
                    <a:ext uri="{9D8B030D-6E8A-4147-A177-3AD203B41FA5}">
                      <a16:colId xmlns:a16="http://schemas.microsoft.com/office/drawing/2014/main" val="20005"/>
                    </a:ext>
                  </a:extLst>
                </a:gridCol>
              </a:tblGrid>
              <a:tr h="347133">
                <a:tc gridSpan="2">
                  <a:txBody>
                    <a:bodyPr/>
                    <a:lstStyle/>
                    <a:p>
                      <a:pPr marL="0" marR="0" algn="ctr">
                        <a:spcBef>
                          <a:spcPts val="0"/>
                        </a:spcBef>
                        <a:spcAft>
                          <a:spcPts val="0"/>
                        </a:spcAft>
                      </a:pPr>
                      <a:r>
                        <a:rPr lang="en-US" sz="2400" dirty="0">
                          <a:effectLst/>
                        </a:rPr>
                        <a:t>3 Person</a:t>
                      </a:r>
                      <a:endParaRPr lang="en-US" sz="2400" b="1" dirty="0">
                        <a:effectLst/>
                        <a:latin typeface="Times New Roman"/>
                        <a:ea typeface="Times New Roman"/>
                      </a:endParaRPr>
                    </a:p>
                  </a:txBody>
                  <a:tcPr marL="68580" marR="68580" marT="0" marB="0"/>
                </a:tc>
                <a:tc hMerge="1">
                  <a:txBody>
                    <a:bodyPr/>
                    <a:lstStyle/>
                    <a:p>
                      <a:endParaRPr lang="en-US"/>
                    </a:p>
                  </a:txBody>
                  <a:tcPr/>
                </a:tc>
                <a:tc gridSpan="2">
                  <a:txBody>
                    <a:bodyPr/>
                    <a:lstStyle/>
                    <a:p>
                      <a:pPr marL="0" marR="0" algn="ctr">
                        <a:spcBef>
                          <a:spcPts val="0"/>
                        </a:spcBef>
                        <a:spcAft>
                          <a:spcPts val="0"/>
                        </a:spcAft>
                      </a:pPr>
                      <a:r>
                        <a:rPr lang="en-US" sz="2400" dirty="0">
                          <a:effectLst/>
                        </a:rPr>
                        <a:t>4 Person</a:t>
                      </a:r>
                      <a:endParaRPr lang="en-US" sz="2400" b="1" dirty="0">
                        <a:effectLst/>
                        <a:latin typeface="Times New Roman"/>
                        <a:ea typeface="Times New Roman"/>
                      </a:endParaRPr>
                    </a:p>
                  </a:txBody>
                  <a:tcPr marL="68580" marR="68580" marT="0" marB="0"/>
                </a:tc>
                <a:tc hMerge="1">
                  <a:txBody>
                    <a:bodyPr/>
                    <a:lstStyle/>
                    <a:p>
                      <a:endParaRPr lang="en-US"/>
                    </a:p>
                  </a:txBody>
                  <a:tcPr/>
                </a:tc>
                <a:tc gridSpan="2">
                  <a:txBody>
                    <a:bodyPr/>
                    <a:lstStyle/>
                    <a:p>
                      <a:pPr marL="0" marR="0" algn="ctr">
                        <a:spcBef>
                          <a:spcPts val="0"/>
                        </a:spcBef>
                        <a:spcAft>
                          <a:spcPts val="0"/>
                        </a:spcAft>
                      </a:pPr>
                      <a:r>
                        <a:rPr lang="en-US" sz="2400" dirty="0">
                          <a:effectLst/>
                          <a:sym typeface="Symbol"/>
                        </a:rPr>
                        <a:t>5 Person</a:t>
                      </a:r>
                      <a:endParaRPr lang="en-US" sz="2400" b="1" dirty="0">
                        <a:effectLst/>
                        <a:latin typeface="Times New Roman"/>
                        <a:ea typeface="Times New Roman"/>
                      </a:endParaRPr>
                    </a:p>
                  </a:txBody>
                  <a:tcPr marL="68580" marR="68580" marT="0" marB="0"/>
                </a:tc>
                <a:tc hMerge="1">
                  <a:txBody>
                    <a:bodyPr/>
                    <a:lstStyle/>
                    <a:p>
                      <a:endParaRPr lang="en-US"/>
                    </a:p>
                  </a:txBody>
                  <a:tcPr/>
                </a:tc>
                <a:extLst>
                  <a:ext uri="{0D108BD9-81ED-4DB2-BD59-A6C34878D82A}">
                    <a16:rowId xmlns:a16="http://schemas.microsoft.com/office/drawing/2014/main" val="10000"/>
                  </a:ext>
                </a:extLst>
              </a:tr>
              <a:tr h="347133">
                <a:tc>
                  <a:txBody>
                    <a:bodyPr/>
                    <a:lstStyle/>
                    <a:p>
                      <a:pPr marL="0" marR="0" algn="ctr">
                        <a:spcBef>
                          <a:spcPts val="0"/>
                        </a:spcBef>
                        <a:spcAft>
                          <a:spcPts val="0"/>
                        </a:spcAft>
                      </a:pPr>
                      <a:r>
                        <a:rPr lang="en-US" sz="2400" dirty="0">
                          <a:effectLst/>
                        </a:rPr>
                        <a:t>x</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x</a:t>
                      </a:r>
                      <a:r>
                        <a:rPr lang="en-US" sz="2400" baseline="30000" dirty="0">
                          <a:effectLst/>
                        </a:rPr>
                        <a:t>2</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x</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x</a:t>
                      </a:r>
                      <a:r>
                        <a:rPr lang="en-US" sz="2400" baseline="30000" dirty="0">
                          <a:effectLst/>
                        </a:rPr>
                        <a:t>2</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x</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a:effectLst/>
                        </a:rPr>
                        <a:t>x</a:t>
                      </a:r>
                      <a:r>
                        <a:rPr lang="en-US" sz="2400" baseline="30000">
                          <a:effectLst/>
                        </a:rPr>
                        <a:t>2</a:t>
                      </a:r>
                      <a:endParaRPr lang="en-US" sz="2400" b="1">
                        <a:effectLst/>
                        <a:latin typeface="Times New Roman"/>
                        <a:ea typeface="Times New Roman"/>
                      </a:endParaRPr>
                    </a:p>
                  </a:txBody>
                  <a:tcPr marL="68580" marR="68580" marT="0" marB="0"/>
                </a:tc>
                <a:extLst>
                  <a:ext uri="{0D108BD9-81ED-4DB2-BD59-A6C34878D82A}">
                    <a16:rowId xmlns:a16="http://schemas.microsoft.com/office/drawing/2014/main" val="10001"/>
                  </a:ext>
                </a:extLst>
              </a:tr>
              <a:tr h="347133">
                <a:tc>
                  <a:txBody>
                    <a:bodyPr/>
                    <a:lstStyle/>
                    <a:p>
                      <a:pPr marL="0" marR="0" algn="ctr">
                        <a:spcBef>
                          <a:spcPts val="0"/>
                        </a:spcBef>
                        <a:spcAft>
                          <a:spcPts val="0"/>
                        </a:spcAft>
                      </a:pPr>
                      <a:r>
                        <a:rPr lang="en-US" sz="2400" dirty="0">
                          <a:effectLst/>
                        </a:rPr>
                        <a:t>10</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100</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16</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256</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22</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484</a:t>
                      </a:r>
                      <a:endParaRPr lang="en-US" sz="24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2"/>
                  </a:ext>
                </a:extLst>
              </a:tr>
              <a:tr h="347133">
                <a:tc>
                  <a:txBody>
                    <a:bodyPr/>
                    <a:lstStyle/>
                    <a:p>
                      <a:pPr marL="0" marR="0" algn="ctr">
                        <a:spcBef>
                          <a:spcPts val="0"/>
                        </a:spcBef>
                        <a:spcAft>
                          <a:spcPts val="0"/>
                        </a:spcAft>
                      </a:pPr>
                      <a:r>
                        <a:rPr lang="en-US" sz="2400">
                          <a:effectLst/>
                        </a:rPr>
                        <a:t>11</a:t>
                      </a:r>
                      <a:endParaRPr lang="en-US" sz="2400" b="1">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121</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16</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256</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24</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576</a:t>
                      </a:r>
                      <a:endParaRPr lang="en-US" sz="24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3"/>
                  </a:ext>
                </a:extLst>
              </a:tr>
              <a:tr h="347133">
                <a:tc>
                  <a:txBody>
                    <a:bodyPr/>
                    <a:lstStyle/>
                    <a:p>
                      <a:pPr marL="0" marR="0" algn="ctr">
                        <a:spcBef>
                          <a:spcPts val="0"/>
                        </a:spcBef>
                        <a:spcAft>
                          <a:spcPts val="0"/>
                        </a:spcAft>
                      </a:pPr>
                      <a:r>
                        <a:rPr lang="en-US" sz="2400">
                          <a:effectLst/>
                        </a:rPr>
                        <a:t>14</a:t>
                      </a:r>
                      <a:endParaRPr lang="en-US" sz="2400" b="1">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196</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a:effectLst/>
                        </a:rPr>
                        <a:t>19</a:t>
                      </a:r>
                      <a:endParaRPr lang="en-US" sz="2400" b="1">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361</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25</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625</a:t>
                      </a:r>
                      <a:endParaRPr lang="en-US" sz="24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4"/>
                  </a:ext>
                </a:extLst>
              </a:tr>
              <a:tr h="347133">
                <a:tc>
                  <a:txBody>
                    <a:bodyPr/>
                    <a:lstStyle/>
                    <a:p>
                      <a:pPr marL="0" marR="0" algn="ctr">
                        <a:spcBef>
                          <a:spcPts val="0"/>
                        </a:spcBef>
                        <a:spcAft>
                          <a:spcPts val="0"/>
                        </a:spcAft>
                      </a:pPr>
                      <a:r>
                        <a:rPr lang="en-US" sz="2400">
                          <a:effectLst/>
                        </a:rPr>
                        <a:t>17</a:t>
                      </a:r>
                      <a:endParaRPr lang="en-US" sz="2400" b="1">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289</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a:effectLst/>
                        </a:rPr>
                        <a:t>21</a:t>
                      </a:r>
                      <a:endParaRPr lang="en-US" sz="2400" b="1">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441</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21</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441</a:t>
                      </a:r>
                      <a:endParaRPr lang="en-US" sz="24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5"/>
                  </a:ext>
                </a:extLst>
              </a:tr>
              <a:tr h="347133">
                <a:tc>
                  <a:txBody>
                    <a:bodyPr/>
                    <a:lstStyle/>
                    <a:p>
                      <a:pPr marL="0" marR="0" algn="ctr">
                        <a:spcBef>
                          <a:spcPts val="0"/>
                        </a:spcBef>
                        <a:spcAft>
                          <a:spcPts val="0"/>
                        </a:spcAft>
                      </a:pPr>
                      <a:r>
                        <a:rPr lang="en-US" sz="2400">
                          <a:effectLst/>
                        </a:rPr>
                        <a:t> </a:t>
                      </a:r>
                      <a:endParaRPr lang="en-US" sz="2400" b="1">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a:effectLst/>
                        </a:rPr>
                        <a:t> </a:t>
                      </a:r>
                      <a:endParaRPr lang="en-US" sz="2400" b="1">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a:effectLst/>
                        </a:rPr>
                        <a:t> </a:t>
                      </a:r>
                      <a:endParaRPr lang="en-US" sz="2400" b="1">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a:effectLst/>
                        </a:rPr>
                        <a:t> </a:t>
                      </a:r>
                      <a:endParaRPr lang="en-US" sz="2400" b="1">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 </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 </a:t>
                      </a:r>
                      <a:endParaRPr lang="en-US" sz="24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6"/>
                  </a:ext>
                </a:extLst>
              </a:tr>
              <a:tr h="347133">
                <a:tc>
                  <a:txBody>
                    <a:bodyPr/>
                    <a:lstStyle/>
                    <a:p>
                      <a:pPr marL="0" marR="0" algn="ctr">
                        <a:spcBef>
                          <a:spcPts val="0"/>
                        </a:spcBef>
                        <a:spcAft>
                          <a:spcPts val="0"/>
                        </a:spcAft>
                      </a:pPr>
                      <a:r>
                        <a:rPr lang="en-US" sz="2400" dirty="0">
                          <a:effectLst/>
                        </a:rPr>
                        <a:t>T</a:t>
                      </a:r>
                      <a:r>
                        <a:rPr lang="en-US" sz="2400" baseline="-25000" dirty="0">
                          <a:effectLst/>
                        </a:rPr>
                        <a:t>3p</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∑(x</a:t>
                      </a:r>
                      <a:r>
                        <a:rPr lang="en-US" sz="2400" baseline="30000" dirty="0">
                          <a:effectLst/>
                        </a:rPr>
                        <a:t>2</a:t>
                      </a:r>
                      <a:r>
                        <a:rPr lang="en-US" sz="2400" dirty="0">
                          <a:effectLst/>
                        </a:rPr>
                        <a:t>)</a:t>
                      </a:r>
                      <a:endParaRPr lang="en-US" sz="2400" b="0"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T</a:t>
                      </a:r>
                      <a:r>
                        <a:rPr lang="en-US" sz="2400" baseline="-25000" dirty="0">
                          <a:effectLst/>
                        </a:rPr>
                        <a:t>4p</a:t>
                      </a:r>
                      <a:endParaRPr lang="en-US" sz="2400" b="1" dirty="0">
                        <a:effectLst/>
                        <a:latin typeface="Times New Roman"/>
                        <a:ea typeface="Times New Roman"/>
                      </a:endParaRPr>
                    </a:p>
                  </a:txBody>
                  <a:tcPr marL="68580" marR="68580" marT="0" marB="0">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effectLst/>
                        </a:rPr>
                        <a:t>∑(x</a:t>
                      </a:r>
                      <a:r>
                        <a:rPr lang="en-US" sz="2400" baseline="30000" dirty="0">
                          <a:effectLst/>
                        </a:rPr>
                        <a:t>2</a:t>
                      </a:r>
                      <a:r>
                        <a:rPr lang="en-US" sz="2400" dirty="0">
                          <a:effectLst/>
                        </a:rPr>
                        <a:t>)</a:t>
                      </a:r>
                      <a:endParaRPr lang="en-US" sz="2400" b="0"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T</a:t>
                      </a:r>
                      <a:r>
                        <a:rPr lang="en-US" sz="2400" baseline="-25000" dirty="0">
                          <a:effectLst/>
                          <a:sym typeface="Symbol"/>
                        </a:rPr>
                        <a:t>5p</a:t>
                      </a:r>
                      <a:endParaRPr lang="en-US" sz="2400" b="1" dirty="0">
                        <a:effectLst/>
                        <a:latin typeface="Times New Roman"/>
                        <a:ea typeface="Times New Roman"/>
                      </a:endParaRPr>
                    </a:p>
                  </a:txBody>
                  <a:tcPr marL="68580" marR="68580" marT="0" marB="0">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effectLst/>
                        </a:rPr>
                        <a:t>∑(x</a:t>
                      </a:r>
                      <a:r>
                        <a:rPr lang="en-US" sz="2400" baseline="30000" dirty="0">
                          <a:effectLst/>
                        </a:rPr>
                        <a:t>2</a:t>
                      </a:r>
                      <a:r>
                        <a:rPr lang="en-US" sz="2400" dirty="0">
                          <a:effectLst/>
                        </a:rPr>
                        <a:t>)</a:t>
                      </a:r>
                      <a:endParaRPr lang="en-US" sz="2400" b="0"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7"/>
                  </a:ext>
                </a:extLst>
              </a:tr>
              <a:tr h="347133">
                <a:tc>
                  <a:txBody>
                    <a:bodyPr/>
                    <a:lstStyle/>
                    <a:p>
                      <a:pPr marL="0" marR="0" algn="ctr">
                        <a:spcBef>
                          <a:spcPts val="0"/>
                        </a:spcBef>
                        <a:spcAft>
                          <a:spcPts val="0"/>
                        </a:spcAft>
                      </a:pPr>
                      <a:r>
                        <a:rPr lang="en-US" sz="2400" dirty="0">
                          <a:effectLst/>
                        </a:rPr>
                        <a:t>52</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706</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72</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1314</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92</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2126</a:t>
                      </a:r>
                      <a:endParaRPr lang="en-US" sz="24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7500958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a:t>Group Size and Conformity</a:t>
            </a:r>
          </a:p>
        </p:txBody>
      </p:sp>
      <p:sp>
        <p:nvSpPr>
          <p:cNvPr id="8" name="TextBox 7"/>
          <p:cNvSpPr txBox="1"/>
          <p:nvPr/>
        </p:nvSpPr>
        <p:spPr>
          <a:xfrm>
            <a:off x="609600" y="4419599"/>
            <a:ext cx="7696200" cy="707886"/>
          </a:xfrm>
          <a:prstGeom prst="rect">
            <a:avLst/>
          </a:prstGeom>
          <a:noFill/>
        </p:spPr>
        <p:txBody>
          <a:bodyPr wrap="square" rtlCol="0">
            <a:spAutoFit/>
          </a:bodyPr>
          <a:lstStyle/>
          <a:p>
            <a:r>
              <a:rPr lang="en-US" sz="2000" dirty="0"/>
              <a:t> </a:t>
            </a:r>
          </a:p>
          <a:p>
            <a:endParaRPr lang="en-US" sz="2000" b="1" dirty="0"/>
          </a:p>
        </p:txBody>
      </p:sp>
      <p:sp>
        <p:nvSpPr>
          <p:cNvPr id="5" name="Rectangle 4"/>
          <p:cNvSpPr/>
          <p:nvPr/>
        </p:nvSpPr>
        <p:spPr>
          <a:xfrm>
            <a:off x="6400800" y="4111822"/>
            <a:ext cx="2423948" cy="1938992"/>
          </a:xfrm>
          <a:prstGeom prst="rect">
            <a:avLst/>
          </a:prstGeom>
        </p:spPr>
        <p:txBody>
          <a:bodyPr wrap="square">
            <a:spAutoFit/>
          </a:bodyPr>
          <a:lstStyle/>
          <a:p>
            <a:r>
              <a:rPr lang="en-US" sz="2400" dirty="0"/>
              <a:t> </a:t>
            </a:r>
            <a:endParaRPr lang="en-US" sz="2400" b="1" dirty="0"/>
          </a:p>
          <a:p>
            <a:r>
              <a:rPr lang="en-US" sz="2400" b="1" i="1" dirty="0">
                <a:solidFill>
                  <a:schemeClr val="accent5"/>
                </a:solidFill>
              </a:rPr>
              <a:t>MSB</a:t>
            </a:r>
            <a:r>
              <a:rPr lang="en-US" sz="2400" dirty="0"/>
              <a:t> =SSB/</a:t>
            </a:r>
            <a:r>
              <a:rPr lang="en-US" sz="2400" dirty="0" err="1"/>
              <a:t>df</a:t>
            </a:r>
            <a:r>
              <a:rPr lang="en-US" sz="2400" dirty="0"/>
              <a:t>	</a:t>
            </a:r>
          </a:p>
          <a:p>
            <a:r>
              <a:rPr lang="en-US" sz="2400" dirty="0"/>
              <a:t>= 200/(3-1)</a:t>
            </a:r>
          </a:p>
          <a:p>
            <a:r>
              <a:rPr lang="en-US" sz="2400" dirty="0"/>
              <a:t>= 200/2</a:t>
            </a:r>
          </a:p>
          <a:p>
            <a:r>
              <a:rPr lang="en-US" sz="2400" dirty="0"/>
              <a:t>= </a:t>
            </a:r>
            <a:r>
              <a:rPr lang="en-US" sz="2400" b="1" i="1" dirty="0"/>
              <a:t>100</a:t>
            </a:r>
            <a:endParaRPr lang="en-US" sz="2400" b="1" dirty="0"/>
          </a:p>
        </p:txBody>
      </p:sp>
      <p:graphicFrame>
        <p:nvGraphicFramePr>
          <p:cNvPr id="3" name="Object 2"/>
          <p:cNvGraphicFramePr>
            <a:graphicFrameLocks noChangeAspect="1"/>
          </p:cNvGraphicFramePr>
          <p:nvPr/>
        </p:nvGraphicFramePr>
        <p:xfrm>
          <a:off x="609600" y="4033245"/>
          <a:ext cx="5205413" cy="2792413"/>
        </p:xfrm>
        <a:graphic>
          <a:graphicData uri="http://schemas.openxmlformats.org/presentationml/2006/ole">
            <mc:AlternateContent xmlns:mc="http://schemas.openxmlformats.org/markup-compatibility/2006">
              <mc:Choice xmlns:v="urn:schemas-microsoft-com:vml" Requires="v">
                <p:oleObj spid="_x0000_s97288" name="Equation" r:id="rId3" imgW="2323800" imgH="1473120" progId="Equation.3">
                  <p:embed/>
                </p:oleObj>
              </mc:Choice>
              <mc:Fallback>
                <p:oleObj name="Equation" r:id="rId3" imgW="2323800" imgH="1473120" progId="Equation.3">
                  <p:embed/>
                  <p:pic>
                    <p:nvPicPr>
                      <p:cNvPr id="3" name="Object 2"/>
                      <p:cNvPicPr>
                        <a:picLocks noChangeAspect="1" noChangeArrowheads="1"/>
                      </p:cNvPicPr>
                      <p:nvPr/>
                    </p:nvPicPr>
                    <p:blipFill>
                      <a:blip r:embed="rId4"/>
                      <a:srcRect/>
                      <a:stretch>
                        <a:fillRect/>
                      </a:stretch>
                    </p:blipFill>
                    <p:spPr bwMode="auto">
                      <a:xfrm>
                        <a:off x="609600" y="4033245"/>
                        <a:ext cx="5205413" cy="2792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Content Placeholder 3">
            <a:extLst>
              <a:ext uri="{FF2B5EF4-FFF2-40B4-BE49-F238E27FC236}">
                <a16:creationId xmlns:a16="http://schemas.microsoft.com/office/drawing/2014/main" id="{7EEEDEA6-F935-E64E-961C-3744385F28A1}"/>
              </a:ext>
            </a:extLst>
          </p:cNvPr>
          <p:cNvGraphicFramePr>
            <a:graphicFrameLocks noGrp="1"/>
          </p:cNvGraphicFramePr>
          <p:nvPr>
            <p:ph idx="1"/>
          </p:nvPr>
        </p:nvGraphicFramePr>
        <p:xfrm>
          <a:off x="533400" y="762000"/>
          <a:ext cx="7848600" cy="3291840"/>
        </p:xfrm>
        <a:graphic>
          <a:graphicData uri="http://schemas.openxmlformats.org/drawingml/2006/table">
            <a:tbl>
              <a:tblPr firstRow="1">
                <a:tableStyleId>{35758FB7-9AC5-4552-8A53-C91805E547FA}</a:tableStyleId>
              </a:tblPr>
              <a:tblGrid>
                <a:gridCol w="1308100">
                  <a:extLst>
                    <a:ext uri="{9D8B030D-6E8A-4147-A177-3AD203B41FA5}">
                      <a16:colId xmlns:a16="http://schemas.microsoft.com/office/drawing/2014/main" val="20000"/>
                    </a:ext>
                  </a:extLst>
                </a:gridCol>
                <a:gridCol w="1308100">
                  <a:extLst>
                    <a:ext uri="{9D8B030D-6E8A-4147-A177-3AD203B41FA5}">
                      <a16:colId xmlns:a16="http://schemas.microsoft.com/office/drawing/2014/main" val="20001"/>
                    </a:ext>
                  </a:extLst>
                </a:gridCol>
                <a:gridCol w="1308100">
                  <a:extLst>
                    <a:ext uri="{9D8B030D-6E8A-4147-A177-3AD203B41FA5}">
                      <a16:colId xmlns:a16="http://schemas.microsoft.com/office/drawing/2014/main" val="20002"/>
                    </a:ext>
                  </a:extLst>
                </a:gridCol>
                <a:gridCol w="1308100">
                  <a:extLst>
                    <a:ext uri="{9D8B030D-6E8A-4147-A177-3AD203B41FA5}">
                      <a16:colId xmlns:a16="http://schemas.microsoft.com/office/drawing/2014/main" val="20003"/>
                    </a:ext>
                  </a:extLst>
                </a:gridCol>
                <a:gridCol w="1308100">
                  <a:extLst>
                    <a:ext uri="{9D8B030D-6E8A-4147-A177-3AD203B41FA5}">
                      <a16:colId xmlns:a16="http://schemas.microsoft.com/office/drawing/2014/main" val="20004"/>
                    </a:ext>
                  </a:extLst>
                </a:gridCol>
                <a:gridCol w="1308100">
                  <a:extLst>
                    <a:ext uri="{9D8B030D-6E8A-4147-A177-3AD203B41FA5}">
                      <a16:colId xmlns:a16="http://schemas.microsoft.com/office/drawing/2014/main" val="20005"/>
                    </a:ext>
                  </a:extLst>
                </a:gridCol>
              </a:tblGrid>
              <a:tr h="347133">
                <a:tc gridSpan="2">
                  <a:txBody>
                    <a:bodyPr/>
                    <a:lstStyle/>
                    <a:p>
                      <a:pPr marL="0" marR="0" algn="ctr">
                        <a:spcBef>
                          <a:spcPts val="0"/>
                        </a:spcBef>
                        <a:spcAft>
                          <a:spcPts val="0"/>
                        </a:spcAft>
                      </a:pPr>
                      <a:r>
                        <a:rPr lang="en-US" sz="2400" dirty="0">
                          <a:effectLst/>
                        </a:rPr>
                        <a:t>3 Person</a:t>
                      </a:r>
                      <a:endParaRPr lang="en-US" sz="2400" b="1" dirty="0">
                        <a:effectLst/>
                        <a:latin typeface="Times New Roman"/>
                        <a:ea typeface="Times New Roman"/>
                      </a:endParaRPr>
                    </a:p>
                  </a:txBody>
                  <a:tcPr marL="68580" marR="68580" marT="0" marB="0"/>
                </a:tc>
                <a:tc hMerge="1">
                  <a:txBody>
                    <a:bodyPr/>
                    <a:lstStyle/>
                    <a:p>
                      <a:endParaRPr lang="en-US"/>
                    </a:p>
                  </a:txBody>
                  <a:tcPr/>
                </a:tc>
                <a:tc gridSpan="2">
                  <a:txBody>
                    <a:bodyPr/>
                    <a:lstStyle/>
                    <a:p>
                      <a:pPr marL="0" marR="0" algn="ctr">
                        <a:spcBef>
                          <a:spcPts val="0"/>
                        </a:spcBef>
                        <a:spcAft>
                          <a:spcPts val="0"/>
                        </a:spcAft>
                      </a:pPr>
                      <a:r>
                        <a:rPr lang="en-US" sz="2400" dirty="0">
                          <a:effectLst/>
                        </a:rPr>
                        <a:t>4 Person</a:t>
                      </a:r>
                      <a:endParaRPr lang="en-US" sz="2400" b="1" dirty="0">
                        <a:effectLst/>
                        <a:latin typeface="Times New Roman"/>
                        <a:ea typeface="Times New Roman"/>
                      </a:endParaRPr>
                    </a:p>
                  </a:txBody>
                  <a:tcPr marL="68580" marR="68580" marT="0" marB="0"/>
                </a:tc>
                <a:tc hMerge="1">
                  <a:txBody>
                    <a:bodyPr/>
                    <a:lstStyle/>
                    <a:p>
                      <a:endParaRPr lang="en-US"/>
                    </a:p>
                  </a:txBody>
                  <a:tcPr/>
                </a:tc>
                <a:tc gridSpan="2">
                  <a:txBody>
                    <a:bodyPr/>
                    <a:lstStyle/>
                    <a:p>
                      <a:pPr marL="0" marR="0" algn="ctr">
                        <a:spcBef>
                          <a:spcPts val="0"/>
                        </a:spcBef>
                        <a:spcAft>
                          <a:spcPts val="0"/>
                        </a:spcAft>
                      </a:pPr>
                      <a:r>
                        <a:rPr lang="en-US" sz="2400" dirty="0">
                          <a:effectLst/>
                          <a:sym typeface="Symbol"/>
                        </a:rPr>
                        <a:t>5 Person</a:t>
                      </a:r>
                      <a:endParaRPr lang="en-US" sz="2400" b="1" dirty="0">
                        <a:effectLst/>
                        <a:latin typeface="Times New Roman"/>
                        <a:ea typeface="Times New Roman"/>
                      </a:endParaRPr>
                    </a:p>
                  </a:txBody>
                  <a:tcPr marL="68580" marR="68580" marT="0" marB="0"/>
                </a:tc>
                <a:tc hMerge="1">
                  <a:txBody>
                    <a:bodyPr/>
                    <a:lstStyle/>
                    <a:p>
                      <a:endParaRPr lang="en-US"/>
                    </a:p>
                  </a:txBody>
                  <a:tcPr/>
                </a:tc>
                <a:extLst>
                  <a:ext uri="{0D108BD9-81ED-4DB2-BD59-A6C34878D82A}">
                    <a16:rowId xmlns:a16="http://schemas.microsoft.com/office/drawing/2014/main" val="10000"/>
                  </a:ext>
                </a:extLst>
              </a:tr>
              <a:tr h="347133">
                <a:tc>
                  <a:txBody>
                    <a:bodyPr/>
                    <a:lstStyle/>
                    <a:p>
                      <a:pPr marL="0" marR="0" algn="ctr">
                        <a:spcBef>
                          <a:spcPts val="0"/>
                        </a:spcBef>
                        <a:spcAft>
                          <a:spcPts val="0"/>
                        </a:spcAft>
                      </a:pPr>
                      <a:r>
                        <a:rPr lang="en-US" sz="2400" dirty="0">
                          <a:effectLst/>
                        </a:rPr>
                        <a:t>x</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x</a:t>
                      </a:r>
                      <a:r>
                        <a:rPr lang="en-US" sz="2400" baseline="30000" dirty="0">
                          <a:effectLst/>
                        </a:rPr>
                        <a:t>2</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x</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x</a:t>
                      </a:r>
                      <a:r>
                        <a:rPr lang="en-US" sz="2400" baseline="30000" dirty="0">
                          <a:effectLst/>
                        </a:rPr>
                        <a:t>2</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x</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a:effectLst/>
                        </a:rPr>
                        <a:t>x</a:t>
                      </a:r>
                      <a:r>
                        <a:rPr lang="en-US" sz="2400" baseline="30000">
                          <a:effectLst/>
                        </a:rPr>
                        <a:t>2</a:t>
                      </a:r>
                      <a:endParaRPr lang="en-US" sz="2400" b="1">
                        <a:effectLst/>
                        <a:latin typeface="Times New Roman"/>
                        <a:ea typeface="Times New Roman"/>
                      </a:endParaRPr>
                    </a:p>
                  </a:txBody>
                  <a:tcPr marL="68580" marR="68580" marT="0" marB="0"/>
                </a:tc>
                <a:extLst>
                  <a:ext uri="{0D108BD9-81ED-4DB2-BD59-A6C34878D82A}">
                    <a16:rowId xmlns:a16="http://schemas.microsoft.com/office/drawing/2014/main" val="10001"/>
                  </a:ext>
                </a:extLst>
              </a:tr>
              <a:tr h="347133">
                <a:tc>
                  <a:txBody>
                    <a:bodyPr/>
                    <a:lstStyle/>
                    <a:p>
                      <a:pPr marL="0" marR="0" algn="ctr">
                        <a:spcBef>
                          <a:spcPts val="0"/>
                        </a:spcBef>
                        <a:spcAft>
                          <a:spcPts val="0"/>
                        </a:spcAft>
                      </a:pPr>
                      <a:r>
                        <a:rPr lang="en-US" sz="2400" dirty="0">
                          <a:effectLst/>
                        </a:rPr>
                        <a:t>10</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100</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16</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256</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22</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484</a:t>
                      </a:r>
                      <a:endParaRPr lang="en-US" sz="24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2"/>
                  </a:ext>
                </a:extLst>
              </a:tr>
              <a:tr h="347133">
                <a:tc>
                  <a:txBody>
                    <a:bodyPr/>
                    <a:lstStyle/>
                    <a:p>
                      <a:pPr marL="0" marR="0" algn="ctr">
                        <a:spcBef>
                          <a:spcPts val="0"/>
                        </a:spcBef>
                        <a:spcAft>
                          <a:spcPts val="0"/>
                        </a:spcAft>
                      </a:pPr>
                      <a:r>
                        <a:rPr lang="en-US" sz="2400">
                          <a:effectLst/>
                        </a:rPr>
                        <a:t>11</a:t>
                      </a:r>
                      <a:endParaRPr lang="en-US" sz="2400" b="1">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121</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16</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256</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24</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576</a:t>
                      </a:r>
                      <a:endParaRPr lang="en-US" sz="24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3"/>
                  </a:ext>
                </a:extLst>
              </a:tr>
              <a:tr h="347133">
                <a:tc>
                  <a:txBody>
                    <a:bodyPr/>
                    <a:lstStyle/>
                    <a:p>
                      <a:pPr marL="0" marR="0" algn="ctr">
                        <a:spcBef>
                          <a:spcPts val="0"/>
                        </a:spcBef>
                        <a:spcAft>
                          <a:spcPts val="0"/>
                        </a:spcAft>
                      </a:pPr>
                      <a:r>
                        <a:rPr lang="en-US" sz="2400">
                          <a:effectLst/>
                        </a:rPr>
                        <a:t>14</a:t>
                      </a:r>
                      <a:endParaRPr lang="en-US" sz="2400" b="1">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196</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a:effectLst/>
                        </a:rPr>
                        <a:t>19</a:t>
                      </a:r>
                      <a:endParaRPr lang="en-US" sz="2400" b="1">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361</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25</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625</a:t>
                      </a:r>
                      <a:endParaRPr lang="en-US" sz="24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4"/>
                  </a:ext>
                </a:extLst>
              </a:tr>
              <a:tr h="347133">
                <a:tc>
                  <a:txBody>
                    <a:bodyPr/>
                    <a:lstStyle/>
                    <a:p>
                      <a:pPr marL="0" marR="0" algn="ctr">
                        <a:spcBef>
                          <a:spcPts val="0"/>
                        </a:spcBef>
                        <a:spcAft>
                          <a:spcPts val="0"/>
                        </a:spcAft>
                      </a:pPr>
                      <a:r>
                        <a:rPr lang="en-US" sz="2400">
                          <a:effectLst/>
                        </a:rPr>
                        <a:t>17</a:t>
                      </a:r>
                      <a:endParaRPr lang="en-US" sz="2400" b="1">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289</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a:effectLst/>
                        </a:rPr>
                        <a:t>21</a:t>
                      </a:r>
                      <a:endParaRPr lang="en-US" sz="2400" b="1">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441</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21</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441</a:t>
                      </a:r>
                      <a:endParaRPr lang="en-US" sz="24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5"/>
                  </a:ext>
                </a:extLst>
              </a:tr>
              <a:tr h="347133">
                <a:tc>
                  <a:txBody>
                    <a:bodyPr/>
                    <a:lstStyle/>
                    <a:p>
                      <a:pPr marL="0" marR="0" algn="ctr">
                        <a:spcBef>
                          <a:spcPts val="0"/>
                        </a:spcBef>
                        <a:spcAft>
                          <a:spcPts val="0"/>
                        </a:spcAft>
                      </a:pPr>
                      <a:r>
                        <a:rPr lang="en-US" sz="2400">
                          <a:effectLst/>
                        </a:rPr>
                        <a:t> </a:t>
                      </a:r>
                      <a:endParaRPr lang="en-US" sz="2400" b="1">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a:effectLst/>
                        </a:rPr>
                        <a:t> </a:t>
                      </a:r>
                      <a:endParaRPr lang="en-US" sz="2400" b="1">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a:effectLst/>
                        </a:rPr>
                        <a:t> </a:t>
                      </a:r>
                      <a:endParaRPr lang="en-US" sz="2400" b="1">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a:effectLst/>
                        </a:rPr>
                        <a:t> </a:t>
                      </a:r>
                      <a:endParaRPr lang="en-US" sz="2400" b="1">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 </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 </a:t>
                      </a:r>
                      <a:endParaRPr lang="en-US" sz="24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6"/>
                  </a:ext>
                </a:extLst>
              </a:tr>
              <a:tr h="347133">
                <a:tc>
                  <a:txBody>
                    <a:bodyPr/>
                    <a:lstStyle/>
                    <a:p>
                      <a:pPr marL="0" marR="0" algn="ctr">
                        <a:spcBef>
                          <a:spcPts val="0"/>
                        </a:spcBef>
                        <a:spcAft>
                          <a:spcPts val="0"/>
                        </a:spcAft>
                      </a:pPr>
                      <a:r>
                        <a:rPr lang="en-US" sz="2400" dirty="0">
                          <a:effectLst/>
                        </a:rPr>
                        <a:t>T</a:t>
                      </a:r>
                      <a:r>
                        <a:rPr lang="en-US" sz="2400" baseline="-25000" dirty="0">
                          <a:effectLst/>
                        </a:rPr>
                        <a:t>3p</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∑(x</a:t>
                      </a:r>
                      <a:r>
                        <a:rPr lang="en-US" sz="2400" baseline="30000" dirty="0">
                          <a:effectLst/>
                        </a:rPr>
                        <a:t>2</a:t>
                      </a:r>
                      <a:r>
                        <a:rPr lang="en-US" sz="2400" dirty="0">
                          <a:effectLst/>
                        </a:rPr>
                        <a:t>)</a:t>
                      </a:r>
                      <a:endParaRPr lang="en-US" sz="2400" b="0"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T</a:t>
                      </a:r>
                      <a:r>
                        <a:rPr lang="en-US" sz="2400" baseline="-25000" dirty="0">
                          <a:effectLst/>
                        </a:rPr>
                        <a:t>4p</a:t>
                      </a:r>
                      <a:endParaRPr lang="en-US" sz="2400" b="1" dirty="0">
                        <a:effectLst/>
                        <a:latin typeface="Times New Roman"/>
                        <a:ea typeface="Times New Roman"/>
                      </a:endParaRPr>
                    </a:p>
                  </a:txBody>
                  <a:tcPr marL="68580" marR="68580" marT="0" marB="0">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effectLst/>
                        </a:rPr>
                        <a:t>∑(x</a:t>
                      </a:r>
                      <a:r>
                        <a:rPr lang="en-US" sz="2400" baseline="30000" dirty="0">
                          <a:effectLst/>
                        </a:rPr>
                        <a:t>2</a:t>
                      </a:r>
                      <a:r>
                        <a:rPr lang="en-US" sz="2400" dirty="0">
                          <a:effectLst/>
                        </a:rPr>
                        <a:t>)</a:t>
                      </a:r>
                      <a:endParaRPr lang="en-US" sz="2400" b="0"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T</a:t>
                      </a:r>
                      <a:r>
                        <a:rPr lang="en-US" sz="2400" baseline="-25000" dirty="0">
                          <a:effectLst/>
                          <a:sym typeface="Symbol"/>
                        </a:rPr>
                        <a:t>5p</a:t>
                      </a:r>
                      <a:endParaRPr lang="en-US" sz="2400" b="1" dirty="0">
                        <a:effectLst/>
                        <a:latin typeface="Times New Roman"/>
                        <a:ea typeface="Times New Roman"/>
                      </a:endParaRPr>
                    </a:p>
                  </a:txBody>
                  <a:tcPr marL="68580" marR="68580" marT="0" marB="0">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effectLst/>
                        </a:rPr>
                        <a:t>∑(x</a:t>
                      </a:r>
                      <a:r>
                        <a:rPr lang="en-US" sz="2400" baseline="30000" dirty="0">
                          <a:effectLst/>
                        </a:rPr>
                        <a:t>2</a:t>
                      </a:r>
                      <a:r>
                        <a:rPr lang="en-US" sz="2400" dirty="0">
                          <a:effectLst/>
                        </a:rPr>
                        <a:t>)</a:t>
                      </a:r>
                      <a:endParaRPr lang="en-US" sz="2400" b="0"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7"/>
                  </a:ext>
                </a:extLst>
              </a:tr>
              <a:tr h="347133">
                <a:tc>
                  <a:txBody>
                    <a:bodyPr/>
                    <a:lstStyle/>
                    <a:p>
                      <a:pPr marL="0" marR="0" algn="ctr">
                        <a:spcBef>
                          <a:spcPts val="0"/>
                        </a:spcBef>
                        <a:spcAft>
                          <a:spcPts val="0"/>
                        </a:spcAft>
                      </a:pPr>
                      <a:r>
                        <a:rPr lang="en-US" sz="2400" dirty="0">
                          <a:effectLst/>
                        </a:rPr>
                        <a:t>52</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706</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72</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1314</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92</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2126</a:t>
                      </a:r>
                      <a:endParaRPr lang="en-US" sz="24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0489099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09600" y="4419599"/>
            <a:ext cx="7696200" cy="707886"/>
          </a:xfrm>
          <a:prstGeom prst="rect">
            <a:avLst/>
          </a:prstGeom>
          <a:noFill/>
        </p:spPr>
        <p:txBody>
          <a:bodyPr wrap="square" rtlCol="0">
            <a:spAutoFit/>
          </a:bodyPr>
          <a:lstStyle/>
          <a:p>
            <a:r>
              <a:rPr lang="en-US" sz="2000" dirty="0"/>
              <a:t> </a:t>
            </a:r>
          </a:p>
          <a:p>
            <a:endParaRPr lang="en-US" sz="2000" b="1" dirty="0"/>
          </a:p>
        </p:txBody>
      </p:sp>
      <p:sp>
        <p:nvSpPr>
          <p:cNvPr id="5" name="Rectangle 4"/>
          <p:cNvSpPr/>
          <p:nvPr/>
        </p:nvSpPr>
        <p:spPr>
          <a:xfrm>
            <a:off x="6934200" y="4572000"/>
            <a:ext cx="1828800" cy="1631216"/>
          </a:xfrm>
          <a:prstGeom prst="rect">
            <a:avLst/>
          </a:prstGeom>
        </p:spPr>
        <p:txBody>
          <a:bodyPr wrap="square">
            <a:spAutoFit/>
          </a:bodyPr>
          <a:lstStyle/>
          <a:p>
            <a:r>
              <a:rPr lang="en-US" sz="2000" b="1" i="1" dirty="0">
                <a:solidFill>
                  <a:schemeClr val="accent5"/>
                </a:solidFill>
              </a:rPr>
              <a:t>MSE</a:t>
            </a:r>
            <a:r>
              <a:rPr lang="en-US" sz="2000" dirty="0"/>
              <a:t> = SSE / </a:t>
            </a:r>
            <a:r>
              <a:rPr lang="en-US" sz="2000" dirty="0" err="1"/>
              <a:t>df</a:t>
            </a:r>
            <a:endParaRPr lang="en-US" sz="2000" dirty="0"/>
          </a:p>
          <a:p>
            <a:r>
              <a:rPr lang="en-US" sz="2000" dirty="0"/>
              <a:t>= 58 / (12-3) </a:t>
            </a:r>
          </a:p>
          <a:p>
            <a:r>
              <a:rPr lang="en-US" sz="2000" dirty="0"/>
              <a:t>= 58/9 	</a:t>
            </a:r>
          </a:p>
          <a:p>
            <a:r>
              <a:rPr lang="en-US" sz="2000" dirty="0"/>
              <a:t>= </a:t>
            </a:r>
            <a:r>
              <a:rPr lang="en-US" sz="2000" b="1" i="1" dirty="0">
                <a:solidFill>
                  <a:schemeClr val="accent5"/>
                </a:solidFill>
              </a:rPr>
              <a:t>6.44</a:t>
            </a:r>
            <a:endParaRPr lang="en-US" sz="2000" b="1" dirty="0">
              <a:solidFill>
                <a:schemeClr val="accent5"/>
              </a:solidFill>
            </a:endParaRPr>
          </a:p>
          <a:p>
            <a:endParaRPr lang="en-US" sz="2000" b="1" dirty="0"/>
          </a:p>
        </p:txBody>
      </p:sp>
      <p:sp>
        <p:nvSpPr>
          <p:cNvPr id="9" name="Title 1"/>
          <p:cNvSpPr txBox="1">
            <a:spLocks/>
          </p:cNvSpPr>
          <p:nvPr/>
        </p:nvSpPr>
        <p:spPr>
          <a:xfrm>
            <a:off x="457200" y="274638"/>
            <a:ext cx="8229600" cy="487362"/>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t>Group Size and Conformity</a:t>
            </a:r>
            <a:endParaRPr lang="en-US" dirty="0"/>
          </a:p>
        </p:txBody>
      </p:sp>
      <p:graphicFrame>
        <p:nvGraphicFramePr>
          <p:cNvPr id="2" name="Object 1"/>
          <p:cNvGraphicFramePr>
            <a:graphicFrameLocks noChangeAspect="1"/>
          </p:cNvGraphicFramePr>
          <p:nvPr/>
        </p:nvGraphicFramePr>
        <p:xfrm>
          <a:off x="441325" y="4025626"/>
          <a:ext cx="6035675" cy="2747962"/>
        </p:xfrm>
        <a:graphic>
          <a:graphicData uri="http://schemas.openxmlformats.org/presentationml/2006/ole">
            <mc:AlternateContent xmlns:mc="http://schemas.openxmlformats.org/markup-compatibility/2006">
              <mc:Choice xmlns:v="urn:schemas-microsoft-com:vml" Requires="v">
                <p:oleObj spid="_x0000_s98312" name="Equation" r:id="rId3" imgW="3200400" imgH="1447560" progId="Equation.3">
                  <p:embed/>
                </p:oleObj>
              </mc:Choice>
              <mc:Fallback>
                <p:oleObj name="Equation" r:id="rId3" imgW="3200400" imgH="1447560" progId="Equation.3">
                  <p:embed/>
                  <p:pic>
                    <p:nvPicPr>
                      <p:cNvPr id="2" name="Object 1"/>
                      <p:cNvPicPr>
                        <a:picLocks noChangeAspect="1" noChangeArrowheads="1"/>
                      </p:cNvPicPr>
                      <p:nvPr/>
                    </p:nvPicPr>
                    <p:blipFill>
                      <a:blip r:embed="rId4"/>
                      <a:srcRect/>
                      <a:stretch>
                        <a:fillRect/>
                      </a:stretch>
                    </p:blipFill>
                    <p:spPr bwMode="auto">
                      <a:xfrm>
                        <a:off x="441325" y="4025626"/>
                        <a:ext cx="6035675" cy="2747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Content Placeholder 3">
            <a:extLst>
              <a:ext uri="{FF2B5EF4-FFF2-40B4-BE49-F238E27FC236}">
                <a16:creationId xmlns:a16="http://schemas.microsoft.com/office/drawing/2014/main" id="{158D52F2-3B57-8B40-86E6-C2AFE221371D}"/>
              </a:ext>
            </a:extLst>
          </p:cNvPr>
          <p:cNvGraphicFramePr>
            <a:graphicFrameLocks noGrp="1"/>
          </p:cNvGraphicFramePr>
          <p:nvPr>
            <p:ph idx="1"/>
          </p:nvPr>
        </p:nvGraphicFramePr>
        <p:xfrm>
          <a:off x="533400" y="702894"/>
          <a:ext cx="7848600" cy="3291840"/>
        </p:xfrm>
        <a:graphic>
          <a:graphicData uri="http://schemas.openxmlformats.org/drawingml/2006/table">
            <a:tbl>
              <a:tblPr firstRow="1">
                <a:tableStyleId>{35758FB7-9AC5-4552-8A53-C91805E547FA}</a:tableStyleId>
              </a:tblPr>
              <a:tblGrid>
                <a:gridCol w="1308100">
                  <a:extLst>
                    <a:ext uri="{9D8B030D-6E8A-4147-A177-3AD203B41FA5}">
                      <a16:colId xmlns:a16="http://schemas.microsoft.com/office/drawing/2014/main" val="20000"/>
                    </a:ext>
                  </a:extLst>
                </a:gridCol>
                <a:gridCol w="1308100">
                  <a:extLst>
                    <a:ext uri="{9D8B030D-6E8A-4147-A177-3AD203B41FA5}">
                      <a16:colId xmlns:a16="http://schemas.microsoft.com/office/drawing/2014/main" val="20001"/>
                    </a:ext>
                  </a:extLst>
                </a:gridCol>
                <a:gridCol w="1308100">
                  <a:extLst>
                    <a:ext uri="{9D8B030D-6E8A-4147-A177-3AD203B41FA5}">
                      <a16:colId xmlns:a16="http://schemas.microsoft.com/office/drawing/2014/main" val="20002"/>
                    </a:ext>
                  </a:extLst>
                </a:gridCol>
                <a:gridCol w="1308100">
                  <a:extLst>
                    <a:ext uri="{9D8B030D-6E8A-4147-A177-3AD203B41FA5}">
                      <a16:colId xmlns:a16="http://schemas.microsoft.com/office/drawing/2014/main" val="20003"/>
                    </a:ext>
                  </a:extLst>
                </a:gridCol>
                <a:gridCol w="1308100">
                  <a:extLst>
                    <a:ext uri="{9D8B030D-6E8A-4147-A177-3AD203B41FA5}">
                      <a16:colId xmlns:a16="http://schemas.microsoft.com/office/drawing/2014/main" val="20004"/>
                    </a:ext>
                  </a:extLst>
                </a:gridCol>
                <a:gridCol w="1308100">
                  <a:extLst>
                    <a:ext uri="{9D8B030D-6E8A-4147-A177-3AD203B41FA5}">
                      <a16:colId xmlns:a16="http://schemas.microsoft.com/office/drawing/2014/main" val="20005"/>
                    </a:ext>
                  </a:extLst>
                </a:gridCol>
              </a:tblGrid>
              <a:tr h="347133">
                <a:tc gridSpan="2">
                  <a:txBody>
                    <a:bodyPr/>
                    <a:lstStyle/>
                    <a:p>
                      <a:pPr marL="0" marR="0" algn="ctr">
                        <a:spcBef>
                          <a:spcPts val="0"/>
                        </a:spcBef>
                        <a:spcAft>
                          <a:spcPts val="0"/>
                        </a:spcAft>
                      </a:pPr>
                      <a:r>
                        <a:rPr lang="en-US" sz="2400" dirty="0">
                          <a:effectLst/>
                        </a:rPr>
                        <a:t>3 Person</a:t>
                      </a:r>
                      <a:endParaRPr lang="en-US" sz="2400" b="1" dirty="0">
                        <a:effectLst/>
                        <a:latin typeface="Times New Roman"/>
                        <a:ea typeface="Times New Roman"/>
                      </a:endParaRPr>
                    </a:p>
                  </a:txBody>
                  <a:tcPr marL="68580" marR="68580" marT="0" marB="0"/>
                </a:tc>
                <a:tc hMerge="1">
                  <a:txBody>
                    <a:bodyPr/>
                    <a:lstStyle/>
                    <a:p>
                      <a:endParaRPr lang="en-US"/>
                    </a:p>
                  </a:txBody>
                  <a:tcPr/>
                </a:tc>
                <a:tc gridSpan="2">
                  <a:txBody>
                    <a:bodyPr/>
                    <a:lstStyle/>
                    <a:p>
                      <a:pPr marL="0" marR="0" algn="ctr">
                        <a:spcBef>
                          <a:spcPts val="0"/>
                        </a:spcBef>
                        <a:spcAft>
                          <a:spcPts val="0"/>
                        </a:spcAft>
                      </a:pPr>
                      <a:r>
                        <a:rPr lang="en-US" sz="2400" dirty="0">
                          <a:effectLst/>
                        </a:rPr>
                        <a:t>4 Person</a:t>
                      </a:r>
                      <a:endParaRPr lang="en-US" sz="2400" b="1" dirty="0">
                        <a:effectLst/>
                        <a:latin typeface="Times New Roman"/>
                        <a:ea typeface="Times New Roman"/>
                      </a:endParaRPr>
                    </a:p>
                  </a:txBody>
                  <a:tcPr marL="68580" marR="68580" marT="0" marB="0"/>
                </a:tc>
                <a:tc hMerge="1">
                  <a:txBody>
                    <a:bodyPr/>
                    <a:lstStyle/>
                    <a:p>
                      <a:endParaRPr lang="en-US"/>
                    </a:p>
                  </a:txBody>
                  <a:tcPr/>
                </a:tc>
                <a:tc gridSpan="2">
                  <a:txBody>
                    <a:bodyPr/>
                    <a:lstStyle/>
                    <a:p>
                      <a:pPr marL="0" marR="0" algn="ctr">
                        <a:spcBef>
                          <a:spcPts val="0"/>
                        </a:spcBef>
                        <a:spcAft>
                          <a:spcPts val="0"/>
                        </a:spcAft>
                      </a:pPr>
                      <a:r>
                        <a:rPr lang="en-US" sz="2400" dirty="0">
                          <a:effectLst/>
                          <a:sym typeface="Symbol"/>
                        </a:rPr>
                        <a:t>5 Person</a:t>
                      </a:r>
                      <a:endParaRPr lang="en-US" sz="2400" b="1" dirty="0">
                        <a:effectLst/>
                        <a:latin typeface="Times New Roman"/>
                        <a:ea typeface="Times New Roman"/>
                      </a:endParaRPr>
                    </a:p>
                  </a:txBody>
                  <a:tcPr marL="68580" marR="68580" marT="0" marB="0"/>
                </a:tc>
                <a:tc hMerge="1">
                  <a:txBody>
                    <a:bodyPr/>
                    <a:lstStyle/>
                    <a:p>
                      <a:endParaRPr lang="en-US"/>
                    </a:p>
                  </a:txBody>
                  <a:tcPr/>
                </a:tc>
                <a:extLst>
                  <a:ext uri="{0D108BD9-81ED-4DB2-BD59-A6C34878D82A}">
                    <a16:rowId xmlns:a16="http://schemas.microsoft.com/office/drawing/2014/main" val="10000"/>
                  </a:ext>
                </a:extLst>
              </a:tr>
              <a:tr h="347133">
                <a:tc>
                  <a:txBody>
                    <a:bodyPr/>
                    <a:lstStyle/>
                    <a:p>
                      <a:pPr marL="0" marR="0" algn="ctr">
                        <a:spcBef>
                          <a:spcPts val="0"/>
                        </a:spcBef>
                        <a:spcAft>
                          <a:spcPts val="0"/>
                        </a:spcAft>
                      </a:pPr>
                      <a:r>
                        <a:rPr lang="en-US" sz="2400" dirty="0">
                          <a:effectLst/>
                        </a:rPr>
                        <a:t>x</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x</a:t>
                      </a:r>
                      <a:r>
                        <a:rPr lang="en-US" sz="2400" baseline="30000" dirty="0">
                          <a:effectLst/>
                        </a:rPr>
                        <a:t>2</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x</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x</a:t>
                      </a:r>
                      <a:r>
                        <a:rPr lang="en-US" sz="2400" baseline="30000" dirty="0">
                          <a:effectLst/>
                        </a:rPr>
                        <a:t>2</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x</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a:effectLst/>
                        </a:rPr>
                        <a:t>x</a:t>
                      </a:r>
                      <a:r>
                        <a:rPr lang="en-US" sz="2400" baseline="30000">
                          <a:effectLst/>
                        </a:rPr>
                        <a:t>2</a:t>
                      </a:r>
                      <a:endParaRPr lang="en-US" sz="2400" b="1">
                        <a:effectLst/>
                        <a:latin typeface="Times New Roman"/>
                        <a:ea typeface="Times New Roman"/>
                      </a:endParaRPr>
                    </a:p>
                  </a:txBody>
                  <a:tcPr marL="68580" marR="68580" marT="0" marB="0"/>
                </a:tc>
                <a:extLst>
                  <a:ext uri="{0D108BD9-81ED-4DB2-BD59-A6C34878D82A}">
                    <a16:rowId xmlns:a16="http://schemas.microsoft.com/office/drawing/2014/main" val="10001"/>
                  </a:ext>
                </a:extLst>
              </a:tr>
              <a:tr h="347133">
                <a:tc>
                  <a:txBody>
                    <a:bodyPr/>
                    <a:lstStyle/>
                    <a:p>
                      <a:pPr marL="0" marR="0" algn="ctr">
                        <a:spcBef>
                          <a:spcPts val="0"/>
                        </a:spcBef>
                        <a:spcAft>
                          <a:spcPts val="0"/>
                        </a:spcAft>
                      </a:pPr>
                      <a:r>
                        <a:rPr lang="en-US" sz="2400" dirty="0">
                          <a:effectLst/>
                        </a:rPr>
                        <a:t>10</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100</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16</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256</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22</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484</a:t>
                      </a:r>
                      <a:endParaRPr lang="en-US" sz="24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2"/>
                  </a:ext>
                </a:extLst>
              </a:tr>
              <a:tr h="347133">
                <a:tc>
                  <a:txBody>
                    <a:bodyPr/>
                    <a:lstStyle/>
                    <a:p>
                      <a:pPr marL="0" marR="0" algn="ctr">
                        <a:spcBef>
                          <a:spcPts val="0"/>
                        </a:spcBef>
                        <a:spcAft>
                          <a:spcPts val="0"/>
                        </a:spcAft>
                      </a:pPr>
                      <a:r>
                        <a:rPr lang="en-US" sz="2400">
                          <a:effectLst/>
                        </a:rPr>
                        <a:t>11</a:t>
                      </a:r>
                      <a:endParaRPr lang="en-US" sz="2400" b="1">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121</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16</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256</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24</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576</a:t>
                      </a:r>
                      <a:endParaRPr lang="en-US" sz="24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3"/>
                  </a:ext>
                </a:extLst>
              </a:tr>
              <a:tr h="347133">
                <a:tc>
                  <a:txBody>
                    <a:bodyPr/>
                    <a:lstStyle/>
                    <a:p>
                      <a:pPr marL="0" marR="0" algn="ctr">
                        <a:spcBef>
                          <a:spcPts val="0"/>
                        </a:spcBef>
                        <a:spcAft>
                          <a:spcPts val="0"/>
                        </a:spcAft>
                      </a:pPr>
                      <a:r>
                        <a:rPr lang="en-US" sz="2400">
                          <a:effectLst/>
                        </a:rPr>
                        <a:t>14</a:t>
                      </a:r>
                      <a:endParaRPr lang="en-US" sz="2400" b="1">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196</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a:effectLst/>
                        </a:rPr>
                        <a:t>19</a:t>
                      </a:r>
                      <a:endParaRPr lang="en-US" sz="2400" b="1">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361</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25</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625</a:t>
                      </a:r>
                      <a:endParaRPr lang="en-US" sz="24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4"/>
                  </a:ext>
                </a:extLst>
              </a:tr>
              <a:tr h="347133">
                <a:tc>
                  <a:txBody>
                    <a:bodyPr/>
                    <a:lstStyle/>
                    <a:p>
                      <a:pPr marL="0" marR="0" algn="ctr">
                        <a:spcBef>
                          <a:spcPts val="0"/>
                        </a:spcBef>
                        <a:spcAft>
                          <a:spcPts val="0"/>
                        </a:spcAft>
                      </a:pPr>
                      <a:r>
                        <a:rPr lang="en-US" sz="2400">
                          <a:effectLst/>
                        </a:rPr>
                        <a:t>17</a:t>
                      </a:r>
                      <a:endParaRPr lang="en-US" sz="2400" b="1">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289</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a:effectLst/>
                        </a:rPr>
                        <a:t>21</a:t>
                      </a:r>
                      <a:endParaRPr lang="en-US" sz="2400" b="1">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441</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21</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441</a:t>
                      </a:r>
                      <a:endParaRPr lang="en-US" sz="24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5"/>
                  </a:ext>
                </a:extLst>
              </a:tr>
              <a:tr h="347133">
                <a:tc>
                  <a:txBody>
                    <a:bodyPr/>
                    <a:lstStyle/>
                    <a:p>
                      <a:pPr marL="0" marR="0" algn="ctr">
                        <a:spcBef>
                          <a:spcPts val="0"/>
                        </a:spcBef>
                        <a:spcAft>
                          <a:spcPts val="0"/>
                        </a:spcAft>
                      </a:pPr>
                      <a:r>
                        <a:rPr lang="en-US" sz="2400">
                          <a:effectLst/>
                        </a:rPr>
                        <a:t> </a:t>
                      </a:r>
                      <a:endParaRPr lang="en-US" sz="2400" b="1">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a:effectLst/>
                        </a:rPr>
                        <a:t> </a:t>
                      </a:r>
                      <a:endParaRPr lang="en-US" sz="2400" b="1">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a:effectLst/>
                        </a:rPr>
                        <a:t> </a:t>
                      </a:r>
                      <a:endParaRPr lang="en-US" sz="2400" b="1">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a:effectLst/>
                        </a:rPr>
                        <a:t> </a:t>
                      </a:r>
                      <a:endParaRPr lang="en-US" sz="2400" b="1">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 </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 </a:t>
                      </a:r>
                      <a:endParaRPr lang="en-US" sz="24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6"/>
                  </a:ext>
                </a:extLst>
              </a:tr>
              <a:tr h="347133">
                <a:tc>
                  <a:txBody>
                    <a:bodyPr/>
                    <a:lstStyle/>
                    <a:p>
                      <a:pPr marL="0" marR="0" algn="ctr">
                        <a:spcBef>
                          <a:spcPts val="0"/>
                        </a:spcBef>
                        <a:spcAft>
                          <a:spcPts val="0"/>
                        </a:spcAft>
                      </a:pPr>
                      <a:r>
                        <a:rPr lang="en-US" sz="2400" dirty="0">
                          <a:effectLst/>
                        </a:rPr>
                        <a:t>T</a:t>
                      </a:r>
                      <a:r>
                        <a:rPr lang="en-US" sz="2400" baseline="-25000" dirty="0">
                          <a:effectLst/>
                        </a:rPr>
                        <a:t>3p</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∑(x</a:t>
                      </a:r>
                      <a:r>
                        <a:rPr lang="en-US" sz="2400" baseline="30000" dirty="0">
                          <a:effectLst/>
                        </a:rPr>
                        <a:t>2</a:t>
                      </a:r>
                      <a:r>
                        <a:rPr lang="en-US" sz="2400" dirty="0">
                          <a:effectLst/>
                        </a:rPr>
                        <a:t>)</a:t>
                      </a:r>
                      <a:endParaRPr lang="en-US" sz="2400" b="0"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T</a:t>
                      </a:r>
                      <a:r>
                        <a:rPr lang="en-US" sz="2400" baseline="-25000" dirty="0">
                          <a:effectLst/>
                        </a:rPr>
                        <a:t>4p</a:t>
                      </a:r>
                      <a:endParaRPr lang="en-US" sz="2400" b="1" dirty="0">
                        <a:effectLst/>
                        <a:latin typeface="Times New Roman"/>
                        <a:ea typeface="Times New Roman"/>
                      </a:endParaRPr>
                    </a:p>
                  </a:txBody>
                  <a:tcPr marL="68580" marR="68580" marT="0" marB="0">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effectLst/>
                        </a:rPr>
                        <a:t>∑(x</a:t>
                      </a:r>
                      <a:r>
                        <a:rPr lang="en-US" sz="2400" baseline="30000" dirty="0">
                          <a:effectLst/>
                        </a:rPr>
                        <a:t>2</a:t>
                      </a:r>
                      <a:r>
                        <a:rPr lang="en-US" sz="2400" dirty="0">
                          <a:effectLst/>
                        </a:rPr>
                        <a:t>)</a:t>
                      </a:r>
                      <a:endParaRPr lang="en-US" sz="2400" b="0"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T</a:t>
                      </a:r>
                      <a:r>
                        <a:rPr lang="en-US" sz="2400" baseline="-25000" dirty="0">
                          <a:effectLst/>
                          <a:sym typeface="Symbol"/>
                        </a:rPr>
                        <a:t>5p</a:t>
                      </a:r>
                      <a:endParaRPr lang="en-US" sz="2400" b="1" dirty="0">
                        <a:effectLst/>
                        <a:latin typeface="Times New Roman"/>
                        <a:ea typeface="Times New Roman"/>
                      </a:endParaRPr>
                    </a:p>
                  </a:txBody>
                  <a:tcPr marL="68580" marR="68580" marT="0" marB="0">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effectLst/>
                        </a:rPr>
                        <a:t>∑(x</a:t>
                      </a:r>
                      <a:r>
                        <a:rPr lang="en-US" sz="2400" baseline="30000" dirty="0">
                          <a:effectLst/>
                        </a:rPr>
                        <a:t>2</a:t>
                      </a:r>
                      <a:r>
                        <a:rPr lang="en-US" sz="2400" dirty="0">
                          <a:effectLst/>
                        </a:rPr>
                        <a:t>)</a:t>
                      </a:r>
                      <a:endParaRPr lang="en-US" sz="2400" b="0"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7"/>
                  </a:ext>
                </a:extLst>
              </a:tr>
              <a:tr h="347133">
                <a:tc>
                  <a:txBody>
                    <a:bodyPr/>
                    <a:lstStyle/>
                    <a:p>
                      <a:pPr marL="0" marR="0" algn="ctr">
                        <a:spcBef>
                          <a:spcPts val="0"/>
                        </a:spcBef>
                        <a:spcAft>
                          <a:spcPts val="0"/>
                        </a:spcAft>
                      </a:pPr>
                      <a:r>
                        <a:rPr lang="en-US" sz="2400" dirty="0">
                          <a:effectLst/>
                        </a:rPr>
                        <a:t>52</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706</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72</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1314</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92</a:t>
                      </a:r>
                      <a:endParaRPr lang="en-US" sz="2400" b="1"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dirty="0">
                          <a:effectLst/>
                        </a:rPr>
                        <a:t>2126</a:t>
                      </a:r>
                      <a:endParaRPr lang="en-US" sz="2400" b="1"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020227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dirty="0"/>
              <a:t>Key Definitions</a:t>
            </a:r>
          </a:p>
        </p:txBody>
      </p:sp>
      <p:sp>
        <p:nvSpPr>
          <p:cNvPr id="3" name="Content Placeholder 2"/>
          <p:cNvSpPr>
            <a:spLocks noGrp="1"/>
          </p:cNvSpPr>
          <p:nvPr>
            <p:ph idx="1"/>
          </p:nvPr>
        </p:nvSpPr>
        <p:spPr>
          <a:xfrm>
            <a:off x="457200" y="3048000"/>
            <a:ext cx="8229600" cy="3429000"/>
          </a:xfrm>
        </p:spPr>
        <p:txBody>
          <a:bodyPr>
            <a:normAutofit fontScale="85000" lnSpcReduction="10000"/>
          </a:bodyPr>
          <a:lstStyle/>
          <a:p>
            <a:r>
              <a:rPr lang="en-US" sz="2600" b="1" i="1" dirty="0">
                <a:solidFill>
                  <a:schemeClr val="accent5"/>
                </a:solidFill>
              </a:rPr>
              <a:t>Dependent Variable</a:t>
            </a:r>
            <a:r>
              <a:rPr lang="en-US" sz="2600" dirty="0">
                <a:solidFill>
                  <a:schemeClr val="accent5"/>
                </a:solidFill>
              </a:rPr>
              <a:t>: </a:t>
            </a:r>
            <a:r>
              <a:rPr lang="en-US" sz="2600" dirty="0"/>
              <a:t>Quantity we are interested in measuring</a:t>
            </a:r>
            <a:endParaRPr lang="en-US" sz="2600" b="1" dirty="0"/>
          </a:p>
          <a:p>
            <a:pPr lvl="1"/>
            <a:r>
              <a:rPr lang="en-US" sz="2600" b="1" dirty="0">
                <a:solidFill>
                  <a:schemeClr val="accent5"/>
                </a:solidFill>
              </a:rPr>
              <a:t>EX</a:t>
            </a:r>
            <a:r>
              <a:rPr lang="en-US" sz="2600" b="1" dirty="0"/>
              <a:t>: </a:t>
            </a:r>
            <a:r>
              <a:rPr lang="en-US" sz="2600" dirty="0"/>
              <a:t>Exam Performance</a:t>
            </a:r>
          </a:p>
          <a:p>
            <a:pPr lvl="1"/>
            <a:endParaRPr lang="en-US" sz="2600" b="1" dirty="0"/>
          </a:p>
          <a:p>
            <a:r>
              <a:rPr lang="en-US" sz="2600" b="1" i="1" dirty="0">
                <a:solidFill>
                  <a:schemeClr val="accent5"/>
                </a:solidFill>
              </a:rPr>
              <a:t>Independent Variable</a:t>
            </a:r>
            <a:r>
              <a:rPr lang="en-US" sz="2600" dirty="0">
                <a:solidFill>
                  <a:schemeClr val="accent5"/>
                </a:solidFill>
              </a:rPr>
              <a:t>: </a:t>
            </a:r>
            <a:r>
              <a:rPr lang="en-US" sz="2600" dirty="0"/>
              <a:t>Quantity(</a:t>
            </a:r>
            <a:r>
              <a:rPr lang="en-US" sz="2600" dirty="0" err="1"/>
              <a:t>ies</a:t>
            </a:r>
            <a:r>
              <a:rPr lang="en-US" sz="2600" dirty="0"/>
              <a:t>) that we control; generally those that we think will have a significant effect on DV. Also called </a:t>
            </a:r>
            <a:r>
              <a:rPr lang="en-US" sz="2600" b="1" u="sng" dirty="0">
                <a:solidFill>
                  <a:schemeClr val="accent5"/>
                </a:solidFill>
              </a:rPr>
              <a:t>Factors</a:t>
            </a:r>
          </a:p>
          <a:p>
            <a:pPr lvl="1"/>
            <a:r>
              <a:rPr lang="en-US" sz="2600" b="1" dirty="0">
                <a:solidFill>
                  <a:schemeClr val="accent5"/>
                </a:solidFill>
              </a:rPr>
              <a:t>EX</a:t>
            </a:r>
            <a:r>
              <a:rPr lang="en-US" sz="2600" b="1" dirty="0"/>
              <a:t>:</a:t>
            </a:r>
            <a:r>
              <a:rPr lang="en-US" sz="2600" dirty="0"/>
              <a:t> Caffeine Intake</a:t>
            </a:r>
            <a:endParaRPr lang="en-US" sz="2600" b="1" dirty="0"/>
          </a:p>
          <a:p>
            <a:pPr marL="0" indent="0">
              <a:buNone/>
            </a:pPr>
            <a:r>
              <a:rPr lang="en-US" b="1" dirty="0"/>
              <a:t>			</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730068057"/>
              </p:ext>
            </p:extLst>
          </p:nvPr>
        </p:nvGraphicFramePr>
        <p:xfrm>
          <a:off x="1961926" y="1429870"/>
          <a:ext cx="5623560" cy="1343660"/>
        </p:xfrm>
        <a:graphic>
          <a:graphicData uri="http://schemas.openxmlformats.org/drawingml/2006/table">
            <a:tbl>
              <a:tblPr firstRow="1">
                <a:tableStyleId>{FABFCF23-3B69-468F-B69F-88F6DE6A72F2}</a:tableStyleId>
              </a:tblPr>
              <a:tblGrid>
                <a:gridCol w="1874520">
                  <a:extLst>
                    <a:ext uri="{9D8B030D-6E8A-4147-A177-3AD203B41FA5}">
                      <a16:colId xmlns:a16="http://schemas.microsoft.com/office/drawing/2014/main" val="20000"/>
                    </a:ext>
                  </a:extLst>
                </a:gridCol>
                <a:gridCol w="1874520">
                  <a:extLst>
                    <a:ext uri="{9D8B030D-6E8A-4147-A177-3AD203B41FA5}">
                      <a16:colId xmlns:a16="http://schemas.microsoft.com/office/drawing/2014/main" val="20001"/>
                    </a:ext>
                  </a:extLst>
                </a:gridCol>
                <a:gridCol w="1874520">
                  <a:extLst>
                    <a:ext uri="{9D8B030D-6E8A-4147-A177-3AD203B41FA5}">
                      <a16:colId xmlns:a16="http://schemas.microsoft.com/office/drawing/2014/main" val="20002"/>
                    </a:ext>
                  </a:extLst>
                </a:gridCol>
              </a:tblGrid>
              <a:tr h="429260">
                <a:tc>
                  <a:txBody>
                    <a:bodyPr/>
                    <a:lstStyle/>
                    <a:p>
                      <a:pPr marL="0" marR="0" algn="ctr">
                        <a:spcBef>
                          <a:spcPts val="0"/>
                        </a:spcBef>
                        <a:spcAft>
                          <a:spcPts val="0"/>
                        </a:spcAft>
                      </a:pPr>
                      <a:r>
                        <a:rPr lang="en-US" sz="2000" dirty="0">
                          <a:effectLst/>
                        </a:rPr>
                        <a:t>No Coffee</a:t>
                      </a:r>
                      <a:endParaRPr lang="en-US" sz="20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000" dirty="0">
                          <a:effectLst/>
                        </a:rPr>
                        <a:t>Little bit</a:t>
                      </a:r>
                      <a:endParaRPr lang="en-US" sz="20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000" dirty="0">
                          <a:effectLst/>
                        </a:rPr>
                        <a:t>A Lot</a:t>
                      </a:r>
                      <a:endParaRPr lang="en-US" sz="2000" b="1" dirty="0">
                        <a:effectLst/>
                        <a:latin typeface="Times New Roman"/>
                        <a:ea typeface="Times New Roman"/>
                      </a:endParaRPr>
                    </a:p>
                  </a:txBody>
                  <a:tcPr marL="68580" marR="68580" marT="0" marB="0"/>
                </a:tc>
                <a:extLst>
                  <a:ext uri="{0D108BD9-81ED-4DB2-BD59-A6C34878D82A}">
                    <a16:rowId xmlns:a16="http://schemas.microsoft.com/office/drawing/2014/main" val="10000"/>
                  </a:ext>
                </a:extLst>
              </a:tr>
              <a:tr h="429260">
                <a:tc>
                  <a:txBody>
                    <a:bodyPr/>
                    <a:lstStyle/>
                    <a:p>
                      <a:pPr marL="0" marR="0" algn="ctr">
                        <a:spcBef>
                          <a:spcPts val="0"/>
                        </a:spcBef>
                        <a:spcAft>
                          <a:spcPts val="0"/>
                        </a:spcAft>
                      </a:pPr>
                      <a:r>
                        <a:rPr lang="en-US" sz="2000">
                          <a:effectLst/>
                        </a:rPr>
                        <a:t> </a:t>
                      </a:r>
                    </a:p>
                    <a:p>
                      <a:pPr marL="0" marR="0" algn="ctr">
                        <a:spcBef>
                          <a:spcPts val="0"/>
                        </a:spcBef>
                        <a:spcAft>
                          <a:spcPts val="0"/>
                        </a:spcAft>
                      </a:pPr>
                      <a:r>
                        <a:rPr lang="en-US" sz="2000">
                          <a:effectLst/>
                        </a:rPr>
                        <a:t>78</a:t>
                      </a:r>
                    </a:p>
                    <a:p>
                      <a:pPr marL="0" marR="0" algn="ctr">
                        <a:spcBef>
                          <a:spcPts val="0"/>
                        </a:spcBef>
                        <a:spcAft>
                          <a:spcPts val="0"/>
                        </a:spcAft>
                      </a:pPr>
                      <a:r>
                        <a:rPr lang="en-US" sz="2000">
                          <a:effectLst/>
                        </a:rPr>
                        <a:t> </a:t>
                      </a:r>
                      <a:endParaRPr lang="en-US" sz="2000" b="1">
                        <a:effectLst/>
                        <a:latin typeface="Times New Roman"/>
                        <a:ea typeface="Times New Roman"/>
                      </a:endParaRPr>
                    </a:p>
                  </a:txBody>
                  <a:tcPr marL="68580" marR="68580" marT="0" marB="0"/>
                </a:tc>
                <a:tc>
                  <a:txBody>
                    <a:bodyPr/>
                    <a:lstStyle/>
                    <a:p>
                      <a:pPr marL="0" marR="0" algn="ctr">
                        <a:spcBef>
                          <a:spcPts val="0"/>
                        </a:spcBef>
                        <a:spcAft>
                          <a:spcPts val="0"/>
                        </a:spcAft>
                      </a:pPr>
                      <a:r>
                        <a:rPr lang="en-US" sz="2000" dirty="0">
                          <a:effectLst/>
                        </a:rPr>
                        <a:t> </a:t>
                      </a:r>
                    </a:p>
                    <a:p>
                      <a:pPr marL="0" marR="0" algn="ctr">
                        <a:spcBef>
                          <a:spcPts val="0"/>
                        </a:spcBef>
                        <a:spcAft>
                          <a:spcPts val="0"/>
                        </a:spcAft>
                      </a:pPr>
                      <a:r>
                        <a:rPr lang="en-US" sz="2000" dirty="0">
                          <a:effectLst/>
                        </a:rPr>
                        <a:t>84</a:t>
                      </a:r>
                      <a:endParaRPr lang="en-US" sz="20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000" dirty="0">
                          <a:effectLst/>
                        </a:rPr>
                        <a:t> </a:t>
                      </a:r>
                    </a:p>
                    <a:p>
                      <a:pPr marL="0" marR="0" algn="ctr">
                        <a:spcBef>
                          <a:spcPts val="0"/>
                        </a:spcBef>
                        <a:spcAft>
                          <a:spcPts val="0"/>
                        </a:spcAft>
                      </a:pPr>
                      <a:r>
                        <a:rPr lang="en-US" sz="2000" dirty="0">
                          <a:effectLst/>
                        </a:rPr>
                        <a:t>70</a:t>
                      </a:r>
                      <a:endParaRPr lang="en-US" sz="2000" b="1" dirty="0">
                        <a:effectLst/>
                        <a:latin typeface="Times New Roman"/>
                        <a:ea typeface="Times New Roman"/>
                      </a:endParaRPr>
                    </a:p>
                  </a:txBody>
                  <a:tcPr marL="68580" marR="68580" marT="0" marB="0"/>
                </a:tc>
                <a:extLst>
                  <a:ext uri="{0D108BD9-81ED-4DB2-BD59-A6C34878D82A}">
                    <a16:rowId xmlns:a16="http://schemas.microsoft.com/office/drawing/2014/main" val="10001"/>
                  </a:ext>
                </a:extLst>
              </a:tr>
            </a:tbl>
          </a:graphicData>
        </a:graphic>
      </p:graphicFrame>
      <p:sp>
        <p:nvSpPr>
          <p:cNvPr id="5" name="Rectangle 1"/>
          <p:cNvSpPr>
            <a:spLocks noChangeArrowheads="1"/>
          </p:cNvSpPr>
          <p:nvPr/>
        </p:nvSpPr>
        <p:spPr bwMode="auto">
          <a:xfrm>
            <a:off x="2450377" y="952509"/>
            <a:ext cx="464665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Caffeine and Exam Performance</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0757602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03293"/>
            <a:ext cx="8229600" cy="4525963"/>
          </a:xfrm>
        </p:spPr>
        <p:txBody>
          <a:bodyPr/>
          <a:lstStyle/>
          <a:p>
            <a:pPr marL="0" indent="0">
              <a:buNone/>
            </a:pPr>
            <a:r>
              <a:rPr lang="en-US" b="1" i="1" dirty="0">
                <a:solidFill>
                  <a:schemeClr val="accent5"/>
                </a:solidFill>
              </a:rPr>
              <a:t>F</a:t>
            </a:r>
            <a:r>
              <a:rPr lang="en-US" dirty="0"/>
              <a:t> 	= MSB / MSE =  100/6.44 		= </a:t>
            </a:r>
            <a:r>
              <a:rPr lang="en-US" b="1" i="1" dirty="0">
                <a:solidFill>
                  <a:schemeClr val="accent5"/>
                </a:solidFill>
              </a:rPr>
              <a:t>15.52</a:t>
            </a:r>
          </a:p>
          <a:p>
            <a:pPr marL="0" indent="0">
              <a:buNone/>
            </a:pPr>
            <a:r>
              <a:rPr lang="en-US" b="1" i="1" dirty="0">
                <a:solidFill>
                  <a:schemeClr val="accent5"/>
                </a:solidFill>
              </a:rPr>
              <a:t>F critical </a:t>
            </a:r>
            <a:r>
              <a:rPr lang="en-US" i="1" dirty="0"/>
              <a:t>= 4.26; </a:t>
            </a:r>
            <a:r>
              <a:rPr lang="en-US" dirty="0"/>
              <a:t>reject the null</a:t>
            </a:r>
          </a:p>
          <a:p>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graphicFrame>
        <p:nvGraphicFramePr>
          <p:cNvPr id="4" name="Table 3"/>
          <p:cNvGraphicFramePr>
            <a:graphicFrameLocks noGrp="1"/>
          </p:cNvGraphicFramePr>
          <p:nvPr/>
        </p:nvGraphicFramePr>
        <p:xfrm>
          <a:off x="635000" y="2286000"/>
          <a:ext cx="7975600" cy="2987040"/>
        </p:xfrm>
        <a:graphic>
          <a:graphicData uri="http://schemas.openxmlformats.org/drawingml/2006/table">
            <a:tbl>
              <a:tblPr firstRow="1" firstCol="1">
                <a:tableStyleId>{35758FB7-9AC5-4552-8A53-C91805E547FA}</a:tableStyleId>
              </a:tblPr>
              <a:tblGrid>
                <a:gridCol w="1901140">
                  <a:extLst>
                    <a:ext uri="{9D8B030D-6E8A-4147-A177-3AD203B41FA5}">
                      <a16:colId xmlns:a16="http://schemas.microsoft.com/office/drawing/2014/main" val="20000"/>
                    </a:ext>
                  </a:extLst>
                </a:gridCol>
                <a:gridCol w="1286939">
                  <a:extLst>
                    <a:ext uri="{9D8B030D-6E8A-4147-A177-3AD203B41FA5}">
                      <a16:colId xmlns:a16="http://schemas.microsoft.com/office/drawing/2014/main" val="20001"/>
                    </a:ext>
                  </a:extLst>
                </a:gridCol>
                <a:gridCol w="1608449">
                  <a:extLst>
                    <a:ext uri="{9D8B030D-6E8A-4147-A177-3AD203B41FA5}">
                      <a16:colId xmlns:a16="http://schemas.microsoft.com/office/drawing/2014/main" val="20002"/>
                    </a:ext>
                  </a:extLst>
                </a:gridCol>
                <a:gridCol w="1608449">
                  <a:extLst>
                    <a:ext uri="{9D8B030D-6E8A-4147-A177-3AD203B41FA5}">
                      <a16:colId xmlns:a16="http://schemas.microsoft.com/office/drawing/2014/main" val="20003"/>
                    </a:ext>
                  </a:extLst>
                </a:gridCol>
                <a:gridCol w="1570623">
                  <a:extLst>
                    <a:ext uri="{9D8B030D-6E8A-4147-A177-3AD203B41FA5}">
                      <a16:colId xmlns:a16="http://schemas.microsoft.com/office/drawing/2014/main" val="20004"/>
                    </a:ext>
                  </a:extLst>
                </a:gridCol>
              </a:tblGrid>
              <a:tr h="725034">
                <a:tc>
                  <a:txBody>
                    <a:bodyPr/>
                    <a:lstStyle/>
                    <a:p>
                      <a:pPr marL="0" marR="0" algn="ctr">
                        <a:spcBef>
                          <a:spcPts val="0"/>
                        </a:spcBef>
                        <a:spcAft>
                          <a:spcPts val="0"/>
                        </a:spcAft>
                      </a:pPr>
                      <a:r>
                        <a:rPr lang="en-US" sz="2800" dirty="0">
                          <a:effectLst/>
                        </a:rPr>
                        <a:t>Source</a:t>
                      </a:r>
                      <a:endParaRPr lang="en-US" sz="1600" dirty="0">
                        <a:effectLst/>
                      </a:endParaRPr>
                    </a:p>
                    <a:p>
                      <a:pPr marL="0" marR="0" algn="ctr">
                        <a:spcBef>
                          <a:spcPts val="0"/>
                        </a:spcBef>
                        <a:spcAft>
                          <a:spcPts val="0"/>
                        </a:spcAft>
                      </a:pPr>
                      <a:r>
                        <a:rPr lang="en-US" sz="2800" dirty="0">
                          <a:effectLst/>
                        </a:rPr>
                        <a:t> </a:t>
                      </a:r>
                      <a:endParaRPr lang="en-US" sz="1600"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800" dirty="0">
                          <a:effectLst/>
                        </a:rPr>
                        <a:t>SS</a:t>
                      </a:r>
                      <a:endParaRPr lang="en-US" sz="1600"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800" dirty="0" err="1">
                          <a:effectLst/>
                        </a:rPr>
                        <a:t>df</a:t>
                      </a:r>
                      <a:endParaRPr lang="en-US" sz="1600"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800">
                          <a:effectLst/>
                        </a:rPr>
                        <a:t>MS</a:t>
                      </a:r>
                      <a:endParaRPr lang="en-US" sz="1600">
                        <a:effectLst/>
                        <a:latin typeface="Times New Roman"/>
                        <a:ea typeface="Times New Roman"/>
                      </a:endParaRPr>
                    </a:p>
                  </a:txBody>
                  <a:tcPr marL="68580" marR="68580" marT="0" marB="0"/>
                </a:tc>
                <a:tc>
                  <a:txBody>
                    <a:bodyPr/>
                    <a:lstStyle/>
                    <a:p>
                      <a:pPr marL="0" marR="0" algn="ctr">
                        <a:spcBef>
                          <a:spcPts val="0"/>
                        </a:spcBef>
                        <a:spcAft>
                          <a:spcPts val="0"/>
                        </a:spcAft>
                      </a:pPr>
                      <a:r>
                        <a:rPr lang="en-US" sz="2800">
                          <a:effectLst/>
                        </a:rPr>
                        <a:t>F</a:t>
                      </a:r>
                      <a:endParaRPr lang="en-US" sz="1600">
                        <a:effectLst/>
                        <a:latin typeface="Times New Roman"/>
                        <a:ea typeface="Times New Roman"/>
                      </a:endParaRPr>
                    </a:p>
                  </a:txBody>
                  <a:tcPr marL="68580" marR="68580" marT="0" marB="0"/>
                </a:tc>
                <a:extLst>
                  <a:ext uri="{0D108BD9-81ED-4DB2-BD59-A6C34878D82A}">
                    <a16:rowId xmlns:a16="http://schemas.microsoft.com/office/drawing/2014/main" val="10000"/>
                  </a:ext>
                </a:extLst>
              </a:tr>
              <a:tr h="1812585">
                <a:tc>
                  <a:txBody>
                    <a:bodyPr/>
                    <a:lstStyle/>
                    <a:p>
                      <a:pPr marL="0" marR="0">
                        <a:spcBef>
                          <a:spcPts val="0"/>
                        </a:spcBef>
                        <a:spcAft>
                          <a:spcPts val="0"/>
                        </a:spcAft>
                      </a:pPr>
                      <a:r>
                        <a:rPr lang="en-US" sz="2800" dirty="0">
                          <a:solidFill>
                            <a:schemeClr val="bg1"/>
                          </a:solidFill>
                          <a:effectLst/>
                        </a:rPr>
                        <a:t>Treatment</a:t>
                      </a:r>
                      <a:endParaRPr lang="en-US" sz="1600" dirty="0">
                        <a:solidFill>
                          <a:schemeClr val="bg1"/>
                        </a:solidFill>
                        <a:effectLst/>
                      </a:endParaRPr>
                    </a:p>
                    <a:p>
                      <a:pPr marL="0" marR="0">
                        <a:spcBef>
                          <a:spcPts val="0"/>
                        </a:spcBef>
                        <a:spcAft>
                          <a:spcPts val="0"/>
                        </a:spcAft>
                      </a:pPr>
                      <a:r>
                        <a:rPr lang="en-US" sz="2800" dirty="0">
                          <a:solidFill>
                            <a:schemeClr val="bg1"/>
                          </a:solidFill>
                          <a:effectLst/>
                        </a:rPr>
                        <a:t> </a:t>
                      </a:r>
                      <a:endParaRPr lang="en-US" sz="1600" dirty="0">
                        <a:solidFill>
                          <a:schemeClr val="bg1"/>
                        </a:solidFill>
                        <a:effectLst/>
                      </a:endParaRPr>
                    </a:p>
                    <a:p>
                      <a:pPr marL="0" marR="0">
                        <a:spcBef>
                          <a:spcPts val="0"/>
                        </a:spcBef>
                        <a:spcAft>
                          <a:spcPts val="0"/>
                        </a:spcAft>
                      </a:pPr>
                      <a:r>
                        <a:rPr lang="en-US" sz="2800" dirty="0">
                          <a:solidFill>
                            <a:schemeClr val="bg1"/>
                          </a:solidFill>
                          <a:effectLst/>
                        </a:rPr>
                        <a:t>Error</a:t>
                      </a:r>
                      <a:endParaRPr lang="en-US" sz="1600" dirty="0">
                        <a:solidFill>
                          <a:schemeClr val="bg1"/>
                        </a:solidFill>
                        <a:effectLst/>
                      </a:endParaRPr>
                    </a:p>
                    <a:p>
                      <a:pPr marL="0" marR="0">
                        <a:spcBef>
                          <a:spcPts val="0"/>
                        </a:spcBef>
                        <a:spcAft>
                          <a:spcPts val="0"/>
                        </a:spcAft>
                      </a:pPr>
                      <a:r>
                        <a:rPr lang="en-US" sz="2800" dirty="0">
                          <a:solidFill>
                            <a:schemeClr val="bg1"/>
                          </a:solidFill>
                          <a:effectLst/>
                        </a:rPr>
                        <a:t> </a:t>
                      </a:r>
                      <a:endParaRPr lang="en-US" sz="1600" dirty="0">
                        <a:solidFill>
                          <a:schemeClr val="bg1"/>
                        </a:solidFill>
                        <a:effectLst/>
                      </a:endParaRPr>
                    </a:p>
                    <a:p>
                      <a:pPr marL="0" marR="0">
                        <a:spcBef>
                          <a:spcPts val="0"/>
                        </a:spcBef>
                        <a:spcAft>
                          <a:spcPts val="0"/>
                        </a:spcAft>
                      </a:pPr>
                      <a:r>
                        <a:rPr lang="en-US" sz="2800" dirty="0">
                          <a:solidFill>
                            <a:schemeClr val="bg1"/>
                          </a:solidFill>
                          <a:effectLst/>
                        </a:rPr>
                        <a:t>Total</a:t>
                      </a:r>
                      <a:endParaRPr lang="en-US" sz="1600" dirty="0">
                        <a:solidFill>
                          <a:schemeClr val="bg1"/>
                        </a:solidFill>
                        <a:effectLst/>
                        <a:latin typeface="Times New Roman"/>
                        <a:ea typeface="Times New Roman"/>
                      </a:endParaRPr>
                    </a:p>
                  </a:txBody>
                  <a:tcPr marL="68580" marR="68580" marT="0" marB="0">
                    <a:solidFill>
                      <a:schemeClr val="accent5"/>
                    </a:solidFill>
                  </a:tcPr>
                </a:tc>
                <a:tc>
                  <a:txBody>
                    <a:bodyPr/>
                    <a:lstStyle/>
                    <a:p>
                      <a:pPr marL="0" marR="0" algn="r">
                        <a:spcBef>
                          <a:spcPts val="0"/>
                        </a:spcBef>
                        <a:spcAft>
                          <a:spcPts val="0"/>
                        </a:spcAft>
                      </a:pPr>
                      <a:r>
                        <a:rPr lang="en-US" sz="2800" dirty="0">
                          <a:effectLst/>
                        </a:rPr>
                        <a:t>200.00</a:t>
                      </a:r>
                      <a:endParaRPr lang="en-US" sz="1600" dirty="0">
                        <a:effectLst/>
                      </a:endParaRPr>
                    </a:p>
                    <a:p>
                      <a:pPr marL="0" marR="0" algn="r">
                        <a:spcBef>
                          <a:spcPts val="0"/>
                        </a:spcBef>
                        <a:spcAft>
                          <a:spcPts val="0"/>
                        </a:spcAft>
                      </a:pPr>
                      <a:r>
                        <a:rPr lang="en-US" sz="2800" dirty="0">
                          <a:effectLst/>
                        </a:rPr>
                        <a:t> </a:t>
                      </a:r>
                      <a:endParaRPr lang="en-US" sz="1600" dirty="0">
                        <a:effectLst/>
                      </a:endParaRPr>
                    </a:p>
                    <a:p>
                      <a:pPr marL="0" marR="0" algn="r">
                        <a:spcBef>
                          <a:spcPts val="0"/>
                        </a:spcBef>
                        <a:spcAft>
                          <a:spcPts val="0"/>
                        </a:spcAft>
                      </a:pPr>
                      <a:r>
                        <a:rPr lang="en-US" sz="2800" dirty="0">
                          <a:effectLst/>
                        </a:rPr>
                        <a:t>58.00</a:t>
                      </a:r>
                      <a:endParaRPr lang="en-US" sz="1600" dirty="0">
                        <a:effectLst/>
                      </a:endParaRPr>
                    </a:p>
                    <a:p>
                      <a:pPr marL="0" marR="0" algn="r">
                        <a:spcBef>
                          <a:spcPts val="0"/>
                        </a:spcBef>
                        <a:spcAft>
                          <a:spcPts val="0"/>
                        </a:spcAft>
                      </a:pPr>
                      <a:r>
                        <a:rPr lang="en-US" sz="2800" dirty="0">
                          <a:effectLst/>
                        </a:rPr>
                        <a:t> </a:t>
                      </a:r>
                      <a:endParaRPr lang="en-US" sz="1600" dirty="0">
                        <a:effectLst/>
                      </a:endParaRPr>
                    </a:p>
                    <a:p>
                      <a:pPr marL="0" marR="0" algn="r">
                        <a:spcBef>
                          <a:spcPts val="0"/>
                        </a:spcBef>
                        <a:spcAft>
                          <a:spcPts val="0"/>
                        </a:spcAft>
                      </a:pPr>
                      <a:r>
                        <a:rPr lang="en-US" sz="2800" dirty="0">
                          <a:effectLst/>
                        </a:rPr>
                        <a:t>258.00</a:t>
                      </a:r>
                      <a:endParaRPr lang="en-US" sz="1600" dirty="0">
                        <a:effectLst/>
                        <a:latin typeface="Times New Roman"/>
                        <a:ea typeface="Times New Roman"/>
                      </a:endParaRPr>
                    </a:p>
                  </a:txBody>
                  <a:tcPr marL="68580" marR="68580" marT="0" marB="0">
                    <a:solidFill>
                      <a:schemeClr val="bg1"/>
                    </a:solidFill>
                  </a:tcPr>
                </a:tc>
                <a:tc>
                  <a:txBody>
                    <a:bodyPr/>
                    <a:lstStyle/>
                    <a:p>
                      <a:pPr marL="0" marR="0" algn="r">
                        <a:spcBef>
                          <a:spcPts val="0"/>
                        </a:spcBef>
                        <a:spcAft>
                          <a:spcPts val="0"/>
                        </a:spcAft>
                      </a:pPr>
                      <a:r>
                        <a:rPr lang="en-US" sz="2800" dirty="0">
                          <a:effectLst/>
                        </a:rPr>
                        <a:t>2</a:t>
                      </a:r>
                      <a:endParaRPr lang="en-US" sz="1600" dirty="0">
                        <a:effectLst/>
                      </a:endParaRPr>
                    </a:p>
                    <a:p>
                      <a:pPr marL="0" marR="0" algn="r">
                        <a:spcBef>
                          <a:spcPts val="0"/>
                        </a:spcBef>
                        <a:spcAft>
                          <a:spcPts val="0"/>
                        </a:spcAft>
                      </a:pPr>
                      <a:r>
                        <a:rPr lang="en-US" sz="2800" dirty="0">
                          <a:effectLst/>
                        </a:rPr>
                        <a:t> </a:t>
                      </a:r>
                      <a:endParaRPr lang="en-US" sz="1600" dirty="0">
                        <a:effectLst/>
                      </a:endParaRPr>
                    </a:p>
                    <a:p>
                      <a:pPr marL="0" marR="0" algn="r">
                        <a:spcBef>
                          <a:spcPts val="0"/>
                        </a:spcBef>
                        <a:spcAft>
                          <a:spcPts val="0"/>
                        </a:spcAft>
                      </a:pPr>
                      <a:r>
                        <a:rPr lang="en-US" sz="2800" dirty="0">
                          <a:effectLst/>
                        </a:rPr>
                        <a:t>9</a:t>
                      </a:r>
                      <a:endParaRPr lang="en-US" sz="1600" dirty="0">
                        <a:effectLst/>
                      </a:endParaRPr>
                    </a:p>
                    <a:p>
                      <a:pPr marL="0" marR="0" algn="r">
                        <a:spcBef>
                          <a:spcPts val="0"/>
                        </a:spcBef>
                        <a:spcAft>
                          <a:spcPts val="0"/>
                        </a:spcAft>
                      </a:pPr>
                      <a:r>
                        <a:rPr lang="en-US" sz="2800" dirty="0">
                          <a:effectLst/>
                        </a:rPr>
                        <a:t> </a:t>
                      </a:r>
                      <a:endParaRPr lang="en-US" sz="1600" dirty="0">
                        <a:effectLst/>
                      </a:endParaRPr>
                    </a:p>
                    <a:p>
                      <a:pPr marL="0" marR="0" algn="r">
                        <a:spcBef>
                          <a:spcPts val="0"/>
                        </a:spcBef>
                        <a:spcAft>
                          <a:spcPts val="0"/>
                        </a:spcAft>
                      </a:pPr>
                      <a:r>
                        <a:rPr lang="en-US" sz="2800" dirty="0">
                          <a:effectLst/>
                        </a:rPr>
                        <a:t>11</a:t>
                      </a:r>
                      <a:endParaRPr lang="en-US" sz="1600" dirty="0">
                        <a:effectLst/>
                        <a:latin typeface="Times New Roman"/>
                        <a:ea typeface="Times New Roman"/>
                      </a:endParaRPr>
                    </a:p>
                  </a:txBody>
                  <a:tcPr marL="68580" marR="68580" marT="0" marB="0">
                    <a:solidFill>
                      <a:schemeClr val="bg1"/>
                    </a:solidFill>
                  </a:tcPr>
                </a:tc>
                <a:tc>
                  <a:txBody>
                    <a:bodyPr/>
                    <a:lstStyle/>
                    <a:p>
                      <a:pPr marL="0" marR="0" algn="r">
                        <a:spcBef>
                          <a:spcPts val="0"/>
                        </a:spcBef>
                        <a:spcAft>
                          <a:spcPts val="0"/>
                        </a:spcAft>
                      </a:pPr>
                      <a:r>
                        <a:rPr lang="en-US" sz="2800" dirty="0">
                          <a:effectLst/>
                        </a:rPr>
                        <a:t>100.00</a:t>
                      </a:r>
                      <a:endParaRPr lang="en-US" sz="1600" dirty="0">
                        <a:effectLst/>
                      </a:endParaRPr>
                    </a:p>
                    <a:p>
                      <a:pPr marL="0" marR="0" algn="r">
                        <a:spcBef>
                          <a:spcPts val="0"/>
                        </a:spcBef>
                        <a:spcAft>
                          <a:spcPts val="0"/>
                        </a:spcAft>
                      </a:pPr>
                      <a:r>
                        <a:rPr lang="en-US" sz="2800" dirty="0">
                          <a:effectLst/>
                        </a:rPr>
                        <a:t> </a:t>
                      </a:r>
                      <a:endParaRPr lang="en-US" sz="1600" dirty="0">
                        <a:effectLst/>
                      </a:endParaRPr>
                    </a:p>
                    <a:p>
                      <a:pPr marL="0" marR="0" algn="r">
                        <a:spcBef>
                          <a:spcPts val="0"/>
                        </a:spcBef>
                        <a:spcAft>
                          <a:spcPts val="0"/>
                        </a:spcAft>
                      </a:pPr>
                      <a:r>
                        <a:rPr lang="en-US" sz="2800" dirty="0">
                          <a:effectLst/>
                        </a:rPr>
                        <a:t>6.44</a:t>
                      </a:r>
                      <a:endParaRPr lang="en-US" sz="1600" dirty="0">
                        <a:effectLst/>
                        <a:latin typeface="Times New Roman"/>
                        <a:ea typeface="Times New Roman"/>
                      </a:endParaRPr>
                    </a:p>
                  </a:txBody>
                  <a:tcPr marL="68580" marR="68580" marT="0" marB="0">
                    <a:solidFill>
                      <a:schemeClr val="bg1"/>
                    </a:solidFill>
                  </a:tcPr>
                </a:tc>
                <a:tc>
                  <a:txBody>
                    <a:bodyPr/>
                    <a:lstStyle/>
                    <a:p>
                      <a:pPr marL="0" marR="0" algn="r">
                        <a:spcBef>
                          <a:spcPts val="0"/>
                        </a:spcBef>
                        <a:spcAft>
                          <a:spcPts val="0"/>
                        </a:spcAft>
                      </a:pPr>
                      <a:r>
                        <a:rPr lang="en-US" sz="2800" dirty="0">
                          <a:effectLst/>
                        </a:rPr>
                        <a:t>15.52</a:t>
                      </a:r>
                      <a:endParaRPr lang="en-US" sz="1600"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1"/>
                  </a:ext>
                </a:extLst>
              </a:tr>
            </a:tbl>
          </a:graphicData>
        </a:graphic>
      </p:graphicFrame>
      <p:sp>
        <p:nvSpPr>
          <p:cNvPr id="5" name="Rectangle 4"/>
          <p:cNvSpPr/>
          <p:nvPr/>
        </p:nvSpPr>
        <p:spPr>
          <a:xfrm>
            <a:off x="1066800" y="5667371"/>
            <a:ext cx="3409138" cy="461665"/>
          </a:xfrm>
          <a:prstGeom prst="rect">
            <a:avLst/>
          </a:prstGeom>
        </p:spPr>
        <p:txBody>
          <a:bodyPr wrap="none">
            <a:spAutoFit/>
          </a:bodyPr>
          <a:lstStyle/>
          <a:p>
            <a:r>
              <a:rPr lang="en-US" sz="2400" i="1" dirty="0">
                <a:latin typeface="Arial" panose="020B0604020202020204" pitchFamily="34" charset="0"/>
                <a:cs typeface="Arial" panose="020B0604020202020204" pitchFamily="34" charset="0"/>
              </a:rPr>
              <a:t>F (2, 9) = 15.52, p &lt; .05</a:t>
            </a:r>
          </a:p>
        </p:txBody>
      </p:sp>
      <p:sp>
        <p:nvSpPr>
          <p:cNvPr id="6" name="Title 1"/>
          <p:cNvSpPr txBox="1">
            <a:spLocks/>
          </p:cNvSpPr>
          <p:nvPr/>
        </p:nvSpPr>
        <p:spPr>
          <a:xfrm>
            <a:off x="381000" y="152400"/>
            <a:ext cx="8229600" cy="6397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t>Group Size and Conformity</a:t>
            </a:r>
          </a:p>
        </p:txBody>
      </p:sp>
      <p:graphicFrame>
        <p:nvGraphicFramePr>
          <p:cNvPr id="8" name="Object 7"/>
          <p:cNvGraphicFramePr>
            <a:graphicFrameLocks noChangeAspect="1"/>
          </p:cNvGraphicFramePr>
          <p:nvPr/>
        </p:nvGraphicFramePr>
        <p:xfrm>
          <a:off x="4620741" y="5667371"/>
          <a:ext cx="4089400" cy="457200"/>
        </p:xfrm>
        <a:graphic>
          <a:graphicData uri="http://schemas.openxmlformats.org/presentationml/2006/ole">
            <mc:AlternateContent xmlns:mc="http://schemas.openxmlformats.org/markup-compatibility/2006">
              <mc:Choice xmlns:v="urn:schemas-microsoft-com:vml" Requires="v">
                <p:oleObj spid="_x0000_s99336" name="Equation" r:id="rId3" imgW="2044700" imgH="228600" progId="Equation.3">
                  <p:embed/>
                </p:oleObj>
              </mc:Choice>
              <mc:Fallback>
                <p:oleObj name="Equation" r:id="rId3" imgW="2044700" imgH="228600" progId="Equation.3">
                  <p:embed/>
                  <p:pic>
                    <p:nvPicPr>
                      <p:cNvPr id="8" name="Object 7"/>
                      <p:cNvPicPr/>
                      <p:nvPr/>
                    </p:nvPicPr>
                    <p:blipFill>
                      <a:blip r:embed="rId4"/>
                      <a:stretch>
                        <a:fillRect/>
                      </a:stretch>
                    </p:blipFill>
                    <p:spPr>
                      <a:xfrm>
                        <a:off x="4620741" y="5667371"/>
                        <a:ext cx="4089400" cy="457200"/>
                      </a:xfrm>
                      <a:prstGeom prst="rect">
                        <a:avLst/>
                      </a:prstGeom>
                    </p:spPr>
                  </p:pic>
                </p:oleObj>
              </mc:Fallback>
            </mc:AlternateContent>
          </a:graphicData>
        </a:graphic>
      </p:graphicFrame>
    </p:spTree>
    <p:extLst>
      <p:ext uri="{BB962C8B-B14F-4D97-AF65-F5344CB8AC3E}">
        <p14:creationId xmlns:p14="http://schemas.microsoft.com/office/powerpoint/2010/main" val="30183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err="1"/>
              <a:t>Tukey’s</a:t>
            </a:r>
            <a:r>
              <a:rPr lang="en-US" dirty="0"/>
              <a:t> HSD</a:t>
            </a:r>
          </a:p>
        </p:txBody>
      </p:sp>
      <p:graphicFrame>
        <p:nvGraphicFramePr>
          <p:cNvPr id="6" name="Content Placeholder 5"/>
          <p:cNvGraphicFramePr>
            <a:graphicFrameLocks noGrp="1"/>
          </p:cNvGraphicFramePr>
          <p:nvPr>
            <p:ph idx="1"/>
          </p:nvPr>
        </p:nvGraphicFramePr>
        <p:xfrm>
          <a:off x="1524000" y="1219200"/>
          <a:ext cx="6080760" cy="731520"/>
        </p:xfrm>
        <a:graphic>
          <a:graphicData uri="http://schemas.openxmlformats.org/drawingml/2006/table">
            <a:tbl>
              <a:tblPr firstRow="1">
                <a:tableStyleId>{35758FB7-9AC5-4552-8A53-C91805E547FA}</a:tableStyleId>
              </a:tblPr>
              <a:tblGrid>
                <a:gridCol w="2026920">
                  <a:extLst>
                    <a:ext uri="{9D8B030D-6E8A-4147-A177-3AD203B41FA5}">
                      <a16:colId xmlns:a16="http://schemas.microsoft.com/office/drawing/2014/main" val="20000"/>
                    </a:ext>
                  </a:extLst>
                </a:gridCol>
                <a:gridCol w="2026920">
                  <a:extLst>
                    <a:ext uri="{9D8B030D-6E8A-4147-A177-3AD203B41FA5}">
                      <a16:colId xmlns:a16="http://schemas.microsoft.com/office/drawing/2014/main" val="20001"/>
                    </a:ext>
                  </a:extLst>
                </a:gridCol>
                <a:gridCol w="2026920">
                  <a:extLst>
                    <a:ext uri="{9D8B030D-6E8A-4147-A177-3AD203B41FA5}">
                      <a16:colId xmlns:a16="http://schemas.microsoft.com/office/drawing/2014/main" val="20002"/>
                    </a:ext>
                  </a:extLst>
                </a:gridCol>
              </a:tblGrid>
              <a:tr h="0">
                <a:tc>
                  <a:txBody>
                    <a:bodyPr/>
                    <a:lstStyle/>
                    <a:p>
                      <a:pPr marL="0" marR="0" algn="ctr">
                        <a:spcBef>
                          <a:spcPts val="0"/>
                        </a:spcBef>
                        <a:spcAft>
                          <a:spcPts val="0"/>
                        </a:spcAft>
                      </a:pPr>
                      <a:r>
                        <a:rPr lang="en-US" sz="2400" dirty="0">
                          <a:effectLst/>
                        </a:rPr>
                        <a:t>3 person</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4 person</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sym typeface="Symbol"/>
                        </a:rPr>
                        <a:t>5 person</a:t>
                      </a:r>
                      <a:endParaRPr lang="en-US" sz="2400" b="1" dirty="0">
                        <a:effectLst/>
                        <a:latin typeface="Times New Roman"/>
                        <a:ea typeface="Times New Roman"/>
                      </a:endParaRPr>
                    </a:p>
                  </a:txBody>
                  <a:tcPr marL="68580" marR="68580" marT="0" marB="0"/>
                </a:tc>
                <a:extLst>
                  <a:ext uri="{0D108BD9-81ED-4DB2-BD59-A6C34878D82A}">
                    <a16:rowId xmlns:a16="http://schemas.microsoft.com/office/drawing/2014/main" val="10000"/>
                  </a:ext>
                </a:extLst>
              </a:tr>
              <a:tr h="0">
                <a:tc>
                  <a:txBody>
                    <a:bodyPr/>
                    <a:lstStyle/>
                    <a:p>
                      <a:pPr marL="0" marR="0" algn="ctr">
                        <a:spcBef>
                          <a:spcPts val="0"/>
                        </a:spcBef>
                        <a:spcAft>
                          <a:spcPts val="0"/>
                        </a:spcAft>
                      </a:pPr>
                      <a:r>
                        <a:rPr lang="en-US" sz="2400" kern="1200" dirty="0">
                          <a:effectLst/>
                        </a:rPr>
                        <a:t>M</a:t>
                      </a:r>
                      <a:r>
                        <a:rPr lang="en-US" sz="2400" kern="1200" baseline="-25000" dirty="0">
                          <a:effectLst/>
                        </a:rPr>
                        <a:t> </a:t>
                      </a:r>
                      <a:r>
                        <a:rPr lang="en-US" sz="2400" kern="1200" dirty="0">
                          <a:effectLst/>
                        </a:rPr>
                        <a:t>= 13</a:t>
                      </a:r>
                      <a:endParaRPr lang="en-US" sz="3200" b="0"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kern="1200" dirty="0">
                          <a:effectLst/>
                        </a:rPr>
                        <a:t>M = 18</a:t>
                      </a:r>
                      <a:endParaRPr lang="en-US" sz="3200" b="0"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kern="1200" dirty="0">
                          <a:effectLst/>
                        </a:rPr>
                        <a:t>M = 23</a:t>
                      </a:r>
                      <a:endParaRPr lang="en-US" sz="3200" b="0"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068488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err="1"/>
              <a:t>Tukey’s</a:t>
            </a:r>
            <a:r>
              <a:rPr lang="en-US" dirty="0"/>
              <a:t> HSD</a:t>
            </a:r>
          </a:p>
        </p:txBody>
      </p:sp>
      <p:graphicFrame>
        <p:nvGraphicFramePr>
          <p:cNvPr id="6" name="Content Placeholder 5"/>
          <p:cNvGraphicFramePr>
            <a:graphicFrameLocks noGrp="1"/>
          </p:cNvGraphicFramePr>
          <p:nvPr>
            <p:ph idx="1"/>
          </p:nvPr>
        </p:nvGraphicFramePr>
        <p:xfrm>
          <a:off x="1524000" y="1219200"/>
          <a:ext cx="6080760" cy="731520"/>
        </p:xfrm>
        <a:graphic>
          <a:graphicData uri="http://schemas.openxmlformats.org/drawingml/2006/table">
            <a:tbl>
              <a:tblPr firstRow="1">
                <a:tableStyleId>{35758FB7-9AC5-4552-8A53-C91805E547FA}</a:tableStyleId>
              </a:tblPr>
              <a:tblGrid>
                <a:gridCol w="2026920">
                  <a:extLst>
                    <a:ext uri="{9D8B030D-6E8A-4147-A177-3AD203B41FA5}">
                      <a16:colId xmlns:a16="http://schemas.microsoft.com/office/drawing/2014/main" val="20000"/>
                    </a:ext>
                  </a:extLst>
                </a:gridCol>
                <a:gridCol w="2026920">
                  <a:extLst>
                    <a:ext uri="{9D8B030D-6E8A-4147-A177-3AD203B41FA5}">
                      <a16:colId xmlns:a16="http://schemas.microsoft.com/office/drawing/2014/main" val="20001"/>
                    </a:ext>
                  </a:extLst>
                </a:gridCol>
                <a:gridCol w="2026920">
                  <a:extLst>
                    <a:ext uri="{9D8B030D-6E8A-4147-A177-3AD203B41FA5}">
                      <a16:colId xmlns:a16="http://schemas.microsoft.com/office/drawing/2014/main" val="20002"/>
                    </a:ext>
                  </a:extLst>
                </a:gridCol>
              </a:tblGrid>
              <a:tr h="0">
                <a:tc>
                  <a:txBody>
                    <a:bodyPr/>
                    <a:lstStyle/>
                    <a:p>
                      <a:pPr marL="0" marR="0" algn="ctr">
                        <a:spcBef>
                          <a:spcPts val="0"/>
                        </a:spcBef>
                        <a:spcAft>
                          <a:spcPts val="0"/>
                        </a:spcAft>
                      </a:pPr>
                      <a:r>
                        <a:rPr lang="en-US" sz="2400" dirty="0">
                          <a:effectLst/>
                        </a:rPr>
                        <a:t>3 person</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4 person</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sym typeface="Symbol"/>
                        </a:rPr>
                        <a:t>5 person</a:t>
                      </a:r>
                      <a:endParaRPr lang="en-US" sz="2400" b="1" dirty="0">
                        <a:effectLst/>
                        <a:latin typeface="Times New Roman"/>
                        <a:ea typeface="Times New Roman"/>
                      </a:endParaRPr>
                    </a:p>
                  </a:txBody>
                  <a:tcPr marL="68580" marR="68580" marT="0" marB="0"/>
                </a:tc>
                <a:extLst>
                  <a:ext uri="{0D108BD9-81ED-4DB2-BD59-A6C34878D82A}">
                    <a16:rowId xmlns:a16="http://schemas.microsoft.com/office/drawing/2014/main" val="10000"/>
                  </a:ext>
                </a:extLst>
              </a:tr>
              <a:tr h="0">
                <a:tc>
                  <a:txBody>
                    <a:bodyPr/>
                    <a:lstStyle/>
                    <a:p>
                      <a:pPr marL="0" marR="0" algn="ctr">
                        <a:spcBef>
                          <a:spcPts val="0"/>
                        </a:spcBef>
                        <a:spcAft>
                          <a:spcPts val="0"/>
                        </a:spcAft>
                      </a:pPr>
                      <a:r>
                        <a:rPr lang="en-US" sz="2400" kern="1200" dirty="0">
                          <a:effectLst/>
                        </a:rPr>
                        <a:t>M</a:t>
                      </a:r>
                      <a:r>
                        <a:rPr lang="en-US" sz="2400" kern="1200" baseline="-25000" dirty="0">
                          <a:effectLst/>
                        </a:rPr>
                        <a:t> </a:t>
                      </a:r>
                      <a:r>
                        <a:rPr lang="en-US" sz="2400" kern="1200" dirty="0">
                          <a:effectLst/>
                        </a:rPr>
                        <a:t>= 13</a:t>
                      </a:r>
                      <a:endParaRPr lang="en-US" sz="3200" b="0"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kern="1200" dirty="0">
                          <a:effectLst/>
                        </a:rPr>
                        <a:t>M = 18</a:t>
                      </a:r>
                      <a:endParaRPr lang="en-US" sz="3200" b="0" dirty="0">
                        <a:effectLst/>
                        <a:latin typeface="Times New Roman"/>
                        <a:ea typeface="Times New Roman"/>
                      </a:endParaRPr>
                    </a:p>
                  </a:txBody>
                  <a:tcPr marL="68580" marR="68580" marT="0" marB="0">
                    <a:solidFill>
                      <a:schemeClr val="bg1"/>
                    </a:solidFill>
                  </a:tcPr>
                </a:tc>
                <a:tc>
                  <a:txBody>
                    <a:bodyPr/>
                    <a:lstStyle/>
                    <a:p>
                      <a:pPr marL="0" marR="0" algn="ctr">
                        <a:spcBef>
                          <a:spcPts val="0"/>
                        </a:spcBef>
                        <a:spcAft>
                          <a:spcPts val="0"/>
                        </a:spcAft>
                      </a:pPr>
                      <a:r>
                        <a:rPr lang="en-US" sz="2400" kern="1200" dirty="0">
                          <a:effectLst/>
                        </a:rPr>
                        <a:t>M = 23</a:t>
                      </a:r>
                      <a:endParaRPr lang="en-US" sz="3200" b="0" dirty="0">
                        <a:effectLst/>
                        <a:latin typeface="Times New Roman"/>
                        <a:ea typeface="Times New Roman"/>
                      </a:endParaRPr>
                    </a:p>
                  </a:txBody>
                  <a:tcPr marL="68580" marR="68580" marT="0" marB="0">
                    <a:solidFill>
                      <a:schemeClr val="bg1"/>
                    </a:solidFill>
                  </a:tcPr>
                </a:tc>
                <a:extLst>
                  <a:ext uri="{0D108BD9-81ED-4DB2-BD59-A6C34878D82A}">
                    <a16:rowId xmlns:a16="http://schemas.microsoft.com/office/drawing/2014/main" val="10001"/>
                  </a:ext>
                </a:extLst>
              </a:tr>
            </a:tbl>
          </a:graphicData>
        </a:graphic>
      </p:graphicFrame>
      <p:graphicFrame>
        <p:nvGraphicFramePr>
          <p:cNvPr id="4" name="Object 3">
            <a:extLst>
              <a:ext uri="{FF2B5EF4-FFF2-40B4-BE49-F238E27FC236}">
                <a16:creationId xmlns:a16="http://schemas.microsoft.com/office/drawing/2014/main" id="{2BA6E24B-76FE-1645-AB82-EF4A18043119}"/>
              </a:ext>
            </a:extLst>
          </p:cNvPr>
          <p:cNvGraphicFramePr>
            <a:graphicFrameLocks noChangeAspect="1"/>
          </p:cNvGraphicFramePr>
          <p:nvPr/>
        </p:nvGraphicFramePr>
        <p:xfrm>
          <a:off x="457200" y="2819400"/>
          <a:ext cx="7883525" cy="842963"/>
        </p:xfrm>
        <a:graphic>
          <a:graphicData uri="http://schemas.openxmlformats.org/presentationml/2006/ole">
            <mc:AlternateContent xmlns:mc="http://schemas.openxmlformats.org/markup-compatibility/2006">
              <mc:Choice xmlns:v="urn:schemas-microsoft-com:vml" Requires="v">
                <p:oleObj spid="_x0000_s100360" name="Equation" r:id="rId3" imgW="3187440" imgH="342720" progId="Equation.3">
                  <p:embed/>
                </p:oleObj>
              </mc:Choice>
              <mc:Fallback>
                <p:oleObj name="Equation" r:id="rId3" imgW="3187440" imgH="342720" progId="Equation.3">
                  <p:embed/>
                  <p:pic>
                    <p:nvPicPr>
                      <p:cNvPr id="4" name="Object 3">
                        <a:extLst>
                          <a:ext uri="{FF2B5EF4-FFF2-40B4-BE49-F238E27FC236}">
                            <a16:creationId xmlns:a16="http://schemas.microsoft.com/office/drawing/2014/main" id="{2BA6E24B-76FE-1645-AB82-EF4A18043119}"/>
                          </a:ext>
                        </a:extLst>
                      </p:cNvPr>
                      <p:cNvPicPr>
                        <a:picLocks noChangeAspect="1" noChangeArrowheads="1"/>
                      </p:cNvPicPr>
                      <p:nvPr/>
                    </p:nvPicPr>
                    <p:blipFill>
                      <a:blip r:embed="rId4"/>
                      <a:srcRect/>
                      <a:stretch>
                        <a:fillRect/>
                      </a:stretch>
                    </p:blipFill>
                    <p:spPr bwMode="auto">
                      <a:xfrm>
                        <a:off x="457200" y="2819400"/>
                        <a:ext cx="7883525" cy="842963"/>
                      </a:xfrm>
                      <a:prstGeom prst="rect">
                        <a:avLst/>
                      </a:prstGeom>
                      <a:noFill/>
                      <a:ln>
                        <a:noFill/>
                      </a:ln>
                    </p:spPr>
                  </p:pic>
                </p:oleObj>
              </mc:Fallback>
            </mc:AlternateContent>
          </a:graphicData>
        </a:graphic>
      </p:graphicFrame>
      <p:sp>
        <p:nvSpPr>
          <p:cNvPr id="5" name="Rectangle 4">
            <a:extLst>
              <a:ext uri="{FF2B5EF4-FFF2-40B4-BE49-F238E27FC236}">
                <a16:creationId xmlns:a16="http://schemas.microsoft.com/office/drawing/2014/main" id="{68A1E563-19E2-FE45-999A-855D90CCEAB8}"/>
              </a:ext>
            </a:extLst>
          </p:cNvPr>
          <p:cNvSpPr/>
          <p:nvPr/>
        </p:nvSpPr>
        <p:spPr>
          <a:xfrm>
            <a:off x="1524000" y="2057400"/>
            <a:ext cx="4381328" cy="523220"/>
          </a:xfrm>
          <a:prstGeom prst="rect">
            <a:avLst/>
          </a:prstGeom>
        </p:spPr>
        <p:txBody>
          <a:bodyPr wrap="none">
            <a:spAutoFit/>
          </a:bodyPr>
          <a:lstStyle/>
          <a:p>
            <a:r>
              <a:rPr lang="en-US" sz="2800" dirty="0"/>
              <a:t>q (</a:t>
            </a:r>
            <a:r>
              <a:rPr lang="en-US" sz="2800" dirty="0">
                <a:sym typeface="Symbol"/>
              </a:rPr>
              <a:t></a:t>
            </a:r>
            <a:r>
              <a:rPr lang="en-US" sz="2800" dirty="0"/>
              <a:t> = .05; k=3, </a:t>
            </a:r>
            <a:r>
              <a:rPr lang="en-US" sz="2800" dirty="0" err="1"/>
              <a:t>df</a:t>
            </a:r>
            <a:r>
              <a:rPr lang="en-US" sz="2800" dirty="0"/>
              <a:t> = 9) = 3.95</a:t>
            </a:r>
            <a:endParaRPr lang="en-US" sz="2800" b="1" dirty="0"/>
          </a:p>
        </p:txBody>
      </p:sp>
      <p:sp>
        <p:nvSpPr>
          <p:cNvPr id="7" name="Rectangle 6">
            <a:extLst>
              <a:ext uri="{FF2B5EF4-FFF2-40B4-BE49-F238E27FC236}">
                <a16:creationId xmlns:a16="http://schemas.microsoft.com/office/drawing/2014/main" id="{48B218B8-74D6-F845-992D-F010B4C029C6}"/>
              </a:ext>
            </a:extLst>
          </p:cNvPr>
          <p:cNvSpPr/>
          <p:nvPr/>
        </p:nvSpPr>
        <p:spPr>
          <a:xfrm>
            <a:off x="1066800" y="4267200"/>
            <a:ext cx="7086600" cy="1631216"/>
          </a:xfrm>
          <a:prstGeom prst="rect">
            <a:avLst/>
          </a:prstGeom>
        </p:spPr>
        <p:txBody>
          <a:bodyPr wrap="square">
            <a:spAutoFit/>
          </a:bodyPr>
          <a:lstStyle/>
          <a:p>
            <a:r>
              <a:rPr lang="en-US" sz="2000" dirty="0"/>
              <a:t>3person – 4 person</a:t>
            </a:r>
            <a:r>
              <a:rPr lang="en-US" sz="2000" b="1" dirty="0"/>
              <a:t> </a:t>
            </a:r>
            <a:r>
              <a:rPr lang="en-US" sz="2000" dirty="0"/>
              <a:t>=13 - 18= │-5│ &lt; 5.01 	</a:t>
            </a:r>
            <a:r>
              <a:rPr lang="en-US" sz="2000" b="1" i="1" dirty="0">
                <a:solidFill>
                  <a:schemeClr val="accent5"/>
                </a:solidFill>
              </a:rPr>
              <a:t>Not Sig.</a:t>
            </a:r>
            <a:endParaRPr lang="en-US" sz="2000" b="1" dirty="0">
              <a:solidFill>
                <a:schemeClr val="accent5"/>
              </a:solidFill>
            </a:endParaRPr>
          </a:p>
          <a:p>
            <a:r>
              <a:rPr lang="en-US" sz="2000" dirty="0"/>
              <a:t> </a:t>
            </a:r>
            <a:endParaRPr lang="en-US" sz="2000" b="1" dirty="0"/>
          </a:p>
          <a:p>
            <a:r>
              <a:rPr lang="en-US" sz="2000" dirty="0"/>
              <a:t>3 person – 5 person= 13 – 23= │ -10│ &gt; 5.01 	</a:t>
            </a:r>
            <a:r>
              <a:rPr lang="en-US" sz="2000" b="1" i="1" dirty="0">
                <a:solidFill>
                  <a:schemeClr val="accent5"/>
                </a:solidFill>
              </a:rPr>
              <a:t>Sig. Diff.</a:t>
            </a:r>
            <a:endParaRPr lang="en-US" sz="2000" b="1" dirty="0">
              <a:solidFill>
                <a:schemeClr val="accent5"/>
              </a:solidFill>
            </a:endParaRPr>
          </a:p>
          <a:p>
            <a:r>
              <a:rPr lang="en-US" sz="2000" dirty="0"/>
              <a:t> </a:t>
            </a:r>
            <a:endParaRPr lang="en-US" sz="2000" b="1" dirty="0"/>
          </a:p>
          <a:p>
            <a:r>
              <a:rPr lang="en-US" sz="2000" dirty="0"/>
              <a:t>4 person – 5 person = 18 - 23= │ -5│ &lt; 5.01 	</a:t>
            </a:r>
            <a:r>
              <a:rPr lang="en-US" sz="2000" b="1" i="1" dirty="0">
                <a:solidFill>
                  <a:schemeClr val="accent5"/>
                </a:solidFill>
              </a:rPr>
              <a:t>Not Sig.</a:t>
            </a:r>
            <a:endParaRPr lang="en-US" sz="2000" b="1" dirty="0">
              <a:solidFill>
                <a:schemeClr val="accent5"/>
              </a:solidFill>
            </a:endParaRPr>
          </a:p>
        </p:txBody>
      </p:sp>
    </p:spTree>
    <p:extLst>
      <p:ext uri="{BB962C8B-B14F-4D97-AF65-F5344CB8AC3E}">
        <p14:creationId xmlns:p14="http://schemas.microsoft.com/office/powerpoint/2010/main" val="23272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618519"/>
            <a:ext cx="7773338" cy="676882"/>
          </a:xfrm>
        </p:spPr>
        <p:txBody>
          <a:bodyPr/>
          <a:lstStyle/>
          <a:p>
            <a:r>
              <a:rPr lang="en-US" dirty="0"/>
              <a:t>Reporting the Results</a:t>
            </a:r>
          </a:p>
        </p:txBody>
      </p:sp>
      <p:sp>
        <p:nvSpPr>
          <p:cNvPr id="3" name="Content Placeholder 2"/>
          <p:cNvSpPr>
            <a:spLocks noGrp="1"/>
          </p:cNvSpPr>
          <p:nvPr>
            <p:ph idx="1"/>
          </p:nvPr>
        </p:nvSpPr>
        <p:spPr>
          <a:xfrm>
            <a:off x="457200" y="1600200"/>
            <a:ext cx="8229600" cy="4953000"/>
          </a:xfrm>
        </p:spPr>
        <p:txBody>
          <a:bodyPr>
            <a:normAutofit/>
          </a:bodyPr>
          <a:lstStyle/>
          <a:p>
            <a:pPr marL="0" indent="0">
              <a:buNone/>
            </a:pPr>
            <a:r>
              <a:rPr lang="en-US" dirty="0"/>
              <a:t>A one-way ANOVA was conducted to determine if the size of the confederate group influenced conformity in the classic ‘Ashe paradigm’.  The ANOVA yielded a significant difference across groups: F (2, 9) = 15.52, p &lt; .05; η</a:t>
            </a:r>
            <a:r>
              <a:rPr lang="en-US" baseline="30000" dirty="0"/>
              <a:t>2</a:t>
            </a:r>
            <a:r>
              <a:rPr lang="en-US" dirty="0"/>
              <a:t> = 0.78.  A </a:t>
            </a:r>
            <a:r>
              <a:rPr lang="en-US" dirty="0" err="1"/>
              <a:t>Tukey</a:t>
            </a:r>
            <a:r>
              <a:rPr lang="en-US" dirty="0"/>
              <a:t> test indicated that significantly more conformity was observed in the 5-person condition than the 3-person condition.  The 4-person condition did not differ significantly from either of the other groups.   </a:t>
            </a:r>
          </a:p>
        </p:txBody>
      </p:sp>
    </p:spTree>
    <p:extLst>
      <p:ext uri="{BB962C8B-B14F-4D97-AF65-F5344CB8AC3E}">
        <p14:creationId xmlns:p14="http://schemas.microsoft.com/office/powerpoint/2010/main" val="31429350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38418"/>
            <a:ext cx="8229600" cy="715962"/>
          </a:xfrm>
        </p:spPr>
        <p:txBody>
          <a:bodyPr>
            <a:normAutofit/>
          </a:bodyPr>
          <a:lstStyle/>
          <a:p>
            <a:r>
              <a:rPr lang="en-US" dirty="0"/>
              <a:t>Filling in an ANOVA table - Equations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1936639-6D8E-A94D-B154-2F880DA40B21}"/>
                  </a:ext>
                </a:extLst>
              </p:cNvPr>
              <p:cNvSpPr txBox="1"/>
              <p:nvPr/>
            </p:nvSpPr>
            <p:spPr>
              <a:xfrm>
                <a:off x="132576" y="949236"/>
                <a:ext cx="5081306"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𝑆𝑆𝑡𝑜𝑡𝑎𝑙</m:t>
                      </m:r>
                      <m:r>
                        <a:rPr lang="en-US" sz="2400" b="0" i="1" smtClean="0">
                          <a:latin typeface="Cambria Math" panose="02040503050406030204" pitchFamily="18" charset="0"/>
                        </a:rPr>
                        <m:t>=</m:t>
                      </m:r>
                      <m:r>
                        <a:rPr lang="en-US" sz="2400" b="0" i="1" smtClean="0">
                          <a:latin typeface="Cambria Math" panose="02040503050406030204" pitchFamily="18" charset="0"/>
                        </a:rPr>
                        <m:t>𝑆𝑆𝑏𝑒𝑡𝑤𝑒𝑒𝑛</m:t>
                      </m:r>
                      <m:r>
                        <a:rPr lang="en-US" sz="2400" b="0" i="1" smtClean="0">
                          <a:latin typeface="Cambria Math" panose="02040503050406030204" pitchFamily="18" charset="0"/>
                        </a:rPr>
                        <m:t>+</m:t>
                      </m:r>
                      <m:r>
                        <a:rPr lang="en-US" sz="2400" b="0" i="1" smtClean="0">
                          <a:latin typeface="Cambria Math" panose="02040503050406030204" pitchFamily="18" charset="0"/>
                        </a:rPr>
                        <m:t>𝑆𝑆𝑒𝑟𝑟𝑜𝑟</m:t>
                      </m:r>
                    </m:oMath>
                  </m:oMathPara>
                </a14:m>
                <a:endParaRPr lang="en-US" sz="2400" b="0" dirty="0"/>
              </a:p>
            </p:txBody>
          </p:sp>
        </mc:Choice>
        <mc:Fallback xmlns="">
          <p:sp>
            <p:nvSpPr>
              <p:cNvPr id="7" name="TextBox 6">
                <a:extLst>
                  <a:ext uri="{FF2B5EF4-FFF2-40B4-BE49-F238E27FC236}">
                    <a16:creationId xmlns:a16="http://schemas.microsoft.com/office/drawing/2014/main" id="{01936639-6D8E-A94D-B154-2F880DA40B21}"/>
                  </a:ext>
                </a:extLst>
              </p:cNvPr>
              <p:cNvSpPr txBox="1">
                <a:spLocks noRot="1" noChangeAspect="1" noMove="1" noResize="1" noEditPoints="1" noAdjustHandles="1" noChangeArrowheads="1" noChangeShapeType="1" noTextEdit="1"/>
              </p:cNvSpPr>
              <p:nvPr/>
            </p:nvSpPr>
            <p:spPr>
              <a:xfrm>
                <a:off x="132576" y="949236"/>
                <a:ext cx="5081306" cy="369332"/>
              </a:xfrm>
              <a:prstGeom prst="rect">
                <a:avLst/>
              </a:prstGeom>
              <a:blipFill>
                <a:blip r:embed="rId2"/>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66756C0-AD15-4445-8143-FC994A6F3EF9}"/>
                  </a:ext>
                </a:extLst>
              </p:cNvPr>
              <p:cNvSpPr txBox="1"/>
              <p:nvPr/>
            </p:nvSpPr>
            <p:spPr>
              <a:xfrm>
                <a:off x="77624" y="1385569"/>
                <a:ext cx="5081306"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𝑆𝑆𝑏𝑒𝑡𝑤𝑒𝑒𝑛</m:t>
                      </m:r>
                      <m:r>
                        <a:rPr lang="en-US" sz="2400" b="0" i="1" smtClean="0">
                          <a:latin typeface="Cambria Math" panose="02040503050406030204" pitchFamily="18" charset="0"/>
                        </a:rPr>
                        <m:t>=</m:t>
                      </m:r>
                      <m:r>
                        <a:rPr lang="en-US" sz="2400" b="0" i="1" smtClean="0">
                          <a:latin typeface="Cambria Math" panose="02040503050406030204" pitchFamily="18" charset="0"/>
                        </a:rPr>
                        <m:t>𝑆𝑆𝑡𝑜𝑡𝑎𝑙</m:t>
                      </m:r>
                      <m:r>
                        <a:rPr lang="en-US" sz="2400" b="0" i="1" smtClean="0">
                          <a:latin typeface="Cambria Math" panose="02040503050406030204" pitchFamily="18" charset="0"/>
                        </a:rPr>
                        <m:t>−</m:t>
                      </m:r>
                      <m:r>
                        <a:rPr lang="en-US" sz="2400" b="0" i="1" smtClean="0">
                          <a:latin typeface="Cambria Math" panose="02040503050406030204" pitchFamily="18" charset="0"/>
                        </a:rPr>
                        <m:t>𝑆𝑆𝑒𝑟𝑟𝑜𝑟</m:t>
                      </m:r>
                    </m:oMath>
                  </m:oMathPara>
                </a14:m>
                <a:endParaRPr lang="en-US" sz="2400" b="0" dirty="0"/>
              </a:p>
            </p:txBody>
          </p:sp>
        </mc:Choice>
        <mc:Fallback xmlns="">
          <p:sp>
            <p:nvSpPr>
              <p:cNvPr id="8" name="TextBox 7">
                <a:extLst>
                  <a:ext uri="{FF2B5EF4-FFF2-40B4-BE49-F238E27FC236}">
                    <a16:creationId xmlns:a16="http://schemas.microsoft.com/office/drawing/2014/main" id="{166756C0-AD15-4445-8143-FC994A6F3EF9}"/>
                  </a:ext>
                </a:extLst>
              </p:cNvPr>
              <p:cNvSpPr txBox="1">
                <a:spLocks noRot="1" noChangeAspect="1" noMove="1" noResize="1" noEditPoints="1" noAdjustHandles="1" noChangeArrowheads="1" noChangeShapeType="1" noTextEdit="1"/>
              </p:cNvSpPr>
              <p:nvPr/>
            </p:nvSpPr>
            <p:spPr>
              <a:xfrm>
                <a:off x="77624" y="1385569"/>
                <a:ext cx="5081306" cy="369332"/>
              </a:xfrm>
              <a:prstGeom prst="rect">
                <a:avLst/>
              </a:prstGeom>
              <a:blipFill>
                <a:blip r:embed="rId3"/>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5668C8A-C763-DC4C-8BDC-6F5CC1B377FA}"/>
                  </a:ext>
                </a:extLst>
              </p:cNvPr>
              <p:cNvSpPr txBox="1"/>
              <p:nvPr/>
            </p:nvSpPr>
            <p:spPr>
              <a:xfrm>
                <a:off x="77624" y="1821902"/>
                <a:ext cx="5081306"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𝑆𝑆𝑒𝑟𝑟𝑜𝑟</m:t>
                      </m:r>
                      <m:r>
                        <a:rPr lang="en-US" sz="2400" b="0" i="1" smtClean="0">
                          <a:latin typeface="Cambria Math" panose="02040503050406030204" pitchFamily="18" charset="0"/>
                        </a:rPr>
                        <m:t>=</m:t>
                      </m:r>
                      <m:r>
                        <a:rPr lang="en-US" sz="2400" b="0" i="1" smtClean="0">
                          <a:latin typeface="Cambria Math" panose="02040503050406030204" pitchFamily="18" charset="0"/>
                        </a:rPr>
                        <m:t>𝑆𝑆𝑡𝑜𝑡𝑎𝑙</m:t>
                      </m:r>
                      <m:r>
                        <a:rPr lang="en-US" sz="2400" b="0" i="1" smtClean="0">
                          <a:latin typeface="Cambria Math" panose="02040503050406030204" pitchFamily="18" charset="0"/>
                        </a:rPr>
                        <m:t>−</m:t>
                      </m:r>
                      <m:r>
                        <a:rPr lang="en-US" sz="2400" b="0" i="1" smtClean="0">
                          <a:latin typeface="Cambria Math" panose="02040503050406030204" pitchFamily="18" charset="0"/>
                        </a:rPr>
                        <m:t>𝑆𝑆𝑏𝑒𝑡𝑤𝑒𝑒𝑛</m:t>
                      </m:r>
                    </m:oMath>
                  </m:oMathPara>
                </a14:m>
                <a:endParaRPr lang="en-US" sz="2400" b="0" dirty="0"/>
              </a:p>
            </p:txBody>
          </p:sp>
        </mc:Choice>
        <mc:Fallback xmlns="">
          <p:sp>
            <p:nvSpPr>
              <p:cNvPr id="9" name="TextBox 8">
                <a:extLst>
                  <a:ext uri="{FF2B5EF4-FFF2-40B4-BE49-F238E27FC236}">
                    <a16:creationId xmlns:a16="http://schemas.microsoft.com/office/drawing/2014/main" id="{95668C8A-C763-DC4C-8BDC-6F5CC1B377FA}"/>
                  </a:ext>
                </a:extLst>
              </p:cNvPr>
              <p:cNvSpPr txBox="1">
                <a:spLocks noRot="1" noChangeAspect="1" noMove="1" noResize="1" noEditPoints="1" noAdjustHandles="1" noChangeArrowheads="1" noChangeShapeType="1" noTextEdit="1"/>
              </p:cNvSpPr>
              <p:nvPr/>
            </p:nvSpPr>
            <p:spPr>
              <a:xfrm>
                <a:off x="77624" y="1821902"/>
                <a:ext cx="5081306" cy="369332"/>
              </a:xfrm>
              <a:prstGeom prst="rect">
                <a:avLst/>
              </a:prstGeom>
              <a:blipFill>
                <a:blip r:embed="rId4"/>
                <a:stretch>
                  <a:fillRect b="-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075D2B4-D80E-E04E-9CA0-170D03E4C094}"/>
                  </a:ext>
                </a:extLst>
              </p:cNvPr>
              <p:cNvSpPr txBox="1"/>
              <p:nvPr/>
            </p:nvSpPr>
            <p:spPr>
              <a:xfrm>
                <a:off x="161378" y="2646032"/>
                <a:ext cx="5081306"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𝑑𝑓𝑡𝑜𝑡𝑎𝑙</m:t>
                      </m:r>
                      <m:r>
                        <a:rPr lang="en-US" sz="2400" b="0" i="1" smtClean="0">
                          <a:latin typeface="Cambria Math" panose="02040503050406030204" pitchFamily="18" charset="0"/>
                        </a:rPr>
                        <m:t>=</m:t>
                      </m:r>
                      <m:r>
                        <a:rPr lang="en-US" sz="2400" b="0" i="1" smtClean="0">
                          <a:latin typeface="Cambria Math" panose="02040503050406030204" pitchFamily="18" charset="0"/>
                        </a:rPr>
                        <m:t>𝑑𝑓𝑏𝑒𝑡𝑤𝑒𝑒𝑛</m:t>
                      </m:r>
                      <m:r>
                        <a:rPr lang="en-US" sz="2400" b="0" i="1" smtClean="0">
                          <a:latin typeface="Cambria Math" panose="02040503050406030204" pitchFamily="18" charset="0"/>
                        </a:rPr>
                        <m:t>+</m:t>
                      </m:r>
                      <m:r>
                        <a:rPr lang="en-US" sz="2400" b="0" i="1" smtClean="0">
                          <a:latin typeface="Cambria Math" panose="02040503050406030204" pitchFamily="18" charset="0"/>
                        </a:rPr>
                        <m:t>𝑑𝑓𝑒𝑟𝑟𝑜𝑟</m:t>
                      </m:r>
                    </m:oMath>
                  </m:oMathPara>
                </a14:m>
                <a:endParaRPr lang="en-US" sz="2400" b="0" dirty="0"/>
              </a:p>
            </p:txBody>
          </p:sp>
        </mc:Choice>
        <mc:Fallback xmlns="">
          <p:sp>
            <p:nvSpPr>
              <p:cNvPr id="11" name="TextBox 10">
                <a:extLst>
                  <a:ext uri="{FF2B5EF4-FFF2-40B4-BE49-F238E27FC236}">
                    <a16:creationId xmlns:a16="http://schemas.microsoft.com/office/drawing/2014/main" id="{F075D2B4-D80E-E04E-9CA0-170D03E4C094}"/>
                  </a:ext>
                </a:extLst>
              </p:cNvPr>
              <p:cNvSpPr txBox="1">
                <a:spLocks noRot="1" noChangeAspect="1" noMove="1" noResize="1" noEditPoints="1" noAdjustHandles="1" noChangeArrowheads="1" noChangeShapeType="1" noTextEdit="1"/>
              </p:cNvSpPr>
              <p:nvPr/>
            </p:nvSpPr>
            <p:spPr>
              <a:xfrm>
                <a:off x="161378" y="2646032"/>
                <a:ext cx="5081306" cy="369332"/>
              </a:xfrm>
              <a:prstGeom prst="rect">
                <a:avLst/>
              </a:prstGeom>
              <a:blipFill>
                <a:blip r:embed="rId5"/>
                <a:stretch>
                  <a:fillRect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8959CC6-2035-664E-8475-5AEC783FDAD5}"/>
                  </a:ext>
                </a:extLst>
              </p:cNvPr>
              <p:cNvSpPr txBox="1"/>
              <p:nvPr/>
            </p:nvSpPr>
            <p:spPr>
              <a:xfrm>
                <a:off x="106426" y="3082365"/>
                <a:ext cx="5081306"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𝑑𝑓𝑏𝑒𝑡𝑤𝑒𝑒𝑛</m:t>
                      </m:r>
                      <m:r>
                        <a:rPr lang="en-US" sz="2400" b="0" i="1" smtClean="0">
                          <a:latin typeface="Cambria Math" panose="02040503050406030204" pitchFamily="18" charset="0"/>
                        </a:rPr>
                        <m:t>=</m:t>
                      </m:r>
                      <m:r>
                        <a:rPr lang="en-US" sz="2400" b="0" i="1" smtClean="0">
                          <a:latin typeface="Cambria Math" panose="02040503050406030204" pitchFamily="18" charset="0"/>
                        </a:rPr>
                        <m:t>𝑑𝑓𝑡𝑜𝑡𝑎𝑙</m:t>
                      </m:r>
                      <m:r>
                        <a:rPr lang="en-US" sz="2400" b="0" i="1" smtClean="0">
                          <a:latin typeface="Cambria Math" panose="02040503050406030204" pitchFamily="18" charset="0"/>
                        </a:rPr>
                        <m:t>−</m:t>
                      </m:r>
                      <m:r>
                        <a:rPr lang="en-US" sz="2400" b="0" i="1" smtClean="0">
                          <a:latin typeface="Cambria Math" panose="02040503050406030204" pitchFamily="18" charset="0"/>
                        </a:rPr>
                        <m:t>𝑑𝑓𝑒𝑟𝑟𝑜𝑟</m:t>
                      </m:r>
                    </m:oMath>
                  </m:oMathPara>
                </a14:m>
                <a:endParaRPr lang="en-US" sz="2400" b="0" dirty="0"/>
              </a:p>
            </p:txBody>
          </p:sp>
        </mc:Choice>
        <mc:Fallback xmlns="">
          <p:sp>
            <p:nvSpPr>
              <p:cNvPr id="12" name="TextBox 11">
                <a:extLst>
                  <a:ext uri="{FF2B5EF4-FFF2-40B4-BE49-F238E27FC236}">
                    <a16:creationId xmlns:a16="http://schemas.microsoft.com/office/drawing/2014/main" id="{F8959CC6-2035-664E-8475-5AEC783FDAD5}"/>
                  </a:ext>
                </a:extLst>
              </p:cNvPr>
              <p:cNvSpPr txBox="1">
                <a:spLocks noRot="1" noChangeAspect="1" noMove="1" noResize="1" noEditPoints="1" noAdjustHandles="1" noChangeArrowheads="1" noChangeShapeType="1" noTextEdit="1"/>
              </p:cNvSpPr>
              <p:nvPr/>
            </p:nvSpPr>
            <p:spPr>
              <a:xfrm>
                <a:off x="106426" y="3082365"/>
                <a:ext cx="5081306" cy="369332"/>
              </a:xfrm>
              <a:prstGeom prst="rect">
                <a:avLst/>
              </a:prstGeom>
              <a:blipFill>
                <a:blip r:embed="rId6"/>
                <a:stretch>
                  <a:fillRect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6AA96BC-3AE8-3B47-805C-418331FA24F6}"/>
                  </a:ext>
                </a:extLst>
              </p:cNvPr>
              <p:cNvSpPr txBox="1"/>
              <p:nvPr/>
            </p:nvSpPr>
            <p:spPr>
              <a:xfrm>
                <a:off x="106426" y="3518698"/>
                <a:ext cx="5081306"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𝑑𝑓𝑒𝑟𝑟𝑜𝑟</m:t>
                      </m:r>
                      <m:r>
                        <a:rPr lang="en-US" sz="2400" b="0" i="1" smtClean="0">
                          <a:latin typeface="Cambria Math" panose="02040503050406030204" pitchFamily="18" charset="0"/>
                        </a:rPr>
                        <m:t>=</m:t>
                      </m:r>
                      <m:r>
                        <a:rPr lang="en-US" sz="2400" b="0" i="1" smtClean="0">
                          <a:latin typeface="Cambria Math" panose="02040503050406030204" pitchFamily="18" charset="0"/>
                        </a:rPr>
                        <m:t>𝑑𝑓𝑡𝑜𝑡𝑎𝑙</m:t>
                      </m:r>
                      <m:r>
                        <a:rPr lang="en-US" sz="2400" b="0" i="1" smtClean="0">
                          <a:latin typeface="Cambria Math" panose="02040503050406030204" pitchFamily="18" charset="0"/>
                        </a:rPr>
                        <m:t>−</m:t>
                      </m:r>
                      <m:r>
                        <a:rPr lang="en-US" sz="2400" b="0" i="1" smtClean="0">
                          <a:latin typeface="Cambria Math" panose="02040503050406030204" pitchFamily="18" charset="0"/>
                        </a:rPr>
                        <m:t>𝑑𝑓𝑏𝑒𝑡𝑤𝑒𝑒𝑛</m:t>
                      </m:r>
                    </m:oMath>
                  </m:oMathPara>
                </a14:m>
                <a:endParaRPr lang="en-US" sz="2400" b="0" dirty="0"/>
              </a:p>
            </p:txBody>
          </p:sp>
        </mc:Choice>
        <mc:Fallback xmlns="">
          <p:sp>
            <p:nvSpPr>
              <p:cNvPr id="13" name="TextBox 12">
                <a:extLst>
                  <a:ext uri="{FF2B5EF4-FFF2-40B4-BE49-F238E27FC236}">
                    <a16:creationId xmlns:a16="http://schemas.microsoft.com/office/drawing/2014/main" id="{76AA96BC-3AE8-3B47-805C-418331FA24F6}"/>
                  </a:ext>
                </a:extLst>
              </p:cNvPr>
              <p:cNvSpPr txBox="1">
                <a:spLocks noRot="1" noChangeAspect="1" noMove="1" noResize="1" noEditPoints="1" noAdjustHandles="1" noChangeArrowheads="1" noChangeShapeType="1" noTextEdit="1"/>
              </p:cNvSpPr>
              <p:nvPr/>
            </p:nvSpPr>
            <p:spPr>
              <a:xfrm>
                <a:off x="106426" y="3518698"/>
                <a:ext cx="5081306" cy="369332"/>
              </a:xfrm>
              <a:prstGeom prst="rect">
                <a:avLst/>
              </a:prstGeom>
              <a:blipFill>
                <a:blip r:embed="rId7"/>
                <a:stretch>
                  <a:fillRect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080698D-F9A7-EC4A-BA03-B17EFC64BB3D}"/>
                  </a:ext>
                </a:extLst>
              </p:cNvPr>
              <p:cNvSpPr txBox="1"/>
              <p:nvPr/>
            </p:nvSpPr>
            <p:spPr>
              <a:xfrm>
                <a:off x="6139629" y="1452454"/>
                <a:ext cx="1764788" cy="662874"/>
              </a:xfrm>
              <a:prstGeom prst="rect">
                <a:avLst/>
              </a:prstGeom>
              <a:noFill/>
            </p:spPr>
            <p:txBody>
              <a:bodyPr wrap="square" lIns="0" tIns="0" rIns="0" bIns="0" rtlCol="0">
                <a:spAutoFit/>
              </a:bodyPr>
              <a:lstStyle/>
              <a:p>
                <a:r>
                  <a:rPr lang="en-US" sz="2800" dirty="0"/>
                  <a:t>MS</a:t>
                </a:r>
                <a14:m>
                  <m:oMath xmlns:m="http://schemas.openxmlformats.org/officeDocument/2006/math">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𝑆𝑆</m:t>
                        </m:r>
                      </m:num>
                      <m:den>
                        <m:r>
                          <a:rPr lang="en-US" sz="2800" b="0" i="1" smtClean="0">
                            <a:latin typeface="Cambria Math" panose="02040503050406030204" pitchFamily="18" charset="0"/>
                          </a:rPr>
                          <m:t>𝑑𝑓</m:t>
                        </m:r>
                      </m:den>
                    </m:f>
                  </m:oMath>
                </a14:m>
                <a:endParaRPr lang="en-US" sz="2800" dirty="0"/>
              </a:p>
            </p:txBody>
          </p:sp>
        </mc:Choice>
        <mc:Fallback xmlns="">
          <p:sp>
            <p:nvSpPr>
              <p:cNvPr id="18" name="TextBox 17">
                <a:extLst>
                  <a:ext uri="{FF2B5EF4-FFF2-40B4-BE49-F238E27FC236}">
                    <a16:creationId xmlns:a16="http://schemas.microsoft.com/office/drawing/2014/main" id="{C080698D-F9A7-EC4A-BA03-B17EFC64BB3D}"/>
                  </a:ext>
                </a:extLst>
              </p:cNvPr>
              <p:cNvSpPr txBox="1">
                <a:spLocks noRot="1" noChangeAspect="1" noMove="1" noResize="1" noEditPoints="1" noAdjustHandles="1" noChangeArrowheads="1" noChangeShapeType="1" noTextEdit="1"/>
              </p:cNvSpPr>
              <p:nvPr/>
            </p:nvSpPr>
            <p:spPr>
              <a:xfrm>
                <a:off x="6139629" y="1452454"/>
                <a:ext cx="1764788" cy="662874"/>
              </a:xfrm>
              <a:prstGeom prst="rect">
                <a:avLst/>
              </a:prstGeom>
              <a:blipFill>
                <a:blip r:embed="rId8"/>
                <a:stretch>
                  <a:fillRect l="-11429" b="-148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C3EF41D-18C1-9942-9A9D-CE87FCD771CF}"/>
                  </a:ext>
                </a:extLst>
              </p:cNvPr>
              <p:cNvSpPr txBox="1"/>
              <p:nvPr/>
            </p:nvSpPr>
            <p:spPr>
              <a:xfrm>
                <a:off x="6139629" y="3115392"/>
                <a:ext cx="1995785" cy="430887"/>
              </a:xfrm>
              <a:prstGeom prst="rect">
                <a:avLst/>
              </a:prstGeom>
              <a:noFill/>
            </p:spPr>
            <p:txBody>
              <a:bodyPr wrap="square" lIns="0" tIns="0" rIns="0" bIns="0" rtlCol="0">
                <a:spAutoFit/>
              </a:bodyPr>
              <a:lstStyle/>
              <a:p>
                <a:r>
                  <a:rPr lang="en-US" sz="2800" b="0" dirty="0"/>
                  <a:t>SS</a:t>
                </a:r>
                <a14:m>
                  <m:oMath xmlns:m="http://schemas.openxmlformats.org/officeDocument/2006/math">
                    <m:r>
                      <a:rPr lang="en-US" sz="2800" b="0" i="1" smtClean="0">
                        <a:latin typeface="Cambria Math" panose="02040503050406030204" pitchFamily="18" charset="0"/>
                      </a:rPr>
                      <m:t>=</m:t>
                    </m:r>
                    <m:r>
                      <a:rPr lang="en-US" sz="2800" b="0" i="1" smtClean="0">
                        <a:latin typeface="Cambria Math" panose="02040503050406030204" pitchFamily="18" charset="0"/>
                      </a:rPr>
                      <m:t>𝑀𝑆</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𝑑𝑓</m:t>
                    </m:r>
                  </m:oMath>
                </a14:m>
                <a:endParaRPr lang="en-US" sz="2800" dirty="0"/>
              </a:p>
            </p:txBody>
          </p:sp>
        </mc:Choice>
        <mc:Fallback xmlns="">
          <p:sp>
            <p:nvSpPr>
              <p:cNvPr id="19" name="TextBox 18">
                <a:extLst>
                  <a:ext uri="{FF2B5EF4-FFF2-40B4-BE49-F238E27FC236}">
                    <a16:creationId xmlns:a16="http://schemas.microsoft.com/office/drawing/2014/main" id="{0C3EF41D-18C1-9942-9A9D-CE87FCD771CF}"/>
                  </a:ext>
                </a:extLst>
              </p:cNvPr>
              <p:cNvSpPr txBox="1">
                <a:spLocks noRot="1" noChangeAspect="1" noMove="1" noResize="1" noEditPoints="1" noAdjustHandles="1" noChangeArrowheads="1" noChangeShapeType="1" noTextEdit="1"/>
              </p:cNvSpPr>
              <p:nvPr/>
            </p:nvSpPr>
            <p:spPr>
              <a:xfrm>
                <a:off x="6139629" y="3115392"/>
                <a:ext cx="1995785" cy="430887"/>
              </a:xfrm>
              <a:prstGeom prst="rect">
                <a:avLst/>
              </a:prstGeom>
              <a:blipFill>
                <a:blip r:embed="rId9"/>
                <a:stretch>
                  <a:fillRect l="-10063" t="-22857" r="-1887" b="-4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E86195B-A062-754C-813E-0729B7A97984}"/>
                  </a:ext>
                </a:extLst>
              </p:cNvPr>
              <p:cNvSpPr txBox="1"/>
              <p:nvPr/>
            </p:nvSpPr>
            <p:spPr>
              <a:xfrm>
                <a:off x="6195538" y="2313373"/>
                <a:ext cx="1764788" cy="614271"/>
              </a:xfrm>
              <a:prstGeom prst="rect">
                <a:avLst/>
              </a:prstGeom>
              <a:noFill/>
            </p:spPr>
            <p:txBody>
              <a:bodyPr wrap="square" lIns="0" tIns="0" rIns="0" bIns="0" rtlCol="0">
                <a:spAutoFit/>
              </a:bodyPr>
              <a:lstStyle/>
              <a:p>
                <a:r>
                  <a:rPr lang="en-US" sz="2800" dirty="0"/>
                  <a:t>df</a:t>
                </a:r>
                <a14:m>
                  <m:oMath xmlns:m="http://schemas.openxmlformats.org/officeDocument/2006/math">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𝑆𝑆</m:t>
                        </m:r>
                      </m:num>
                      <m:den>
                        <m:r>
                          <a:rPr lang="en-US" sz="2800" b="0" i="1" smtClean="0">
                            <a:latin typeface="Cambria Math" panose="02040503050406030204" pitchFamily="18" charset="0"/>
                          </a:rPr>
                          <m:t>𝑀𝑆</m:t>
                        </m:r>
                      </m:den>
                    </m:f>
                  </m:oMath>
                </a14:m>
                <a:endParaRPr lang="en-US" sz="2800" dirty="0"/>
              </a:p>
            </p:txBody>
          </p:sp>
        </mc:Choice>
        <mc:Fallback xmlns="">
          <p:sp>
            <p:nvSpPr>
              <p:cNvPr id="20" name="TextBox 19">
                <a:extLst>
                  <a:ext uri="{FF2B5EF4-FFF2-40B4-BE49-F238E27FC236}">
                    <a16:creationId xmlns:a16="http://schemas.microsoft.com/office/drawing/2014/main" id="{2E86195B-A062-754C-813E-0729B7A97984}"/>
                  </a:ext>
                </a:extLst>
              </p:cNvPr>
              <p:cNvSpPr txBox="1">
                <a:spLocks noRot="1" noChangeAspect="1" noMove="1" noResize="1" noEditPoints="1" noAdjustHandles="1" noChangeArrowheads="1" noChangeShapeType="1" noTextEdit="1"/>
              </p:cNvSpPr>
              <p:nvPr/>
            </p:nvSpPr>
            <p:spPr>
              <a:xfrm>
                <a:off x="6195538" y="2313373"/>
                <a:ext cx="1764788" cy="614271"/>
              </a:xfrm>
              <a:prstGeom prst="rect">
                <a:avLst/>
              </a:prstGeom>
              <a:blipFill>
                <a:blip r:embed="rId10"/>
                <a:stretch>
                  <a:fillRect l="-12143" b="-1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B2496FD-07C6-C74D-AE2D-7763E1E76347}"/>
                  </a:ext>
                </a:extLst>
              </p:cNvPr>
              <p:cNvSpPr txBox="1"/>
              <p:nvPr/>
            </p:nvSpPr>
            <p:spPr>
              <a:xfrm>
                <a:off x="710052" y="4342828"/>
                <a:ext cx="2641877" cy="8182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panose="02040503050406030204" pitchFamily="18" charset="0"/>
                        </a:rPr>
                        <m:t>𝐹</m:t>
                      </m:r>
                      <m:r>
                        <a:rPr lang="en-US" sz="2800" i="1" smtClean="0">
                          <a:latin typeface="Cambria Math" panose="02040503050406030204" pitchFamily="18" charset="0"/>
                          <a:ea typeface="Cambria Math" panose="02040503050406030204" pitchFamily="18" charset="0"/>
                        </a:rPr>
                        <m:t>=</m:t>
                      </m:r>
                      <m:f>
                        <m:fPr>
                          <m:ctrlPr>
                            <a:rPr lang="en-US" sz="2800" i="1" smtClean="0">
                              <a:latin typeface="Cambria Math" panose="02040503050406030204" pitchFamily="18" charset="0"/>
                              <a:ea typeface="Cambria Math" panose="02040503050406030204" pitchFamily="18" charset="0"/>
                            </a:rPr>
                          </m:ctrlPr>
                        </m:fPr>
                        <m:num>
                          <m:r>
                            <a:rPr lang="en-US" sz="2800" b="0" i="1" smtClean="0">
                              <a:latin typeface="Cambria Math" panose="02040503050406030204" pitchFamily="18" charset="0"/>
                              <a:ea typeface="Cambria Math" panose="02040503050406030204" pitchFamily="18" charset="0"/>
                            </a:rPr>
                            <m:t>𝑀𝑆𝑏𝑒𝑡𝑤𝑒𝑒𝑛</m:t>
                          </m:r>
                        </m:num>
                        <m:den>
                          <m:r>
                            <a:rPr lang="en-US" sz="2800" b="0" i="1" smtClean="0">
                              <a:latin typeface="Cambria Math" panose="02040503050406030204" pitchFamily="18" charset="0"/>
                              <a:ea typeface="Cambria Math" panose="02040503050406030204" pitchFamily="18" charset="0"/>
                            </a:rPr>
                            <m:t>𝑀𝑆𝑒𝑟𝑟𝑜𝑟</m:t>
                          </m:r>
                        </m:den>
                      </m:f>
                    </m:oMath>
                  </m:oMathPara>
                </a14:m>
                <a:endParaRPr lang="en-US" sz="2800" dirty="0"/>
              </a:p>
            </p:txBody>
          </p:sp>
        </mc:Choice>
        <mc:Fallback xmlns="">
          <p:sp>
            <p:nvSpPr>
              <p:cNvPr id="21" name="TextBox 20">
                <a:extLst>
                  <a:ext uri="{FF2B5EF4-FFF2-40B4-BE49-F238E27FC236}">
                    <a16:creationId xmlns:a16="http://schemas.microsoft.com/office/drawing/2014/main" id="{6B2496FD-07C6-C74D-AE2D-7763E1E76347}"/>
                  </a:ext>
                </a:extLst>
              </p:cNvPr>
              <p:cNvSpPr txBox="1">
                <a:spLocks noRot="1" noChangeAspect="1" noMove="1" noResize="1" noEditPoints="1" noAdjustHandles="1" noChangeArrowheads="1" noChangeShapeType="1" noTextEdit="1"/>
              </p:cNvSpPr>
              <p:nvPr/>
            </p:nvSpPr>
            <p:spPr>
              <a:xfrm>
                <a:off x="710052" y="4342828"/>
                <a:ext cx="2641877" cy="818237"/>
              </a:xfrm>
              <a:prstGeom prst="rect">
                <a:avLst/>
              </a:prstGeom>
              <a:blipFill>
                <a:blip r:embed="rId11"/>
                <a:stretch>
                  <a:fillRect l="-2392" r="-1914" b="-169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2A17936-C584-4A4E-9C80-7C4A61C144CC}"/>
                  </a:ext>
                </a:extLst>
              </p:cNvPr>
              <p:cNvSpPr txBox="1"/>
              <p:nvPr/>
            </p:nvSpPr>
            <p:spPr>
              <a:xfrm>
                <a:off x="699755" y="5399115"/>
                <a:ext cx="3001719" cy="621067"/>
              </a:xfrm>
              <a:prstGeom prst="rect">
                <a:avLst/>
              </a:prstGeom>
              <a:noFill/>
            </p:spPr>
            <p:txBody>
              <a:bodyPr wrap="none" lIns="0" tIns="0" rIns="0" bIns="0" rtlCol="0">
                <a:spAutoFit/>
              </a:bodyPr>
              <a:lstStyle/>
              <a:p>
                <a:r>
                  <a:rPr lang="en-US" sz="2800" dirty="0">
                    <a:ea typeface="Cambria Math" panose="02040503050406030204" pitchFamily="18" charset="0"/>
                  </a:rPr>
                  <a:t>MSerror</a:t>
                </a:r>
                <a14:m>
                  <m:oMath xmlns:m="http://schemas.openxmlformats.org/officeDocument/2006/math">
                    <m:r>
                      <a:rPr lang="en-US" sz="2800" i="1" smtClean="0">
                        <a:latin typeface="Cambria Math" panose="02040503050406030204" pitchFamily="18" charset="0"/>
                        <a:ea typeface="Cambria Math" panose="02040503050406030204" pitchFamily="18" charset="0"/>
                      </a:rPr>
                      <m:t>=</m:t>
                    </m:r>
                    <m:f>
                      <m:fPr>
                        <m:ctrlPr>
                          <a:rPr lang="en-US" sz="2800" i="1" smtClean="0">
                            <a:latin typeface="Cambria Math" panose="02040503050406030204" pitchFamily="18" charset="0"/>
                            <a:ea typeface="Cambria Math" panose="02040503050406030204" pitchFamily="18" charset="0"/>
                          </a:rPr>
                        </m:ctrlPr>
                      </m:fPr>
                      <m:num>
                        <m:r>
                          <a:rPr lang="en-US" sz="2800" b="0" i="1" smtClean="0">
                            <a:latin typeface="Cambria Math" panose="02040503050406030204" pitchFamily="18" charset="0"/>
                            <a:ea typeface="Cambria Math" panose="02040503050406030204" pitchFamily="18" charset="0"/>
                          </a:rPr>
                          <m:t>𝑀𝑆𝑏𝑒𝑡𝑤𝑒𝑒𝑛</m:t>
                        </m:r>
                      </m:num>
                      <m:den>
                        <m:r>
                          <a:rPr lang="en-US" sz="2800" b="0" i="1" smtClean="0">
                            <a:latin typeface="Cambria Math" panose="02040503050406030204" pitchFamily="18" charset="0"/>
                            <a:ea typeface="Cambria Math" panose="02040503050406030204" pitchFamily="18" charset="0"/>
                          </a:rPr>
                          <m:t>𝐹</m:t>
                        </m:r>
                      </m:den>
                    </m:f>
                  </m:oMath>
                </a14:m>
                <a:endParaRPr lang="en-US" sz="2800" dirty="0"/>
              </a:p>
            </p:txBody>
          </p:sp>
        </mc:Choice>
        <mc:Fallback xmlns="">
          <p:sp>
            <p:nvSpPr>
              <p:cNvPr id="22" name="TextBox 21">
                <a:extLst>
                  <a:ext uri="{FF2B5EF4-FFF2-40B4-BE49-F238E27FC236}">
                    <a16:creationId xmlns:a16="http://schemas.microsoft.com/office/drawing/2014/main" id="{A2A17936-C584-4A4E-9C80-7C4A61C144CC}"/>
                  </a:ext>
                </a:extLst>
              </p:cNvPr>
              <p:cNvSpPr txBox="1">
                <a:spLocks noRot="1" noChangeAspect="1" noMove="1" noResize="1" noEditPoints="1" noAdjustHandles="1" noChangeArrowheads="1" noChangeShapeType="1" noTextEdit="1"/>
              </p:cNvSpPr>
              <p:nvPr/>
            </p:nvSpPr>
            <p:spPr>
              <a:xfrm>
                <a:off x="699755" y="5399115"/>
                <a:ext cx="3001719" cy="621067"/>
              </a:xfrm>
              <a:prstGeom prst="rect">
                <a:avLst/>
              </a:prstGeom>
              <a:blipFill>
                <a:blip r:embed="rId12"/>
                <a:stretch>
                  <a:fillRect l="-7173" r="-2110" b="-1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A1B4F56-1754-4E4E-B848-E9C33D2F73C6}"/>
                  </a:ext>
                </a:extLst>
              </p:cNvPr>
              <p:cNvSpPr txBox="1"/>
              <p:nvPr/>
            </p:nvSpPr>
            <p:spPr>
              <a:xfrm>
                <a:off x="699755" y="6231459"/>
                <a:ext cx="4277497" cy="430887"/>
              </a:xfrm>
              <a:prstGeom prst="rect">
                <a:avLst/>
              </a:prstGeom>
              <a:noFill/>
            </p:spPr>
            <p:txBody>
              <a:bodyPr wrap="square" lIns="0" tIns="0" rIns="0" bIns="0" rtlCol="0">
                <a:spAutoFit/>
              </a:bodyPr>
              <a:lstStyle/>
              <a:p>
                <a:r>
                  <a:rPr lang="en-US" sz="2800" dirty="0"/>
                  <a:t>MSbetween</a:t>
                </a:r>
                <a14:m>
                  <m:oMath xmlns:m="http://schemas.openxmlformats.org/officeDocument/2006/math">
                    <m:r>
                      <a:rPr lang="en-US" sz="2800" b="0" i="1" smtClean="0">
                        <a:latin typeface="Cambria Math" panose="02040503050406030204" pitchFamily="18" charset="0"/>
                      </a:rPr>
                      <m:t>=</m:t>
                    </m:r>
                    <m:r>
                      <a:rPr lang="en-US" sz="2800" b="0" i="1" smtClean="0">
                        <a:latin typeface="Cambria Math" panose="02040503050406030204" pitchFamily="18" charset="0"/>
                      </a:rPr>
                      <m:t>𝑀𝑆𝑒𝑟𝑟𝑜𝑟</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𝐹</m:t>
                    </m:r>
                  </m:oMath>
                </a14:m>
                <a:endParaRPr lang="en-US" sz="2800" dirty="0"/>
              </a:p>
            </p:txBody>
          </p:sp>
        </mc:Choice>
        <mc:Fallback xmlns="">
          <p:sp>
            <p:nvSpPr>
              <p:cNvPr id="23" name="TextBox 22">
                <a:extLst>
                  <a:ext uri="{FF2B5EF4-FFF2-40B4-BE49-F238E27FC236}">
                    <a16:creationId xmlns:a16="http://schemas.microsoft.com/office/drawing/2014/main" id="{0A1B4F56-1754-4E4E-B848-E9C33D2F73C6}"/>
                  </a:ext>
                </a:extLst>
              </p:cNvPr>
              <p:cNvSpPr txBox="1">
                <a:spLocks noRot="1" noChangeAspect="1" noMove="1" noResize="1" noEditPoints="1" noAdjustHandles="1" noChangeArrowheads="1" noChangeShapeType="1" noTextEdit="1"/>
              </p:cNvSpPr>
              <p:nvPr/>
            </p:nvSpPr>
            <p:spPr>
              <a:xfrm>
                <a:off x="699755" y="6231459"/>
                <a:ext cx="4277497" cy="430887"/>
              </a:xfrm>
              <a:prstGeom prst="rect">
                <a:avLst/>
              </a:prstGeom>
              <a:blipFill>
                <a:blip r:embed="rId13"/>
                <a:stretch>
                  <a:fillRect l="-5030" t="-25714" b="-42857"/>
                </a:stretch>
              </a:blipFill>
            </p:spPr>
            <p:txBody>
              <a:bodyPr/>
              <a:lstStyle/>
              <a:p>
                <a:r>
                  <a:rPr lang="en-US">
                    <a:noFill/>
                  </a:rPr>
                  <a:t> </a:t>
                </a:r>
              </a:p>
            </p:txBody>
          </p:sp>
        </mc:Fallback>
      </mc:AlternateContent>
      <p:sp>
        <p:nvSpPr>
          <p:cNvPr id="24" name="Frame 23">
            <a:extLst>
              <a:ext uri="{FF2B5EF4-FFF2-40B4-BE49-F238E27FC236}">
                <a16:creationId xmlns:a16="http://schemas.microsoft.com/office/drawing/2014/main" id="{842BF124-308E-6E44-B991-CE6158476088}"/>
              </a:ext>
            </a:extLst>
          </p:cNvPr>
          <p:cNvSpPr/>
          <p:nvPr/>
        </p:nvSpPr>
        <p:spPr>
          <a:xfrm>
            <a:off x="294041" y="818396"/>
            <a:ext cx="4648200" cy="1527332"/>
          </a:xfrm>
          <a:prstGeom prst="frame">
            <a:avLst>
              <a:gd name="adj1" fmla="val 516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Frame 24">
            <a:extLst>
              <a:ext uri="{FF2B5EF4-FFF2-40B4-BE49-F238E27FC236}">
                <a16:creationId xmlns:a16="http://schemas.microsoft.com/office/drawing/2014/main" id="{43DFFC5A-44E3-A24B-B9E8-C8D452C047F0}"/>
              </a:ext>
            </a:extLst>
          </p:cNvPr>
          <p:cNvSpPr/>
          <p:nvPr/>
        </p:nvSpPr>
        <p:spPr>
          <a:xfrm>
            <a:off x="307546" y="2476568"/>
            <a:ext cx="4648200" cy="1527332"/>
          </a:xfrm>
          <a:prstGeom prst="frame">
            <a:avLst>
              <a:gd name="adj1" fmla="val 516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Frame 25">
            <a:extLst>
              <a:ext uri="{FF2B5EF4-FFF2-40B4-BE49-F238E27FC236}">
                <a16:creationId xmlns:a16="http://schemas.microsoft.com/office/drawing/2014/main" id="{17604A2E-8550-D444-A075-6ABB06B94E91}"/>
              </a:ext>
            </a:extLst>
          </p:cNvPr>
          <p:cNvSpPr/>
          <p:nvPr/>
        </p:nvSpPr>
        <p:spPr>
          <a:xfrm>
            <a:off x="5797764" y="1318568"/>
            <a:ext cx="2607419" cy="2405338"/>
          </a:xfrm>
          <a:prstGeom prst="frame">
            <a:avLst>
              <a:gd name="adj1" fmla="val 413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Frame 26">
            <a:extLst>
              <a:ext uri="{FF2B5EF4-FFF2-40B4-BE49-F238E27FC236}">
                <a16:creationId xmlns:a16="http://schemas.microsoft.com/office/drawing/2014/main" id="{1BAA5171-AFC2-6049-8393-9B0BF6D38550}"/>
              </a:ext>
            </a:extLst>
          </p:cNvPr>
          <p:cNvSpPr/>
          <p:nvPr/>
        </p:nvSpPr>
        <p:spPr>
          <a:xfrm>
            <a:off x="310516" y="4187742"/>
            <a:ext cx="4645229" cy="2522565"/>
          </a:xfrm>
          <a:prstGeom prst="frame">
            <a:avLst>
              <a:gd name="adj1" fmla="val 369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93A6E159-1651-6240-8F66-CAC8194DD65F}"/>
                  </a:ext>
                </a:extLst>
              </p:cNvPr>
              <p:cNvSpPr txBox="1"/>
              <p:nvPr/>
            </p:nvSpPr>
            <p:spPr>
              <a:xfrm>
                <a:off x="5797764" y="4531957"/>
                <a:ext cx="2730876"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𝐷𝐹𝑡𝑜𝑡𝑎𝑙</m:t>
                      </m:r>
                      <m:r>
                        <a:rPr lang="en-US" sz="2800" b="0" i="1" smtClean="0">
                          <a:latin typeface="Cambria Math" panose="02040503050406030204" pitchFamily="18" charset="0"/>
                        </a:rPr>
                        <m:t>=</m:t>
                      </m:r>
                      <m:r>
                        <a:rPr lang="en-US" sz="2800" b="0" i="1" smtClean="0">
                          <a:latin typeface="Cambria Math" panose="02040503050406030204" pitchFamily="18" charset="0"/>
                        </a:rPr>
                        <m:t>𝑁</m:t>
                      </m:r>
                      <m:r>
                        <a:rPr lang="en-US" sz="2800" b="0" i="1" smtClean="0">
                          <a:latin typeface="Cambria Math" panose="02040503050406030204" pitchFamily="18" charset="0"/>
                        </a:rPr>
                        <m:t>−1</m:t>
                      </m:r>
                    </m:oMath>
                  </m:oMathPara>
                </a14:m>
                <a:endParaRPr lang="en-US" sz="2800" dirty="0"/>
              </a:p>
            </p:txBody>
          </p:sp>
        </mc:Choice>
        <mc:Fallback xmlns="">
          <p:sp>
            <p:nvSpPr>
              <p:cNvPr id="28" name="TextBox 27">
                <a:extLst>
                  <a:ext uri="{FF2B5EF4-FFF2-40B4-BE49-F238E27FC236}">
                    <a16:creationId xmlns:a16="http://schemas.microsoft.com/office/drawing/2014/main" id="{93A6E159-1651-6240-8F66-CAC8194DD65F}"/>
                  </a:ext>
                </a:extLst>
              </p:cNvPr>
              <p:cNvSpPr txBox="1">
                <a:spLocks noRot="1" noChangeAspect="1" noMove="1" noResize="1" noEditPoints="1" noAdjustHandles="1" noChangeArrowheads="1" noChangeShapeType="1" noTextEdit="1"/>
              </p:cNvSpPr>
              <p:nvPr/>
            </p:nvSpPr>
            <p:spPr>
              <a:xfrm>
                <a:off x="5797764" y="4531957"/>
                <a:ext cx="2730876" cy="430887"/>
              </a:xfrm>
              <a:prstGeom prst="rect">
                <a:avLst/>
              </a:prstGeom>
              <a:blipFill>
                <a:blip r:embed="rId14"/>
                <a:stretch>
                  <a:fillRect l="-2315" r="-1852" b="-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6893115A-971B-8242-AFD6-1B49766647F3}"/>
                  </a:ext>
                </a:extLst>
              </p:cNvPr>
              <p:cNvSpPr txBox="1"/>
              <p:nvPr/>
            </p:nvSpPr>
            <p:spPr>
              <a:xfrm>
                <a:off x="5524676" y="5103112"/>
                <a:ext cx="3236976"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𝐷𝐹𝑏𝑒𝑡𝑤𝑒𝑒𝑛</m:t>
                      </m:r>
                      <m:r>
                        <a:rPr lang="en-US" sz="2800" b="0" i="1" smtClean="0">
                          <a:latin typeface="Cambria Math" panose="02040503050406030204" pitchFamily="18" charset="0"/>
                        </a:rPr>
                        <m:t>=</m:t>
                      </m:r>
                      <m:r>
                        <a:rPr lang="en-US" sz="2800" b="0" i="1" smtClean="0">
                          <a:latin typeface="Cambria Math" panose="02040503050406030204" pitchFamily="18" charset="0"/>
                        </a:rPr>
                        <m:t>𝑃</m:t>
                      </m:r>
                      <m:r>
                        <a:rPr lang="en-US" sz="2800" b="0" i="1" smtClean="0">
                          <a:latin typeface="Cambria Math" panose="02040503050406030204" pitchFamily="18" charset="0"/>
                        </a:rPr>
                        <m:t>−1</m:t>
                      </m:r>
                    </m:oMath>
                  </m:oMathPara>
                </a14:m>
                <a:endParaRPr lang="en-US" sz="2800" dirty="0"/>
              </a:p>
            </p:txBody>
          </p:sp>
        </mc:Choice>
        <mc:Fallback xmlns="">
          <p:sp>
            <p:nvSpPr>
              <p:cNvPr id="30" name="TextBox 29">
                <a:extLst>
                  <a:ext uri="{FF2B5EF4-FFF2-40B4-BE49-F238E27FC236}">
                    <a16:creationId xmlns:a16="http://schemas.microsoft.com/office/drawing/2014/main" id="{6893115A-971B-8242-AFD6-1B49766647F3}"/>
                  </a:ext>
                </a:extLst>
              </p:cNvPr>
              <p:cNvSpPr txBox="1">
                <a:spLocks noRot="1" noChangeAspect="1" noMove="1" noResize="1" noEditPoints="1" noAdjustHandles="1" noChangeArrowheads="1" noChangeShapeType="1" noTextEdit="1"/>
              </p:cNvSpPr>
              <p:nvPr/>
            </p:nvSpPr>
            <p:spPr>
              <a:xfrm>
                <a:off x="5524676" y="5103112"/>
                <a:ext cx="3236976" cy="430887"/>
              </a:xfrm>
              <a:prstGeom prst="rect">
                <a:avLst/>
              </a:prstGeom>
              <a:blipFill>
                <a:blip r:embed="rId15"/>
                <a:stretch>
                  <a:fillRect l="-1563" r="-1563" b="-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13A60FC7-3A60-CE4A-883C-FF54EB60EB71}"/>
                  </a:ext>
                </a:extLst>
              </p:cNvPr>
              <p:cNvSpPr txBox="1"/>
              <p:nvPr/>
            </p:nvSpPr>
            <p:spPr>
              <a:xfrm>
                <a:off x="5604126" y="5622976"/>
                <a:ext cx="285635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𝐷𝐹𝑒𝑟𝑟𝑜𝑟</m:t>
                      </m:r>
                      <m:r>
                        <a:rPr lang="en-US" sz="2800" b="0" i="1" smtClean="0">
                          <a:latin typeface="Cambria Math" panose="02040503050406030204" pitchFamily="18" charset="0"/>
                        </a:rPr>
                        <m:t>=</m:t>
                      </m:r>
                      <m:r>
                        <a:rPr lang="en-US" sz="2800" b="0" i="1" smtClean="0">
                          <a:latin typeface="Cambria Math" panose="02040503050406030204" pitchFamily="18" charset="0"/>
                        </a:rPr>
                        <m:t>𝑁</m:t>
                      </m:r>
                      <m:r>
                        <a:rPr lang="en-US" sz="2800" b="0" i="1" smtClean="0">
                          <a:latin typeface="Cambria Math" panose="02040503050406030204" pitchFamily="18" charset="0"/>
                        </a:rPr>
                        <m:t>−</m:t>
                      </m:r>
                      <m:r>
                        <a:rPr lang="en-US" sz="2800" b="0" i="1" smtClean="0">
                          <a:latin typeface="Cambria Math" panose="02040503050406030204" pitchFamily="18" charset="0"/>
                        </a:rPr>
                        <m:t>𝑃</m:t>
                      </m:r>
                    </m:oMath>
                  </m:oMathPara>
                </a14:m>
                <a:endParaRPr lang="en-US" sz="2800" dirty="0"/>
              </a:p>
            </p:txBody>
          </p:sp>
        </mc:Choice>
        <mc:Fallback xmlns="">
          <p:sp>
            <p:nvSpPr>
              <p:cNvPr id="31" name="TextBox 30">
                <a:extLst>
                  <a:ext uri="{FF2B5EF4-FFF2-40B4-BE49-F238E27FC236}">
                    <a16:creationId xmlns:a16="http://schemas.microsoft.com/office/drawing/2014/main" id="{13A60FC7-3A60-CE4A-883C-FF54EB60EB71}"/>
                  </a:ext>
                </a:extLst>
              </p:cNvPr>
              <p:cNvSpPr txBox="1">
                <a:spLocks noRot="1" noChangeAspect="1" noMove="1" noResize="1" noEditPoints="1" noAdjustHandles="1" noChangeArrowheads="1" noChangeShapeType="1" noTextEdit="1"/>
              </p:cNvSpPr>
              <p:nvPr/>
            </p:nvSpPr>
            <p:spPr>
              <a:xfrm>
                <a:off x="5604126" y="5622976"/>
                <a:ext cx="2856359" cy="430887"/>
              </a:xfrm>
              <a:prstGeom prst="rect">
                <a:avLst/>
              </a:prstGeom>
              <a:blipFill>
                <a:blip r:embed="rId16"/>
                <a:stretch>
                  <a:fillRect l="-1770" r="-1770" b="-2857"/>
                </a:stretch>
              </a:blipFill>
            </p:spPr>
            <p:txBody>
              <a:bodyPr/>
              <a:lstStyle/>
              <a:p>
                <a:r>
                  <a:rPr lang="en-US">
                    <a:noFill/>
                  </a:rPr>
                  <a:t> </a:t>
                </a:r>
              </a:p>
            </p:txBody>
          </p:sp>
        </mc:Fallback>
      </mc:AlternateContent>
      <p:sp>
        <p:nvSpPr>
          <p:cNvPr id="32" name="Frame 31">
            <a:extLst>
              <a:ext uri="{FF2B5EF4-FFF2-40B4-BE49-F238E27FC236}">
                <a16:creationId xmlns:a16="http://schemas.microsoft.com/office/drawing/2014/main" id="{E5EEE5C7-CCA1-604F-8D1F-97DAFF371000}"/>
              </a:ext>
            </a:extLst>
          </p:cNvPr>
          <p:cNvSpPr/>
          <p:nvPr/>
        </p:nvSpPr>
        <p:spPr>
          <a:xfrm>
            <a:off x="5436338" y="4422901"/>
            <a:ext cx="3453727" cy="1791308"/>
          </a:xfrm>
          <a:prstGeom prst="frame">
            <a:avLst>
              <a:gd name="adj1" fmla="val 413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092483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38418"/>
            <a:ext cx="8229600" cy="715962"/>
          </a:xfrm>
        </p:spPr>
        <p:txBody>
          <a:bodyPr>
            <a:normAutofit/>
          </a:bodyPr>
          <a:lstStyle/>
          <a:p>
            <a:r>
              <a:rPr lang="en-US" dirty="0"/>
              <a:t>Filling in an ANOVA table</a:t>
            </a:r>
          </a:p>
        </p:txBody>
      </p:sp>
      <p:sp>
        <p:nvSpPr>
          <p:cNvPr id="3" name="Content Placeholder 2"/>
          <p:cNvSpPr>
            <a:spLocks noGrp="1"/>
          </p:cNvSpPr>
          <p:nvPr>
            <p:ph idx="1"/>
          </p:nvPr>
        </p:nvSpPr>
        <p:spPr>
          <a:xfrm>
            <a:off x="457200" y="3505200"/>
            <a:ext cx="8229600" cy="2743200"/>
          </a:xfrm>
        </p:spPr>
        <p:txBody>
          <a:bodyPr>
            <a:noAutofit/>
          </a:bodyPr>
          <a:lstStyle/>
          <a:p>
            <a:pPr marL="0" indent="0">
              <a:buAutoNum type="arabicParenR"/>
            </a:pPr>
            <a:r>
              <a:rPr lang="en-US" sz="2800" dirty="0"/>
              <a:t> Fill in the blanks.</a:t>
            </a:r>
          </a:p>
          <a:p>
            <a:pPr marL="0" indent="0">
              <a:buNone/>
            </a:pPr>
            <a:r>
              <a:rPr lang="en-US" sz="2800" dirty="0"/>
              <a:t>2) How many </a:t>
            </a:r>
            <a:r>
              <a:rPr lang="en-US" sz="2800" dirty="0" err="1"/>
              <a:t>obs</a:t>
            </a:r>
            <a:r>
              <a:rPr lang="en-US" sz="2800" dirty="0"/>
              <a:t> were in the experiment (N)?</a:t>
            </a:r>
            <a:endParaRPr lang="en-US" sz="2800" dirty="0">
              <a:solidFill>
                <a:srgbClr val="FF0000"/>
              </a:solidFill>
            </a:endParaRPr>
          </a:p>
          <a:p>
            <a:pPr marL="0" indent="0">
              <a:buNone/>
            </a:pPr>
            <a:r>
              <a:rPr lang="en-US" sz="2800" dirty="0"/>
              <a:t>3) How many levels of the IV were there?</a:t>
            </a:r>
            <a:endParaRPr lang="en-US" sz="2800" dirty="0">
              <a:solidFill>
                <a:srgbClr val="FF0000"/>
              </a:solidFill>
            </a:endParaRPr>
          </a:p>
          <a:p>
            <a:pPr marL="0" indent="0">
              <a:buNone/>
            </a:pPr>
            <a:r>
              <a:rPr lang="en-US" sz="2800" dirty="0"/>
              <a:t>4) How many treatments were there?</a:t>
            </a:r>
          </a:p>
          <a:p>
            <a:pPr marL="0" indent="0">
              <a:buNone/>
            </a:pPr>
            <a:r>
              <a:rPr lang="en-US" sz="2800" dirty="0"/>
              <a:t>5) How many </a:t>
            </a:r>
            <a:r>
              <a:rPr lang="en-US" sz="2800" dirty="0" err="1"/>
              <a:t>obs</a:t>
            </a:r>
            <a:r>
              <a:rPr lang="en-US" sz="2800" dirty="0"/>
              <a:t> were in each treatment (n)?</a:t>
            </a:r>
            <a:endParaRPr lang="en-US" sz="2800" dirty="0">
              <a:solidFill>
                <a:srgbClr val="FF0000"/>
              </a:solidFill>
            </a:endParaRPr>
          </a:p>
        </p:txBody>
      </p:sp>
      <p:graphicFrame>
        <p:nvGraphicFramePr>
          <p:cNvPr id="5" name="Table 4">
            <a:extLst>
              <a:ext uri="{FF2B5EF4-FFF2-40B4-BE49-F238E27FC236}">
                <a16:creationId xmlns:a16="http://schemas.microsoft.com/office/drawing/2014/main" id="{D6EB9CBB-3F6A-1B49-AAD2-1CAC12821865}"/>
              </a:ext>
            </a:extLst>
          </p:cNvPr>
          <p:cNvGraphicFramePr>
            <a:graphicFrameLocks noGrp="1"/>
          </p:cNvGraphicFramePr>
          <p:nvPr>
            <p:extLst>
              <p:ext uri="{D42A27DB-BD31-4B8C-83A1-F6EECF244321}">
                <p14:modId xmlns:p14="http://schemas.microsoft.com/office/powerpoint/2010/main" val="3013684846"/>
              </p:ext>
            </p:extLst>
          </p:nvPr>
        </p:nvGraphicFramePr>
        <p:xfrm>
          <a:off x="426308" y="636270"/>
          <a:ext cx="7975600" cy="2987040"/>
        </p:xfrm>
        <a:graphic>
          <a:graphicData uri="http://schemas.openxmlformats.org/drawingml/2006/table">
            <a:tbl>
              <a:tblPr firstRow="1" firstCol="1">
                <a:tableStyleId>{35758FB7-9AC5-4552-8A53-C91805E547FA}</a:tableStyleId>
              </a:tblPr>
              <a:tblGrid>
                <a:gridCol w="1901140">
                  <a:extLst>
                    <a:ext uri="{9D8B030D-6E8A-4147-A177-3AD203B41FA5}">
                      <a16:colId xmlns:a16="http://schemas.microsoft.com/office/drawing/2014/main" val="20000"/>
                    </a:ext>
                  </a:extLst>
                </a:gridCol>
                <a:gridCol w="1286939">
                  <a:extLst>
                    <a:ext uri="{9D8B030D-6E8A-4147-A177-3AD203B41FA5}">
                      <a16:colId xmlns:a16="http://schemas.microsoft.com/office/drawing/2014/main" val="20001"/>
                    </a:ext>
                  </a:extLst>
                </a:gridCol>
                <a:gridCol w="1608449">
                  <a:extLst>
                    <a:ext uri="{9D8B030D-6E8A-4147-A177-3AD203B41FA5}">
                      <a16:colId xmlns:a16="http://schemas.microsoft.com/office/drawing/2014/main" val="20002"/>
                    </a:ext>
                  </a:extLst>
                </a:gridCol>
                <a:gridCol w="1608449">
                  <a:extLst>
                    <a:ext uri="{9D8B030D-6E8A-4147-A177-3AD203B41FA5}">
                      <a16:colId xmlns:a16="http://schemas.microsoft.com/office/drawing/2014/main" val="20003"/>
                    </a:ext>
                  </a:extLst>
                </a:gridCol>
                <a:gridCol w="1570623">
                  <a:extLst>
                    <a:ext uri="{9D8B030D-6E8A-4147-A177-3AD203B41FA5}">
                      <a16:colId xmlns:a16="http://schemas.microsoft.com/office/drawing/2014/main" val="20004"/>
                    </a:ext>
                  </a:extLst>
                </a:gridCol>
              </a:tblGrid>
              <a:tr h="725034">
                <a:tc>
                  <a:txBody>
                    <a:bodyPr/>
                    <a:lstStyle/>
                    <a:p>
                      <a:pPr marL="0" marR="0" algn="ctr">
                        <a:spcBef>
                          <a:spcPts val="0"/>
                        </a:spcBef>
                        <a:spcAft>
                          <a:spcPts val="0"/>
                        </a:spcAft>
                      </a:pPr>
                      <a:r>
                        <a:rPr lang="en-US" sz="2800" dirty="0">
                          <a:effectLst/>
                        </a:rPr>
                        <a:t>Source</a:t>
                      </a:r>
                      <a:endParaRPr lang="en-US" sz="1600" dirty="0">
                        <a:effectLst/>
                      </a:endParaRPr>
                    </a:p>
                    <a:p>
                      <a:pPr marL="0" marR="0" algn="ctr">
                        <a:spcBef>
                          <a:spcPts val="0"/>
                        </a:spcBef>
                        <a:spcAft>
                          <a:spcPts val="0"/>
                        </a:spcAft>
                      </a:pPr>
                      <a:r>
                        <a:rPr lang="en-US" sz="2800" dirty="0">
                          <a:effectLst/>
                        </a:rPr>
                        <a:t> </a:t>
                      </a:r>
                      <a:endParaRPr lang="en-US" sz="1600"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800" dirty="0">
                          <a:effectLst/>
                        </a:rPr>
                        <a:t>SS</a:t>
                      </a:r>
                      <a:endParaRPr lang="en-US" sz="1600"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800" dirty="0" err="1">
                          <a:effectLst/>
                        </a:rPr>
                        <a:t>df</a:t>
                      </a:r>
                      <a:endParaRPr lang="en-US" sz="1600"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800">
                          <a:effectLst/>
                        </a:rPr>
                        <a:t>MS</a:t>
                      </a:r>
                      <a:endParaRPr lang="en-US" sz="1600">
                        <a:effectLst/>
                        <a:latin typeface="Times New Roman"/>
                        <a:ea typeface="Times New Roman"/>
                      </a:endParaRPr>
                    </a:p>
                  </a:txBody>
                  <a:tcPr marL="68580" marR="68580" marT="0" marB="0"/>
                </a:tc>
                <a:tc>
                  <a:txBody>
                    <a:bodyPr/>
                    <a:lstStyle/>
                    <a:p>
                      <a:pPr marL="0" marR="0" algn="ctr">
                        <a:spcBef>
                          <a:spcPts val="0"/>
                        </a:spcBef>
                        <a:spcAft>
                          <a:spcPts val="0"/>
                        </a:spcAft>
                      </a:pPr>
                      <a:r>
                        <a:rPr lang="en-US" sz="2800">
                          <a:effectLst/>
                        </a:rPr>
                        <a:t>F</a:t>
                      </a:r>
                      <a:endParaRPr lang="en-US" sz="1600">
                        <a:effectLst/>
                        <a:latin typeface="Times New Roman"/>
                        <a:ea typeface="Times New Roman"/>
                      </a:endParaRPr>
                    </a:p>
                  </a:txBody>
                  <a:tcPr marL="68580" marR="68580" marT="0" marB="0"/>
                </a:tc>
                <a:extLst>
                  <a:ext uri="{0D108BD9-81ED-4DB2-BD59-A6C34878D82A}">
                    <a16:rowId xmlns:a16="http://schemas.microsoft.com/office/drawing/2014/main" val="10000"/>
                  </a:ext>
                </a:extLst>
              </a:tr>
              <a:tr h="1812585">
                <a:tc>
                  <a:txBody>
                    <a:bodyPr/>
                    <a:lstStyle/>
                    <a:p>
                      <a:pPr marL="0" marR="0">
                        <a:spcBef>
                          <a:spcPts val="0"/>
                        </a:spcBef>
                        <a:spcAft>
                          <a:spcPts val="0"/>
                        </a:spcAft>
                      </a:pPr>
                      <a:r>
                        <a:rPr lang="en-US" sz="2800" dirty="0">
                          <a:solidFill>
                            <a:schemeClr val="bg1"/>
                          </a:solidFill>
                          <a:effectLst/>
                        </a:rPr>
                        <a:t>Treatment</a:t>
                      </a:r>
                      <a:endParaRPr lang="en-US" sz="1600" dirty="0">
                        <a:solidFill>
                          <a:schemeClr val="bg1"/>
                        </a:solidFill>
                        <a:effectLst/>
                      </a:endParaRPr>
                    </a:p>
                    <a:p>
                      <a:pPr marL="0" marR="0">
                        <a:spcBef>
                          <a:spcPts val="0"/>
                        </a:spcBef>
                        <a:spcAft>
                          <a:spcPts val="0"/>
                        </a:spcAft>
                      </a:pPr>
                      <a:r>
                        <a:rPr lang="en-US" sz="2800" dirty="0">
                          <a:solidFill>
                            <a:schemeClr val="bg1"/>
                          </a:solidFill>
                          <a:effectLst/>
                        </a:rPr>
                        <a:t> </a:t>
                      </a:r>
                      <a:endParaRPr lang="en-US" sz="1600" dirty="0">
                        <a:solidFill>
                          <a:schemeClr val="bg1"/>
                        </a:solidFill>
                        <a:effectLst/>
                      </a:endParaRPr>
                    </a:p>
                    <a:p>
                      <a:pPr marL="0" marR="0">
                        <a:spcBef>
                          <a:spcPts val="0"/>
                        </a:spcBef>
                        <a:spcAft>
                          <a:spcPts val="0"/>
                        </a:spcAft>
                      </a:pPr>
                      <a:r>
                        <a:rPr lang="en-US" sz="2800" dirty="0">
                          <a:solidFill>
                            <a:schemeClr val="bg1"/>
                          </a:solidFill>
                          <a:effectLst/>
                        </a:rPr>
                        <a:t>Error</a:t>
                      </a:r>
                      <a:endParaRPr lang="en-US" sz="1600" dirty="0">
                        <a:solidFill>
                          <a:schemeClr val="bg1"/>
                        </a:solidFill>
                        <a:effectLst/>
                      </a:endParaRPr>
                    </a:p>
                    <a:p>
                      <a:pPr marL="0" marR="0">
                        <a:spcBef>
                          <a:spcPts val="0"/>
                        </a:spcBef>
                        <a:spcAft>
                          <a:spcPts val="0"/>
                        </a:spcAft>
                      </a:pPr>
                      <a:r>
                        <a:rPr lang="en-US" sz="2800" dirty="0">
                          <a:solidFill>
                            <a:schemeClr val="bg1"/>
                          </a:solidFill>
                          <a:effectLst/>
                        </a:rPr>
                        <a:t> </a:t>
                      </a:r>
                      <a:endParaRPr lang="en-US" sz="1600" dirty="0">
                        <a:solidFill>
                          <a:schemeClr val="bg1"/>
                        </a:solidFill>
                        <a:effectLst/>
                      </a:endParaRPr>
                    </a:p>
                    <a:p>
                      <a:pPr marL="0" marR="0">
                        <a:spcBef>
                          <a:spcPts val="0"/>
                        </a:spcBef>
                        <a:spcAft>
                          <a:spcPts val="0"/>
                        </a:spcAft>
                      </a:pPr>
                      <a:r>
                        <a:rPr lang="en-US" sz="2800" dirty="0">
                          <a:solidFill>
                            <a:schemeClr val="bg1"/>
                          </a:solidFill>
                          <a:effectLst/>
                        </a:rPr>
                        <a:t>Total</a:t>
                      </a:r>
                      <a:endParaRPr lang="en-US" sz="1600" dirty="0">
                        <a:solidFill>
                          <a:schemeClr val="bg1"/>
                        </a:solidFill>
                        <a:effectLst/>
                        <a:latin typeface="Times New Roman"/>
                        <a:ea typeface="Times New Roman"/>
                      </a:endParaRPr>
                    </a:p>
                  </a:txBody>
                  <a:tcPr marL="68580" marR="68580" marT="0" marB="0">
                    <a:solidFill>
                      <a:schemeClr val="accent5"/>
                    </a:solidFill>
                  </a:tcPr>
                </a:tc>
                <a:tc>
                  <a:txBody>
                    <a:bodyPr/>
                    <a:lstStyle/>
                    <a:p>
                      <a:pPr marL="0" marR="0" algn="r">
                        <a:spcBef>
                          <a:spcPts val="0"/>
                        </a:spcBef>
                        <a:spcAft>
                          <a:spcPts val="0"/>
                        </a:spcAft>
                      </a:pPr>
                      <a:r>
                        <a:rPr lang="en-US" sz="2800" dirty="0">
                          <a:effectLst/>
                          <a:latin typeface="Arial" panose="020B0604020202020204" pitchFamily="34" charset="0"/>
                          <a:cs typeface="Arial" panose="020B0604020202020204" pitchFamily="34" charset="0"/>
                        </a:rPr>
                        <a:t>120.00</a:t>
                      </a:r>
                      <a:endParaRPr lang="en-US" sz="1600" dirty="0">
                        <a:effectLst/>
                        <a:latin typeface="Arial" panose="020B0604020202020204" pitchFamily="34" charset="0"/>
                        <a:cs typeface="Arial" panose="020B0604020202020204" pitchFamily="34" charset="0"/>
                      </a:endParaRPr>
                    </a:p>
                    <a:p>
                      <a:pPr marL="0" marR="0" algn="r">
                        <a:spcBef>
                          <a:spcPts val="0"/>
                        </a:spcBef>
                        <a:spcAft>
                          <a:spcPts val="0"/>
                        </a:spcAft>
                      </a:pPr>
                      <a:r>
                        <a:rPr lang="en-US" sz="2800" dirty="0">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cs typeface="Arial" panose="020B0604020202020204" pitchFamily="34" charset="0"/>
                      </a:endParaRPr>
                    </a:p>
                    <a:p>
                      <a:pPr marL="0" marR="0" algn="r">
                        <a:spcBef>
                          <a:spcPts val="0"/>
                        </a:spcBef>
                        <a:spcAft>
                          <a:spcPts val="0"/>
                        </a:spcAft>
                      </a:pPr>
                      <a:endParaRPr lang="en-US" sz="2800" dirty="0">
                        <a:effectLst/>
                        <a:latin typeface="Arial" panose="020B0604020202020204" pitchFamily="34" charset="0"/>
                        <a:cs typeface="Arial" panose="020B0604020202020204" pitchFamily="34" charset="0"/>
                      </a:endParaRPr>
                    </a:p>
                    <a:p>
                      <a:pPr marL="0" marR="0" algn="r">
                        <a:spcBef>
                          <a:spcPts val="0"/>
                        </a:spcBef>
                        <a:spcAft>
                          <a:spcPts val="0"/>
                        </a:spcAft>
                      </a:pPr>
                      <a:r>
                        <a:rPr lang="en-US" sz="2800" dirty="0">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cs typeface="Arial" panose="020B0604020202020204" pitchFamily="34" charset="0"/>
                      </a:endParaRPr>
                    </a:p>
                    <a:p>
                      <a:pPr marL="0" marR="0" algn="r">
                        <a:spcBef>
                          <a:spcPts val="0"/>
                        </a:spcBef>
                        <a:spcAft>
                          <a:spcPts val="0"/>
                        </a:spcAft>
                      </a:pPr>
                      <a:endParaRPr lang="en-US" sz="280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r">
                        <a:spcBef>
                          <a:spcPts val="0"/>
                        </a:spcBef>
                        <a:spcAft>
                          <a:spcPts val="0"/>
                        </a:spcAft>
                      </a:pPr>
                      <a:endParaRPr lang="en-US" sz="2800" dirty="0">
                        <a:effectLst/>
                        <a:latin typeface="Arial" panose="020B0604020202020204" pitchFamily="34" charset="0"/>
                        <a:cs typeface="Arial" panose="020B0604020202020204" pitchFamily="34" charset="0"/>
                      </a:endParaRPr>
                    </a:p>
                    <a:p>
                      <a:pPr marL="0" marR="0" algn="r">
                        <a:spcBef>
                          <a:spcPts val="0"/>
                        </a:spcBef>
                        <a:spcAft>
                          <a:spcPts val="0"/>
                        </a:spcAft>
                      </a:pPr>
                      <a:r>
                        <a:rPr lang="en-US" sz="2800" dirty="0">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cs typeface="Arial" panose="020B0604020202020204" pitchFamily="34" charset="0"/>
                      </a:endParaRPr>
                    </a:p>
                    <a:p>
                      <a:pPr marL="0" marR="0" algn="r">
                        <a:spcBef>
                          <a:spcPts val="0"/>
                        </a:spcBef>
                        <a:spcAft>
                          <a:spcPts val="0"/>
                        </a:spcAft>
                      </a:pPr>
                      <a:r>
                        <a:rPr lang="en-US" sz="2800" dirty="0">
                          <a:effectLst/>
                          <a:latin typeface="Arial" panose="020B0604020202020204" pitchFamily="34" charset="0"/>
                          <a:cs typeface="Arial" panose="020B0604020202020204" pitchFamily="34" charset="0"/>
                        </a:rPr>
                        <a:t>56</a:t>
                      </a:r>
                      <a:endParaRPr lang="en-US" sz="1600" dirty="0">
                        <a:effectLst/>
                        <a:latin typeface="Arial" panose="020B0604020202020204" pitchFamily="34" charset="0"/>
                        <a:cs typeface="Arial" panose="020B0604020202020204" pitchFamily="34" charset="0"/>
                      </a:endParaRPr>
                    </a:p>
                    <a:p>
                      <a:pPr marL="0" marR="0" algn="r">
                        <a:spcBef>
                          <a:spcPts val="0"/>
                        </a:spcBef>
                        <a:spcAft>
                          <a:spcPts val="0"/>
                        </a:spcAft>
                      </a:pPr>
                      <a:r>
                        <a:rPr lang="en-US" sz="2800" dirty="0">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cs typeface="Arial" panose="020B0604020202020204" pitchFamily="34" charset="0"/>
                      </a:endParaRPr>
                    </a:p>
                    <a:p>
                      <a:pPr marL="0" marR="0" algn="r">
                        <a:spcBef>
                          <a:spcPts val="0"/>
                        </a:spcBef>
                        <a:spcAft>
                          <a:spcPts val="0"/>
                        </a:spcAft>
                      </a:pPr>
                      <a:endParaRPr lang="en-US" sz="280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r">
                        <a:spcBef>
                          <a:spcPts val="0"/>
                        </a:spcBef>
                        <a:spcAft>
                          <a:spcPts val="0"/>
                        </a:spcAft>
                      </a:pPr>
                      <a:r>
                        <a:rPr lang="en-US" sz="2800" dirty="0">
                          <a:effectLst/>
                          <a:latin typeface="Arial" panose="020B0604020202020204" pitchFamily="34" charset="0"/>
                          <a:cs typeface="Arial" panose="020B0604020202020204" pitchFamily="34" charset="0"/>
                        </a:rPr>
                        <a:t>40.00</a:t>
                      </a:r>
                      <a:endParaRPr lang="en-US" sz="1600" dirty="0">
                        <a:effectLst/>
                        <a:latin typeface="Arial" panose="020B0604020202020204" pitchFamily="34" charset="0"/>
                        <a:cs typeface="Arial" panose="020B0604020202020204" pitchFamily="34" charset="0"/>
                      </a:endParaRPr>
                    </a:p>
                    <a:p>
                      <a:pPr marL="0" marR="0" algn="r">
                        <a:spcBef>
                          <a:spcPts val="0"/>
                        </a:spcBef>
                        <a:spcAft>
                          <a:spcPts val="0"/>
                        </a:spcAft>
                      </a:pPr>
                      <a:r>
                        <a:rPr lang="en-US" sz="2800" dirty="0">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cs typeface="Arial" panose="020B0604020202020204" pitchFamily="34" charset="0"/>
                      </a:endParaRPr>
                    </a:p>
                    <a:p>
                      <a:pPr marL="0" marR="0" algn="r">
                        <a:spcBef>
                          <a:spcPts val="0"/>
                        </a:spcBef>
                        <a:spcAft>
                          <a:spcPts val="0"/>
                        </a:spcAft>
                      </a:pPr>
                      <a:r>
                        <a:rPr lang="en-US" sz="2800" dirty="0">
                          <a:effectLst/>
                          <a:latin typeface="Arial" panose="020B0604020202020204" pitchFamily="34" charset="0"/>
                          <a:ea typeface="Times New Roman"/>
                          <a:cs typeface="Arial" panose="020B0604020202020204" pitchFamily="34" charset="0"/>
                        </a:rPr>
                        <a:t>10.00</a:t>
                      </a:r>
                      <a:endParaRPr lang="en-US" sz="160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r">
                        <a:spcBef>
                          <a:spcPts val="0"/>
                        </a:spcBef>
                        <a:spcAft>
                          <a:spcPts val="0"/>
                        </a:spcAft>
                      </a:pPr>
                      <a:endParaRPr lang="en-US" sz="280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7991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38418"/>
            <a:ext cx="8229600" cy="715962"/>
          </a:xfrm>
        </p:spPr>
        <p:txBody>
          <a:bodyPr>
            <a:normAutofit/>
          </a:bodyPr>
          <a:lstStyle/>
          <a:p>
            <a:r>
              <a:rPr lang="en-US" dirty="0"/>
              <a:t>Filling in an ANOVA table</a:t>
            </a:r>
          </a:p>
        </p:txBody>
      </p:sp>
      <p:sp>
        <p:nvSpPr>
          <p:cNvPr id="3" name="Content Placeholder 2"/>
          <p:cNvSpPr>
            <a:spLocks noGrp="1"/>
          </p:cNvSpPr>
          <p:nvPr>
            <p:ph idx="1"/>
          </p:nvPr>
        </p:nvSpPr>
        <p:spPr>
          <a:xfrm>
            <a:off x="457200" y="3505200"/>
            <a:ext cx="8229600" cy="2743200"/>
          </a:xfrm>
        </p:spPr>
        <p:txBody>
          <a:bodyPr>
            <a:noAutofit/>
          </a:bodyPr>
          <a:lstStyle/>
          <a:p>
            <a:pPr marL="0" indent="0">
              <a:buAutoNum type="arabicParenR"/>
            </a:pPr>
            <a:r>
              <a:rPr lang="en-US" sz="2800" dirty="0"/>
              <a:t> Fill in the blanks.</a:t>
            </a:r>
          </a:p>
          <a:p>
            <a:pPr marL="0" indent="0">
              <a:buNone/>
            </a:pPr>
            <a:r>
              <a:rPr lang="en-US" sz="2800" dirty="0"/>
              <a:t>2) How many </a:t>
            </a:r>
            <a:r>
              <a:rPr lang="en-US" sz="2800" dirty="0" err="1"/>
              <a:t>obs</a:t>
            </a:r>
            <a:r>
              <a:rPr lang="en-US" sz="2800" dirty="0"/>
              <a:t> were in the experiment (N)?</a:t>
            </a:r>
            <a:endParaRPr lang="en-US" sz="2800" dirty="0">
              <a:solidFill>
                <a:srgbClr val="FF0000"/>
              </a:solidFill>
            </a:endParaRPr>
          </a:p>
          <a:p>
            <a:pPr marL="0" indent="0">
              <a:buNone/>
            </a:pPr>
            <a:r>
              <a:rPr lang="en-US" sz="2800" dirty="0"/>
              <a:t>3) How many levels of the IV were there?</a:t>
            </a:r>
            <a:endParaRPr lang="en-US" sz="2800" dirty="0">
              <a:solidFill>
                <a:srgbClr val="FF0000"/>
              </a:solidFill>
            </a:endParaRPr>
          </a:p>
          <a:p>
            <a:pPr marL="0" indent="0">
              <a:buNone/>
            </a:pPr>
            <a:r>
              <a:rPr lang="en-US" sz="2800" dirty="0"/>
              <a:t>4) How many treatments were there?</a:t>
            </a:r>
          </a:p>
          <a:p>
            <a:pPr marL="0" indent="0">
              <a:buNone/>
            </a:pPr>
            <a:r>
              <a:rPr lang="en-US" sz="2800" dirty="0"/>
              <a:t>5) How many </a:t>
            </a:r>
            <a:r>
              <a:rPr lang="en-US" sz="2800" dirty="0" err="1"/>
              <a:t>obs</a:t>
            </a:r>
            <a:r>
              <a:rPr lang="en-US" sz="2800" dirty="0"/>
              <a:t> were in each treatment (n)?</a:t>
            </a:r>
            <a:endParaRPr lang="en-US" sz="2800" dirty="0">
              <a:solidFill>
                <a:srgbClr val="FF0000"/>
              </a:solidFill>
            </a:endParaRPr>
          </a:p>
        </p:txBody>
      </p:sp>
      <p:graphicFrame>
        <p:nvGraphicFramePr>
          <p:cNvPr id="5" name="Table 4">
            <a:extLst>
              <a:ext uri="{FF2B5EF4-FFF2-40B4-BE49-F238E27FC236}">
                <a16:creationId xmlns:a16="http://schemas.microsoft.com/office/drawing/2014/main" id="{D6EB9CBB-3F6A-1B49-AAD2-1CAC12821865}"/>
              </a:ext>
            </a:extLst>
          </p:cNvPr>
          <p:cNvGraphicFramePr>
            <a:graphicFrameLocks noGrp="1"/>
          </p:cNvGraphicFramePr>
          <p:nvPr>
            <p:extLst>
              <p:ext uri="{D42A27DB-BD31-4B8C-83A1-F6EECF244321}">
                <p14:modId xmlns:p14="http://schemas.microsoft.com/office/powerpoint/2010/main" val="4139815831"/>
              </p:ext>
            </p:extLst>
          </p:nvPr>
        </p:nvGraphicFramePr>
        <p:xfrm>
          <a:off x="426308" y="636270"/>
          <a:ext cx="7975600" cy="2987040"/>
        </p:xfrm>
        <a:graphic>
          <a:graphicData uri="http://schemas.openxmlformats.org/drawingml/2006/table">
            <a:tbl>
              <a:tblPr firstRow="1" firstCol="1">
                <a:tableStyleId>{35758FB7-9AC5-4552-8A53-C91805E547FA}</a:tableStyleId>
              </a:tblPr>
              <a:tblGrid>
                <a:gridCol w="1901140">
                  <a:extLst>
                    <a:ext uri="{9D8B030D-6E8A-4147-A177-3AD203B41FA5}">
                      <a16:colId xmlns:a16="http://schemas.microsoft.com/office/drawing/2014/main" val="20000"/>
                    </a:ext>
                  </a:extLst>
                </a:gridCol>
                <a:gridCol w="1286939">
                  <a:extLst>
                    <a:ext uri="{9D8B030D-6E8A-4147-A177-3AD203B41FA5}">
                      <a16:colId xmlns:a16="http://schemas.microsoft.com/office/drawing/2014/main" val="20001"/>
                    </a:ext>
                  </a:extLst>
                </a:gridCol>
                <a:gridCol w="1608449">
                  <a:extLst>
                    <a:ext uri="{9D8B030D-6E8A-4147-A177-3AD203B41FA5}">
                      <a16:colId xmlns:a16="http://schemas.microsoft.com/office/drawing/2014/main" val="20002"/>
                    </a:ext>
                  </a:extLst>
                </a:gridCol>
                <a:gridCol w="1608449">
                  <a:extLst>
                    <a:ext uri="{9D8B030D-6E8A-4147-A177-3AD203B41FA5}">
                      <a16:colId xmlns:a16="http://schemas.microsoft.com/office/drawing/2014/main" val="20003"/>
                    </a:ext>
                  </a:extLst>
                </a:gridCol>
                <a:gridCol w="1570623">
                  <a:extLst>
                    <a:ext uri="{9D8B030D-6E8A-4147-A177-3AD203B41FA5}">
                      <a16:colId xmlns:a16="http://schemas.microsoft.com/office/drawing/2014/main" val="20004"/>
                    </a:ext>
                  </a:extLst>
                </a:gridCol>
              </a:tblGrid>
              <a:tr h="725034">
                <a:tc>
                  <a:txBody>
                    <a:bodyPr/>
                    <a:lstStyle/>
                    <a:p>
                      <a:pPr marL="0" marR="0" algn="ctr">
                        <a:spcBef>
                          <a:spcPts val="0"/>
                        </a:spcBef>
                        <a:spcAft>
                          <a:spcPts val="0"/>
                        </a:spcAft>
                      </a:pPr>
                      <a:r>
                        <a:rPr lang="en-US" sz="2800" dirty="0">
                          <a:effectLst/>
                        </a:rPr>
                        <a:t>Source</a:t>
                      </a:r>
                      <a:endParaRPr lang="en-US" sz="1600" dirty="0">
                        <a:effectLst/>
                      </a:endParaRPr>
                    </a:p>
                    <a:p>
                      <a:pPr marL="0" marR="0" algn="ctr">
                        <a:spcBef>
                          <a:spcPts val="0"/>
                        </a:spcBef>
                        <a:spcAft>
                          <a:spcPts val="0"/>
                        </a:spcAft>
                      </a:pPr>
                      <a:r>
                        <a:rPr lang="en-US" sz="2800" dirty="0">
                          <a:effectLst/>
                        </a:rPr>
                        <a:t> </a:t>
                      </a:r>
                      <a:endParaRPr lang="en-US" sz="1600"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800" dirty="0">
                          <a:effectLst/>
                        </a:rPr>
                        <a:t>SS</a:t>
                      </a:r>
                      <a:endParaRPr lang="en-US" sz="1600"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800" dirty="0" err="1">
                          <a:effectLst/>
                        </a:rPr>
                        <a:t>df</a:t>
                      </a:r>
                      <a:endParaRPr lang="en-US" sz="1600"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800">
                          <a:effectLst/>
                        </a:rPr>
                        <a:t>MS</a:t>
                      </a:r>
                      <a:endParaRPr lang="en-US" sz="1600">
                        <a:effectLst/>
                        <a:latin typeface="Times New Roman"/>
                        <a:ea typeface="Times New Roman"/>
                      </a:endParaRPr>
                    </a:p>
                  </a:txBody>
                  <a:tcPr marL="68580" marR="68580" marT="0" marB="0"/>
                </a:tc>
                <a:tc>
                  <a:txBody>
                    <a:bodyPr/>
                    <a:lstStyle/>
                    <a:p>
                      <a:pPr marL="0" marR="0" algn="ctr">
                        <a:spcBef>
                          <a:spcPts val="0"/>
                        </a:spcBef>
                        <a:spcAft>
                          <a:spcPts val="0"/>
                        </a:spcAft>
                      </a:pPr>
                      <a:r>
                        <a:rPr lang="en-US" sz="2800" dirty="0">
                          <a:effectLst/>
                        </a:rPr>
                        <a:t>F</a:t>
                      </a:r>
                      <a:endParaRPr lang="en-US" sz="1600" dirty="0">
                        <a:effectLst/>
                        <a:latin typeface="Times New Roman"/>
                        <a:ea typeface="Times New Roman"/>
                      </a:endParaRPr>
                    </a:p>
                  </a:txBody>
                  <a:tcPr marL="68580" marR="68580" marT="0" marB="0"/>
                </a:tc>
                <a:extLst>
                  <a:ext uri="{0D108BD9-81ED-4DB2-BD59-A6C34878D82A}">
                    <a16:rowId xmlns:a16="http://schemas.microsoft.com/office/drawing/2014/main" val="10000"/>
                  </a:ext>
                </a:extLst>
              </a:tr>
              <a:tr h="1812585">
                <a:tc>
                  <a:txBody>
                    <a:bodyPr/>
                    <a:lstStyle/>
                    <a:p>
                      <a:pPr marL="0" marR="0">
                        <a:spcBef>
                          <a:spcPts val="0"/>
                        </a:spcBef>
                        <a:spcAft>
                          <a:spcPts val="0"/>
                        </a:spcAft>
                      </a:pPr>
                      <a:r>
                        <a:rPr lang="en-US" sz="2800" dirty="0">
                          <a:solidFill>
                            <a:schemeClr val="bg1"/>
                          </a:solidFill>
                          <a:effectLst/>
                        </a:rPr>
                        <a:t>Treatment</a:t>
                      </a:r>
                      <a:endParaRPr lang="en-US" sz="1600" dirty="0">
                        <a:solidFill>
                          <a:schemeClr val="bg1"/>
                        </a:solidFill>
                        <a:effectLst/>
                      </a:endParaRPr>
                    </a:p>
                    <a:p>
                      <a:pPr marL="0" marR="0">
                        <a:spcBef>
                          <a:spcPts val="0"/>
                        </a:spcBef>
                        <a:spcAft>
                          <a:spcPts val="0"/>
                        </a:spcAft>
                      </a:pPr>
                      <a:r>
                        <a:rPr lang="en-US" sz="2800" dirty="0">
                          <a:solidFill>
                            <a:schemeClr val="bg1"/>
                          </a:solidFill>
                          <a:effectLst/>
                        </a:rPr>
                        <a:t> </a:t>
                      </a:r>
                      <a:endParaRPr lang="en-US" sz="1600" dirty="0">
                        <a:solidFill>
                          <a:schemeClr val="bg1"/>
                        </a:solidFill>
                        <a:effectLst/>
                      </a:endParaRPr>
                    </a:p>
                    <a:p>
                      <a:pPr marL="0" marR="0">
                        <a:spcBef>
                          <a:spcPts val="0"/>
                        </a:spcBef>
                        <a:spcAft>
                          <a:spcPts val="0"/>
                        </a:spcAft>
                      </a:pPr>
                      <a:r>
                        <a:rPr lang="en-US" sz="2800" dirty="0">
                          <a:solidFill>
                            <a:schemeClr val="bg1"/>
                          </a:solidFill>
                          <a:effectLst/>
                        </a:rPr>
                        <a:t>Error</a:t>
                      </a:r>
                      <a:endParaRPr lang="en-US" sz="1600" dirty="0">
                        <a:solidFill>
                          <a:schemeClr val="bg1"/>
                        </a:solidFill>
                        <a:effectLst/>
                      </a:endParaRPr>
                    </a:p>
                    <a:p>
                      <a:pPr marL="0" marR="0">
                        <a:spcBef>
                          <a:spcPts val="0"/>
                        </a:spcBef>
                        <a:spcAft>
                          <a:spcPts val="0"/>
                        </a:spcAft>
                      </a:pPr>
                      <a:r>
                        <a:rPr lang="en-US" sz="2800" dirty="0">
                          <a:solidFill>
                            <a:schemeClr val="bg1"/>
                          </a:solidFill>
                          <a:effectLst/>
                        </a:rPr>
                        <a:t> </a:t>
                      </a:r>
                      <a:endParaRPr lang="en-US" sz="1600" dirty="0">
                        <a:solidFill>
                          <a:schemeClr val="bg1"/>
                        </a:solidFill>
                        <a:effectLst/>
                      </a:endParaRPr>
                    </a:p>
                    <a:p>
                      <a:pPr marL="0" marR="0">
                        <a:spcBef>
                          <a:spcPts val="0"/>
                        </a:spcBef>
                        <a:spcAft>
                          <a:spcPts val="0"/>
                        </a:spcAft>
                      </a:pPr>
                      <a:r>
                        <a:rPr lang="en-US" sz="2800" dirty="0">
                          <a:solidFill>
                            <a:schemeClr val="bg1"/>
                          </a:solidFill>
                          <a:effectLst/>
                        </a:rPr>
                        <a:t>Total</a:t>
                      </a:r>
                      <a:endParaRPr lang="en-US" sz="1600" dirty="0">
                        <a:solidFill>
                          <a:schemeClr val="bg1"/>
                        </a:solidFill>
                        <a:effectLst/>
                        <a:latin typeface="Times New Roman"/>
                        <a:ea typeface="Times New Roman"/>
                      </a:endParaRPr>
                    </a:p>
                  </a:txBody>
                  <a:tcPr marL="68580" marR="68580" marT="0" marB="0">
                    <a:solidFill>
                      <a:schemeClr val="accent5"/>
                    </a:solidFill>
                  </a:tcPr>
                </a:tc>
                <a:tc>
                  <a:txBody>
                    <a:bodyPr/>
                    <a:lstStyle/>
                    <a:p>
                      <a:pPr marL="0" marR="0" algn="r">
                        <a:spcBef>
                          <a:spcPts val="0"/>
                        </a:spcBef>
                        <a:spcAft>
                          <a:spcPts val="0"/>
                        </a:spcAft>
                      </a:pPr>
                      <a:endParaRPr lang="en-US" sz="1600" dirty="0">
                        <a:effectLst/>
                        <a:latin typeface="Arial" panose="020B0604020202020204" pitchFamily="34" charset="0"/>
                        <a:cs typeface="Arial" panose="020B0604020202020204" pitchFamily="34" charset="0"/>
                      </a:endParaRPr>
                    </a:p>
                    <a:p>
                      <a:pPr marL="0" marR="0" algn="r">
                        <a:spcBef>
                          <a:spcPts val="0"/>
                        </a:spcBef>
                        <a:spcAft>
                          <a:spcPts val="0"/>
                        </a:spcAft>
                      </a:pPr>
                      <a:r>
                        <a:rPr lang="en-US" sz="2800" dirty="0">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cs typeface="Arial" panose="020B0604020202020204" pitchFamily="34" charset="0"/>
                      </a:endParaRPr>
                    </a:p>
                    <a:p>
                      <a:pPr marL="0" marR="0" algn="r">
                        <a:spcBef>
                          <a:spcPts val="0"/>
                        </a:spcBef>
                        <a:spcAft>
                          <a:spcPts val="0"/>
                        </a:spcAft>
                      </a:pPr>
                      <a:endParaRPr lang="en-US" sz="2800" dirty="0">
                        <a:effectLst/>
                        <a:latin typeface="Arial" panose="020B0604020202020204" pitchFamily="34" charset="0"/>
                        <a:cs typeface="Arial" panose="020B0604020202020204" pitchFamily="34" charset="0"/>
                      </a:endParaRPr>
                    </a:p>
                    <a:p>
                      <a:pPr marL="0" marR="0" algn="r">
                        <a:spcBef>
                          <a:spcPts val="0"/>
                        </a:spcBef>
                        <a:spcAft>
                          <a:spcPts val="0"/>
                        </a:spcAft>
                      </a:pPr>
                      <a:r>
                        <a:rPr lang="en-US" sz="2800" dirty="0">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cs typeface="Arial" panose="020B0604020202020204" pitchFamily="34" charset="0"/>
                      </a:endParaRPr>
                    </a:p>
                    <a:p>
                      <a:pPr marL="0" marR="0" algn="r">
                        <a:spcBef>
                          <a:spcPts val="0"/>
                        </a:spcBef>
                        <a:spcAft>
                          <a:spcPts val="0"/>
                        </a:spcAft>
                      </a:pPr>
                      <a:endParaRPr lang="en-US" sz="280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r">
                        <a:spcBef>
                          <a:spcPts val="0"/>
                        </a:spcBef>
                        <a:spcAft>
                          <a:spcPts val="0"/>
                        </a:spcAft>
                      </a:pPr>
                      <a:r>
                        <a:rPr lang="en-US" sz="2800" dirty="0">
                          <a:effectLst/>
                          <a:latin typeface="Arial" panose="020B0604020202020204" pitchFamily="34" charset="0"/>
                          <a:cs typeface="Arial" panose="020B0604020202020204" pitchFamily="34" charset="0"/>
                        </a:rPr>
                        <a:t>2</a:t>
                      </a:r>
                    </a:p>
                    <a:p>
                      <a:pPr marL="0" marR="0" algn="r">
                        <a:spcBef>
                          <a:spcPts val="0"/>
                        </a:spcBef>
                        <a:spcAft>
                          <a:spcPts val="0"/>
                        </a:spcAft>
                      </a:pPr>
                      <a:r>
                        <a:rPr lang="en-US" sz="2800" dirty="0">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cs typeface="Arial" panose="020B0604020202020204" pitchFamily="34" charset="0"/>
                      </a:endParaRPr>
                    </a:p>
                    <a:p>
                      <a:pPr marL="0" marR="0" algn="r">
                        <a:spcBef>
                          <a:spcPts val="0"/>
                        </a:spcBef>
                        <a:spcAft>
                          <a:spcPts val="0"/>
                        </a:spcAft>
                      </a:pPr>
                      <a:endParaRPr lang="en-US" sz="2800" dirty="0">
                        <a:effectLst/>
                        <a:latin typeface="Arial" panose="020B0604020202020204" pitchFamily="34" charset="0"/>
                        <a:cs typeface="Arial" panose="020B0604020202020204" pitchFamily="34" charset="0"/>
                      </a:endParaRPr>
                    </a:p>
                    <a:p>
                      <a:pPr marL="0" marR="0" algn="r">
                        <a:spcBef>
                          <a:spcPts val="0"/>
                        </a:spcBef>
                        <a:spcAft>
                          <a:spcPts val="0"/>
                        </a:spcAft>
                      </a:pPr>
                      <a:endParaRPr lang="en-US" sz="2800" dirty="0">
                        <a:effectLst/>
                        <a:latin typeface="Arial" panose="020B0604020202020204" pitchFamily="34" charset="0"/>
                        <a:cs typeface="Arial" panose="020B0604020202020204" pitchFamily="34" charset="0"/>
                      </a:endParaRPr>
                    </a:p>
                    <a:p>
                      <a:pPr marL="0" marR="0" algn="r">
                        <a:spcBef>
                          <a:spcPts val="0"/>
                        </a:spcBef>
                        <a:spcAft>
                          <a:spcPts val="0"/>
                        </a:spcAft>
                      </a:pPr>
                      <a:r>
                        <a:rPr lang="en-US" sz="2800" dirty="0">
                          <a:effectLst/>
                          <a:latin typeface="Arial" panose="020B0604020202020204" pitchFamily="34" charset="0"/>
                          <a:cs typeface="Arial" panose="020B0604020202020204" pitchFamily="34" charset="0"/>
                        </a:rPr>
                        <a:t>104</a:t>
                      </a:r>
                      <a:endParaRPr lang="en-US" sz="1600" dirty="0">
                        <a:effectLst/>
                        <a:latin typeface="Arial" panose="020B0604020202020204" pitchFamily="34" charset="0"/>
                        <a:cs typeface="Arial" panose="020B0604020202020204" pitchFamily="34" charset="0"/>
                      </a:endParaRPr>
                    </a:p>
                  </a:txBody>
                  <a:tcPr marL="68580" marR="68580" marT="0" marB="0">
                    <a:solidFill>
                      <a:schemeClr val="bg1"/>
                    </a:solidFill>
                  </a:tcPr>
                </a:tc>
                <a:tc>
                  <a:txBody>
                    <a:bodyPr/>
                    <a:lstStyle/>
                    <a:p>
                      <a:pPr marL="0" marR="0" algn="r">
                        <a:spcBef>
                          <a:spcPts val="0"/>
                        </a:spcBef>
                        <a:spcAft>
                          <a:spcPts val="0"/>
                        </a:spcAft>
                      </a:pPr>
                      <a:r>
                        <a:rPr lang="en-US" sz="2800" dirty="0">
                          <a:effectLst/>
                          <a:latin typeface="Arial" panose="020B0604020202020204" pitchFamily="34" charset="0"/>
                          <a:cs typeface="Arial" panose="020B0604020202020204" pitchFamily="34" charset="0"/>
                        </a:rPr>
                        <a:t>900</a:t>
                      </a:r>
                      <a:endParaRPr lang="en-US" sz="1600" dirty="0">
                        <a:effectLst/>
                        <a:latin typeface="Arial" panose="020B0604020202020204" pitchFamily="34" charset="0"/>
                        <a:cs typeface="Arial" panose="020B0604020202020204" pitchFamily="34" charset="0"/>
                      </a:endParaRPr>
                    </a:p>
                    <a:p>
                      <a:pPr marL="0" marR="0" algn="r">
                        <a:spcBef>
                          <a:spcPts val="0"/>
                        </a:spcBef>
                        <a:spcAft>
                          <a:spcPts val="0"/>
                        </a:spcAft>
                      </a:pPr>
                      <a:r>
                        <a:rPr lang="en-US" sz="2800" dirty="0">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cs typeface="Arial" panose="020B0604020202020204" pitchFamily="34" charset="0"/>
                      </a:endParaRPr>
                    </a:p>
                    <a:p>
                      <a:pPr marL="0" marR="0" algn="r">
                        <a:spcBef>
                          <a:spcPts val="0"/>
                        </a:spcBef>
                        <a:spcAft>
                          <a:spcPts val="0"/>
                        </a:spcAft>
                      </a:pPr>
                      <a:endParaRPr lang="en-US" sz="1600" dirty="0">
                        <a:effectLst/>
                        <a:latin typeface="Arial" panose="020B0604020202020204" pitchFamily="34" charset="0"/>
                        <a:ea typeface="Times New Roman"/>
                        <a:cs typeface="Arial" panose="020B0604020202020204" pitchFamily="34" charset="0"/>
                      </a:endParaRPr>
                    </a:p>
                  </a:txBody>
                  <a:tcPr marL="68580" marR="68580" marT="0" marB="0">
                    <a:solidFill>
                      <a:schemeClr val="bg1"/>
                    </a:solidFill>
                  </a:tcPr>
                </a:tc>
                <a:tc>
                  <a:txBody>
                    <a:bodyPr/>
                    <a:lstStyle/>
                    <a:p>
                      <a:pPr marL="0" marR="0" algn="r">
                        <a:spcBef>
                          <a:spcPts val="0"/>
                        </a:spcBef>
                        <a:spcAft>
                          <a:spcPts val="0"/>
                        </a:spcAft>
                      </a:pPr>
                      <a:r>
                        <a:rPr lang="en-US" sz="2800" dirty="0">
                          <a:effectLst/>
                          <a:latin typeface="Arial" panose="020B0604020202020204" pitchFamily="34" charset="0"/>
                          <a:ea typeface="Times New Roman"/>
                          <a:cs typeface="Arial" panose="020B0604020202020204" pitchFamily="34" charset="0"/>
                        </a:rPr>
                        <a:t>9.00</a:t>
                      </a:r>
                    </a:p>
                  </a:txBody>
                  <a:tcPr marL="68580" marR="68580" marT="0" marB="0">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53842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38418"/>
            <a:ext cx="8229600" cy="715962"/>
          </a:xfrm>
        </p:spPr>
        <p:txBody>
          <a:bodyPr>
            <a:normAutofit/>
          </a:bodyPr>
          <a:lstStyle/>
          <a:p>
            <a:r>
              <a:rPr lang="en-US" dirty="0"/>
              <a:t>ANOVA with SPSS - Alcohol</a:t>
            </a:r>
          </a:p>
        </p:txBody>
      </p:sp>
      <p:sp>
        <p:nvSpPr>
          <p:cNvPr id="3" name="Content Placeholder 2"/>
          <p:cNvSpPr>
            <a:spLocks noGrp="1"/>
          </p:cNvSpPr>
          <p:nvPr>
            <p:ph idx="1"/>
          </p:nvPr>
        </p:nvSpPr>
        <p:spPr>
          <a:xfrm>
            <a:off x="457200" y="914400"/>
            <a:ext cx="8229600" cy="3429000"/>
          </a:xfrm>
        </p:spPr>
        <p:txBody>
          <a:bodyPr>
            <a:noAutofit/>
          </a:bodyPr>
          <a:lstStyle/>
          <a:p>
            <a:pPr marL="0" indent="0">
              <a:buNone/>
            </a:pPr>
            <a:r>
              <a:rPr lang="en-US" sz="2800" dirty="0"/>
              <a:t>Earlier this semester, we looked at whether alcohol consumption in Mass was greater during the pandemic (2020) by conducting a one-sample t-test comparing the average of 2020, with the overall average.  Does anyone remember what we found?</a:t>
            </a:r>
          </a:p>
        </p:txBody>
      </p:sp>
    </p:spTree>
    <p:extLst>
      <p:ext uri="{BB962C8B-B14F-4D97-AF65-F5344CB8AC3E}">
        <p14:creationId xmlns:p14="http://schemas.microsoft.com/office/powerpoint/2010/main" val="36648976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60A82-6DFA-BD43-B8A3-851028374236}"/>
              </a:ext>
            </a:extLst>
          </p:cNvPr>
          <p:cNvSpPr>
            <a:spLocks noGrp="1"/>
          </p:cNvSpPr>
          <p:nvPr>
            <p:ph type="title"/>
          </p:nvPr>
        </p:nvSpPr>
        <p:spPr>
          <a:xfrm>
            <a:off x="1048797" y="137432"/>
            <a:ext cx="7200900" cy="1485900"/>
          </a:xfrm>
        </p:spPr>
        <p:txBody>
          <a:bodyPr anchor="t"/>
          <a:lstStyle/>
          <a:p>
            <a:pPr algn="ctr"/>
            <a:r>
              <a:rPr lang="en-US" dirty="0"/>
              <a:t>Total</a:t>
            </a:r>
          </a:p>
        </p:txBody>
      </p:sp>
      <p:graphicFrame>
        <p:nvGraphicFramePr>
          <p:cNvPr id="5" name="Table 5">
            <a:extLst>
              <a:ext uri="{FF2B5EF4-FFF2-40B4-BE49-F238E27FC236}">
                <a16:creationId xmlns:a16="http://schemas.microsoft.com/office/drawing/2014/main" id="{19D7E7E6-B127-1F48-8D29-C590F6C2B851}"/>
              </a:ext>
            </a:extLst>
          </p:cNvPr>
          <p:cNvGraphicFramePr>
            <a:graphicFrameLocks noGrp="1"/>
          </p:cNvGraphicFramePr>
          <p:nvPr/>
        </p:nvGraphicFramePr>
        <p:xfrm>
          <a:off x="1257299" y="914400"/>
          <a:ext cx="6629400" cy="2514600"/>
        </p:xfrm>
        <a:graphic>
          <a:graphicData uri="http://schemas.openxmlformats.org/drawingml/2006/table">
            <a:tbl>
              <a:tblPr firstRow="1" firstCol="1" bandRow="1">
                <a:tableStyleId>{9DCAF9ED-07DC-4A11-8D7F-57B35C25682E}</a:tableStyleId>
              </a:tblPr>
              <a:tblGrid>
                <a:gridCol w="1104900">
                  <a:extLst>
                    <a:ext uri="{9D8B030D-6E8A-4147-A177-3AD203B41FA5}">
                      <a16:colId xmlns:a16="http://schemas.microsoft.com/office/drawing/2014/main" val="2691075599"/>
                    </a:ext>
                  </a:extLst>
                </a:gridCol>
                <a:gridCol w="1104900">
                  <a:extLst>
                    <a:ext uri="{9D8B030D-6E8A-4147-A177-3AD203B41FA5}">
                      <a16:colId xmlns:a16="http://schemas.microsoft.com/office/drawing/2014/main" val="3003917624"/>
                    </a:ext>
                  </a:extLst>
                </a:gridCol>
                <a:gridCol w="1104900">
                  <a:extLst>
                    <a:ext uri="{9D8B030D-6E8A-4147-A177-3AD203B41FA5}">
                      <a16:colId xmlns:a16="http://schemas.microsoft.com/office/drawing/2014/main" val="886545456"/>
                    </a:ext>
                  </a:extLst>
                </a:gridCol>
                <a:gridCol w="1104900">
                  <a:extLst>
                    <a:ext uri="{9D8B030D-6E8A-4147-A177-3AD203B41FA5}">
                      <a16:colId xmlns:a16="http://schemas.microsoft.com/office/drawing/2014/main" val="1345610231"/>
                    </a:ext>
                  </a:extLst>
                </a:gridCol>
                <a:gridCol w="1104900">
                  <a:extLst>
                    <a:ext uri="{9D8B030D-6E8A-4147-A177-3AD203B41FA5}">
                      <a16:colId xmlns:a16="http://schemas.microsoft.com/office/drawing/2014/main" val="218926270"/>
                    </a:ext>
                  </a:extLst>
                </a:gridCol>
                <a:gridCol w="1104900">
                  <a:extLst>
                    <a:ext uri="{9D8B030D-6E8A-4147-A177-3AD203B41FA5}">
                      <a16:colId xmlns:a16="http://schemas.microsoft.com/office/drawing/2014/main" val="1914816995"/>
                    </a:ext>
                  </a:extLst>
                </a:gridCol>
              </a:tblGrid>
              <a:tr h="50292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7030A0"/>
                          </a:solidFill>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Beer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Wine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Spirits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5885350"/>
                  </a:ext>
                </a:extLst>
              </a:tr>
              <a:tr h="502920">
                <a:tc>
                  <a:txBody>
                    <a:bodyPr/>
                    <a:lstStyle/>
                    <a:p>
                      <a:r>
                        <a:rPr lang="en-US" dirty="0"/>
                        <a:t>2020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dirty="0"/>
                        <a:t>Mean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solidFill>
                            <a:srgbClr val="7030A0"/>
                          </a:solidFill>
                        </a:rPr>
                        <a:t>1258885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419357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547043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290483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3483737"/>
                  </a:ext>
                </a:extLst>
              </a:tr>
              <a:tr h="50292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b="1" dirty="0">
                        <a:solidFill>
                          <a:srgbClr val="7030A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6511358"/>
                  </a:ext>
                </a:extLst>
              </a:tr>
              <a:tr h="502920">
                <a:tc>
                  <a:txBody>
                    <a:bodyPr/>
                    <a:lstStyle/>
                    <a:p>
                      <a:r>
                        <a:rPr lang="en-US" dirty="0"/>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dirty="0"/>
                        <a:t>Mean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solidFill>
                            <a:srgbClr val="7030A0"/>
                          </a:solidFill>
                        </a:rPr>
                        <a:t>1251279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442376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503967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304936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6138057"/>
                  </a:ext>
                </a:extLst>
              </a:tr>
              <a:tr h="502920">
                <a:tc>
                  <a:txBody>
                    <a:bodyPr/>
                    <a:lstStyle/>
                    <a:p>
                      <a:r>
                        <a:rPr lang="en-US" dirty="0"/>
                        <a:t>(n=47)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dirty="0"/>
                        <a:t>Std. Dev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solidFill>
                            <a:srgbClr val="7030A0"/>
                          </a:solidFill>
                        </a:rPr>
                        <a:t>230117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69138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140800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66856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312421"/>
                  </a:ext>
                </a:extLst>
              </a:tr>
            </a:tbl>
          </a:graphicData>
        </a:graphic>
      </p:graphicFrame>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48349D0-B252-9D40-82C9-4E91F21887E3}"/>
                  </a:ext>
                </a:extLst>
              </p:cNvPr>
              <p:cNvSpPr txBox="1"/>
              <p:nvPr/>
            </p:nvSpPr>
            <p:spPr>
              <a:xfrm>
                <a:off x="1048797" y="3482370"/>
                <a:ext cx="7962900" cy="3416320"/>
              </a:xfrm>
              <a:prstGeom prst="rect">
                <a:avLst/>
              </a:prstGeom>
              <a:noFill/>
            </p:spPr>
            <p:txBody>
              <a:bodyPr wrap="square" rtlCol="0">
                <a:spAutoFit/>
              </a:bodyPr>
              <a:lstStyle/>
              <a:p>
                <a:r>
                  <a:rPr lang="en-US" sz="2400" dirty="0"/>
                  <a:t>Critical value for Z: </a:t>
                </a:r>
                <a:r>
                  <a:rPr lang="en-US" sz="2400" dirty="0">
                    <a:solidFill>
                      <a:srgbClr val="7030A0"/>
                    </a:solidFill>
                  </a:rPr>
                  <a:t>Zcrit = </a:t>
                </a:r>
                <a14:m>
                  <m:oMath xmlns:m="http://schemas.openxmlformats.org/officeDocument/2006/math">
                    <m:r>
                      <a:rPr lang="en-US" sz="2400" i="1" smtClean="0">
                        <a:solidFill>
                          <a:srgbClr val="7030A0"/>
                        </a:solidFill>
                        <a:latin typeface="Cambria Math" panose="02040503050406030204" pitchFamily="18" charset="0"/>
                        <a:ea typeface="Cambria Math" panose="02040503050406030204" pitchFamily="18" charset="0"/>
                      </a:rPr>
                      <m:t>±</m:t>
                    </m:r>
                    <m:r>
                      <a:rPr lang="en-US" sz="2400" b="0" i="1" smtClean="0">
                        <a:solidFill>
                          <a:srgbClr val="7030A0"/>
                        </a:solidFill>
                        <a:latin typeface="Cambria Math" panose="02040503050406030204" pitchFamily="18" charset="0"/>
                        <a:ea typeface="Cambria Math" panose="02040503050406030204" pitchFamily="18" charset="0"/>
                      </a:rPr>
                      <m:t>1.96</m:t>
                    </m:r>
                  </m:oMath>
                </a14:m>
                <a:endParaRPr lang="en-US" sz="2400" dirty="0">
                  <a:solidFill>
                    <a:srgbClr val="7030A0"/>
                  </a:solidFill>
                </a:endParaRPr>
              </a:p>
              <a:p>
                <a:endParaRPr lang="en-US" sz="2400" dirty="0"/>
              </a:p>
              <a:p>
                <a:endParaRPr lang="en-US" sz="2400" dirty="0"/>
              </a:p>
              <a:p>
                <a:endParaRPr lang="en-US" sz="2400" dirty="0"/>
              </a:p>
              <a:p>
                <a:endParaRPr lang="en-US" sz="2400" dirty="0"/>
              </a:p>
              <a:p>
                <a:r>
                  <a:rPr lang="en-US" sz="2400" dirty="0"/>
                  <a:t>Decision regarding the null?</a:t>
                </a:r>
              </a:p>
              <a:p>
                <a:endParaRPr lang="en-US" sz="2400" dirty="0"/>
              </a:p>
              <a:p>
                <a:r>
                  <a:rPr lang="en-US" sz="2400" dirty="0"/>
                  <a:t>What does the decision tell us about total alcohol consumption during the COVIDs?</a:t>
                </a:r>
              </a:p>
            </p:txBody>
          </p:sp>
        </mc:Choice>
        <mc:Fallback xmlns="">
          <p:sp>
            <p:nvSpPr>
              <p:cNvPr id="8" name="TextBox 7">
                <a:extLst>
                  <a:ext uri="{FF2B5EF4-FFF2-40B4-BE49-F238E27FC236}">
                    <a16:creationId xmlns:a16="http://schemas.microsoft.com/office/drawing/2014/main" id="{748349D0-B252-9D40-82C9-4E91F21887E3}"/>
                  </a:ext>
                </a:extLst>
              </p:cNvPr>
              <p:cNvSpPr txBox="1">
                <a:spLocks noRot="1" noChangeAspect="1" noMove="1" noResize="1" noEditPoints="1" noAdjustHandles="1" noChangeArrowheads="1" noChangeShapeType="1" noTextEdit="1"/>
              </p:cNvSpPr>
              <p:nvPr/>
            </p:nvSpPr>
            <p:spPr>
              <a:xfrm>
                <a:off x="1048797" y="3482370"/>
                <a:ext cx="7962900" cy="3416320"/>
              </a:xfrm>
              <a:prstGeom prst="rect">
                <a:avLst/>
              </a:prstGeom>
              <a:blipFill>
                <a:blip r:embed="rId2"/>
                <a:stretch>
                  <a:fillRect l="-1274" t="-1481"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7E3564F-5A0E-3342-8DD3-CDC8072FFD63}"/>
                  </a:ext>
                </a:extLst>
              </p:cNvPr>
              <p:cNvSpPr txBox="1"/>
              <p:nvPr/>
            </p:nvSpPr>
            <p:spPr>
              <a:xfrm>
                <a:off x="1773035" y="4267200"/>
                <a:ext cx="5597928" cy="660502"/>
              </a:xfrm>
              <a:prstGeom prst="rect">
                <a:avLst/>
              </a:prstGeom>
              <a:noFill/>
            </p:spPr>
            <p:txBody>
              <a:bodyPr wrap="square" lIns="0" tIns="0" rIns="0" bIns="0" rtlCol="0">
                <a:spAutoFit/>
              </a:bodyPr>
              <a:lstStyle/>
              <a:p>
                <a14:m>
                  <m:oMath xmlns:m="http://schemas.openxmlformats.org/officeDocument/2006/math">
                    <m:r>
                      <a:rPr lang="en-US" sz="2400" b="0" i="1" smtClean="0">
                        <a:latin typeface="Cambria Math" panose="02040503050406030204" pitchFamily="18" charset="0"/>
                      </a:rPr>
                      <m:t>𝑧</m:t>
                    </m:r>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𝑀</m:t>
                        </m:r>
                        <m:r>
                          <a:rPr lang="en-US" sz="2400" b="0" i="1" smtClean="0">
                            <a:latin typeface="Cambria Math" panose="02040503050406030204" pitchFamily="18" charset="0"/>
                          </a:rPr>
                          <m:t>−</m:t>
                        </m:r>
                        <m:r>
                          <a:rPr lang="en-US" sz="2400" b="0" i="1" smtClean="0">
                            <a:latin typeface="Cambria Math" panose="02040503050406030204" pitchFamily="18" charset="0"/>
                          </a:rPr>
                          <m:t>𝜇</m:t>
                        </m:r>
                      </m:num>
                      <m:den>
                        <m:f>
                          <m:fPr>
                            <m:type m:val="skw"/>
                            <m:ctrlPr>
                              <a:rPr lang="en-US" sz="2400" b="0" i="1" smtClean="0">
                                <a:latin typeface="Cambria Math" panose="02040503050406030204" pitchFamily="18" charset="0"/>
                              </a:rPr>
                            </m:ctrlPr>
                          </m:fPr>
                          <m:num>
                            <m:r>
                              <a:rPr lang="en-US" sz="2400" b="0" i="1" smtClean="0">
                                <a:latin typeface="Cambria Math" panose="02040503050406030204" pitchFamily="18" charset="0"/>
                              </a:rPr>
                              <m:t>𝜎</m:t>
                            </m:r>
                          </m:num>
                          <m:den>
                            <m:rad>
                              <m:radPr>
                                <m:degHide m:val="on"/>
                                <m:ctrlPr>
                                  <a:rPr lang="en-US" sz="2400" b="0" i="1" smtClean="0">
                                    <a:latin typeface="Cambria Math" panose="02040503050406030204" pitchFamily="18" charset="0"/>
                                  </a:rPr>
                                </m:ctrlPr>
                              </m:radPr>
                              <m:deg/>
                              <m:e>
                                <m:r>
                                  <a:rPr lang="en-US" sz="2400" b="0" i="1" smtClean="0">
                                    <a:latin typeface="Cambria Math" panose="02040503050406030204" pitchFamily="18" charset="0"/>
                                  </a:rPr>
                                  <m:t>𝑛</m:t>
                                </m:r>
                              </m:e>
                            </m:rad>
                          </m:den>
                        </m:f>
                      </m:den>
                    </m:f>
                    <m:r>
                      <a:rPr lang="en-US" sz="2400" b="0" i="1" smtClean="0">
                        <a:latin typeface="Cambria Math" panose="02040503050406030204" pitchFamily="18" charset="0"/>
                      </a:rPr>
                      <m:t>=</m:t>
                    </m:r>
                    <m:f>
                      <m:fPr>
                        <m:ctrlPr>
                          <a:rPr lang="en-US" sz="2400" i="1">
                            <a:latin typeface="Cambria Math" panose="02040503050406030204" pitchFamily="18" charset="0"/>
                          </a:rPr>
                        </m:ctrlPr>
                      </m:fPr>
                      <m:num>
                        <m:r>
                          <a:rPr lang="en-US" sz="2400" b="0" i="1" smtClean="0">
                            <a:latin typeface="Cambria Math" panose="02040503050406030204" pitchFamily="18" charset="0"/>
                          </a:rPr>
                          <m:t>1258885</m:t>
                        </m:r>
                        <m:r>
                          <a:rPr lang="en-US" sz="2400" i="1">
                            <a:latin typeface="Cambria Math" panose="02040503050406030204" pitchFamily="18" charset="0"/>
                          </a:rPr>
                          <m:t>−1251279</m:t>
                        </m:r>
                      </m:num>
                      <m:den>
                        <m:f>
                          <m:fPr>
                            <m:type m:val="skw"/>
                            <m:ctrlPr>
                              <a:rPr lang="en-US" sz="2400" i="1">
                                <a:latin typeface="Cambria Math" panose="02040503050406030204" pitchFamily="18" charset="0"/>
                              </a:rPr>
                            </m:ctrlPr>
                          </m:fPr>
                          <m:num>
                            <m:r>
                              <a:rPr lang="en-US" sz="2400" b="0" i="1" smtClean="0">
                                <a:latin typeface="Cambria Math" panose="02040503050406030204" pitchFamily="18" charset="0"/>
                              </a:rPr>
                              <m:t>230117</m:t>
                            </m:r>
                          </m:num>
                          <m:den>
                            <m:rad>
                              <m:radPr>
                                <m:degHide m:val="on"/>
                                <m:ctrlPr>
                                  <a:rPr lang="en-US" sz="2400" i="1">
                                    <a:latin typeface="Cambria Math" panose="02040503050406030204" pitchFamily="18" charset="0"/>
                                  </a:rPr>
                                </m:ctrlPr>
                              </m:radPr>
                              <m:deg/>
                              <m:e>
                                <m:r>
                                  <a:rPr lang="en-US" sz="2400" b="0" i="1" smtClean="0">
                                    <a:latin typeface="Cambria Math" panose="02040503050406030204" pitchFamily="18" charset="0"/>
                                  </a:rPr>
                                  <m:t>47</m:t>
                                </m:r>
                              </m:e>
                            </m:rad>
                          </m:den>
                        </m:f>
                      </m:den>
                    </m:f>
                  </m:oMath>
                </a14:m>
                <a:r>
                  <a:rPr lang="en-US" sz="2400" dirty="0"/>
                  <a:t> = </a:t>
                </a:r>
                <a14:m>
                  <m:oMath xmlns:m="http://schemas.openxmlformats.org/officeDocument/2006/math">
                    <m:f>
                      <m:fPr>
                        <m:ctrlPr>
                          <a:rPr lang="en-US" sz="2400" i="1" dirty="0" smtClean="0">
                            <a:latin typeface="Cambria Math" panose="02040503050406030204" pitchFamily="18" charset="0"/>
                          </a:rPr>
                        </m:ctrlPr>
                      </m:fPr>
                      <m:num>
                        <m:r>
                          <a:rPr lang="en-US" sz="2400" b="0" i="1" dirty="0" smtClean="0">
                            <a:latin typeface="Cambria Math" panose="02040503050406030204" pitchFamily="18" charset="0"/>
                          </a:rPr>
                          <m:t>7606</m:t>
                        </m:r>
                      </m:num>
                      <m:den>
                        <m:r>
                          <a:rPr lang="en-US" sz="2400" b="0" i="1" dirty="0" smtClean="0">
                            <a:latin typeface="Cambria Math" panose="02040503050406030204" pitchFamily="18" charset="0"/>
                          </a:rPr>
                          <m:t>33566</m:t>
                        </m:r>
                      </m:den>
                    </m:f>
                    <m:r>
                      <a:rPr lang="en-US" sz="2400" b="0" i="1" dirty="0" smtClean="0">
                        <a:latin typeface="Cambria Math" panose="02040503050406030204" pitchFamily="18" charset="0"/>
                      </a:rPr>
                      <m:t>=0.23</m:t>
                    </m:r>
                  </m:oMath>
                </a14:m>
                <a:endParaRPr lang="en-US" sz="2400" dirty="0"/>
              </a:p>
            </p:txBody>
          </p:sp>
        </mc:Choice>
        <mc:Fallback xmlns="">
          <p:sp>
            <p:nvSpPr>
              <p:cNvPr id="7" name="TextBox 6">
                <a:extLst>
                  <a:ext uri="{FF2B5EF4-FFF2-40B4-BE49-F238E27FC236}">
                    <a16:creationId xmlns:a16="http://schemas.microsoft.com/office/drawing/2014/main" id="{87E3564F-5A0E-3342-8DD3-CDC8072FFD63}"/>
                  </a:ext>
                </a:extLst>
              </p:cNvPr>
              <p:cNvSpPr txBox="1">
                <a:spLocks noRot="1" noChangeAspect="1" noMove="1" noResize="1" noEditPoints="1" noAdjustHandles="1" noChangeArrowheads="1" noChangeShapeType="1" noTextEdit="1"/>
              </p:cNvSpPr>
              <p:nvPr/>
            </p:nvSpPr>
            <p:spPr>
              <a:xfrm>
                <a:off x="1773035" y="4267200"/>
                <a:ext cx="5597928" cy="660502"/>
              </a:xfrm>
              <a:prstGeom prst="rect">
                <a:avLst/>
              </a:prstGeom>
              <a:blipFill>
                <a:blip r:embed="rId3"/>
                <a:stretch>
                  <a:fillRect l="-1357" t="-42308" b="-130769"/>
                </a:stretch>
              </a:blipFill>
            </p:spPr>
            <p:txBody>
              <a:bodyPr/>
              <a:lstStyle/>
              <a:p>
                <a:r>
                  <a:rPr lang="en-US">
                    <a:noFill/>
                  </a:rPr>
                  <a:t> </a:t>
                </a:r>
              </a:p>
            </p:txBody>
          </p:sp>
        </mc:Fallback>
      </mc:AlternateContent>
    </p:spTree>
    <p:extLst>
      <p:ext uri="{BB962C8B-B14F-4D97-AF65-F5344CB8AC3E}">
        <p14:creationId xmlns:p14="http://schemas.microsoft.com/office/powerpoint/2010/main" val="3927870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60A82-6DFA-BD43-B8A3-851028374236}"/>
              </a:ext>
            </a:extLst>
          </p:cNvPr>
          <p:cNvSpPr>
            <a:spLocks noGrp="1"/>
          </p:cNvSpPr>
          <p:nvPr>
            <p:ph type="title"/>
          </p:nvPr>
        </p:nvSpPr>
        <p:spPr>
          <a:xfrm>
            <a:off x="1048797" y="137432"/>
            <a:ext cx="7200900" cy="1485900"/>
          </a:xfrm>
        </p:spPr>
        <p:txBody>
          <a:bodyPr anchor="t"/>
          <a:lstStyle/>
          <a:p>
            <a:pPr algn="ctr"/>
            <a:r>
              <a:rPr lang="en-US" dirty="0"/>
              <a:t>Beer</a:t>
            </a:r>
          </a:p>
        </p:txBody>
      </p:sp>
      <p:graphicFrame>
        <p:nvGraphicFramePr>
          <p:cNvPr id="5" name="Table 5">
            <a:extLst>
              <a:ext uri="{FF2B5EF4-FFF2-40B4-BE49-F238E27FC236}">
                <a16:creationId xmlns:a16="http://schemas.microsoft.com/office/drawing/2014/main" id="{19D7E7E6-B127-1F48-8D29-C590F6C2B851}"/>
              </a:ext>
            </a:extLst>
          </p:cNvPr>
          <p:cNvGraphicFramePr>
            <a:graphicFrameLocks noGrp="1"/>
          </p:cNvGraphicFramePr>
          <p:nvPr/>
        </p:nvGraphicFramePr>
        <p:xfrm>
          <a:off x="1257299" y="914400"/>
          <a:ext cx="6629400" cy="2514600"/>
        </p:xfrm>
        <a:graphic>
          <a:graphicData uri="http://schemas.openxmlformats.org/drawingml/2006/table">
            <a:tbl>
              <a:tblPr firstRow="1" firstCol="1" bandRow="1">
                <a:tableStyleId>{9DCAF9ED-07DC-4A11-8D7F-57B35C25682E}</a:tableStyleId>
              </a:tblPr>
              <a:tblGrid>
                <a:gridCol w="1104900">
                  <a:extLst>
                    <a:ext uri="{9D8B030D-6E8A-4147-A177-3AD203B41FA5}">
                      <a16:colId xmlns:a16="http://schemas.microsoft.com/office/drawing/2014/main" val="2691075599"/>
                    </a:ext>
                  </a:extLst>
                </a:gridCol>
                <a:gridCol w="1104900">
                  <a:extLst>
                    <a:ext uri="{9D8B030D-6E8A-4147-A177-3AD203B41FA5}">
                      <a16:colId xmlns:a16="http://schemas.microsoft.com/office/drawing/2014/main" val="3003917624"/>
                    </a:ext>
                  </a:extLst>
                </a:gridCol>
                <a:gridCol w="1104900">
                  <a:extLst>
                    <a:ext uri="{9D8B030D-6E8A-4147-A177-3AD203B41FA5}">
                      <a16:colId xmlns:a16="http://schemas.microsoft.com/office/drawing/2014/main" val="886545456"/>
                    </a:ext>
                  </a:extLst>
                </a:gridCol>
                <a:gridCol w="1104900">
                  <a:extLst>
                    <a:ext uri="{9D8B030D-6E8A-4147-A177-3AD203B41FA5}">
                      <a16:colId xmlns:a16="http://schemas.microsoft.com/office/drawing/2014/main" val="1345610231"/>
                    </a:ext>
                  </a:extLst>
                </a:gridCol>
                <a:gridCol w="1104900">
                  <a:extLst>
                    <a:ext uri="{9D8B030D-6E8A-4147-A177-3AD203B41FA5}">
                      <a16:colId xmlns:a16="http://schemas.microsoft.com/office/drawing/2014/main" val="218926270"/>
                    </a:ext>
                  </a:extLst>
                </a:gridCol>
                <a:gridCol w="1104900">
                  <a:extLst>
                    <a:ext uri="{9D8B030D-6E8A-4147-A177-3AD203B41FA5}">
                      <a16:colId xmlns:a16="http://schemas.microsoft.com/office/drawing/2014/main" val="1914816995"/>
                    </a:ext>
                  </a:extLst>
                </a:gridCol>
              </a:tblGrid>
              <a:tr h="50292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bg1"/>
                          </a:solidFill>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7030A0"/>
                          </a:solidFill>
                        </a:rPr>
                        <a:t>Beer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Wine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Spirits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5885350"/>
                  </a:ext>
                </a:extLst>
              </a:tr>
              <a:tr h="502920">
                <a:tc>
                  <a:txBody>
                    <a:bodyPr/>
                    <a:lstStyle/>
                    <a:p>
                      <a:r>
                        <a:rPr lang="en-US" dirty="0"/>
                        <a:t>2020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dirty="0"/>
                        <a:t>Mean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solidFill>
                            <a:schemeClr val="tx1"/>
                          </a:solidFill>
                        </a:rPr>
                        <a:t>1258885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solidFill>
                            <a:srgbClr val="7030A0"/>
                          </a:solidFill>
                        </a:rPr>
                        <a:t>419357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547043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290483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3483737"/>
                  </a:ext>
                </a:extLst>
              </a:tr>
              <a:tr h="50292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b="1" dirty="0">
                        <a:solidFill>
                          <a:srgbClr val="7030A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6511358"/>
                  </a:ext>
                </a:extLst>
              </a:tr>
              <a:tr h="502920">
                <a:tc>
                  <a:txBody>
                    <a:bodyPr/>
                    <a:lstStyle/>
                    <a:p>
                      <a:r>
                        <a:rPr lang="en-US" dirty="0"/>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dirty="0"/>
                        <a:t>Mean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solidFill>
                            <a:schemeClr val="tx1"/>
                          </a:solidFill>
                        </a:rPr>
                        <a:t>1251279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solidFill>
                            <a:srgbClr val="7030A0"/>
                          </a:solidFill>
                        </a:rPr>
                        <a:t>442376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503967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304936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6138057"/>
                  </a:ext>
                </a:extLst>
              </a:tr>
              <a:tr h="502920">
                <a:tc>
                  <a:txBody>
                    <a:bodyPr/>
                    <a:lstStyle/>
                    <a:p>
                      <a:r>
                        <a:rPr lang="en-US" dirty="0"/>
                        <a:t>(n=47)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dirty="0"/>
                        <a:t>Std. Dev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solidFill>
                            <a:schemeClr val="tx1"/>
                          </a:solidFill>
                        </a:rPr>
                        <a:t>230117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solidFill>
                            <a:srgbClr val="7030A0"/>
                          </a:solidFill>
                        </a:rPr>
                        <a:t>69138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140800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66856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312421"/>
                  </a:ext>
                </a:extLst>
              </a:tr>
            </a:tbl>
          </a:graphicData>
        </a:graphic>
      </p:graphicFrame>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48349D0-B252-9D40-82C9-4E91F21887E3}"/>
                  </a:ext>
                </a:extLst>
              </p:cNvPr>
              <p:cNvSpPr txBox="1"/>
              <p:nvPr/>
            </p:nvSpPr>
            <p:spPr>
              <a:xfrm>
                <a:off x="1048797" y="3482370"/>
                <a:ext cx="7962900" cy="3416320"/>
              </a:xfrm>
              <a:prstGeom prst="rect">
                <a:avLst/>
              </a:prstGeom>
              <a:noFill/>
            </p:spPr>
            <p:txBody>
              <a:bodyPr wrap="square" rtlCol="0">
                <a:spAutoFit/>
              </a:bodyPr>
              <a:lstStyle/>
              <a:p>
                <a:r>
                  <a:rPr lang="en-US" sz="2400" dirty="0"/>
                  <a:t>Critical value for Z: </a:t>
                </a:r>
                <a:r>
                  <a:rPr lang="en-US" sz="2400" dirty="0">
                    <a:solidFill>
                      <a:srgbClr val="7030A0"/>
                    </a:solidFill>
                  </a:rPr>
                  <a:t>Zcrit = </a:t>
                </a:r>
                <a14:m>
                  <m:oMath xmlns:m="http://schemas.openxmlformats.org/officeDocument/2006/math">
                    <m:r>
                      <a:rPr lang="en-US" sz="2400" i="1" smtClean="0">
                        <a:solidFill>
                          <a:srgbClr val="7030A0"/>
                        </a:solidFill>
                        <a:latin typeface="Cambria Math" panose="02040503050406030204" pitchFamily="18" charset="0"/>
                        <a:ea typeface="Cambria Math" panose="02040503050406030204" pitchFamily="18" charset="0"/>
                      </a:rPr>
                      <m:t>±</m:t>
                    </m:r>
                    <m:r>
                      <a:rPr lang="en-US" sz="2400" b="0" i="1" smtClean="0">
                        <a:solidFill>
                          <a:srgbClr val="7030A0"/>
                        </a:solidFill>
                        <a:latin typeface="Cambria Math" panose="02040503050406030204" pitchFamily="18" charset="0"/>
                        <a:ea typeface="Cambria Math" panose="02040503050406030204" pitchFamily="18" charset="0"/>
                      </a:rPr>
                      <m:t>1.96</m:t>
                    </m:r>
                  </m:oMath>
                </a14:m>
                <a:endParaRPr lang="en-US" sz="2400" dirty="0"/>
              </a:p>
              <a:p>
                <a:endParaRPr lang="en-US" sz="2400" dirty="0"/>
              </a:p>
              <a:p>
                <a:endParaRPr lang="en-US" sz="2400" dirty="0"/>
              </a:p>
              <a:p>
                <a:endParaRPr lang="en-US" sz="2400" dirty="0"/>
              </a:p>
              <a:p>
                <a:endParaRPr lang="en-US" sz="2400" dirty="0"/>
              </a:p>
              <a:p>
                <a:r>
                  <a:rPr lang="en-US" sz="2400" dirty="0"/>
                  <a:t>Decision regarding the null?</a:t>
                </a:r>
              </a:p>
              <a:p>
                <a:endParaRPr lang="en-US" sz="2400" dirty="0"/>
              </a:p>
              <a:p>
                <a:r>
                  <a:rPr lang="en-US" sz="2400" dirty="0"/>
                  <a:t>What does the decision tell us about beer consumption during the COVIDs?</a:t>
                </a:r>
              </a:p>
            </p:txBody>
          </p:sp>
        </mc:Choice>
        <mc:Fallback xmlns="">
          <p:sp>
            <p:nvSpPr>
              <p:cNvPr id="8" name="TextBox 7">
                <a:extLst>
                  <a:ext uri="{FF2B5EF4-FFF2-40B4-BE49-F238E27FC236}">
                    <a16:creationId xmlns:a16="http://schemas.microsoft.com/office/drawing/2014/main" id="{748349D0-B252-9D40-82C9-4E91F21887E3}"/>
                  </a:ext>
                </a:extLst>
              </p:cNvPr>
              <p:cNvSpPr txBox="1">
                <a:spLocks noRot="1" noChangeAspect="1" noMove="1" noResize="1" noEditPoints="1" noAdjustHandles="1" noChangeArrowheads="1" noChangeShapeType="1" noTextEdit="1"/>
              </p:cNvSpPr>
              <p:nvPr/>
            </p:nvSpPr>
            <p:spPr>
              <a:xfrm>
                <a:off x="1048797" y="3482370"/>
                <a:ext cx="7962900" cy="3416320"/>
              </a:xfrm>
              <a:prstGeom prst="rect">
                <a:avLst/>
              </a:prstGeom>
              <a:blipFill>
                <a:blip r:embed="rId2"/>
                <a:stretch>
                  <a:fillRect l="-1274" t="-1481"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0C80106-57AC-994B-8A21-21DDA54A0375}"/>
                  </a:ext>
                </a:extLst>
              </p:cNvPr>
              <p:cNvSpPr txBox="1"/>
              <p:nvPr/>
            </p:nvSpPr>
            <p:spPr>
              <a:xfrm>
                <a:off x="1773035" y="4267200"/>
                <a:ext cx="5597928" cy="660502"/>
              </a:xfrm>
              <a:prstGeom prst="rect">
                <a:avLst/>
              </a:prstGeom>
              <a:noFill/>
            </p:spPr>
            <p:txBody>
              <a:bodyPr wrap="square" lIns="0" tIns="0" rIns="0" bIns="0" rtlCol="0">
                <a:spAutoFit/>
              </a:bodyPr>
              <a:lstStyle/>
              <a:p>
                <a14:m>
                  <m:oMath xmlns:m="http://schemas.openxmlformats.org/officeDocument/2006/math">
                    <m:r>
                      <a:rPr lang="en-US" sz="2400" b="0" i="1" smtClean="0">
                        <a:latin typeface="Cambria Math" panose="02040503050406030204" pitchFamily="18" charset="0"/>
                      </a:rPr>
                      <m:t>𝑧</m:t>
                    </m:r>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𝑀</m:t>
                        </m:r>
                        <m:r>
                          <a:rPr lang="en-US" sz="2400" b="0" i="1" smtClean="0">
                            <a:latin typeface="Cambria Math" panose="02040503050406030204" pitchFamily="18" charset="0"/>
                          </a:rPr>
                          <m:t>−</m:t>
                        </m:r>
                        <m:r>
                          <a:rPr lang="en-US" sz="2400" b="0" i="1" smtClean="0">
                            <a:latin typeface="Cambria Math" panose="02040503050406030204" pitchFamily="18" charset="0"/>
                          </a:rPr>
                          <m:t>𝜇</m:t>
                        </m:r>
                      </m:num>
                      <m:den>
                        <m:f>
                          <m:fPr>
                            <m:type m:val="skw"/>
                            <m:ctrlPr>
                              <a:rPr lang="en-US" sz="2400" b="0" i="1" smtClean="0">
                                <a:latin typeface="Cambria Math" panose="02040503050406030204" pitchFamily="18" charset="0"/>
                              </a:rPr>
                            </m:ctrlPr>
                          </m:fPr>
                          <m:num>
                            <m:r>
                              <a:rPr lang="en-US" sz="2400" b="0" i="1" smtClean="0">
                                <a:latin typeface="Cambria Math" panose="02040503050406030204" pitchFamily="18" charset="0"/>
                              </a:rPr>
                              <m:t>𝜎</m:t>
                            </m:r>
                          </m:num>
                          <m:den>
                            <m:rad>
                              <m:radPr>
                                <m:degHide m:val="on"/>
                                <m:ctrlPr>
                                  <a:rPr lang="en-US" sz="2400" b="0" i="1" smtClean="0">
                                    <a:latin typeface="Cambria Math" panose="02040503050406030204" pitchFamily="18" charset="0"/>
                                  </a:rPr>
                                </m:ctrlPr>
                              </m:radPr>
                              <m:deg/>
                              <m:e>
                                <m:r>
                                  <a:rPr lang="en-US" sz="2400" b="0" i="1" smtClean="0">
                                    <a:latin typeface="Cambria Math" panose="02040503050406030204" pitchFamily="18" charset="0"/>
                                  </a:rPr>
                                  <m:t>𝑛</m:t>
                                </m:r>
                              </m:e>
                            </m:rad>
                          </m:den>
                        </m:f>
                      </m:den>
                    </m:f>
                    <m:r>
                      <a:rPr lang="en-US" sz="2400" b="0" i="1" smtClean="0">
                        <a:latin typeface="Cambria Math" panose="02040503050406030204" pitchFamily="18" charset="0"/>
                      </a:rPr>
                      <m:t>=</m:t>
                    </m:r>
                    <m:f>
                      <m:fPr>
                        <m:ctrlPr>
                          <a:rPr lang="en-US" sz="2400" i="1">
                            <a:latin typeface="Cambria Math" panose="02040503050406030204" pitchFamily="18" charset="0"/>
                          </a:rPr>
                        </m:ctrlPr>
                      </m:fPr>
                      <m:num>
                        <m:r>
                          <a:rPr lang="en-US" sz="2400" b="0" i="1" smtClean="0">
                            <a:latin typeface="Cambria Math" panose="02040503050406030204" pitchFamily="18" charset="0"/>
                          </a:rPr>
                          <m:t>419357</m:t>
                        </m:r>
                        <m:r>
                          <a:rPr lang="en-US" sz="2400" i="1">
                            <a:latin typeface="Cambria Math" panose="02040503050406030204" pitchFamily="18" charset="0"/>
                          </a:rPr>
                          <m:t>−</m:t>
                        </m:r>
                        <m:r>
                          <a:rPr lang="en-US" sz="2400" b="0" i="1" smtClean="0">
                            <a:latin typeface="Cambria Math" panose="02040503050406030204" pitchFamily="18" charset="0"/>
                          </a:rPr>
                          <m:t>442376</m:t>
                        </m:r>
                      </m:num>
                      <m:den>
                        <m:f>
                          <m:fPr>
                            <m:type m:val="skw"/>
                            <m:ctrlPr>
                              <a:rPr lang="en-US" sz="2400" i="1">
                                <a:latin typeface="Cambria Math" panose="02040503050406030204" pitchFamily="18" charset="0"/>
                              </a:rPr>
                            </m:ctrlPr>
                          </m:fPr>
                          <m:num>
                            <m:r>
                              <a:rPr lang="en-US" sz="2400" b="0" i="1" smtClean="0">
                                <a:latin typeface="Cambria Math" panose="02040503050406030204" pitchFamily="18" charset="0"/>
                              </a:rPr>
                              <m:t>69138</m:t>
                            </m:r>
                          </m:num>
                          <m:den>
                            <m:rad>
                              <m:radPr>
                                <m:degHide m:val="on"/>
                                <m:ctrlPr>
                                  <a:rPr lang="en-US" sz="2400" i="1">
                                    <a:latin typeface="Cambria Math" panose="02040503050406030204" pitchFamily="18" charset="0"/>
                                  </a:rPr>
                                </m:ctrlPr>
                              </m:radPr>
                              <m:deg/>
                              <m:e>
                                <m:r>
                                  <a:rPr lang="en-US" sz="2400" b="0" i="1" smtClean="0">
                                    <a:latin typeface="Cambria Math" panose="02040503050406030204" pitchFamily="18" charset="0"/>
                                  </a:rPr>
                                  <m:t>47</m:t>
                                </m:r>
                              </m:e>
                            </m:rad>
                          </m:den>
                        </m:f>
                      </m:den>
                    </m:f>
                  </m:oMath>
                </a14:m>
                <a:r>
                  <a:rPr lang="en-US" sz="2400" dirty="0"/>
                  <a:t> = </a:t>
                </a:r>
                <a14:m>
                  <m:oMath xmlns:m="http://schemas.openxmlformats.org/officeDocument/2006/math">
                    <m:f>
                      <m:fPr>
                        <m:ctrlPr>
                          <a:rPr lang="en-US" sz="2400" i="1" dirty="0" smtClean="0">
                            <a:latin typeface="Cambria Math" panose="02040503050406030204" pitchFamily="18" charset="0"/>
                          </a:rPr>
                        </m:ctrlPr>
                      </m:fPr>
                      <m:num>
                        <m:r>
                          <a:rPr lang="en-US" sz="2400" b="0" i="1" dirty="0" smtClean="0">
                            <a:latin typeface="Cambria Math" panose="02040503050406030204" pitchFamily="18" charset="0"/>
                          </a:rPr>
                          <m:t>−23018</m:t>
                        </m:r>
                      </m:num>
                      <m:den>
                        <m:r>
                          <a:rPr lang="en-US" sz="2400" b="0" i="1" dirty="0" smtClean="0">
                            <a:latin typeface="Cambria Math" panose="02040503050406030204" pitchFamily="18" charset="0"/>
                          </a:rPr>
                          <m:t>10084</m:t>
                        </m:r>
                      </m:den>
                    </m:f>
                    <m:r>
                      <a:rPr lang="en-US" sz="2400" b="0" i="1" dirty="0" smtClean="0">
                        <a:latin typeface="Cambria Math" panose="02040503050406030204" pitchFamily="18" charset="0"/>
                      </a:rPr>
                      <m:t>=−2.28</m:t>
                    </m:r>
                  </m:oMath>
                </a14:m>
                <a:endParaRPr lang="en-US" sz="2400" dirty="0"/>
              </a:p>
            </p:txBody>
          </p:sp>
        </mc:Choice>
        <mc:Fallback xmlns="">
          <p:sp>
            <p:nvSpPr>
              <p:cNvPr id="6" name="TextBox 5">
                <a:extLst>
                  <a:ext uri="{FF2B5EF4-FFF2-40B4-BE49-F238E27FC236}">
                    <a16:creationId xmlns:a16="http://schemas.microsoft.com/office/drawing/2014/main" id="{B0C80106-57AC-994B-8A21-21DDA54A0375}"/>
                  </a:ext>
                </a:extLst>
              </p:cNvPr>
              <p:cNvSpPr txBox="1">
                <a:spLocks noRot="1" noChangeAspect="1" noMove="1" noResize="1" noEditPoints="1" noAdjustHandles="1" noChangeArrowheads="1" noChangeShapeType="1" noTextEdit="1"/>
              </p:cNvSpPr>
              <p:nvPr/>
            </p:nvSpPr>
            <p:spPr>
              <a:xfrm>
                <a:off x="1773035" y="4267200"/>
                <a:ext cx="5597928" cy="660502"/>
              </a:xfrm>
              <a:prstGeom prst="rect">
                <a:avLst/>
              </a:prstGeom>
              <a:blipFill>
                <a:blip r:embed="rId3"/>
                <a:stretch>
                  <a:fillRect l="-1357" t="-42308" b="-130769"/>
                </a:stretch>
              </a:blipFill>
            </p:spPr>
            <p:txBody>
              <a:bodyPr/>
              <a:lstStyle/>
              <a:p>
                <a:r>
                  <a:rPr lang="en-US">
                    <a:noFill/>
                  </a:rPr>
                  <a:t> </a:t>
                </a:r>
              </a:p>
            </p:txBody>
          </p:sp>
        </mc:Fallback>
      </mc:AlternateContent>
    </p:spTree>
    <p:extLst>
      <p:ext uri="{BB962C8B-B14F-4D97-AF65-F5344CB8AC3E}">
        <p14:creationId xmlns:p14="http://schemas.microsoft.com/office/powerpoint/2010/main" val="4180556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850"/>
            <a:ext cx="8229600" cy="639762"/>
          </a:xfrm>
        </p:spPr>
        <p:txBody>
          <a:bodyPr>
            <a:normAutofit/>
          </a:bodyPr>
          <a:lstStyle/>
          <a:p>
            <a:r>
              <a:rPr lang="en-US" dirty="0"/>
              <a:t>Key Definitions</a:t>
            </a:r>
          </a:p>
        </p:txBody>
      </p:sp>
      <p:sp>
        <p:nvSpPr>
          <p:cNvPr id="3" name="Content Placeholder 2"/>
          <p:cNvSpPr>
            <a:spLocks noGrp="1"/>
          </p:cNvSpPr>
          <p:nvPr>
            <p:ph idx="1"/>
          </p:nvPr>
        </p:nvSpPr>
        <p:spPr>
          <a:xfrm>
            <a:off x="609600" y="3429000"/>
            <a:ext cx="8229600" cy="3124200"/>
          </a:xfrm>
        </p:spPr>
        <p:txBody>
          <a:bodyPr>
            <a:normAutofit/>
          </a:bodyPr>
          <a:lstStyle/>
          <a:p>
            <a:r>
              <a:rPr lang="en-US" sz="2400" b="1" i="1" dirty="0">
                <a:solidFill>
                  <a:schemeClr val="accent5"/>
                </a:solidFill>
              </a:rPr>
              <a:t>Factor Levels</a:t>
            </a:r>
            <a:r>
              <a:rPr lang="en-US" sz="2400" dirty="0">
                <a:solidFill>
                  <a:schemeClr val="accent5"/>
                </a:solidFill>
              </a:rPr>
              <a:t>: </a:t>
            </a:r>
            <a:r>
              <a:rPr lang="en-US" sz="2400" dirty="0"/>
              <a:t>values associated with a factor</a:t>
            </a:r>
            <a:endParaRPr lang="en-US" sz="2400" b="1" dirty="0"/>
          </a:p>
          <a:p>
            <a:pPr lvl="1"/>
            <a:r>
              <a:rPr lang="en-US" sz="2400" dirty="0"/>
              <a:t>No coffee vs. Little bit vs. Lot</a:t>
            </a:r>
            <a:endParaRPr lang="en-US" sz="2400" b="1" dirty="0"/>
          </a:p>
          <a:p>
            <a:pPr lvl="1"/>
            <a:r>
              <a:rPr lang="en-US" sz="2400" dirty="0"/>
              <a:t>Study vs. Did not study</a:t>
            </a:r>
            <a:endParaRPr lang="en-US" sz="2400" b="1" dirty="0"/>
          </a:p>
          <a:p>
            <a:r>
              <a:rPr lang="en-US" sz="2400" b="1" i="1" dirty="0">
                <a:solidFill>
                  <a:schemeClr val="accent5"/>
                </a:solidFill>
              </a:rPr>
              <a:t>Treatment</a:t>
            </a:r>
            <a:r>
              <a:rPr lang="en-US" sz="2400" dirty="0">
                <a:solidFill>
                  <a:schemeClr val="accent5"/>
                </a:solidFill>
              </a:rPr>
              <a:t>:</a:t>
            </a:r>
            <a:r>
              <a:rPr lang="en-US" sz="2400" dirty="0"/>
              <a:t> a particular combination of factor levels.</a:t>
            </a:r>
          </a:p>
          <a:p>
            <a:pPr lvl="1"/>
            <a:r>
              <a:rPr lang="en-US" sz="2400" dirty="0"/>
              <a:t>No coffee/studied</a:t>
            </a:r>
          </a:p>
          <a:p>
            <a:pPr lvl="1"/>
            <a:r>
              <a:rPr lang="en-US" sz="2400" dirty="0"/>
              <a:t>Little Bit of Coffee/Did not study</a:t>
            </a:r>
            <a:r>
              <a:rPr lang="en-US" sz="2400" b="1" dirty="0"/>
              <a:t>	</a:t>
            </a:r>
            <a:endParaRPr lang="en-US" sz="2400" dirty="0"/>
          </a:p>
        </p:txBody>
      </p:sp>
      <p:graphicFrame>
        <p:nvGraphicFramePr>
          <p:cNvPr id="6" name="Table 5"/>
          <p:cNvGraphicFramePr>
            <a:graphicFrameLocks noGrp="1"/>
          </p:cNvGraphicFramePr>
          <p:nvPr>
            <p:extLst>
              <p:ext uri="{D42A27DB-BD31-4B8C-83A1-F6EECF244321}">
                <p14:modId xmlns:p14="http://schemas.microsoft.com/office/powerpoint/2010/main" val="4231254334"/>
              </p:ext>
            </p:extLst>
          </p:nvPr>
        </p:nvGraphicFramePr>
        <p:xfrm>
          <a:off x="609600" y="1354250"/>
          <a:ext cx="7924800" cy="1828800"/>
        </p:xfrm>
        <a:graphic>
          <a:graphicData uri="http://schemas.openxmlformats.org/drawingml/2006/table">
            <a:tbl>
              <a:tblPr firstRow="1">
                <a:tableStyleId>{FABFCF23-3B69-468F-B69F-88F6DE6A72F2}</a:tableStyleId>
              </a:tblPr>
              <a:tblGrid>
                <a:gridCol w="1835214">
                  <a:extLst>
                    <a:ext uri="{9D8B030D-6E8A-4147-A177-3AD203B41FA5}">
                      <a16:colId xmlns:a16="http://schemas.microsoft.com/office/drawing/2014/main" val="20000"/>
                    </a:ext>
                  </a:extLst>
                </a:gridCol>
                <a:gridCol w="2127186">
                  <a:extLst>
                    <a:ext uri="{9D8B030D-6E8A-4147-A177-3AD203B41FA5}">
                      <a16:colId xmlns:a16="http://schemas.microsoft.com/office/drawing/2014/main" val="20001"/>
                    </a:ext>
                  </a:extLst>
                </a:gridCol>
                <a:gridCol w="1981200">
                  <a:extLst>
                    <a:ext uri="{9D8B030D-6E8A-4147-A177-3AD203B41FA5}">
                      <a16:colId xmlns:a16="http://schemas.microsoft.com/office/drawing/2014/main" val="20002"/>
                    </a:ext>
                  </a:extLst>
                </a:gridCol>
                <a:gridCol w="1981200">
                  <a:extLst>
                    <a:ext uri="{9D8B030D-6E8A-4147-A177-3AD203B41FA5}">
                      <a16:colId xmlns:a16="http://schemas.microsoft.com/office/drawing/2014/main" val="20003"/>
                    </a:ext>
                  </a:extLst>
                </a:gridCol>
              </a:tblGrid>
              <a:tr h="0">
                <a:tc>
                  <a:txBody>
                    <a:bodyPr/>
                    <a:lstStyle/>
                    <a:p>
                      <a:pPr marL="0" marR="0" algn="ctr">
                        <a:spcBef>
                          <a:spcPts val="0"/>
                        </a:spcBef>
                        <a:spcAft>
                          <a:spcPts val="0"/>
                        </a:spcAft>
                      </a:pPr>
                      <a:r>
                        <a:rPr lang="en-US" sz="2400" dirty="0">
                          <a:effectLst/>
                        </a:rPr>
                        <a:t> </a:t>
                      </a:r>
                    </a:p>
                  </a:txBody>
                  <a:tcPr marL="68580" marR="68580" marT="0" marB="0"/>
                </a:tc>
                <a:tc>
                  <a:txBody>
                    <a:bodyPr/>
                    <a:lstStyle/>
                    <a:p>
                      <a:pPr marL="0" marR="0" algn="ctr">
                        <a:spcBef>
                          <a:spcPts val="0"/>
                        </a:spcBef>
                        <a:spcAft>
                          <a:spcPts val="0"/>
                        </a:spcAft>
                      </a:pPr>
                      <a:r>
                        <a:rPr lang="en-US" sz="2400" dirty="0">
                          <a:effectLst/>
                        </a:rPr>
                        <a:t>No Coffee</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Little Bit</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a:effectLst/>
                        </a:rPr>
                        <a:t>Lot</a:t>
                      </a:r>
                      <a:endParaRPr lang="en-US" sz="2400" b="1">
                        <a:effectLst/>
                        <a:latin typeface="Times New Roman"/>
                        <a:ea typeface="Times New Roman"/>
                      </a:endParaRPr>
                    </a:p>
                  </a:txBody>
                  <a:tcPr marL="68580" marR="68580" marT="0" marB="0"/>
                </a:tc>
                <a:extLst>
                  <a:ext uri="{0D108BD9-81ED-4DB2-BD59-A6C34878D82A}">
                    <a16:rowId xmlns:a16="http://schemas.microsoft.com/office/drawing/2014/main" val="10000"/>
                  </a:ext>
                </a:extLst>
              </a:tr>
              <a:tr h="0">
                <a:tc>
                  <a:txBody>
                    <a:bodyPr/>
                    <a:lstStyle/>
                    <a:p>
                      <a:pPr marL="0" marR="0" algn="ctr">
                        <a:spcBef>
                          <a:spcPts val="0"/>
                        </a:spcBef>
                        <a:spcAft>
                          <a:spcPts val="0"/>
                        </a:spcAft>
                      </a:pPr>
                      <a:r>
                        <a:rPr lang="en-US" sz="2400" dirty="0">
                          <a:effectLst/>
                        </a:rPr>
                        <a:t> Studied</a:t>
                      </a:r>
                    </a:p>
                    <a:p>
                      <a:pPr marL="0" marR="0" algn="ctr">
                        <a:spcBef>
                          <a:spcPts val="0"/>
                        </a:spcBef>
                        <a:spcAft>
                          <a:spcPts val="0"/>
                        </a:spcAft>
                      </a:pPr>
                      <a:r>
                        <a:rPr lang="en-US" sz="2400" dirty="0">
                          <a:effectLst/>
                        </a:rPr>
                        <a:t> </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 82 </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 95</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 80</a:t>
                      </a:r>
                      <a:endParaRPr lang="en-US" sz="2400" b="1" dirty="0">
                        <a:effectLst/>
                        <a:latin typeface="Times New Roman"/>
                        <a:ea typeface="Times New Roman"/>
                      </a:endParaRPr>
                    </a:p>
                  </a:txBody>
                  <a:tcPr marL="68580" marR="68580" marT="0" marB="0"/>
                </a:tc>
                <a:extLst>
                  <a:ext uri="{0D108BD9-81ED-4DB2-BD59-A6C34878D82A}">
                    <a16:rowId xmlns:a16="http://schemas.microsoft.com/office/drawing/2014/main" val="10001"/>
                  </a:ext>
                </a:extLst>
              </a:tr>
              <a:tr h="0">
                <a:tc>
                  <a:txBody>
                    <a:bodyPr/>
                    <a:lstStyle/>
                    <a:p>
                      <a:pPr marL="0" marR="0" algn="ctr">
                        <a:spcBef>
                          <a:spcPts val="0"/>
                        </a:spcBef>
                        <a:spcAft>
                          <a:spcPts val="0"/>
                        </a:spcAft>
                      </a:pPr>
                      <a:r>
                        <a:rPr lang="en-US" sz="2400" dirty="0">
                          <a:effectLst/>
                        </a:rPr>
                        <a:t>Did not Study</a:t>
                      </a:r>
                    </a:p>
                    <a:p>
                      <a:pPr marL="0" marR="0" algn="ctr">
                        <a:spcBef>
                          <a:spcPts val="0"/>
                        </a:spcBef>
                        <a:spcAft>
                          <a:spcPts val="0"/>
                        </a:spcAft>
                      </a:pPr>
                      <a:r>
                        <a:rPr lang="en-US" sz="2400" dirty="0">
                          <a:effectLst/>
                        </a:rPr>
                        <a:t> </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 74</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 73</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 60</a:t>
                      </a:r>
                    </a:p>
                    <a:p>
                      <a:pPr marL="0" marR="0" algn="ctr">
                        <a:spcBef>
                          <a:spcPts val="0"/>
                        </a:spcBef>
                        <a:spcAft>
                          <a:spcPts val="0"/>
                        </a:spcAft>
                      </a:pPr>
                      <a:endParaRPr lang="en-US" sz="2400" b="1" dirty="0">
                        <a:effectLst/>
                        <a:latin typeface="Times New Roman"/>
                        <a:ea typeface="Times New Roman"/>
                      </a:endParaRPr>
                    </a:p>
                  </a:txBody>
                  <a:tcPr marL="68580" marR="68580" marT="0" marB="0"/>
                </a:tc>
                <a:extLst>
                  <a:ext uri="{0D108BD9-81ED-4DB2-BD59-A6C34878D82A}">
                    <a16:rowId xmlns:a16="http://schemas.microsoft.com/office/drawing/2014/main" val="10002"/>
                  </a:ext>
                </a:extLst>
              </a:tr>
            </a:tbl>
          </a:graphicData>
        </a:graphic>
      </p:graphicFrame>
      <p:sp>
        <p:nvSpPr>
          <p:cNvPr id="7" name="Rectangle 2"/>
          <p:cNvSpPr>
            <a:spLocks noChangeArrowheads="1"/>
          </p:cNvSpPr>
          <p:nvPr/>
        </p:nvSpPr>
        <p:spPr bwMode="auto">
          <a:xfrm>
            <a:off x="952500" y="714488"/>
            <a:ext cx="7239000" cy="738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Caffeine, Studying, and Exam Performance</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3943292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60A82-6DFA-BD43-B8A3-851028374236}"/>
              </a:ext>
            </a:extLst>
          </p:cNvPr>
          <p:cNvSpPr>
            <a:spLocks noGrp="1"/>
          </p:cNvSpPr>
          <p:nvPr>
            <p:ph type="title"/>
          </p:nvPr>
        </p:nvSpPr>
        <p:spPr>
          <a:xfrm>
            <a:off x="1048797" y="137432"/>
            <a:ext cx="7200900" cy="1485900"/>
          </a:xfrm>
        </p:spPr>
        <p:txBody>
          <a:bodyPr anchor="t"/>
          <a:lstStyle/>
          <a:p>
            <a:pPr algn="ctr"/>
            <a:r>
              <a:rPr lang="en-US" dirty="0"/>
              <a:t>Wine</a:t>
            </a:r>
          </a:p>
        </p:txBody>
      </p:sp>
      <p:graphicFrame>
        <p:nvGraphicFramePr>
          <p:cNvPr id="5" name="Table 5">
            <a:extLst>
              <a:ext uri="{FF2B5EF4-FFF2-40B4-BE49-F238E27FC236}">
                <a16:creationId xmlns:a16="http://schemas.microsoft.com/office/drawing/2014/main" id="{19D7E7E6-B127-1F48-8D29-C590F6C2B851}"/>
              </a:ext>
            </a:extLst>
          </p:cNvPr>
          <p:cNvGraphicFramePr>
            <a:graphicFrameLocks noGrp="1"/>
          </p:cNvGraphicFramePr>
          <p:nvPr/>
        </p:nvGraphicFramePr>
        <p:xfrm>
          <a:off x="1257299" y="914400"/>
          <a:ext cx="6629400" cy="2514600"/>
        </p:xfrm>
        <a:graphic>
          <a:graphicData uri="http://schemas.openxmlformats.org/drawingml/2006/table">
            <a:tbl>
              <a:tblPr firstRow="1" firstCol="1" bandRow="1">
                <a:tableStyleId>{9DCAF9ED-07DC-4A11-8D7F-57B35C25682E}</a:tableStyleId>
              </a:tblPr>
              <a:tblGrid>
                <a:gridCol w="1104900">
                  <a:extLst>
                    <a:ext uri="{9D8B030D-6E8A-4147-A177-3AD203B41FA5}">
                      <a16:colId xmlns:a16="http://schemas.microsoft.com/office/drawing/2014/main" val="2691075599"/>
                    </a:ext>
                  </a:extLst>
                </a:gridCol>
                <a:gridCol w="1104900">
                  <a:extLst>
                    <a:ext uri="{9D8B030D-6E8A-4147-A177-3AD203B41FA5}">
                      <a16:colId xmlns:a16="http://schemas.microsoft.com/office/drawing/2014/main" val="3003917624"/>
                    </a:ext>
                  </a:extLst>
                </a:gridCol>
                <a:gridCol w="1104900">
                  <a:extLst>
                    <a:ext uri="{9D8B030D-6E8A-4147-A177-3AD203B41FA5}">
                      <a16:colId xmlns:a16="http://schemas.microsoft.com/office/drawing/2014/main" val="886545456"/>
                    </a:ext>
                  </a:extLst>
                </a:gridCol>
                <a:gridCol w="1104900">
                  <a:extLst>
                    <a:ext uri="{9D8B030D-6E8A-4147-A177-3AD203B41FA5}">
                      <a16:colId xmlns:a16="http://schemas.microsoft.com/office/drawing/2014/main" val="1345610231"/>
                    </a:ext>
                  </a:extLst>
                </a:gridCol>
                <a:gridCol w="1104900">
                  <a:extLst>
                    <a:ext uri="{9D8B030D-6E8A-4147-A177-3AD203B41FA5}">
                      <a16:colId xmlns:a16="http://schemas.microsoft.com/office/drawing/2014/main" val="218926270"/>
                    </a:ext>
                  </a:extLst>
                </a:gridCol>
                <a:gridCol w="1104900">
                  <a:extLst>
                    <a:ext uri="{9D8B030D-6E8A-4147-A177-3AD203B41FA5}">
                      <a16:colId xmlns:a16="http://schemas.microsoft.com/office/drawing/2014/main" val="1914816995"/>
                    </a:ext>
                  </a:extLst>
                </a:gridCol>
              </a:tblGrid>
              <a:tr h="50292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bg1"/>
                          </a:solidFill>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bg1"/>
                          </a:solidFill>
                        </a:rPr>
                        <a:t>Beer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solidFill>
                            <a:srgbClr val="7030A0"/>
                          </a:solidFill>
                        </a:rPr>
                        <a:t>Wine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Spirits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5885350"/>
                  </a:ext>
                </a:extLst>
              </a:tr>
              <a:tr h="502920">
                <a:tc>
                  <a:txBody>
                    <a:bodyPr/>
                    <a:lstStyle/>
                    <a:p>
                      <a:r>
                        <a:rPr lang="en-US" dirty="0"/>
                        <a:t>2020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dirty="0"/>
                        <a:t>Mean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solidFill>
                            <a:schemeClr val="tx1"/>
                          </a:solidFill>
                        </a:rPr>
                        <a:t>1258885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solidFill>
                            <a:schemeClr val="tx1"/>
                          </a:solidFill>
                        </a:rPr>
                        <a:t>419357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solidFill>
                            <a:srgbClr val="7030A0"/>
                          </a:solidFill>
                        </a:rPr>
                        <a:t>547043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290483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3483737"/>
                  </a:ext>
                </a:extLst>
              </a:tr>
              <a:tr h="50292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b="1" dirty="0">
                        <a:solidFill>
                          <a:srgbClr val="7030A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6511358"/>
                  </a:ext>
                </a:extLst>
              </a:tr>
              <a:tr h="502920">
                <a:tc>
                  <a:txBody>
                    <a:bodyPr/>
                    <a:lstStyle/>
                    <a:p>
                      <a:r>
                        <a:rPr lang="en-US" dirty="0"/>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dirty="0"/>
                        <a:t>Mean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solidFill>
                            <a:schemeClr val="tx1"/>
                          </a:solidFill>
                        </a:rPr>
                        <a:t>1251279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solidFill>
                            <a:schemeClr val="tx1"/>
                          </a:solidFill>
                        </a:rPr>
                        <a:t>442376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solidFill>
                            <a:srgbClr val="7030A0"/>
                          </a:solidFill>
                        </a:rPr>
                        <a:t>503967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304936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6138057"/>
                  </a:ext>
                </a:extLst>
              </a:tr>
              <a:tr h="502920">
                <a:tc>
                  <a:txBody>
                    <a:bodyPr/>
                    <a:lstStyle/>
                    <a:p>
                      <a:r>
                        <a:rPr lang="en-US" dirty="0"/>
                        <a:t>(n=47)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dirty="0"/>
                        <a:t>Std. Dev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solidFill>
                            <a:schemeClr val="tx1"/>
                          </a:solidFill>
                        </a:rPr>
                        <a:t>230117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solidFill>
                            <a:schemeClr val="tx1"/>
                          </a:solidFill>
                        </a:rPr>
                        <a:t>69138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solidFill>
                            <a:srgbClr val="7030A0"/>
                          </a:solidFill>
                        </a:rPr>
                        <a:t>140800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66856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312421"/>
                  </a:ext>
                </a:extLst>
              </a:tr>
            </a:tbl>
          </a:graphicData>
        </a:graphic>
      </p:graphicFrame>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48349D0-B252-9D40-82C9-4E91F21887E3}"/>
                  </a:ext>
                </a:extLst>
              </p:cNvPr>
              <p:cNvSpPr txBox="1"/>
              <p:nvPr/>
            </p:nvSpPr>
            <p:spPr>
              <a:xfrm>
                <a:off x="1048797" y="3482370"/>
                <a:ext cx="7962900" cy="3416320"/>
              </a:xfrm>
              <a:prstGeom prst="rect">
                <a:avLst/>
              </a:prstGeom>
              <a:noFill/>
            </p:spPr>
            <p:txBody>
              <a:bodyPr wrap="square" rtlCol="0">
                <a:spAutoFit/>
              </a:bodyPr>
              <a:lstStyle/>
              <a:p>
                <a:r>
                  <a:rPr lang="en-US" sz="2400" dirty="0"/>
                  <a:t>Critical value for Z:  </a:t>
                </a:r>
                <a:r>
                  <a:rPr lang="en-US" sz="2400" dirty="0">
                    <a:solidFill>
                      <a:srgbClr val="7030A0"/>
                    </a:solidFill>
                  </a:rPr>
                  <a:t>Zcrit = </a:t>
                </a:r>
                <a14:m>
                  <m:oMath xmlns:m="http://schemas.openxmlformats.org/officeDocument/2006/math">
                    <m:r>
                      <a:rPr lang="en-US" sz="2400" i="1" smtClean="0">
                        <a:solidFill>
                          <a:srgbClr val="7030A0"/>
                        </a:solidFill>
                        <a:latin typeface="Cambria Math" panose="02040503050406030204" pitchFamily="18" charset="0"/>
                        <a:ea typeface="Cambria Math" panose="02040503050406030204" pitchFamily="18" charset="0"/>
                      </a:rPr>
                      <m:t>±</m:t>
                    </m:r>
                    <m:r>
                      <a:rPr lang="en-US" sz="2400" b="0" i="1" smtClean="0">
                        <a:solidFill>
                          <a:srgbClr val="7030A0"/>
                        </a:solidFill>
                        <a:latin typeface="Cambria Math" panose="02040503050406030204" pitchFamily="18" charset="0"/>
                        <a:ea typeface="Cambria Math" panose="02040503050406030204" pitchFamily="18" charset="0"/>
                      </a:rPr>
                      <m:t>1.96</m:t>
                    </m:r>
                  </m:oMath>
                </a14:m>
                <a:endParaRPr lang="en-US" sz="2400" dirty="0">
                  <a:solidFill>
                    <a:srgbClr val="7030A0"/>
                  </a:solidFill>
                </a:endParaRPr>
              </a:p>
              <a:p>
                <a:endParaRPr lang="en-US" sz="2400" dirty="0"/>
              </a:p>
              <a:p>
                <a:endParaRPr lang="en-US" sz="2400" dirty="0"/>
              </a:p>
              <a:p>
                <a:endParaRPr lang="en-US" sz="2400" dirty="0"/>
              </a:p>
              <a:p>
                <a:endParaRPr lang="en-US" sz="2400" dirty="0"/>
              </a:p>
              <a:p>
                <a:r>
                  <a:rPr lang="en-US" sz="2400" dirty="0"/>
                  <a:t>Decision regarding the null?</a:t>
                </a:r>
              </a:p>
              <a:p>
                <a:endParaRPr lang="en-US" sz="2400" dirty="0"/>
              </a:p>
              <a:p>
                <a:r>
                  <a:rPr lang="en-US" sz="2400" dirty="0"/>
                  <a:t>What does the decision tell us about wine consumption during the COVIDs?</a:t>
                </a:r>
              </a:p>
            </p:txBody>
          </p:sp>
        </mc:Choice>
        <mc:Fallback xmlns="">
          <p:sp>
            <p:nvSpPr>
              <p:cNvPr id="8" name="TextBox 7">
                <a:extLst>
                  <a:ext uri="{FF2B5EF4-FFF2-40B4-BE49-F238E27FC236}">
                    <a16:creationId xmlns:a16="http://schemas.microsoft.com/office/drawing/2014/main" id="{748349D0-B252-9D40-82C9-4E91F21887E3}"/>
                  </a:ext>
                </a:extLst>
              </p:cNvPr>
              <p:cNvSpPr txBox="1">
                <a:spLocks noRot="1" noChangeAspect="1" noMove="1" noResize="1" noEditPoints="1" noAdjustHandles="1" noChangeArrowheads="1" noChangeShapeType="1" noTextEdit="1"/>
              </p:cNvSpPr>
              <p:nvPr/>
            </p:nvSpPr>
            <p:spPr>
              <a:xfrm>
                <a:off x="1048797" y="3482370"/>
                <a:ext cx="7962900" cy="3416320"/>
              </a:xfrm>
              <a:prstGeom prst="rect">
                <a:avLst/>
              </a:prstGeom>
              <a:blipFill>
                <a:blip r:embed="rId2"/>
                <a:stretch>
                  <a:fillRect l="-1274" t="-1481"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46643EE-CF7F-3443-8B9B-DD127F6878FA}"/>
                  </a:ext>
                </a:extLst>
              </p:cNvPr>
              <p:cNvSpPr txBox="1"/>
              <p:nvPr/>
            </p:nvSpPr>
            <p:spPr>
              <a:xfrm>
                <a:off x="1773035" y="4267200"/>
                <a:ext cx="5597928" cy="660502"/>
              </a:xfrm>
              <a:prstGeom prst="rect">
                <a:avLst/>
              </a:prstGeom>
              <a:noFill/>
            </p:spPr>
            <p:txBody>
              <a:bodyPr wrap="square" lIns="0" tIns="0" rIns="0" bIns="0" rtlCol="0">
                <a:spAutoFit/>
              </a:bodyPr>
              <a:lstStyle/>
              <a:p>
                <a14:m>
                  <m:oMath xmlns:m="http://schemas.openxmlformats.org/officeDocument/2006/math">
                    <m:r>
                      <a:rPr lang="en-US" sz="2400" b="0" i="1" smtClean="0">
                        <a:latin typeface="Cambria Math" panose="02040503050406030204" pitchFamily="18" charset="0"/>
                      </a:rPr>
                      <m:t>𝑧</m:t>
                    </m:r>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𝑀</m:t>
                        </m:r>
                        <m:r>
                          <a:rPr lang="en-US" sz="2400" b="0" i="1" smtClean="0">
                            <a:latin typeface="Cambria Math" panose="02040503050406030204" pitchFamily="18" charset="0"/>
                          </a:rPr>
                          <m:t>−</m:t>
                        </m:r>
                        <m:r>
                          <a:rPr lang="en-US" sz="2400" b="0" i="1" smtClean="0">
                            <a:latin typeface="Cambria Math" panose="02040503050406030204" pitchFamily="18" charset="0"/>
                          </a:rPr>
                          <m:t>𝜇</m:t>
                        </m:r>
                      </m:num>
                      <m:den>
                        <m:f>
                          <m:fPr>
                            <m:type m:val="skw"/>
                            <m:ctrlPr>
                              <a:rPr lang="en-US" sz="2400" b="0" i="1" smtClean="0">
                                <a:latin typeface="Cambria Math" panose="02040503050406030204" pitchFamily="18" charset="0"/>
                              </a:rPr>
                            </m:ctrlPr>
                          </m:fPr>
                          <m:num>
                            <m:r>
                              <a:rPr lang="en-US" sz="2400" b="0" i="1" smtClean="0">
                                <a:latin typeface="Cambria Math" panose="02040503050406030204" pitchFamily="18" charset="0"/>
                              </a:rPr>
                              <m:t>𝜎</m:t>
                            </m:r>
                          </m:num>
                          <m:den>
                            <m:rad>
                              <m:radPr>
                                <m:degHide m:val="on"/>
                                <m:ctrlPr>
                                  <a:rPr lang="en-US" sz="2400" b="0" i="1" smtClean="0">
                                    <a:latin typeface="Cambria Math" panose="02040503050406030204" pitchFamily="18" charset="0"/>
                                  </a:rPr>
                                </m:ctrlPr>
                              </m:radPr>
                              <m:deg/>
                              <m:e>
                                <m:r>
                                  <a:rPr lang="en-US" sz="2400" b="0" i="1" smtClean="0">
                                    <a:latin typeface="Cambria Math" panose="02040503050406030204" pitchFamily="18" charset="0"/>
                                  </a:rPr>
                                  <m:t>𝑛</m:t>
                                </m:r>
                              </m:e>
                            </m:rad>
                          </m:den>
                        </m:f>
                      </m:den>
                    </m:f>
                    <m:r>
                      <a:rPr lang="en-US" sz="2400" b="0" i="1" smtClean="0">
                        <a:latin typeface="Cambria Math" panose="02040503050406030204" pitchFamily="18" charset="0"/>
                      </a:rPr>
                      <m:t>=</m:t>
                    </m:r>
                    <m:f>
                      <m:fPr>
                        <m:ctrlPr>
                          <a:rPr lang="en-US" sz="2400" i="1">
                            <a:latin typeface="Cambria Math" panose="02040503050406030204" pitchFamily="18" charset="0"/>
                          </a:rPr>
                        </m:ctrlPr>
                      </m:fPr>
                      <m:num>
                        <m:r>
                          <a:rPr lang="en-US" sz="2400" b="0" i="1" smtClean="0">
                            <a:latin typeface="Cambria Math" panose="02040503050406030204" pitchFamily="18" charset="0"/>
                          </a:rPr>
                          <m:t>547043</m:t>
                        </m:r>
                        <m:r>
                          <a:rPr lang="en-US" sz="2400" i="1">
                            <a:latin typeface="Cambria Math" panose="02040503050406030204" pitchFamily="18" charset="0"/>
                          </a:rPr>
                          <m:t>−</m:t>
                        </m:r>
                        <m:r>
                          <a:rPr lang="en-US" sz="2400" b="0" i="1" smtClean="0">
                            <a:latin typeface="Cambria Math" panose="02040503050406030204" pitchFamily="18" charset="0"/>
                          </a:rPr>
                          <m:t>503967</m:t>
                        </m:r>
                      </m:num>
                      <m:den>
                        <m:f>
                          <m:fPr>
                            <m:type m:val="skw"/>
                            <m:ctrlPr>
                              <a:rPr lang="en-US" sz="2400" i="1">
                                <a:latin typeface="Cambria Math" panose="02040503050406030204" pitchFamily="18" charset="0"/>
                              </a:rPr>
                            </m:ctrlPr>
                          </m:fPr>
                          <m:num>
                            <m:r>
                              <a:rPr lang="en-US" sz="2400" b="0" i="1" smtClean="0">
                                <a:latin typeface="Cambria Math" panose="02040503050406030204" pitchFamily="18" charset="0"/>
                              </a:rPr>
                              <m:t>140800</m:t>
                            </m:r>
                          </m:num>
                          <m:den>
                            <m:rad>
                              <m:radPr>
                                <m:degHide m:val="on"/>
                                <m:ctrlPr>
                                  <a:rPr lang="en-US" sz="2400" i="1">
                                    <a:latin typeface="Cambria Math" panose="02040503050406030204" pitchFamily="18" charset="0"/>
                                  </a:rPr>
                                </m:ctrlPr>
                              </m:radPr>
                              <m:deg/>
                              <m:e>
                                <m:r>
                                  <a:rPr lang="en-US" sz="2400" b="0" i="1" smtClean="0">
                                    <a:latin typeface="Cambria Math" panose="02040503050406030204" pitchFamily="18" charset="0"/>
                                  </a:rPr>
                                  <m:t>47</m:t>
                                </m:r>
                              </m:e>
                            </m:rad>
                          </m:den>
                        </m:f>
                      </m:den>
                    </m:f>
                  </m:oMath>
                </a14:m>
                <a:r>
                  <a:rPr lang="en-US" sz="2400" dirty="0"/>
                  <a:t> = </a:t>
                </a:r>
                <a14:m>
                  <m:oMath xmlns:m="http://schemas.openxmlformats.org/officeDocument/2006/math">
                    <m:f>
                      <m:fPr>
                        <m:ctrlPr>
                          <a:rPr lang="en-US" sz="2400" i="1" dirty="0" smtClean="0">
                            <a:latin typeface="Cambria Math" panose="02040503050406030204" pitchFamily="18" charset="0"/>
                          </a:rPr>
                        </m:ctrlPr>
                      </m:fPr>
                      <m:num>
                        <m:r>
                          <a:rPr lang="en-US" sz="2400" b="0" i="1" dirty="0" smtClean="0">
                            <a:latin typeface="Cambria Math" panose="02040503050406030204" pitchFamily="18" charset="0"/>
                          </a:rPr>
                          <m:t>43076</m:t>
                        </m:r>
                      </m:num>
                      <m:den>
                        <m:r>
                          <a:rPr lang="en-US" sz="2400" b="0" i="1" dirty="0" smtClean="0">
                            <a:latin typeface="Cambria Math" panose="02040503050406030204" pitchFamily="18" charset="0"/>
                          </a:rPr>
                          <m:t>20538</m:t>
                        </m:r>
                      </m:den>
                    </m:f>
                    <m:r>
                      <a:rPr lang="en-US" sz="2400" b="0" i="1" dirty="0" smtClean="0">
                        <a:latin typeface="Cambria Math" panose="02040503050406030204" pitchFamily="18" charset="0"/>
                      </a:rPr>
                      <m:t>=2.10</m:t>
                    </m:r>
                  </m:oMath>
                </a14:m>
                <a:endParaRPr lang="en-US" sz="2400" dirty="0"/>
              </a:p>
            </p:txBody>
          </p:sp>
        </mc:Choice>
        <mc:Fallback xmlns="">
          <p:sp>
            <p:nvSpPr>
              <p:cNvPr id="6" name="TextBox 5">
                <a:extLst>
                  <a:ext uri="{FF2B5EF4-FFF2-40B4-BE49-F238E27FC236}">
                    <a16:creationId xmlns:a16="http://schemas.microsoft.com/office/drawing/2014/main" id="{246643EE-CF7F-3443-8B9B-DD127F6878FA}"/>
                  </a:ext>
                </a:extLst>
              </p:cNvPr>
              <p:cNvSpPr txBox="1">
                <a:spLocks noRot="1" noChangeAspect="1" noMove="1" noResize="1" noEditPoints="1" noAdjustHandles="1" noChangeArrowheads="1" noChangeShapeType="1" noTextEdit="1"/>
              </p:cNvSpPr>
              <p:nvPr/>
            </p:nvSpPr>
            <p:spPr>
              <a:xfrm>
                <a:off x="1773035" y="4267200"/>
                <a:ext cx="5597928" cy="660502"/>
              </a:xfrm>
              <a:prstGeom prst="rect">
                <a:avLst/>
              </a:prstGeom>
              <a:blipFill>
                <a:blip r:embed="rId3"/>
                <a:stretch>
                  <a:fillRect l="-1357" t="-42308" b="-130769"/>
                </a:stretch>
              </a:blipFill>
            </p:spPr>
            <p:txBody>
              <a:bodyPr/>
              <a:lstStyle/>
              <a:p>
                <a:r>
                  <a:rPr lang="en-US">
                    <a:noFill/>
                  </a:rPr>
                  <a:t> </a:t>
                </a:r>
              </a:p>
            </p:txBody>
          </p:sp>
        </mc:Fallback>
      </mc:AlternateContent>
    </p:spTree>
    <p:extLst>
      <p:ext uri="{BB962C8B-B14F-4D97-AF65-F5344CB8AC3E}">
        <p14:creationId xmlns:p14="http://schemas.microsoft.com/office/powerpoint/2010/main" val="1972807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60A82-6DFA-BD43-B8A3-851028374236}"/>
              </a:ext>
            </a:extLst>
          </p:cNvPr>
          <p:cNvSpPr>
            <a:spLocks noGrp="1"/>
          </p:cNvSpPr>
          <p:nvPr>
            <p:ph type="title"/>
          </p:nvPr>
        </p:nvSpPr>
        <p:spPr>
          <a:xfrm>
            <a:off x="1048797" y="137432"/>
            <a:ext cx="7200900" cy="1485900"/>
          </a:xfrm>
        </p:spPr>
        <p:txBody>
          <a:bodyPr anchor="t"/>
          <a:lstStyle/>
          <a:p>
            <a:pPr algn="ctr"/>
            <a:r>
              <a:rPr lang="en-US" dirty="0"/>
              <a:t>Spirits</a:t>
            </a:r>
          </a:p>
        </p:txBody>
      </p:sp>
      <p:graphicFrame>
        <p:nvGraphicFramePr>
          <p:cNvPr id="5" name="Table 5">
            <a:extLst>
              <a:ext uri="{FF2B5EF4-FFF2-40B4-BE49-F238E27FC236}">
                <a16:creationId xmlns:a16="http://schemas.microsoft.com/office/drawing/2014/main" id="{19D7E7E6-B127-1F48-8D29-C590F6C2B851}"/>
              </a:ext>
            </a:extLst>
          </p:cNvPr>
          <p:cNvGraphicFramePr>
            <a:graphicFrameLocks noGrp="1"/>
          </p:cNvGraphicFramePr>
          <p:nvPr/>
        </p:nvGraphicFramePr>
        <p:xfrm>
          <a:off x="1257299" y="914400"/>
          <a:ext cx="6629400" cy="2514600"/>
        </p:xfrm>
        <a:graphic>
          <a:graphicData uri="http://schemas.openxmlformats.org/drawingml/2006/table">
            <a:tbl>
              <a:tblPr firstRow="1" firstCol="1" bandRow="1">
                <a:tableStyleId>{9DCAF9ED-07DC-4A11-8D7F-57B35C25682E}</a:tableStyleId>
              </a:tblPr>
              <a:tblGrid>
                <a:gridCol w="1104900">
                  <a:extLst>
                    <a:ext uri="{9D8B030D-6E8A-4147-A177-3AD203B41FA5}">
                      <a16:colId xmlns:a16="http://schemas.microsoft.com/office/drawing/2014/main" val="2691075599"/>
                    </a:ext>
                  </a:extLst>
                </a:gridCol>
                <a:gridCol w="1104900">
                  <a:extLst>
                    <a:ext uri="{9D8B030D-6E8A-4147-A177-3AD203B41FA5}">
                      <a16:colId xmlns:a16="http://schemas.microsoft.com/office/drawing/2014/main" val="3003917624"/>
                    </a:ext>
                  </a:extLst>
                </a:gridCol>
                <a:gridCol w="1104900">
                  <a:extLst>
                    <a:ext uri="{9D8B030D-6E8A-4147-A177-3AD203B41FA5}">
                      <a16:colId xmlns:a16="http://schemas.microsoft.com/office/drawing/2014/main" val="886545456"/>
                    </a:ext>
                  </a:extLst>
                </a:gridCol>
                <a:gridCol w="1104900">
                  <a:extLst>
                    <a:ext uri="{9D8B030D-6E8A-4147-A177-3AD203B41FA5}">
                      <a16:colId xmlns:a16="http://schemas.microsoft.com/office/drawing/2014/main" val="1345610231"/>
                    </a:ext>
                  </a:extLst>
                </a:gridCol>
                <a:gridCol w="1104900">
                  <a:extLst>
                    <a:ext uri="{9D8B030D-6E8A-4147-A177-3AD203B41FA5}">
                      <a16:colId xmlns:a16="http://schemas.microsoft.com/office/drawing/2014/main" val="218926270"/>
                    </a:ext>
                  </a:extLst>
                </a:gridCol>
                <a:gridCol w="1104900">
                  <a:extLst>
                    <a:ext uri="{9D8B030D-6E8A-4147-A177-3AD203B41FA5}">
                      <a16:colId xmlns:a16="http://schemas.microsoft.com/office/drawing/2014/main" val="1914816995"/>
                    </a:ext>
                  </a:extLst>
                </a:gridCol>
              </a:tblGrid>
              <a:tr h="50292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bg1"/>
                          </a:solidFill>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solidFill>
                            <a:schemeClr val="bg1"/>
                          </a:solidFill>
                        </a:rPr>
                        <a:t>Beer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Wine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solidFill>
                            <a:srgbClr val="7030A0"/>
                          </a:solidFill>
                        </a:rPr>
                        <a:t>Spirits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5885350"/>
                  </a:ext>
                </a:extLst>
              </a:tr>
              <a:tr h="502920">
                <a:tc>
                  <a:txBody>
                    <a:bodyPr/>
                    <a:lstStyle/>
                    <a:p>
                      <a:r>
                        <a:rPr lang="en-US" dirty="0"/>
                        <a:t>2020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dirty="0"/>
                        <a:t>Mean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solidFill>
                            <a:schemeClr val="tx1"/>
                          </a:solidFill>
                        </a:rPr>
                        <a:t>1258885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solidFill>
                            <a:schemeClr val="tx1"/>
                          </a:solidFill>
                        </a:rPr>
                        <a:t>419357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547043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solidFill>
                            <a:srgbClr val="7030A0"/>
                          </a:solidFill>
                        </a:rPr>
                        <a:t>290483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3483737"/>
                  </a:ext>
                </a:extLst>
              </a:tr>
              <a:tr h="50292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b="1" dirty="0">
                        <a:solidFill>
                          <a:srgbClr val="7030A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6511358"/>
                  </a:ext>
                </a:extLst>
              </a:tr>
              <a:tr h="502920">
                <a:tc>
                  <a:txBody>
                    <a:bodyPr/>
                    <a:lstStyle/>
                    <a:p>
                      <a:r>
                        <a:rPr lang="en-US" dirty="0"/>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dirty="0"/>
                        <a:t>Mean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solidFill>
                            <a:schemeClr val="tx1"/>
                          </a:solidFill>
                        </a:rPr>
                        <a:t>1251279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solidFill>
                            <a:schemeClr val="tx1"/>
                          </a:solidFill>
                        </a:rPr>
                        <a:t>442376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503967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solidFill>
                            <a:srgbClr val="7030A0"/>
                          </a:solidFill>
                        </a:rPr>
                        <a:t>304936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6138057"/>
                  </a:ext>
                </a:extLst>
              </a:tr>
              <a:tr h="502920">
                <a:tc>
                  <a:txBody>
                    <a:bodyPr/>
                    <a:lstStyle/>
                    <a:p>
                      <a:r>
                        <a:rPr lang="en-US" dirty="0"/>
                        <a:t>(n=47)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dirty="0"/>
                        <a:t>Std. Dev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solidFill>
                            <a:schemeClr val="tx1"/>
                          </a:solidFill>
                        </a:rPr>
                        <a:t>230117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solidFill>
                            <a:schemeClr val="tx1"/>
                          </a:solidFill>
                        </a:rPr>
                        <a:t>69138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140800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solidFill>
                            <a:srgbClr val="7030A0"/>
                          </a:solidFill>
                        </a:rPr>
                        <a:t>66856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312421"/>
                  </a:ext>
                </a:extLst>
              </a:tr>
            </a:tbl>
          </a:graphicData>
        </a:graphic>
      </p:graphicFrame>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48349D0-B252-9D40-82C9-4E91F21887E3}"/>
                  </a:ext>
                </a:extLst>
              </p:cNvPr>
              <p:cNvSpPr txBox="1"/>
              <p:nvPr/>
            </p:nvSpPr>
            <p:spPr>
              <a:xfrm>
                <a:off x="1048797" y="3482370"/>
                <a:ext cx="7962900" cy="3416320"/>
              </a:xfrm>
              <a:prstGeom prst="rect">
                <a:avLst/>
              </a:prstGeom>
              <a:noFill/>
            </p:spPr>
            <p:txBody>
              <a:bodyPr wrap="square" rtlCol="0">
                <a:spAutoFit/>
              </a:bodyPr>
              <a:lstStyle/>
              <a:p>
                <a:r>
                  <a:rPr lang="en-US" sz="2400" dirty="0"/>
                  <a:t>Critical value for Z: </a:t>
                </a:r>
                <a:r>
                  <a:rPr lang="en-US" sz="2400" dirty="0">
                    <a:solidFill>
                      <a:srgbClr val="7030A0"/>
                    </a:solidFill>
                  </a:rPr>
                  <a:t>Zcrit = </a:t>
                </a:r>
                <a14:m>
                  <m:oMath xmlns:m="http://schemas.openxmlformats.org/officeDocument/2006/math">
                    <m:r>
                      <a:rPr lang="en-US" sz="2400" i="1" smtClean="0">
                        <a:solidFill>
                          <a:srgbClr val="7030A0"/>
                        </a:solidFill>
                        <a:latin typeface="Cambria Math" panose="02040503050406030204" pitchFamily="18" charset="0"/>
                        <a:ea typeface="Cambria Math" panose="02040503050406030204" pitchFamily="18" charset="0"/>
                      </a:rPr>
                      <m:t>±</m:t>
                    </m:r>
                    <m:r>
                      <a:rPr lang="en-US" sz="2400" b="0" i="1" smtClean="0">
                        <a:solidFill>
                          <a:srgbClr val="7030A0"/>
                        </a:solidFill>
                        <a:latin typeface="Cambria Math" panose="02040503050406030204" pitchFamily="18" charset="0"/>
                        <a:ea typeface="Cambria Math" panose="02040503050406030204" pitchFamily="18" charset="0"/>
                      </a:rPr>
                      <m:t>1.96</m:t>
                    </m:r>
                  </m:oMath>
                </a14:m>
                <a:endParaRPr lang="en-US" sz="2400" dirty="0"/>
              </a:p>
              <a:p>
                <a:endParaRPr lang="en-US" sz="2400" dirty="0"/>
              </a:p>
              <a:p>
                <a:endParaRPr lang="en-US" sz="2400" dirty="0"/>
              </a:p>
              <a:p>
                <a:endParaRPr lang="en-US" sz="2400" dirty="0"/>
              </a:p>
              <a:p>
                <a:endParaRPr lang="en-US" sz="2400" dirty="0"/>
              </a:p>
              <a:p>
                <a:r>
                  <a:rPr lang="en-US" sz="2400" dirty="0"/>
                  <a:t>Decision regarding the null?</a:t>
                </a:r>
              </a:p>
              <a:p>
                <a:endParaRPr lang="en-US" sz="2400" dirty="0"/>
              </a:p>
              <a:p>
                <a:r>
                  <a:rPr lang="en-US" sz="2400" dirty="0"/>
                  <a:t>What does the decision tell us about spirits consumption during the COVIDs?</a:t>
                </a:r>
              </a:p>
            </p:txBody>
          </p:sp>
        </mc:Choice>
        <mc:Fallback xmlns="">
          <p:sp>
            <p:nvSpPr>
              <p:cNvPr id="8" name="TextBox 7">
                <a:extLst>
                  <a:ext uri="{FF2B5EF4-FFF2-40B4-BE49-F238E27FC236}">
                    <a16:creationId xmlns:a16="http://schemas.microsoft.com/office/drawing/2014/main" id="{748349D0-B252-9D40-82C9-4E91F21887E3}"/>
                  </a:ext>
                </a:extLst>
              </p:cNvPr>
              <p:cNvSpPr txBox="1">
                <a:spLocks noRot="1" noChangeAspect="1" noMove="1" noResize="1" noEditPoints="1" noAdjustHandles="1" noChangeArrowheads="1" noChangeShapeType="1" noTextEdit="1"/>
              </p:cNvSpPr>
              <p:nvPr/>
            </p:nvSpPr>
            <p:spPr>
              <a:xfrm>
                <a:off x="1048797" y="3482370"/>
                <a:ext cx="7962900" cy="3416320"/>
              </a:xfrm>
              <a:prstGeom prst="rect">
                <a:avLst/>
              </a:prstGeom>
              <a:blipFill>
                <a:blip r:embed="rId2"/>
                <a:stretch>
                  <a:fillRect l="-1274" t="-1481"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1129AF6-C54A-CB43-A525-0F4FEBB1DF86}"/>
                  </a:ext>
                </a:extLst>
              </p:cNvPr>
              <p:cNvSpPr txBox="1"/>
              <p:nvPr/>
            </p:nvSpPr>
            <p:spPr>
              <a:xfrm>
                <a:off x="1773035" y="4267200"/>
                <a:ext cx="5597928" cy="660502"/>
              </a:xfrm>
              <a:prstGeom prst="rect">
                <a:avLst/>
              </a:prstGeom>
              <a:noFill/>
            </p:spPr>
            <p:txBody>
              <a:bodyPr wrap="square" lIns="0" tIns="0" rIns="0" bIns="0" rtlCol="0">
                <a:spAutoFit/>
              </a:bodyPr>
              <a:lstStyle/>
              <a:p>
                <a14:m>
                  <m:oMath xmlns:m="http://schemas.openxmlformats.org/officeDocument/2006/math">
                    <m:r>
                      <a:rPr lang="en-US" sz="2400" b="0" i="1" smtClean="0">
                        <a:latin typeface="Cambria Math" panose="02040503050406030204" pitchFamily="18" charset="0"/>
                      </a:rPr>
                      <m:t>𝑧</m:t>
                    </m:r>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𝑀</m:t>
                        </m:r>
                        <m:r>
                          <a:rPr lang="en-US" sz="2400" b="0" i="1" smtClean="0">
                            <a:latin typeface="Cambria Math" panose="02040503050406030204" pitchFamily="18" charset="0"/>
                          </a:rPr>
                          <m:t>−</m:t>
                        </m:r>
                        <m:r>
                          <a:rPr lang="en-US" sz="2400" b="0" i="1" smtClean="0">
                            <a:latin typeface="Cambria Math" panose="02040503050406030204" pitchFamily="18" charset="0"/>
                          </a:rPr>
                          <m:t>𝜇</m:t>
                        </m:r>
                      </m:num>
                      <m:den>
                        <m:f>
                          <m:fPr>
                            <m:type m:val="skw"/>
                            <m:ctrlPr>
                              <a:rPr lang="en-US" sz="2400" b="0" i="1" smtClean="0">
                                <a:latin typeface="Cambria Math" panose="02040503050406030204" pitchFamily="18" charset="0"/>
                              </a:rPr>
                            </m:ctrlPr>
                          </m:fPr>
                          <m:num>
                            <m:r>
                              <a:rPr lang="en-US" sz="2400" b="0" i="1" smtClean="0">
                                <a:latin typeface="Cambria Math" panose="02040503050406030204" pitchFamily="18" charset="0"/>
                              </a:rPr>
                              <m:t>𝜎</m:t>
                            </m:r>
                          </m:num>
                          <m:den>
                            <m:rad>
                              <m:radPr>
                                <m:degHide m:val="on"/>
                                <m:ctrlPr>
                                  <a:rPr lang="en-US" sz="2400" b="0" i="1" smtClean="0">
                                    <a:latin typeface="Cambria Math" panose="02040503050406030204" pitchFamily="18" charset="0"/>
                                  </a:rPr>
                                </m:ctrlPr>
                              </m:radPr>
                              <m:deg/>
                              <m:e>
                                <m:r>
                                  <a:rPr lang="en-US" sz="2400" b="0" i="1" smtClean="0">
                                    <a:latin typeface="Cambria Math" panose="02040503050406030204" pitchFamily="18" charset="0"/>
                                  </a:rPr>
                                  <m:t>𝑛</m:t>
                                </m:r>
                              </m:e>
                            </m:rad>
                          </m:den>
                        </m:f>
                      </m:den>
                    </m:f>
                    <m:r>
                      <a:rPr lang="en-US" sz="2400" b="0" i="1" smtClean="0">
                        <a:latin typeface="Cambria Math" panose="02040503050406030204" pitchFamily="18" charset="0"/>
                      </a:rPr>
                      <m:t>=</m:t>
                    </m:r>
                    <m:f>
                      <m:fPr>
                        <m:ctrlPr>
                          <a:rPr lang="en-US" sz="2400" i="1">
                            <a:latin typeface="Cambria Math" panose="02040503050406030204" pitchFamily="18" charset="0"/>
                          </a:rPr>
                        </m:ctrlPr>
                      </m:fPr>
                      <m:num>
                        <m:r>
                          <a:rPr lang="en-US" sz="2400" b="0" i="1" smtClean="0">
                            <a:latin typeface="Cambria Math" panose="02040503050406030204" pitchFamily="18" charset="0"/>
                          </a:rPr>
                          <m:t>290483</m:t>
                        </m:r>
                        <m:r>
                          <a:rPr lang="en-US" sz="2400" i="1">
                            <a:latin typeface="Cambria Math" panose="02040503050406030204" pitchFamily="18" charset="0"/>
                          </a:rPr>
                          <m:t>−</m:t>
                        </m:r>
                        <m:r>
                          <a:rPr lang="en-US" sz="2400" b="0" i="1" smtClean="0">
                            <a:latin typeface="Cambria Math" panose="02040503050406030204" pitchFamily="18" charset="0"/>
                          </a:rPr>
                          <m:t>304936</m:t>
                        </m:r>
                      </m:num>
                      <m:den>
                        <m:f>
                          <m:fPr>
                            <m:type m:val="skw"/>
                            <m:ctrlPr>
                              <a:rPr lang="en-US" sz="2400" i="1">
                                <a:latin typeface="Cambria Math" panose="02040503050406030204" pitchFamily="18" charset="0"/>
                              </a:rPr>
                            </m:ctrlPr>
                          </m:fPr>
                          <m:num>
                            <m:r>
                              <a:rPr lang="en-US" sz="2400" b="0" i="1" smtClean="0">
                                <a:latin typeface="Cambria Math" panose="02040503050406030204" pitchFamily="18" charset="0"/>
                              </a:rPr>
                              <m:t>66856</m:t>
                            </m:r>
                          </m:num>
                          <m:den>
                            <m:rad>
                              <m:radPr>
                                <m:degHide m:val="on"/>
                                <m:ctrlPr>
                                  <a:rPr lang="en-US" sz="2400" i="1">
                                    <a:latin typeface="Cambria Math" panose="02040503050406030204" pitchFamily="18" charset="0"/>
                                  </a:rPr>
                                </m:ctrlPr>
                              </m:radPr>
                              <m:deg/>
                              <m:e>
                                <m:r>
                                  <a:rPr lang="en-US" sz="2400" b="0" i="1" smtClean="0">
                                    <a:latin typeface="Cambria Math" panose="02040503050406030204" pitchFamily="18" charset="0"/>
                                  </a:rPr>
                                  <m:t>47</m:t>
                                </m:r>
                              </m:e>
                            </m:rad>
                          </m:den>
                        </m:f>
                      </m:den>
                    </m:f>
                  </m:oMath>
                </a14:m>
                <a:r>
                  <a:rPr lang="en-US" sz="2400" dirty="0"/>
                  <a:t> = </a:t>
                </a:r>
                <a14:m>
                  <m:oMath xmlns:m="http://schemas.openxmlformats.org/officeDocument/2006/math">
                    <m:f>
                      <m:fPr>
                        <m:ctrlPr>
                          <a:rPr lang="en-US" sz="2400" i="1" dirty="0" smtClean="0">
                            <a:latin typeface="Cambria Math" panose="02040503050406030204" pitchFamily="18" charset="0"/>
                          </a:rPr>
                        </m:ctrlPr>
                      </m:fPr>
                      <m:num>
                        <m:r>
                          <a:rPr lang="en-US" sz="2400" b="0" i="1" dirty="0" smtClean="0">
                            <a:latin typeface="Cambria Math" panose="02040503050406030204" pitchFamily="18" charset="0"/>
                          </a:rPr>
                          <m:t>−14452</m:t>
                        </m:r>
                      </m:num>
                      <m:den>
                        <m:r>
                          <a:rPr lang="en-US" sz="2400" b="0" i="1" dirty="0" smtClean="0">
                            <a:latin typeface="Cambria Math" panose="02040503050406030204" pitchFamily="18" charset="0"/>
                          </a:rPr>
                          <m:t>9752</m:t>
                        </m:r>
                      </m:den>
                    </m:f>
                    <m:r>
                      <a:rPr lang="en-US" sz="2400" b="0" i="1" dirty="0" smtClean="0">
                        <a:latin typeface="Cambria Math" panose="02040503050406030204" pitchFamily="18" charset="0"/>
                      </a:rPr>
                      <m:t>=−1.48</m:t>
                    </m:r>
                  </m:oMath>
                </a14:m>
                <a:endParaRPr lang="en-US" sz="2400" dirty="0"/>
              </a:p>
            </p:txBody>
          </p:sp>
        </mc:Choice>
        <mc:Fallback xmlns="">
          <p:sp>
            <p:nvSpPr>
              <p:cNvPr id="6" name="TextBox 5">
                <a:extLst>
                  <a:ext uri="{FF2B5EF4-FFF2-40B4-BE49-F238E27FC236}">
                    <a16:creationId xmlns:a16="http://schemas.microsoft.com/office/drawing/2014/main" id="{F1129AF6-C54A-CB43-A525-0F4FEBB1DF86}"/>
                  </a:ext>
                </a:extLst>
              </p:cNvPr>
              <p:cNvSpPr txBox="1">
                <a:spLocks noRot="1" noChangeAspect="1" noMove="1" noResize="1" noEditPoints="1" noAdjustHandles="1" noChangeArrowheads="1" noChangeShapeType="1" noTextEdit="1"/>
              </p:cNvSpPr>
              <p:nvPr/>
            </p:nvSpPr>
            <p:spPr>
              <a:xfrm>
                <a:off x="1773035" y="4267200"/>
                <a:ext cx="5597928" cy="660502"/>
              </a:xfrm>
              <a:prstGeom prst="rect">
                <a:avLst/>
              </a:prstGeom>
              <a:blipFill>
                <a:blip r:embed="rId3"/>
                <a:stretch>
                  <a:fillRect l="-1357" t="-44231" b="-130769"/>
                </a:stretch>
              </a:blipFill>
            </p:spPr>
            <p:txBody>
              <a:bodyPr/>
              <a:lstStyle/>
              <a:p>
                <a:r>
                  <a:rPr lang="en-US">
                    <a:noFill/>
                  </a:rPr>
                  <a:t> </a:t>
                </a:r>
              </a:p>
            </p:txBody>
          </p:sp>
        </mc:Fallback>
      </mc:AlternateContent>
    </p:spTree>
    <p:extLst>
      <p:ext uri="{BB962C8B-B14F-4D97-AF65-F5344CB8AC3E}">
        <p14:creationId xmlns:p14="http://schemas.microsoft.com/office/powerpoint/2010/main" val="11926685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38418"/>
            <a:ext cx="8229600" cy="715962"/>
          </a:xfrm>
        </p:spPr>
        <p:txBody>
          <a:bodyPr>
            <a:normAutofit/>
          </a:bodyPr>
          <a:lstStyle/>
          <a:p>
            <a:r>
              <a:rPr lang="en-US" dirty="0"/>
              <a:t>ANOVA with SPSS - Alcohol</a:t>
            </a:r>
          </a:p>
        </p:txBody>
      </p:sp>
      <p:sp>
        <p:nvSpPr>
          <p:cNvPr id="3" name="Content Placeholder 2"/>
          <p:cNvSpPr>
            <a:spLocks noGrp="1"/>
          </p:cNvSpPr>
          <p:nvPr>
            <p:ph idx="1"/>
          </p:nvPr>
        </p:nvSpPr>
        <p:spPr>
          <a:xfrm>
            <a:off x="457200" y="914400"/>
            <a:ext cx="8229600" cy="3429000"/>
          </a:xfrm>
        </p:spPr>
        <p:txBody>
          <a:bodyPr>
            <a:noAutofit/>
          </a:bodyPr>
          <a:lstStyle/>
          <a:p>
            <a:pPr marL="0" indent="0">
              <a:buNone/>
            </a:pPr>
            <a:r>
              <a:rPr lang="en-US" sz="2800" dirty="0"/>
              <a:t>Earlier this semester, we looked at whether alcohol consumption in Mass was greater during the pandemic (2020) by conducting a one-sample t-test comparing the average of 2020, with the overall average.  Does anyone remember what we found?</a:t>
            </a:r>
          </a:p>
          <a:p>
            <a:pPr marL="0" indent="0">
              <a:buNone/>
            </a:pPr>
            <a:endParaRPr lang="en-US" sz="2800" dirty="0"/>
          </a:p>
          <a:p>
            <a:pPr marL="0" indent="0">
              <a:buNone/>
            </a:pPr>
            <a:r>
              <a:rPr lang="en-US" sz="2800" dirty="0"/>
              <a:t>But now, we know a better way.  Let’s ask whether there were differences across the years using ANOVA.</a:t>
            </a:r>
          </a:p>
        </p:txBody>
      </p:sp>
    </p:spTree>
    <p:extLst>
      <p:ext uri="{BB962C8B-B14F-4D97-AF65-F5344CB8AC3E}">
        <p14:creationId xmlns:p14="http://schemas.microsoft.com/office/powerpoint/2010/main" val="40931869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38418"/>
            <a:ext cx="8229600" cy="715962"/>
          </a:xfrm>
        </p:spPr>
        <p:txBody>
          <a:bodyPr>
            <a:normAutofit/>
          </a:bodyPr>
          <a:lstStyle/>
          <a:p>
            <a:r>
              <a:rPr lang="en-US" dirty="0"/>
              <a:t>ANOVA with SPSS - Alcohol</a:t>
            </a:r>
          </a:p>
        </p:txBody>
      </p:sp>
      <p:sp>
        <p:nvSpPr>
          <p:cNvPr id="3" name="Content Placeholder 2"/>
          <p:cNvSpPr>
            <a:spLocks noGrp="1"/>
          </p:cNvSpPr>
          <p:nvPr>
            <p:ph idx="1"/>
          </p:nvPr>
        </p:nvSpPr>
        <p:spPr>
          <a:xfrm>
            <a:off x="457200" y="914400"/>
            <a:ext cx="8229600" cy="3429000"/>
          </a:xfrm>
        </p:spPr>
        <p:txBody>
          <a:bodyPr>
            <a:noAutofit/>
          </a:bodyPr>
          <a:lstStyle/>
          <a:p>
            <a:pPr marL="0" indent="0">
              <a:buNone/>
            </a:pPr>
            <a:r>
              <a:rPr lang="en-US" sz="2800" dirty="0"/>
              <a:t>Here’s how we do it:</a:t>
            </a:r>
          </a:p>
          <a:p>
            <a:pPr marL="0" indent="0">
              <a:buNone/>
            </a:pPr>
            <a:endParaRPr lang="en-US" sz="2800" dirty="0"/>
          </a:p>
        </p:txBody>
      </p:sp>
      <p:pic>
        <p:nvPicPr>
          <p:cNvPr id="5" name="Picture 4">
            <a:extLst>
              <a:ext uri="{FF2B5EF4-FFF2-40B4-BE49-F238E27FC236}">
                <a16:creationId xmlns:a16="http://schemas.microsoft.com/office/drawing/2014/main" id="{1A1F097B-C7C7-784F-89DB-A0DAA5980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950" y="1625600"/>
            <a:ext cx="5880100" cy="3606800"/>
          </a:xfrm>
          <a:prstGeom prst="rect">
            <a:avLst/>
          </a:prstGeom>
        </p:spPr>
      </p:pic>
    </p:spTree>
    <p:extLst>
      <p:ext uri="{BB962C8B-B14F-4D97-AF65-F5344CB8AC3E}">
        <p14:creationId xmlns:p14="http://schemas.microsoft.com/office/powerpoint/2010/main" val="39118921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38418"/>
            <a:ext cx="8229600" cy="715962"/>
          </a:xfrm>
        </p:spPr>
        <p:txBody>
          <a:bodyPr>
            <a:normAutofit/>
          </a:bodyPr>
          <a:lstStyle/>
          <a:p>
            <a:r>
              <a:rPr lang="en-US" dirty="0"/>
              <a:t>ANOVA with SPSS - Alcohol</a:t>
            </a:r>
          </a:p>
        </p:txBody>
      </p:sp>
      <p:sp>
        <p:nvSpPr>
          <p:cNvPr id="3" name="Content Placeholder 2"/>
          <p:cNvSpPr>
            <a:spLocks noGrp="1"/>
          </p:cNvSpPr>
          <p:nvPr>
            <p:ph idx="1"/>
          </p:nvPr>
        </p:nvSpPr>
        <p:spPr>
          <a:xfrm>
            <a:off x="457200" y="914400"/>
            <a:ext cx="8229600" cy="3429000"/>
          </a:xfrm>
        </p:spPr>
        <p:txBody>
          <a:bodyPr>
            <a:noAutofit/>
          </a:bodyPr>
          <a:lstStyle/>
          <a:p>
            <a:pPr marL="0" indent="0">
              <a:buNone/>
            </a:pPr>
            <a:r>
              <a:rPr lang="en-US" sz="2800" dirty="0"/>
              <a:t>Here’s how we do it:</a:t>
            </a:r>
          </a:p>
          <a:p>
            <a:pPr marL="0" indent="0">
              <a:buNone/>
            </a:pPr>
            <a:endParaRPr lang="en-US" sz="2800" dirty="0"/>
          </a:p>
        </p:txBody>
      </p:sp>
      <p:pic>
        <p:nvPicPr>
          <p:cNvPr id="5" name="Picture 4">
            <a:extLst>
              <a:ext uri="{FF2B5EF4-FFF2-40B4-BE49-F238E27FC236}">
                <a16:creationId xmlns:a16="http://schemas.microsoft.com/office/drawing/2014/main" id="{1A1F097B-C7C7-784F-89DB-A0DAA5980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950" y="1625600"/>
            <a:ext cx="5880100" cy="3606800"/>
          </a:xfrm>
          <a:prstGeom prst="rect">
            <a:avLst/>
          </a:prstGeom>
        </p:spPr>
      </p:pic>
    </p:spTree>
    <p:extLst>
      <p:ext uri="{BB962C8B-B14F-4D97-AF65-F5344CB8AC3E}">
        <p14:creationId xmlns:p14="http://schemas.microsoft.com/office/powerpoint/2010/main" val="1938067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38418"/>
            <a:ext cx="8229600" cy="715962"/>
          </a:xfrm>
        </p:spPr>
        <p:txBody>
          <a:bodyPr>
            <a:normAutofit/>
          </a:bodyPr>
          <a:lstStyle/>
          <a:p>
            <a:r>
              <a:rPr lang="en-US" dirty="0"/>
              <a:t>ANOVA with SPSS - Alcohol</a:t>
            </a:r>
          </a:p>
        </p:txBody>
      </p:sp>
      <p:sp>
        <p:nvSpPr>
          <p:cNvPr id="3" name="Content Placeholder 2"/>
          <p:cNvSpPr>
            <a:spLocks noGrp="1"/>
          </p:cNvSpPr>
          <p:nvPr>
            <p:ph idx="1"/>
          </p:nvPr>
        </p:nvSpPr>
        <p:spPr>
          <a:xfrm>
            <a:off x="457200" y="914400"/>
            <a:ext cx="8229600" cy="3429000"/>
          </a:xfrm>
        </p:spPr>
        <p:txBody>
          <a:bodyPr>
            <a:noAutofit/>
          </a:bodyPr>
          <a:lstStyle/>
          <a:p>
            <a:pPr marL="0" indent="0">
              <a:buNone/>
            </a:pPr>
            <a:r>
              <a:rPr lang="en-US" sz="2800" dirty="0"/>
              <a:t>Here’s how we do it:</a:t>
            </a:r>
          </a:p>
          <a:p>
            <a:pPr marL="0" indent="0">
              <a:buNone/>
            </a:pPr>
            <a:endParaRPr lang="en-US" sz="2800" dirty="0"/>
          </a:p>
        </p:txBody>
      </p:sp>
      <p:pic>
        <p:nvPicPr>
          <p:cNvPr id="6" name="Picture 5">
            <a:extLst>
              <a:ext uri="{FF2B5EF4-FFF2-40B4-BE49-F238E27FC236}">
                <a16:creationId xmlns:a16="http://schemas.microsoft.com/office/drawing/2014/main" id="{6EC24EB4-C427-DB48-BA20-31E72182B8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447800"/>
            <a:ext cx="6362700" cy="5003800"/>
          </a:xfrm>
          <a:prstGeom prst="rect">
            <a:avLst/>
          </a:prstGeom>
        </p:spPr>
      </p:pic>
    </p:spTree>
    <p:extLst>
      <p:ext uri="{BB962C8B-B14F-4D97-AF65-F5344CB8AC3E}">
        <p14:creationId xmlns:p14="http://schemas.microsoft.com/office/powerpoint/2010/main" val="17625119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38418"/>
            <a:ext cx="8229600" cy="715962"/>
          </a:xfrm>
        </p:spPr>
        <p:txBody>
          <a:bodyPr>
            <a:normAutofit/>
          </a:bodyPr>
          <a:lstStyle/>
          <a:p>
            <a:r>
              <a:rPr lang="en-US" dirty="0"/>
              <a:t>ANOVA with SPSS - Alcohol</a:t>
            </a:r>
          </a:p>
        </p:txBody>
      </p:sp>
      <p:sp>
        <p:nvSpPr>
          <p:cNvPr id="3" name="Content Placeholder 2"/>
          <p:cNvSpPr>
            <a:spLocks noGrp="1"/>
          </p:cNvSpPr>
          <p:nvPr>
            <p:ph idx="1"/>
          </p:nvPr>
        </p:nvSpPr>
        <p:spPr>
          <a:xfrm>
            <a:off x="457200" y="914400"/>
            <a:ext cx="8229600" cy="3429000"/>
          </a:xfrm>
        </p:spPr>
        <p:txBody>
          <a:bodyPr>
            <a:noAutofit/>
          </a:bodyPr>
          <a:lstStyle/>
          <a:p>
            <a:pPr marL="0" indent="0">
              <a:buNone/>
            </a:pPr>
            <a:r>
              <a:rPr lang="en-US" sz="2800" dirty="0"/>
              <a:t>Here’s how we do it:</a:t>
            </a:r>
          </a:p>
          <a:p>
            <a:pPr marL="0" indent="0">
              <a:buNone/>
            </a:pPr>
            <a:endParaRPr lang="en-US" sz="2800" dirty="0"/>
          </a:p>
        </p:txBody>
      </p:sp>
      <p:pic>
        <p:nvPicPr>
          <p:cNvPr id="6" name="Picture 5">
            <a:extLst>
              <a:ext uri="{FF2B5EF4-FFF2-40B4-BE49-F238E27FC236}">
                <a16:creationId xmlns:a16="http://schemas.microsoft.com/office/drawing/2014/main" id="{6EC24EB4-C427-DB48-BA20-31E72182B8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447800"/>
            <a:ext cx="6362700" cy="5003800"/>
          </a:xfrm>
          <a:prstGeom prst="rect">
            <a:avLst/>
          </a:prstGeom>
        </p:spPr>
      </p:pic>
      <p:sp>
        <p:nvSpPr>
          <p:cNvPr id="5" name="Up Arrow 4">
            <a:extLst>
              <a:ext uri="{FF2B5EF4-FFF2-40B4-BE49-F238E27FC236}">
                <a16:creationId xmlns:a16="http://schemas.microsoft.com/office/drawing/2014/main" id="{7168B3D7-7D31-9246-91C8-8460B8F55AFF}"/>
              </a:ext>
            </a:extLst>
          </p:cNvPr>
          <p:cNvSpPr/>
          <p:nvPr/>
        </p:nvSpPr>
        <p:spPr>
          <a:xfrm rot="19518179">
            <a:off x="7696200" y="3429000"/>
            <a:ext cx="304800" cy="762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77151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38418"/>
            <a:ext cx="8229600" cy="715962"/>
          </a:xfrm>
        </p:spPr>
        <p:txBody>
          <a:bodyPr>
            <a:normAutofit/>
          </a:bodyPr>
          <a:lstStyle/>
          <a:p>
            <a:r>
              <a:rPr lang="en-US" dirty="0"/>
              <a:t>ANOVA with SPSS - Alcohol</a:t>
            </a:r>
          </a:p>
        </p:txBody>
      </p:sp>
      <p:sp>
        <p:nvSpPr>
          <p:cNvPr id="3" name="Content Placeholder 2"/>
          <p:cNvSpPr>
            <a:spLocks noGrp="1"/>
          </p:cNvSpPr>
          <p:nvPr>
            <p:ph idx="1"/>
          </p:nvPr>
        </p:nvSpPr>
        <p:spPr>
          <a:xfrm>
            <a:off x="457200" y="914400"/>
            <a:ext cx="8229600" cy="3429000"/>
          </a:xfrm>
        </p:spPr>
        <p:txBody>
          <a:bodyPr>
            <a:noAutofit/>
          </a:bodyPr>
          <a:lstStyle/>
          <a:p>
            <a:pPr marL="0" indent="0">
              <a:buNone/>
            </a:pPr>
            <a:r>
              <a:rPr lang="en-US" sz="2800" dirty="0"/>
              <a:t>Here’s how we do it:</a:t>
            </a:r>
          </a:p>
          <a:p>
            <a:pPr marL="0" indent="0">
              <a:buNone/>
            </a:pPr>
            <a:endParaRPr lang="en-US" sz="2800" dirty="0"/>
          </a:p>
        </p:txBody>
      </p:sp>
      <p:pic>
        <p:nvPicPr>
          <p:cNvPr id="9" name="Picture 8">
            <a:extLst>
              <a:ext uri="{FF2B5EF4-FFF2-40B4-BE49-F238E27FC236}">
                <a16:creationId xmlns:a16="http://schemas.microsoft.com/office/drawing/2014/main" id="{BDF2085F-6B81-414E-BC58-A382B02045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795" y="1447800"/>
            <a:ext cx="6908409" cy="5410200"/>
          </a:xfrm>
          <a:prstGeom prst="rect">
            <a:avLst/>
          </a:prstGeom>
        </p:spPr>
      </p:pic>
    </p:spTree>
    <p:extLst>
      <p:ext uri="{BB962C8B-B14F-4D97-AF65-F5344CB8AC3E}">
        <p14:creationId xmlns:p14="http://schemas.microsoft.com/office/powerpoint/2010/main" val="9146072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38418"/>
            <a:ext cx="8229600" cy="715962"/>
          </a:xfrm>
        </p:spPr>
        <p:txBody>
          <a:bodyPr>
            <a:normAutofit/>
          </a:bodyPr>
          <a:lstStyle/>
          <a:p>
            <a:r>
              <a:rPr lang="en-US" dirty="0"/>
              <a:t>ANOVA with SPSS - Alcohol</a:t>
            </a:r>
          </a:p>
        </p:txBody>
      </p:sp>
      <p:sp>
        <p:nvSpPr>
          <p:cNvPr id="3" name="Content Placeholder 2"/>
          <p:cNvSpPr>
            <a:spLocks noGrp="1"/>
          </p:cNvSpPr>
          <p:nvPr>
            <p:ph idx="1"/>
          </p:nvPr>
        </p:nvSpPr>
        <p:spPr>
          <a:xfrm>
            <a:off x="457200" y="914400"/>
            <a:ext cx="8229600" cy="3429000"/>
          </a:xfrm>
        </p:spPr>
        <p:txBody>
          <a:bodyPr>
            <a:noAutofit/>
          </a:bodyPr>
          <a:lstStyle/>
          <a:p>
            <a:pPr marL="0" indent="0">
              <a:buNone/>
            </a:pPr>
            <a:r>
              <a:rPr lang="en-US" sz="2800" dirty="0"/>
              <a:t>Here’s how we do it:</a:t>
            </a:r>
          </a:p>
          <a:p>
            <a:pPr marL="0" indent="0">
              <a:buNone/>
            </a:pPr>
            <a:endParaRPr lang="en-US" sz="2800" dirty="0"/>
          </a:p>
        </p:txBody>
      </p:sp>
      <p:pic>
        <p:nvPicPr>
          <p:cNvPr id="6" name="Picture 5">
            <a:extLst>
              <a:ext uri="{FF2B5EF4-FFF2-40B4-BE49-F238E27FC236}">
                <a16:creationId xmlns:a16="http://schemas.microsoft.com/office/drawing/2014/main" id="{6EC24EB4-C427-DB48-BA20-31E72182B8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447800"/>
            <a:ext cx="6362700" cy="5003800"/>
          </a:xfrm>
          <a:prstGeom prst="rect">
            <a:avLst/>
          </a:prstGeom>
        </p:spPr>
      </p:pic>
      <p:sp>
        <p:nvSpPr>
          <p:cNvPr id="4" name="Up Arrow 3">
            <a:extLst>
              <a:ext uri="{FF2B5EF4-FFF2-40B4-BE49-F238E27FC236}">
                <a16:creationId xmlns:a16="http://schemas.microsoft.com/office/drawing/2014/main" id="{5F2926E9-1DD7-F54D-90D7-F4AD793C470C}"/>
              </a:ext>
            </a:extLst>
          </p:cNvPr>
          <p:cNvSpPr/>
          <p:nvPr/>
        </p:nvSpPr>
        <p:spPr>
          <a:xfrm rot="19518179">
            <a:off x="7734300" y="4592415"/>
            <a:ext cx="304800" cy="762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62007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38418"/>
            <a:ext cx="8229600" cy="715962"/>
          </a:xfrm>
        </p:spPr>
        <p:txBody>
          <a:bodyPr>
            <a:normAutofit/>
          </a:bodyPr>
          <a:lstStyle/>
          <a:p>
            <a:r>
              <a:rPr lang="en-US" dirty="0"/>
              <a:t>ANOVA with SPSS - Alcohol</a:t>
            </a:r>
          </a:p>
        </p:txBody>
      </p:sp>
      <p:sp>
        <p:nvSpPr>
          <p:cNvPr id="3" name="Content Placeholder 2"/>
          <p:cNvSpPr>
            <a:spLocks noGrp="1"/>
          </p:cNvSpPr>
          <p:nvPr>
            <p:ph idx="1"/>
          </p:nvPr>
        </p:nvSpPr>
        <p:spPr>
          <a:xfrm>
            <a:off x="457200" y="914400"/>
            <a:ext cx="8229600" cy="3429000"/>
          </a:xfrm>
        </p:spPr>
        <p:txBody>
          <a:bodyPr>
            <a:noAutofit/>
          </a:bodyPr>
          <a:lstStyle/>
          <a:p>
            <a:pPr marL="0" indent="0">
              <a:buNone/>
            </a:pPr>
            <a:r>
              <a:rPr lang="en-US" sz="2800" dirty="0"/>
              <a:t>Here’s how we do it:</a:t>
            </a:r>
          </a:p>
          <a:p>
            <a:pPr marL="0" indent="0">
              <a:buNone/>
            </a:pPr>
            <a:endParaRPr lang="en-US" sz="2800" dirty="0"/>
          </a:p>
        </p:txBody>
      </p:sp>
      <p:pic>
        <p:nvPicPr>
          <p:cNvPr id="7" name="Picture 6">
            <a:extLst>
              <a:ext uri="{FF2B5EF4-FFF2-40B4-BE49-F238E27FC236}">
                <a16:creationId xmlns:a16="http://schemas.microsoft.com/office/drawing/2014/main" id="{31A5247E-6884-1D41-AB04-8125C43EBB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48" y="1447800"/>
            <a:ext cx="4816729" cy="5371782"/>
          </a:xfrm>
          <a:prstGeom prst="rect">
            <a:avLst/>
          </a:prstGeom>
        </p:spPr>
      </p:pic>
    </p:spTree>
    <p:extLst>
      <p:ext uri="{BB962C8B-B14F-4D97-AF65-F5344CB8AC3E}">
        <p14:creationId xmlns:p14="http://schemas.microsoft.com/office/powerpoint/2010/main" val="2146828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4206"/>
            <a:ext cx="8305800" cy="639762"/>
          </a:xfrm>
        </p:spPr>
        <p:txBody>
          <a:bodyPr>
            <a:normAutofit/>
          </a:bodyPr>
          <a:lstStyle/>
          <a:p>
            <a:r>
              <a:rPr lang="en-US" dirty="0"/>
              <a:t>Types of ANOVA designs</a:t>
            </a:r>
          </a:p>
        </p:txBody>
      </p:sp>
      <p:graphicFrame>
        <p:nvGraphicFramePr>
          <p:cNvPr id="4" name="Table 3"/>
          <p:cNvGraphicFramePr>
            <a:graphicFrameLocks noGrp="1"/>
          </p:cNvGraphicFramePr>
          <p:nvPr>
            <p:extLst>
              <p:ext uri="{D42A27DB-BD31-4B8C-83A1-F6EECF244321}">
                <p14:modId xmlns:p14="http://schemas.microsoft.com/office/powerpoint/2010/main" val="4024304505"/>
              </p:ext>
            </p:extLst>
          </p:nvPr>
        </p:nvGraphicFramePr>
        <p:xfrm>
          <a:off x="3200400" y="1411941"/>
          <a:ext cx="5623560" cy="903804"/>
        </p:xfrm>
        <a:graphic>
          <a:graphicData uri="http://schemas.openxmlformats.org/drawingml/2006/table">
            <a:tbl>
              <a:tblPr firstRow="1">
                <a:tableStyleId>{FABFCF23-3B69-468F-B69F-88F6DE6A72F2}</a:tableStyleId>
              </a:tblPr>
              <a:tblGrid>
                <a:gridCol w="1874520">
                  <a:extLst>
                    <a:ext uri="{9D8B030D-6E8A-4147-A177-3AD203B41FA5}">
                      <a16:colId xmlns:a16="http://schemas.microsoft.com/office/drawing/2014/main" val="20000"/>
                    </a:ext>
                  </a:extLst>
                </a:gridCol>
                <a:gridCol w="1874520">
                  <a:extLst>
                    <a:ext uri="{9D8B030D-6E8A-4147-A177-3AD203B41FA5}">
                      <a16:colId xmlns:a16="http://schemas.microsoft.com/office/drawing/2014/main" val="20001"/>
                    </a:ext>
                  </a:extLst>
                </a:gridCol>
                <a:gridCol w="1874520">
                  <a:extLst>
                    <a:ext uri="{9D8B030D-6E8A-4147-A177-3AD203B41FA5}">
                      <a16:colId xmlns:a16="http://schemas.microsoft.com/office/drawing/2014/main" val="20002"/>
                    </a:ext>
                  </a:extLst>
                </a:gridCol>
              </a:tblGrid>
              <a:tr h="276129">
                <a:tc>
                  <a:txBody>
                    <a:bodyPr/>
                    <a:lstStyle/>
                    <a:p>
                      <a:pPr marL="0" marR="0" algn="ctr">
                        <a:spcBef>
                          <a:spcPts val="0"/>
                        </a:spcBef>
                        <a:spcAft>
                          <a:spcPts val="0"/>
                        </a:spcAft>
                      </a:pPr>
                      <a:r>
                        <a:rPr lang="en-US" sz="2400" dirty="0">
                          <a:effectLst/>
                        </a:rPr>
                        <a:t>No Coffee</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Little bit</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A Lot</a:t>
                      </a:r>
                      <a:endParaRPr lang="en-US" sz="2400" b="1" dirty="0">
                        <a:effectLst/>
                        <a:latin typeface="Times New Roman"/>
                        <a:ea typeface="Times New Roman"/>
                      </a:endParaRPr>
                    </a:p>
                  </a:txBody>
                  <a:tcPr marL="68580" marR="68580" marT="0" marB="0"/>
                </a:tc>
                <a:extLst>
                  <a:ext uri="{0D108BD9-81ED-4DB2-BD59-A6C34878D82A}">
                    <a16:rowId xmlns:a16="http://schemas.microsoft.com/office/drawing/2014/main" val="10000"/>
                  </a:ext>
                </a:extLst>
              </a:tr>
              <a:tr h="538044">
                <a:tc>
                  <a:txBody>
                    <a:bodyPr/>
                    <a:lstStyle/>
                    <a:p>
                      <a:pPr marL="0" marR="0" algn="ctr">
                        <a:spcBef>
                          <a:spcPts val="0"/>
                        </a:spcBef>
                        <a:spcAft>
                          <a:spcPts val="0"/>
                        </a:spcAft>
                      </a:pPr>
                      <a:r>
                        <a:rPr lang="en-US" sz="2400" dirty="0">
                          <a:effectLst/>
                        </a:rPr>
                        <a:t> 78 </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 84</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70</a:t>
                      </a:r>
                      <a:endParaRPr lang="en-US" sz="2400" b="1" dirty="0">
                        <a:effectLst/>
                        <a:latin typeface="Times New Roman"/>
                        <a:ea typeface="Times New Roman"/>
                      </a:endParaRPr>
                    </a:p>
                  </a:txBody>
                  <a:tcPr marL="68580" marR="68580" marT="0" marB="0"/>
                </a:tc>
                <a:extLst>
                  <a:ext uri="{0D108BD9-81ED-4DB2-BD59-A6C34878D82A}">
                    <a16:rowId xmlns:a16="http://schemas.microsoft.com/office/drawing/2014/main" val="10001"/>
                  </a:ext>
                </a:extLst>
              </a:tr>
            </a:tbl>
          </a:graphicData>
        </a:graphic>
      </p:graphicFrame>
      <p:sp>
        <p:nvSpPr>
          <p:cNvPr id="5" name="Rectangle 1"/>
          <p:cNvSpPr>
            <a:spLocks noChangeArrowheads="1"/>
          </p:cNvSpPr>
          <p:nvPr/>
        </p:nvSpPr>
        <p:spPr bwMode="auto">
          <a:xfrm>
            <a:off x="3688851" y="934580"/>
            <a:ext cx="464665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Caffeine and Exam Performance</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164771511"/>
              </p:ext>
            </p:extLst>
          </p:nvPr>
        </p:nvGraphicFramePr>
        <p:xfrm>
          <a:off x="3200400" y="3200788"/>
          <a:ext cx="5623560" cy="744151"/>
        </p:xfrm>
        <a:graphic>
          <a:graphicData uri="http://schemas.openxmlformats.org/drawingml/2006/table">
            <a:tbl>
              <a:tblPr firstRow="1">
                <a:tableStyleId>{FABFCF23-3B69-468F-B69F-88F6DE6A72F2}</a:tableStyleId>
              </a:tblPr>
              <a:tblGrid>
                <a:gridCol w="1874520">
                  <a:extLst>
                    <a:ext uri="{9D8B030D-6E8A-4147-A177-3AD203B41FA5}">
                      <a16:colId xmlns:a16="http://schemas.microsoft.com/office/drawing/2014/main" val="20000"/>
                    </a:ext>
                  </a:extLst>
                </a:gridCol>
                <a:gridCol w="1874520">
                  <a:extLst>
                    <a:ext uri="{9D8B030D-6E8A-4147-A177-3AD203B41FA5}">
                      <a16:colId xmlns:a16="http://schemas.microsoft.com/office/drawing/2014/main" val="20001"/>
                    </a:ext>
                  </a:extLst>
                </a:gridCol>
                <a:gridCol w="1874520">
                  <a:extLst>
                    <a:ext uri="{9D8B030D-6E8A-4147-A177-3AD203B41FA5}">
                      <a16:colId xmlns:a16="http://schemas.microsoft.com/office/drawing/2014/main" val="20002"/>
                    </a:ext>
                  </a:extLst>
                </a:gridCol>
              </a:tblGrid>
              <a:tr h="188647">
                <a:tc>
                  <a:txBody>
                    <a:bodyPr/>
                    <a:lstStyle/>
                    <a:p>
                      <a:pPr marL="0" marR="0" algn="ctr">
                        <a:spcBef>
                          <a:spcPts val="0"/>
                        </a:spcBef>
                        <a:spcAft>
                          <a:spcPts val="0"/>
                        </a:spcAft>
                      </a:pPr>
                      <a:r>
                        <a:rPr lang="en-US" sz="2000" dirty="0">
                          <a:effectLst/>
                        </a:rPr>
                        <a:t>Exam 1</a:t>
                      </a:r>
                      <a:endParaRPr lang="en-US" sz="20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000" dirty="0">
                          <a:effectLst/>
                        </a:rPr>
                        <a:t>Exam 2</a:t>
                      </a:r>
                      <a:endParaRPr lang="en-US" sz="20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000" dirty="0">
                          <a:effectLst/>
                        </a:rPr>
                        <a:t>Exam 3</a:t>
                      </a:r>
                      <a:endParaRPr lang="en-US" sz="2000" b="1" dirty="0">
                        <a:effectLst/>
                        <a:latin typeface="Times New Roman"/>
                        <a:ea typeface="Times New Roman"/>
                      </a:endParaRPr>
                    </a:p>
                  </a:txBody>
                  <a:tcPr marL="68580" marR="68580" marT="0" marB="0"/>
                </a:tc>
                <a:extLst>
                  <a:ext uri="{0D108BD9-81ED-4DB2-BD59-A6C34878D82A}">
                    <a16:rowId xmlns:a16="http://schemas.microsoft.com/office/drawing/2014/main" val="10000"/>
                  </a:ext>
                </a:extLst>
              </a:tr>
              <a:tr h="439351">
                <a:tc>
                  <a:txBody>
                    <a:bodyPr/>
                    <a:lstStyle/>
                    <a:p>
                      <a:pPr marL="0" marR="0" algn="ctr">
                        <a:spcBef>
                          <a:spcPts val="0"/>
                        </a:spcBef>
                        <a:spcAft>
                          <a:spcPts val="0"/>
                        </a:spcAft>
                      </a:pPr>
                      <a:r>
                        <a:rPr lang="en-US" sz="2000" dirty="0">
                          <a:effectLst/>
                        </a:rPr>
                        <a:t> 85</a:t>
                      </a:r>
                      <a:endParaRPr lang="en-US" sz="20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000" dirty="0">
                          <a:effectLst/>
                        </a:rPr>
                        <a:t>88</a:t>
                      </a:r>
                      <a:endParaRPr lang="en-US" sz="20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000" dirty="0">
                          <a:effectLst/>
                        </a:rPr>
                        <a:t>90</a:t>
                      </a:r>
                      <a:endParaRPr lang="en-US" sz="2000" b="1" dirty="0">
                        <a:effectLst/>
                        <a:latin typeface="Times New Roman"/>
                        <a:ea typeface="Times New Roman"/>
                      </a:endParaRPr>
                    </a:p>
                  </a:txBody>
                  <a:tcPr marL="68580" marR="68580" marT="0" marB="0"/>
                </a:tc>
                <a:extLst>
                  <a:ext uri="{0D108BD9-81ED-4DB2-BD59-A6C34878D82A}">
                    <a16:rowId xmlns:a16="http://schemas.microsoft.com/office/drawing/2014/main" val="10001"/>
                  </a:ext>
                </a:extLst>
              </a:tr>
            </a:tbl>
          </a:graphicData>
        </a:graphic>
      </p:graphicFrame>
      <p:sp>
        <p:nvSpPr>
          <p:cNvPr id="7" name="Rectangle 1"/>
          <p:cNvSpPr>
            <a:spLocks noChangeArrowheads="1"/>
          </p:cNvSpPr>
          <p:nvPr/>
        </p:nvSpPr>
        <p:spPr bwMode="auto">
          <a:xfrm>
            <a:off x="3779838" y="2585028"/>
            <a:ext cx="446468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400" dirty="0">
                <a:latin typeface="Arial" pitchFamily="34" charset="0"/>
                <a:cs typeface="Arial" pitchFamily="34" charset="0"/>
              </a:rPr>
              <a:t>Changes in Exam Performance</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846770771"/>
              </p:ext>
            </p:extLst>
          </p:nvPr>
        </p:nvGraphicFramePr>
        <p:xfrm>
          <a:off x="2815281" y="4781017"/>
          <a:ext cx="6324600" cy="1716741"/>
        </p:xfrm>
        <a:graphic>
          <a:graphicData uri="http://schemas.openxmlformats.org/drawingml/2006/table">
            <a:tbl>
              <a:tblPr firstRow="1">
                <a:tableStyleId>{FABFCF23-3B69-468F-B69F-88F6DE6A72F2}</a:tableStyleId>
              </a:tblPr>
              <a:tblGrid>
                <a:gridCol w="1776139">
                  <a:extLst>
                    <a:ext uri="{9D8B030D-6E8A-4147-A177-3AD203B41FA5}">
                      <a16:colId xmlns:a16="http://schemas.microsoft.com/office/drawing/2014/main" val="20000"/>
                    </a:ext>
                  </a:extLst>
                </a:gridCol>
                <a:gridCol w="1386161">
                  <a:extLst>
                    <a:ext uri="{9D8B030D-6E8A-4147-A177-3AD203B41FA5}">
                      <a16:colId xmlns:a16="http://schemas.microsoft.com/office/drawing/2014/main" val="20001"/>
                    </a:ext>
                  </a:extLst>
                </a:gridCol>
                <a:gridCol w="1581150">
                  <a:extLst>
                    <a:ext uri="{9D8B030D-6E8A-4147-A177-3AD203B41FA5}">
                      <a16:colId xmlns:a16="http://schemas.microsoft.com/office/drawing/2014/main" val="20002"/>
                    </a:ext>
                  </a:extLst>
                </a:gridCol>
                <a:gridCol w="1581150">
                  <a:extLst>
                    <a:ext uri="{9D8B030D-6E8A-4147-A177-3AD203B41FA5}">
                      <a16:colId xmlns:a16="http://schemas.microsoft.com/office/drawing/2014/main" val="20003"/>
                    </a:ext>
                  </a:extLst>
                </a:gridCol>
              </a:tblGrid>
              <a:tr h="381498">
                <a:tc>
                  <a:txBody>
                    <a:bodyPr/>
                    <a:lstStyle/>
                    <a:p>
                      <a:pPr marL="0" marR="0" algn="ctr">
                        <a:spcBef>
                          <a:spcPts val="0"/>
                        </a:spcBef>
                        <a:spcAft>
                          <a:spcPts val="0"/>
                        </a:spcAft>
                      </a:pPr>
                      <a:r>
                        <a:rPr lang="en-US" sz="2400" dirty="0">
                          <a:effectLst/>
                        </a:rPr>
                        <a:t>  </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None</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Little Bit</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Lot</a:t>
                      </a:r>
                      <a:endParaRPr lang="en-US" sz="2400" b="1" dirty="0">
                        <a:effectLst/>
                        <a:latin typeface="Times New Roman"/>
                        <a:ea typeface="Times New Roman"/>
                      </a:endParaRPr>
                    </a:p>
                  </a:txBody>
                  <a:tcPr marL="68580" marR="68580" marT="0" marB="0"/>
                </a:tc>
                <a:extLst>
                  <a:ext uri="{0D108BD9-81ED-4DB2-BD59-A6C34878D82A}">
                    <a16:rowId xmlns:a16="http://schemas.microsoft.com/office/drawing/2014/main" val="10000"/>
                  </a:ext>
                </a:extLst>
              </a:tr>
              <a:tr h="572247">
                <a:tc>
                  <a:txBody>
                    <a:bodyPr/>
                    <a:lstStyle/>
                    <a:p>
                      <a:pPr marL="0" marR="0" algn="ctr">
                        <a:spcBef>
                          <a:spcPts val="0"/>
                        </a:spcBef>
                        <a:spcAft>
                          <a:spcPts val="0"/>
                        </a:spcAft>
                      </a:pPr>
                      <a:r>
                        <a:rPr lang="en-US" sz="2400" dirty="0">
                          <a:effectLst/>
                        </a:rPr>
                        <a:t> Studied</a:t>
                      </a:r>
                    </a:p>
                  </a:txBody>
                  <a:tcPr marL="68580" marR="68580" marT="0" marB="0"/>
                </a:tc>
                <a:tc>
                  <a:txBody>
                    <a:bodyPr/>
                    <a:lstStyle/>
                    <a:p>
                      <a:pPr marL="0" marR="0" algn="ctr">
                        <a:spcBef>
                          <a:spcPts val="0"/>
                        </a:spcBef>
                        <a:spcAft>
                          <a:spcPts val="0"/>
                        </a:spcAft>
                      </a:pPr>
                      <a:r>
                        <a:rPr lang="en-US" sz="2400" dirty="0">
                          <a:effectLst/>
                        </a:rPr>
                        <a:t> 82 </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 95</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 80</a:t>
                      </a:r>
                      <a:endParaRPr lang="en-US" sz="2400" b="1" dirty="0">
                        <a:effectLst/>
                        <a:latin typeface="Times New Roman"/>
                        <a:ea typeface="Times New Roman"/>
                      </a:endParaRPr>
                    </a:p>
                  </a:txBody>
                  <a:tcPr marL="68580" marR="68580" marT="0" marB="0"/>
                </a:tc>
                <a:extLst>
                  <a:ext uri="{0D108BD9-81ED-4DB2-BD59-A6C34878D82A}">
                    <a16:rowId xmlns:a16="http://schemas.microsoft.com/office/drawing/2014/main" val="10001"/>
                  </a:ext>
                </a:extLst>
              </a:tr>
              <a:tr h="762996">
                <a:tc>
                  <a:txBody>
                    <a:bodyPr/>
                    <a:lstStyle/>
                    <a:p>
                      <a:pPr marL="0" marR="0" algn="ctr">
                        <a:spcBef>
                          <a:spcPts val="0"/>
                        </a:spcBef>
                        <a:spcAft>
                          <a:spcPts val="0"/>
                        </a:spcAft>
                      </a:pPr>
                      <a:r>
                        <a:rPr lang="en-US" sz="2400" dirty="0">
                          <a:effectLst/>
                        </a:rPr>
                        <a:t>Did not Study</a:t>
                      </a:r>
                    </a:p>
                  </a:txBody>
                  <a:tcPr marL="68580" marR="68580" marT="0" marB="0"/>
                </a:tc>
                <a:tc>
                  <a:txBody>
                    <a:bodyPr/>
                    <a:lstStyle/>
                    <a:p>
                      <a:pPr marL="0" marR="0" algn="ctr">
                        <a:spcBef>
                          <a:spcPts val="0"/>
                        </a:spcBef>
                        <a:spcAft>
                          <a:spcPts val="0"/>
                        </a:spcAft>
                      </a:pPr>
                      <a:r>
                        <a:rPr lang="en-US" sz="2400" dirty="0">
                          <a:effectLst/>
                        </a:rPr>
                        <a:t> 74</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 73</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 60</a:t>
                      </a:r>
                    </a:p>
                    <a:p>
                      <a:pPr marL="0" marR="0" algn="ctr">
                        <a:spcBef>
                          <a:spcPts val="0"/>
                        </a:spcBef>
                        <a:spcAft>
                          <a:spcPts val="0"/>
                        </a:spcAft>
                      </a:pPr>
                      <a:endParaRPr lang="en-US" sz="2400" b="1" dirty="0">
                        <a:effectLst/>
                        <a:latin typeface="Times New Roman"/>
                        <a:ea typeface="Times New Roman"/>
                      </a:endParaRPr>
                    </a:p>
                  </a:txBody>
                  <a:tcPr marL="68580" marR="68580" marT="0" marB="0"/>
                </a:tc>
                <a:extLst>
                  <a:ext uri="{0D108BD9-81ED-4DB2-BD59-A6C34878D82A}">
                    <a16:rowId xmlns:a16="http://schemas.microsoft.com/office/drawing/2014/main" val="10002"/>
                  </a:ext>
                </a:extLst>
              </a:tr>
            </a:tbl>
          </a:graphicData>
        </a:graphic>
      </p:graphicFrame>
      <p:sp>
        <p:nvSpPr>
          <p:cNvPr id="9" name="Rectangle 2"/>
          <p:cNvSpPr>
            <a:spLocks noChangeArrowheads="1"/>
          </p:cNvSpPr>
          <p:nvPr/>
        </p:nvSpPr>
        <p:spPr bwMode="auto">
          <a:xfrm>
            <a:off x="2895600" y="4312622"/>
            <a:ext cx="6248400" cy="738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Caffeine, Studying, and Exam Performance</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 name="TextBox 9"/>
          <p:cNvSpPr txBox="1"/>
          <p:nvPr/>
        </p:nvSpPr>
        <p:spPr>
          <a:xfrm>
            <a:off x="226541" y="1411941"/>
            <a:ext cx="2819400" cy="830997"/>
          </a:xfrm>
          <a:prstGeom prst="rect">
            <a:avLst/>
          </a:prstGeom>
          <a:noFill/>
        </p:spPr>
        <p:txBody>
          <a:bodyPr wrap="square" rtlCol="0">
            <a:spAutoFit/>
          </a:bodyPr>
          <a:lstStyle/>
          <a:p>
            <a:r>
              <a:rPr lang="en-US" sz="2400" dirty="0"/>
              <a:t>Single Factor Design/</a:t>
            </a:r>
          </a:p>
          <a:p>
            <a:r>
              <a:rPr lang="en-US" sz="2400" dirty="0"/>
              <a:t>One-way </a:t>
            </a:r>
          </a:p>
        </p:txBody>
      </p:sp>
      <p:sp>
        <p:nvSpPr>
          <p:cNvPr id="11" name="TextBox 10"/>
          <p:cNvSpPr txBox="1"/>
          <p:nvPr/>
        </p:nvSpPr>
        <p:spPr>
          <a:xfrm>
            <a:off x="228600" y="3156613"/>
            <a:ext cx="2819400" cy="830997"/>
          </a:xfrm>
          <a:prstGeom prst="rect">
            <a:avLst/>
          </a:prstGeom>
          <a:noFill/>
        </p:spPr>
        <p:txBody>
          <a:bodyPr wrap="square" rtlCol="0">
            <a:spAutoFit/>
          </a:bodyPr>
          <a:lstStyle/>
          <a:p>
            <a:r>
              <a:rPr lang="en-US" sz="2400" dirty="0"/>
              <a:t>Repeated Measures Design</a:t>
            </a:r>
          </a:p>
        </p:txBody>
      </p:sp>
      <p:sp>
        <p:nvSpPr>
          <p:cNvPr id="12" name="TextBox 11"/>
          <p:cNvSpPr txBox="1"/>
          <p:nvPr/>
        </p:nvSpPr>
        <p:spPr>
          <a:xfrm>
            <a:off x="226541" y="5227406"/>
            <a:ext cx="2819400" cy="830997"/>
          </a:xfrm>
          <a:prstGeom prst="rect">
            <a:avLst/>
          </a:prstGeom>
          <a:noFill/>
        </p:spPr>
        <p:txBody>
          <a:bodyPr wrap="square" rtlCol="0">
            <a:spAutoFit/>
          </a:bodyPr>
          <a:lstStyle/>
          <a:p>
            <a:r>
              <a:rPr lang="en-US" sz="2400" dirty="0"/>
              <a:t>Two Factor Design/</a:t>
            </a:r>
          </a:p>
          <a:p>
            <a:r>
              <a:rPr lang="en-US" sz="2400" dirty="0"/>
              <a:t>Factorial Design</a:t>
            </a:r>
          </a:p>
        </p:txBody>
      </p:sp>
    </p:spTree>
    <p:extLst>
      <p:ext uri="{BB962C8B-B14F-4D97-AF65-F5344CB8AC3E}">
        <p14:creationId xmlns:p14="http://schemas.microsoft.com/office/powerpoint/2010/main" val="83562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38418"/>
            <a:ext cx="8229600" cy="715962"/>
          </a:xfrm>
        </p:spPr>
        <p:txBody>
          <a:bodyPr>
            <a:normAutofit/>
          </a:bodyPr>
          <a:lstStyle/>
          <a:p>
            <a:r>
              <a:rPr lang="en-US" dirty="0"/>
              <a:t>ANOVA with SPSS - Alcohol</a:t>
            </a:r>
          </a:p>
        </p:txBody>
      </p:sp>
      <p:sp>
        <p:nvSpPr>
          <p:cNvPr id="3" name="Content Placeholder 2"/>
          <p:cNvSpPr>
            <a:spLocks noGrp="1"/>
          </p:cNvSpPr>
          <p:nvPr>
            <p:ph idx="1"/>
          </p:nvPr>
        </p:nvSpPr>
        <p:spPr>
          <a:xfrm>
            <a:off x="457200" y="914400"/>
            <a:ext cx="8229600" cy="3429000"/>
          </a:xfrm>
        </p:spPr>
        <p:txBody>
          <a:bodyPr>
            <a:noAutofit/>
          </a:bodyPr>
          <a:lstStyle/>
          <a:p>
            <a:pPr marL="0" indent="0">
              <a:buNone/>
            </a:pPr>
            <a:r>
              <a:rPr lang="en-US" sz="2800" dirty="0"/>
              <a:t>Here’s how we do it:</a:t>
            </a:r>
          </a:p>
          <a:p>
            <a:pPr marL="0" indent="0">
              <a:buNone/>
            </a:pPr>
            <a:endParaRPr lang="en-US" sz="2800" dirty="0"/>
          </a:p>
        </p:txBody>
      </p:sp>
      <p:pic>
        <p:nvPicPr>
          <p:cNvPr id="5" name="Picture 4">
            <a:extLst>
              <a:ext uri="{FF2B5EF4-FFF2-40B4-BE49-F238E27FC236}">
                <a16:creationId xmlns:a16="http://schemas.microsoft.com/office/drawing/2014/main" id="{594DE744-F118-0641-8C82-B049B2BDCB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794" y="1405872"/>
            <a:ext cx="7456412" cy="5452128"/>
          </a:xfrm>
          <a:prstGeom prst="rect">
            <a:avLst/>
          </a:prstGeom>
        </p:spPr>
      </p:pic>
    </p:spTree>
    <p:extLst>
      <p:ext uri="{BB962C8B-B14F-4D97-AF65-F5344CB8AC3E}">
        <p14:creationId xmlns:p14="http://schemas.microsoft.com/office/powerpoint/2010/main" val="23035700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38418"/>
            <a:ext cx="8229600" cy="715962"/>
          </a:xfrm>
        </p:spPr>
        <p:txBody>
          <a:bodyPr>
            <a:normAutofit/>
          </a:bodyPr>
          <a:lstStyle/>
          <a:p>
            <a:r>
              <a:rPr lang="en-US" dirty="0"/>
              <a:t>ANOVA with SPSS - Alcohol</a:t>
            </a:r>
          </a:p>
        </p:txBody>
      </p:sp>
      <p:sp>
        <p:nvSpPr>
          <p:cNvPr id="3" name="Content Placeholder 2"/>
          <p:cNvSpPr>
            <a:spLocks noGrp="1"/>
          </p:cNvSpPr>
          <p:nvPr>
            <p:ph idx="1"/>
          </p:nvPr>
        </p:nvSpPr>
        <p:spPr>
          <a:xfrm>
            <a:off x="457200" y="914400"/>
            <a:ext cx="8229600" cy="3429000"/>
          </a:xfrm>
        </p:spPr>
        <p:txBody>
          <a:bodyPr>
            <a:noAutofit/>
          </a:bodyPr>
          <a:lstStyle/>
          <a:p>
            <a:pPr marL="0" indent="0">
              <a:buNone/>
            </a:pPr>
            <a:r>
              <a:rPr lang="en-US" sz="2800" dirty="0"/>
              <a:t>Now, let’s you try it for:</a:t>
            </a:r>
          </a:p>
          <a:p>
            <a:pPr lvl="1"/>
            <a:r>
              <a:rPr lang="en-US" sz="2800" dirty="0"/>
              <a:t>Beer</a:t>
            </a:r>
          </a:p>
          <a:p>
            <a:pPr lvl="1"/>
            <a:r>
              <a:rPr lang="en-US" sz="2800" dirty="0"/>
              <a:t>Wine</a:t>
            </a:r>
          </a:p>
          <a:p>
            <a:pPr lvl="1"/>
            <a:r>
              <a:rPr lang="en-US" sz="2800" dirty="0"/>
              <a:t>Spirits</a:t>
            </a:r>
          </a:p>
          <a:p>
            <a:pPr marL="0" indent="0">
              <a:buNone/>
            </a:pPr>
            <a:endParaRPr lang="en-US" sz="2800" dirty="0"/>
          </a:p>
        </p:txBody>
      </p:sp>
    </p:spTree>
    <p:extLst>
      <p:ext uri="{BB962C8B-B14F-4D97-AF65-F5344CB8AC3E}">
        <p14:creationId xmlns:p14="http://schemas.microsoft.com/office/powerpoint/2010/main" val="29308692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38418"/>
            <a:ext cx="8229600" cy="715962"/>
          </a:xfrm>
        </p:spPr>
        <p:txBody>
          <a:bodyPr>
            <a:normAutofit/>
          </a:bodyPr>
          <a:lstStyle/>
          <a:p>
            <a:r>
              <a:rPr lang="en-US" dirty="0"/>
              <a:t>Interpreting a Journal Article</a:t>
            </a:r>
          </a:p>
        </p:txBody>
      </p:sp>
      <p:pic>
        <p:nvPicPr>
          <p:cNvPr id="7" name="Content Placeholder 6">
            <a:extLst>
              <a:ext uri="{FF2B5EF4-FFF2-40B4-BE49-F238E27FC236}">
                <a16:creationId xmlns:a16="http://schemas.microsoft.com/office/drawing/2014/main" id="{996E2D7E-666D-2F44-88F1-B028DE3C63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6560" y="754381"/>
            <a:ext cx="6813440" cy="6015938"/>
          </a:xfrm>
        </p:spPr>
      </p:pic>
    </p:spTree>
    <p:extLst>
      <p:ext uri="{BB962C8B-B14F-4D97-AF65-F5344CB8AC3E}">
        <p14:creationId xmlns:p14="http://schemas.microsoft.com/office/powerpoint/2010/main" val="42154476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38418"/>
            <a:ext cx="8229600" cy="715962"/>
          </a:xfrm>
        </p:spPr>
        <p:txBody>
          <a:bodyPr>
            <a:normAutofit/>
          </a:bodyPr>
          <a:lstStyle/>
          <a:p>
            <a:r>
              <a:rPr lang="en-US" dirty="0"/>
              <a:t>Interpreting a Journal Article</a:t>
            </a:r>
          </a:p>
        </p:txBody>
      </p:sp>
      <p:sp>
        <p:nvSpPr>
          <p:cNvPr id="8" name="TextBox 7">
            <a:extLst>
              <a:ext uri="{FF2B5EF4-FFF2-40B4-BE49-F238E27FC236}">
                <a16:creationId xmlns:a16="http://schemas.microsoft.com/office/drawing/2014/main" id="{BF538AC6-F571-F848-BA4F-1BF061FC4763}"/>
              </a:ext>
            </a:extLst>
          </p:cNvPr>
          <p:cNvSpPr txBox="1"/>
          <p:nvPr/>
        </p:nvSpPr>
        <p:spPr>
          <a:xfrm>
            <a:off x="128752" y="5029200"/>
            <a:ext cx="8991600" cy="1384995"/>
          </a:xfrm>
          <a:prstGeom prst="rect">
            <a:avLst/>
          </a:prstGeom>
          <a:noFill/>
        </p:spPr>
        <p:txBody>
          <a:bodyPr wrap="square" rtlCol="0">
            <a:spAutoFit/>
          </a:bodyPr>
          <a:lstStyle/>
          <a:p>
            <a:pPr marL="342900" indent="-342900">
              <a:buFont typeface="+mj-lt"/>
              <a:buAutoNum type="arabicPeriod"/>
            </a:pPr>
            <a:r>
              <a:rPr lang="en-US" sz="2800" dirty="0"/>
              <a:t>On which measures were significant differences observed?</a:t>
            </a:r>
          </a:p>
          <a:p>
            <a:pPr marL="342900" indent="-342900">
              <a:buFont typeface="+mj-lt"/>
              <a:buAutoNum type="arabicPeriod"/>
            </a:pPr>
            <a:endParaRPr lang="en-US" sz="2800" dirty="0"/>
          </a:p>
          <a:p>
            <a:pPr marL="342900" indent="-342900">
              <a:buFont typeface="+mj-lt"/>
              <a:buAutoNum type="arabicPeriod"/>
            </a:pPr>
            <a:r>
              <a:rPr lang="en-US" sz="2800" dirty="0"/>
              <a:t>What important information is not included in this table?</a:t>
            </a:r>
          </a:p>
        </p:txBody>
      </p:sp>
      <p:pic>
        <p:nvPicPr>
          <p:cNvPr id="10" name="Picture 9">
            <a:extLst>
              <a:ext uri="{FF2B5EF4-FFF2-40B4-BE49-F238E27FC236}">
                <a16:creationId xmlns:a16="http://schemas.microsoft.com/office/drawing/2014/main" id="{6EFF627D-634F-A941-BBDE-E273F2154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9144000" cy="3773087"/>
          </a:xfrm>
          <a:prstGeom prst="rect">
            <a:avLst/>
          </a:prstGeom>
        </p:spPr>
      </p:pic>
    </p:spTree>
    <p:extLst>
      <p:ext uri="{BB962C8B-B14F-4D97-AF65-F5344CB8AC3E}">
        <p14:creationId xmlns:p14="http://schemas.microsoft.com/office/powerpoint/2010/main" val="40719895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38418"/>
            <a:ext cx="8229600" cy="715962"/>
          </a:xfrm>
        </p:spPr>
        <p:txBody>
          <a:bodyPr>
            <a:normAutofit/>
          </a:bodyPr>
          <a:lstStyle/>
          <a:p>
            <a:r>
              <a:rPr lang="en-US" dirty="0"/>
              <a:t>Interpreting a Journal Article</a:t>
            </a:r>
          </a:p>
        </p:txBody>
      </p:sp>
      <p:pic>
        <p:nvPicPr>
          <p:cNvPr id="6" name="Content Placeholder 5">
            <a:extLst>
              <a:ext uri="{FF2B5EF4-FFF2-40B4-BE49-F238E27FC236}">
                <a16:creationId xmlns:a16="http://schemas.microsoft.com/office/drawing/2014/main" id="{F29E757C-A5F7-7045-8E66-409FC20D8C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57" y="914400"/>
            <a:ext cx="9139443" cy="3363378"/>
          </a:xfrm>
        </p:spPr>
      </p:pic>
      <p:sp>
        <p:nvSpPr>
          <p:cNvPr id="8" name="TextBox 7">
            <a:extLst>
              <a:ext uri="{FF2B5EF4-FFF2-40B4-BE49-F238E27FC236}">
                <a16:creationId xmlns:a16="http://schemas.microsoft.com/office/drawing/2014/main" id="{BF538AC6-F571-F848-BA4F-1BF061FC4763}"/>
              </a:ext>
            </a:extLst>
          </p:cNvPr>
          <p:cNvSpPr txBox="1"/>
          <p:nvPr/>
        </p:nvSpPr>
        <p:spPr>
          <a:xfrm>
            <a:off x="128752" y="5029200"/>
            <a:ext cx="8991600" cy="1384995"/>
          </a:xfrm>
          <a:prstGeom prst="rect">
            <a:avLst/>
          </a:prstGeom>
          <a:noFill/>
        </p:spPr>
        <p:txBody>
          <a:bodyPr wrap="square" rtlCol="0">
            <a:spAutoFit/>
          </a:bodyPr>
          <a:lstStyle/>
          <a:p>
            <a:pPr marL="342900" indent="-342900">
              <a:buFont typeface="+mj-lt"/>
              <a:buAutoNum type="arabicPeriod"/>
            </a:pPr>
            <a:r>
              <a:rPr lang="en-US" sz="2800" dirty="0"/>
              <a:t>On which measures were significant differences observed?</a:t>
            </a:r>
          </a:p>
          <a:p>
            <a:pPr marL="342900" indent="-342900">
              <a:buFont typeface="+mj-lt"/>
              <a:buAutoNum type="arabicPeriod"/>
            </a:pPr>
            <a:endParaRPr lang="en-US" sz="2800" dirty="0"/>
          </a:p>
          <a:p>
            <a:pPr marL="342900" indent="-342900">
              <a:buFont typeface="+mj-lt"/>
              <a:buAutoNum type="arabicPeriod"/>
            </a:pPr>
            <a:r>
              <a:rPr lang="en-US" sz="2800" dirty="0"/>
              <a:t>Which groups performed differently from one another?</a:t>
            </a:r>
          </a:p>
        </p:txBody>
      </p:sp>
    </p:spTree>
    <p:extLst>
      <p:ext uri="{BB962C8B-B14F-4D97-AF65-F5344CB8AC3E}">
        <p14:creationId xmlns:p14="http://schemas.microsoft.com/office/powerpoint/2010/main" val="115286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639762"/>
          </a:xfrm>
        </p:spPr>
        <p:txBody>
          <a:bodyPr>
            <a:normAutofit/>
          </a:bodyPr>
          <a:lstStyle/>
          <a:p>
            <a:r>
              <a:rPr lang="en-US" dirty="0"/>
              <a:t>Types of ANOVA designs</a:t>
            </a:r>
          </a:p>
        </p:txBody>
      </p:sp>
      <p:graphicFrame>
        <p:nvGraphicFramePr>
          <p:cNvPr id="8" name="Table 7"/>
          <p:cNvGraphicFramePr>
            <a:graphicFrameLocks noGrp="1"/>
          </p:cNvGraphicFramePr>
          <p:nvPr>
            <p:extLst>
              <p:ext uri="{D42A27DB-BD31-4B8C-83A1-F6EECF244321}">
                <p14:modId xmlns:p14="http://schemas.microsoft.com/office/powerpoint/2010/main" val="2449124004"/>
              </p:ext>
            </p:extLst>
          </p:nvPr>
        </p:nvGraphicFramePr>
        <p:xfrm>
          <a:off x="2655100" y="4495800"/>
          <a:ext cx="6460067" cy="1716741"/>
        </p:xfrm>
        <a:graphic>
          <a:graphicData uri="http://schemas.openxmlformats.org/drawingml/2006/table">
            <a:tbl>
              <a:tblPr firstRow="1">
                <a:tableStyleId>{FABFCF23-3B69-468F-B69F-88F6DE6A72F2}</a:tableStyleId>
              </a:tblPr>
              <a:tblGrid>
                <a:gridCol w="1814182">
                  <a:extLst>
                    <a:ext uri="{9D8B030D-6E8A-4147-A177-3AD203B41FA5}">
                      <a16:colId xmlns:a16="http://schemas.microsoft.com/office/drawing/2014/main" val="20000"/>
                    </a:ext>
                  </a:extLst>
                </a:gridCol>
                <a:gridCol w="1415851">
                  <a:extLst>
                    <a:ext uri="{9D8B030D-6E8A-4147-A177-3AD203B41FA5}">
                      <a16:colId xmlns:a16="http://schemas.microsoft.com/office/drawing/2014/main" val="20001"/>
                    </a:ext>
                  </a:extLst>
                </a:gridCol>
                <a:gridCol w="1615017">
                  <a:extLst>
                    <a:ext uri="{9D8B030D-6E8A-4147-A177-3AD203B41FA5}">
                      <a16:colId xmlns:a16="http://schemas.microsoft.com/office/drawing/2014/main" val="20002"/>
                    </a:ext>
                  </a:extLst>
                </a:gridCol>
                <a:gridCol w="1615017">
                  <a:extLst>
                    <a:ext uri="{9D8B030D-6E8A-4147-A177-3AD203B41FA5}">
                      <a16:colId xmlns:a16="http://schemas.microsoft.com/office/drawing/2014/main" val="20003"/>
                    </a:ext>
                  </a:extLst>
                </a:gridCol>
              </a:tblGrid>
              <a:tr h="381498">
                <a:tc>
                  <a:txBody>
                    <a:bodyPr/>
                    <a:lstStyle/>
                    <a:p>
                      <a:pPr marL="0" marR="0" algn="ctr">
                        <a:spcBef>
                          <a:spcPts val="0"/>
                        </a:spcBef>
                        <a:spcAft>
                          <a:spcPts val="0"/>
                        </a:spcAft>
                      </a:pPr>
                      <a:r>
                        <a:rPr lang="en-US" sz="2400" dirty="0">
                          <a:effectLst/>
                        </a:rPr>
                        <a:t>  </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Exam 1</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b="0" dirty="0">
                          <a:effectLst/>
                          <a:latin typeface="+mn-lt"/>
                          <a:ea typeface="+mn-ea"/>
                        </a:rPr>
                        <a:t>Exam</a:t>
                      </a:r>
                      <a:r>
                        <a:rPr lang="en-US" sz="2400" b="0" baseline="0" dirty="0">
                          <a:effectLst/>
                          <a:latin typeface="+mn-lt"/>
                          <a:ea typeface="+mn-ea"/>
                        </a:rPr>
                        <a:t> 2</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b="0" dirty="0">
                          <a:effectLst/>
                          <a:latin typeface="+mn-lt"/>
                          <a:ea typeface="+mn-ea"/>
                        </a:rPr>
                        <a:t>Exam</a:t>
                      </a:r>
                      <a:r>
                        <a:rPr lang="en-US" sz="2400" b="0" baseline="0" dirty="0">
                          <a:effectLst/>
                          <a:latin typeface="+mn-lt"/>
                          <a:ea typeface="+mn-ea"/>
                        </a:rPr>
                        <a:t> 3</a:t>
                      </a:r>
                      <a:endParaRPr lang="en-US" sz="2400" b="1" dirty="0">
                        <a:effectLst/>
                        <a:latin typeface="Times New Roman"/>
                        <a:ea typeface="Times New Roman"/>
                      </a:endParaRPr>
                    </a:p>
                  </a:txBody>
                  <a:tcPr marL="68580" marR="68580" marT="0" marB="0"/>
                </a:tc>
                <a:extLst>
                  <a:ext uri="{0D108BD9-81ED-4DB2-BD59-A6C34878D82A}">
                    <a16:rowId xmlns:a16="http://schemas.microsoft.com/office/drawing/2014/main" val="10000"/>
                  </a:ext>
                </a:extLst>
              </a:tr>
              <a:tr h="572247">
                <a:tc>
                  <a:txBody>
                    <a:bodyPr/>
                    <a:lstStyle/>
                    <a:p>
                      <a:pPr marL="0" marR="0" algn="ctr">
                        <a:spcBef>
                          <a:spcPts val="0"/>
                        </a:spcBef>
                        <a:spcAft>
                          <a:spcPts val="0"/>
                        </a:spcAft>
                      </a:pPr>
                      <a:r>
                        <a:rPr lang="en-US" sz="2400" dirty="0">
                          <a:effectLst/>
                        </a:rPr>
                        <a:t> Studied</a:t>
                      </a:r>
                    </a:p>
                  </a:txBody>
                  <a:tcPr marL="68580" marR="68580" marT="0" marB="0"/>
                </a:tc>
                <a:tc>
                  <a:txBody>
                    <a:bodyPr/>
                    <a:lstStyle/>
                    <a:p>
                      <a:pPr marL="0" marR="0" algn="ctr">
                        <a:spcBef>
                          <a:spcPts val="0"/>
                        </a:spcBef>
                        <a:spcAft>
                          <a:spcPts val="0"/>
                        </a:spcAft>
                      </a:pPr>
                      <a:r>
                        <a:rPr lang="en-US" sz="2400" dirty="0">
                          <a:effectLst/>
                        </a:rPr>
                        <a:t>88</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90</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95</a:t>
                      </a:r>
                      <a:endParaRPr lang="en-US" sz="2400" b="1" dirty="0">
                        <a:effectLst/>
                        <a:latin typeface="Times New Roman"/>
                        <a:ea typeface="Times New Roman"/>
                      </a:endParaRPr>
                    </a:p>
                  </a:txBody>
                  <a:tcPr marL="68580" marR="68580" marT="0" marB="0"/>
                </a:tc>
                <a:extLst>
                  <a:ext uri="{0D108BD9-81ED-4DB2-BD59-A6C34878D82A}">
                    <a16:rowId xmlns:a16="http://schemas.microsoft.com/office/drawing/2014/main" val="10001"/>
                  </a:ext>
                </a:extLst>
              </a:tr>
              <a:tr h="762996">
                <a:tc>
                  <a:txBody>
                    <a:bodyPr/>
                    <a:lstStyle/>
                    <a:p>
                      <a:pPr marL="0" marR="0" algn="ctr">
                        <a:spcBef>
                          <a:spcPts val="0"/>
                        </a:spcBef>
                        <a:spcAft>
                          <a:spcPts val="0"/>
                        </a:spcAft>
                      </a:pPr>
                      <a:r>
                        <a:rPr lang="en-US" sz="2400" dirty="0">
                          <a:effectLst/>
                        </a:rPr>
                        <a:t>Did not Study</a:t>
                      </a:r>
                    </a:p>
                  </a:txBody>
                  <a:tcPr marL="68580" marR="68580" marT="0" marB="0"/>
                </a:tc>
                <a:tc>
                  <a:txBody>
                    <a:bodyPr/>
                    <a:lstStyle/>
                    <a:p>
                      <a:pPr marL="0" marR="0" algn="ctr">
                        <a:spcBef>
                          <a:spcPts val="0"/>
                        </a:spcBef>
                        <a:spcAft>
                          <a:spcPts val="0"/>
                        </a:spcAft>
                      </a:pPr>
                      <a:r>
                        <a:rPr lang="en-US" sz="2400" dirty="0">
                          <a:effectLst/>
                        </a:rPr>
                        <a:t> 75</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b="0" dirty="0">
                          <a:effectLst/>
                          <a:latin typeface="+mn-lt"/>
                          <a:ea typeface="+mn-ea"/>
                        </a:rPr>
                        <a:t>72</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68</a:t>
                      </a:r>
                    </a:p>
                  </a:txBody>
                  <a:tcPr marL="68580" marR="68580" marT="0" marB="0"/>
                </a:tc>
                <a:extLst>
                  <a:ext uri="{0D108BD9-81ED-4DB2-BD59-A6C34878D82A}">
                    <a16:rowId xmlns:a16="http://schemas.microsoft.com/office/drawing/2014/main" val="10002"/>
                  </a:ext>
                </a:extLst>
              </a:tr>
            </a:tbl>
          </a:graphicData>
        </a:graphic>
      </p:graphicFrame>
      <p:sp>
        <p:nvSpPr>
          <p:cNvPr id="9" name="Rectangle 2"/>
          <p:cNvSpPr>
            <a:spLocks noChangeArrowheads="1"/>
          </p:cNvSpPr>
          <p:nvPr/>
        </p:nvSpPr>
        <p:spPr bwMode="auto">
          <a:xfrm>
            <a:off x="2734370" y="3968965"/>
            <a:ext cx="6003916" cy="738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Studying and Exam Performance over time</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640836107"/>
              </p:ext>
            </p:extLst>
          </p:nvPr>
        </p:nvGraphicFramePr>
        <p:xfrm>
          <a:off x="2655100" y="1720537"/>
          <a:ext cx="6460067" cy="1716741"/>
        </p:xfrm>
        <a:graphic>
          <a:graphicData uri="http://schemas.openxmlformats.org/drawingml/2006/table">
            <a:tbl>
              <a:tblPr firstRow="1">
                <a:tableStyleId>{FABFCF23-3B69-468F-B69F-88F6DE6A72F2}</a:tableStyleId>
              </a:tblPr>
              <a:tblGrid>
                <a:gridCol w="1814183">
                  <a:extLst>
                    <a:ext uri="{9D8B030D-6E8A-4147-A177-3AD203B41FA5}">
                      <a16:colId xmlns:a16="http://schemas.microsoft.com/office/drawing/2014/main" val="20000"/>
                    </a:ext>
                  </a:extLst>
                </a:gridCol>
                <a:gridCol w="1415850">
                  <a:extLst>
                    <a:ext uri="{9D8B030D-6E8A-4147-A177-3AD203B41FA5}">
                      <a16:colId xmlns:a16="http://schemas.microsoft.com/office/drawing/2014/main" val="20001"/>
                    </a:ext>
                  </a:extLst>
                </a:gridCol>
                <a:gridCol w="1615017">
                  <a:extLst>
                    <a:ext uri="{9D8B030D-6E8A-4147-A177-3AD203B41FA5}">
                      <a16:colId xmlns:a16="http://schemas.microsoft.com/office/drawing/2014/main" val="20002"/>
                    </a:ext>
                  </a:extLst>
                </a:gridCol>
                <a:gridCol w="1615017">
                  <a:extLst>
                    <a:ext uri="{9D8B030D-6E8A-4147-A177-3AD203B41FA5}">
                      <a16:colId xmlns:a16="http://schemas.microsoft.com/office/drawing/2014/main" val="20003"/>
                    </a:ext>
                  </a:extLst>
                </a:gridCol>
              </a:tblGrid>
              <a:tr h="381498">
                <a:tc>
                  <a:txBody>
                    <a:bodyPr/>
                    <a:lstStyle/>
                    <a:p>
                      <a:pPr marL="0" marR="0" algn="ctr">
                        <a:spcBef>
                          <a:spcPts val="0"/>
                        </a:spcBef>
                        <a:spcAft>
                          <a:spcPts val="0"/>
                        </a:spcAft>
                      </a:pPr>
                      <a:r>
                        <a:rPr lang="en-US" sz="2400" dirty="0">
                          <a:effectLst/>
                        </a:rPr>
                        <a:t>  </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None</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Little Bit</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Lot</a:t>
                      </a:r>
                      <a:endParaRPr lang="en-US" sz="2400" b="1" dirty="0">
                        <a:effectLst/>
                        <a:latin typeface="Times New Roman"/>
                        <a:ea typeface="Times New Roman"/>
                      </a:endParaRPr>
                    </a:p>
                  </a:txBody>
                  <a:tcPr marL="68580" marR="68580" marT="0" marB="0"/>
                </a:tc>
                <a:extLst>
                  <a:ext uri="{0D108BD9-81ED-4DB2-BD59-A6C34878D82A}">
                    <a16:rowId xmlns:a16="http://schemas.microsoft.com/office/drawing/2014/main" val="10000"/>
                  </a:ext>
                </a:extLst>
              </a:tr>
              <a:tr h="572247">
                <a:tc>
                  <a:txBody>
                    <a:bodyPr/>
                    <a:lstStyle/>
                    <a:p>
                      <a:pPr marL="0" marR="0" algn="ctr">
                        <a:spcBef>
                          <a:spcPts val="0"/>
                        </a:spcBef>
                        <a:spcAft>
                          <a:spcPts val="0"/>
                        </a:spcAft>
                      </a:pPr>
                      <a:r>
                        <a:rPr lang="en-US" sz="2400" dirty="0">
                          <a:effectLst/>
                        </a:rPr>
                        <a:t>Studied</a:t>
                      </a:r>
                    </a:p>
                  </a:txBody>
                  <a:tcPr marL="68580" marR="68580" marT="0" marB="0"/>
                </a:tc>
                <a:tc>
                  <a:txBody>
                    <a:bodyPr/>
                    <a:lstStyle/>
                    <a:p>
                      <a:pPr marL="0" marR="0" algn="ctr">
                        <a:spcBef>
                          <a:spcPts val="0"/>
                        </a:spcBef>
                        <a:spcAft>
                          <a:spcPts val="0"/>
                        </a:spcAft>
                      </a:pPr>
                      <a:r>
                        <a:rPr lang="en-US" sz="2400" dirty="0">
                          <a:effectLst/>
                        </a:rPr>
                        <a:t>82 </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95</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80</a:t>
                      </a:r>
                      <a:endParaRPr lang="en-US" sz="2400" b="1" dirty="0">
                        <a:effectLst/>
                        <a:latin typeface="Times New Roman"/>
                        <a:ea typeface="Times New Roman"/>
                      </a:endParaRPr>
                    </a:p>
                  </a:txBody>
                  <a:tcPr marL="68580" marR="68580" marT="0" marB="0"/>
                </a:tc>
                <a:extLst>
                  <a:ext uri="{0D108BD9-81ED-4DB2-BD59-A6C34878D82A}">
                    <a16:rowId xmlns:a16="http://schemas.microsoft.com/office/drawing/2014/main" val="10001"/>
                  </a:ext>
                </a:extLst>
              </a:tr>
              <a:tr h="762996">
                <a:tc>
                  <a:txBody>
                    <a:bodyPr/>
                    <a:lstStyle/>
                    <a:p>
                      <a:pPr marL="0" marR="0" algn="ctr">
                        <a:spcBef>
                          <a:spcPts val="0"/>
                        </a:spcBef>
                        <a:spcAft>
                          <a:spcPts val="0"/>
                        </a:spcAft>
                      </a:pPr>
                      <a:r>
                        <a:rPr lang="en-US" sz="2400" dirty="0">
                          <a:effectLst/>
                        </a:rPr>
                        <a:t>Did not Study</a:t>
                      </a:r>
                    </a:p>
                  </a:txBody>
                  <a:tcPr marL="68580" marR="68580" marT="0" marB="0"/>
                </a:tc>
                <a:tc>
                  <a:txBody>
                    <a:bodyPr/>
                    <a:lstStyle/>
                    <a:p>
                      <a:pPr marL="0" marR="0" algn="ctr">
                        <a:spcBef>
                          <a:spcPts val="0"/>
                        </a:spcBef>
                        <a:spcAft>
                          <a:spcPts val="0"/>
                        </a:spcAft>
                      </a:pPr>
                      <a:r>
                        <a:rPr lang="en-US" sz="2400" dirty="0">
                          <a:effectLst/>
                        </a:rPr>
                        <a:t>74</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73</a:t>
                      </a:r>
                      <a:endParaRPr lang="en-US" sz="2400" b="1"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2400" dirty="0">
                          <a:effectLst/>
                        </a:rPr>
                        <a:t>60</a:t>
                      </a:r>
                    </a:p>
                    <a:p>
                      <a:pPr marL="0" marR="0" algn="ctr">
                        <a:spcBef>
                          <a:spcPts val="0"/>
                        </a:spcBef>
                        <a:spcAft>
                          <a:spcPts val="0"/>
                        </a:spcAft>
                      </a:pPr>
                      <a:endParaRPr lang="en-US" sz="2400" b="1" dirty="0">
                        <a:effectLst/>
                        <a:latin typeface="Times New Roman"/>
                        <a:ea typeface="Times New Roman"/>
                      </a:endParaRPr>
                    </a:p>
                  </a:txBody>
                  <a:tcPr marL="68580" marR="68580" marT="0" marB="0"/>
                </a:tc>
                <a:extLst>
                  <a:ext uri="{0D108BD9-81ED-4DB2-BD59-A6C34878D82A}">
                    <a16:rowId xmlns:a16="http://schemas.microsoft.com/office/drawing/2014/main" val="10002"/>
                  </a:ext>
                </a:extLst>
              </a:tr>
            </a:tbl>
          </a:graphicData>
        </a:graphic>
      </p:graphicFrame>
      <p:sp>
        <p:nvSpPr>
          <p:cNvPr id="10" name="Rectangle 2"/>
          <p:cNvSpPr>
            <a:spLocks noChangeArrowheads="1"/>
          </p:cNvSpPr>
          <p:nvPr/>
        </p:nvSpPr>
        <p:spPr bwMode="auto">
          <a:xfrm>
            <a:off x="2819400" y="1013936"/>
            <a:ext cx="6333068" cy="738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Caffeine, Studying, and Exam Performance</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1" name="TextBox 10"/>
          <p:cNvSpPr txBox="1"/>
          <p:nvPr/>
        </p:nvSpPr>
        <p:spPr>
          <a:xfrm>
            <a:off x="8467" y="1763941"/>
            <a:ext cx="2579263" cy="4154984"/>
          </a:xfrm>
          <a:prstGeom prst="rect">
            <a:avLst/>
          </a:prstGeom>
          <a:noFill/>
        </p:spPr>
        <p:txBody>
          <a:bodyPr wrap="square" rtlCol="0">
            <a:spAutoFit/>
          </a:bodyPr>
          <a:lstStyle/>
          <a:p>
            <a:endParaRPr lang="en-US" sz="2400" dirty="0"/>
          </a:p>
          <a:p>
            <a:r>
              <a:rPr lang="en-US" sz="2400" dirty="0"/>
              <a:t>2 x 3 Between Subjects ANOVA</a:t>
            </a:r>
          </a:p>
          <a:p>
            <a:endParaRPr lang="en-US" sz="2400" dirty="0"/>
          </a:p>
          <a:p>
            <a:endParaRPr lang="en-US" sz="2400" dirty="0"/>
          </a:p>
          <a:p>
            <a:endParaRPr lang="en-US" sz="2400" dirty="0"/>
          </a:p>
          <a:p>
            <a:endParaRPr lang="en-US" sz="2400" dirty="0"/>
          </a:p>
          <a:p>
            <a:endParaRPr lang="en-US" sz="2400" dirty="0"/>
          </a:p>
          <a:p>
            <a:r>
              <a:rPr lang="en-US" sz="2400" dirty="0"/>
              <a:t>2 x 3 Within Subjects / RM ANOVA</a:t>
            </a:r>
          </a:p>
        </p:txBody>
      </p:sp>
    </p:spTree>
    <p:extLst>
      <p:ext uri="{BB962C8B-B14F-4D97-AF65-F5344CB8AC3E}">
        <p14:creationId xmlns:p14="http://schemas.microsoft.com/office/powerpoint/2010/main" val="133973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par>
                                <p:cTn id="16" presetID="3" presetClass="entr" presetSubtype="1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{0142C5C6-7DEF-754F-A8C3-3A36AB38A542}tf10001073</Template>
  <TotalTime>3672</TotalTime>
  <Words>4602</Words>
  <Application>Microsoft Macintosh PowerPoint</Application>
  <PresentationFormat>On-screen Show (4:3)</PresentationFormat>
  <Paragraphs>1768</Paragraphs>
  <Slides>84</Slides>
  <Notes>44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84</vt:i4>
      </vt:variant>
    </vt:vector>
  </HeadingPairs>
  <TitlesOfParts>
    <vt:vector size="92" baseType="lpstr">
      <vt:lpstr>Arial</vt:lpstr>
      <vt:lpstr>Calibri</vt:lpstr>
      <vt:lpstr>Cambria Math</vt:lpstr>
      <vt:lpstr>Symbol</vt:lpstr>
      <vt:lpstr>Times New Roman</vt:lpstr>
      <vt:lpstr>Tw Cen MT</vt:lpstr>
      <vt:lpstr>Droplet</vt:lpstr>
      <vt:lpstr>Equation</vt:lpstr>
      <vt:lpstr>One-Way ANOVA</vt:lpstr>
      <vt:lpstr>Questions about the Video Lectures</vt:lpstr>
      <vt:lpstr>What do we do if we have  more than 2 samples?</vt:lpstr>
      <vt:lpstr>Meet ANOVA</vt:lpstr>
      <vt:lpstr>Designed Experiments vs.  Observational Studies </vt:lpstr>
      <vt:lpstr>Key Definitions</vt:lpstr>
      <vt:lpstr>Key Definitions</vt:lpstr>
      <vt:lpstr>Types of ANOVA designs</vt:lpstr>
      <vt:lpstr>Types of ANOVA designs</vt:lpstr>
      <vt:lpstr>One-WAY ANOVA:</vt:lpstr>
      <vt:lpstr>Detergent (One-Way ANOVA)</vt:lpstr>
      <vt:lpstr>PowerPoint Presentation</vt:lpstr>
      <vt:lpstr>F: test statistic for ANOVA</vt:lpstr>
      <vt:lpstr>F: test statistic for ANOVA</vt:lpstr>
      <vt:lpstr>PowerPoint Presentation</vt:lpstr>
      <vt:lpstr>Logic of F-test (ANOVA)</vt:lpstr>
      <vt:lpstr>F: test statistic for ANOVA</vt:lpstr>
      <vt:lpstr>Calculating SStotal</vt:lpstr>
      <vt:lpstr>F: test statistic for ANOVA</vt:lpstr>
      <vt:lpstr>Calculating SSbetween</vt:lpstr>
      <vt:lpstr>F: test statistic for ANOVA</vt:lpstr>
      <vt:lpstr>Calculating SSerror</vt:lpstr>
      <vt:lpstr>PowerPoint Presentation</vt:lpstr>
      <vt:lpstr>Exhausted yet?</vt:lpstr>
      <vt:lpstr>Mean Square </vt:lpstr>
      <vt:lpstr>Calculating MS</vt:lpstr>
      <vt:lpstr>Calculating MS</vt:lpstr>
      <vt:lpstr>Calculating MS</vt:lpstr>
      <vt:lpstr>Ok…now what?</vt:lpstr>
      <vt:lpstr>PowerPoint Presentation</vt:lpstr>
      <vt:lpstr>F distribution</vt:lpstr>
      <vt:lpstr>PowerPoint Presentation</vt:lpstr>
      <vt:lpstr>Detergent example:  ANOVA table</vt:lpstr>
      <vt:lpstr>SStotal=0</vt:lpstr>
      <vt:lpstr>SSbetween = 0</vt:lpstr>
      <vt:lpstr>SSerror = 0</vt:lpstr>
      <vt:lpstr>SSerror = 0</vt:lpstr>
      <vt:lpstr>PowerPoint Presentation</vt:lpstr>
      <vt:lpstr>Post-Hoc Tests</vt:lpstr>
      <vt:lpstr>Type I Error Rate</vt:lpstr>
      <vt:lpstr>Post-hoc tests using HSD</vt:lpstr>
      <vt:lpstr>Detergents (One-Way ANOVA)</vt:lpstr>
      <vt:lpstr>Calculating Tukey's HSD – Detergent Problem</vt:lpstr>
      <vt:lpstr>Calculating Tukey's HSD – Detergent Problem</vt:lpstr>
      <vt:lpstr>Calculating Tukey's HSD – Detergent Problem</vt:lpstr>
      <vt:lpstr>Final ANOVA interpretation</vt:lpstr>
      <vt:lpstr>Effect size</vt:lpstr>
      <vt:lpstr>One-Way ANOVA</vt:lpstr>
      <vt:lpstr>Questions about the Video Lectures</vt:lpstr>
      <vt:lpstr>Sources of variability</vt:lpstr>
      <vt:lpstr>Mood and memory</vt:lpstr>
      <vt:lpstr>Is this a significant difference?</vt:lpstr>
      <vt:lpstr>Is this a significant difference?</vt:lpstr>
      <vt:lpstr>Group Size and Conformity</vt:lpstr>
      <vt:lpstr>Group Size and Conformity</vt:lpstr>
      <vt:lpstr>Group Size and Conformity</vt:lpstr>
      <vt:lpstr>Group Size and Conformity</vt:lpstr>
      <vt:lpstr>Group Size and Conformity</vt:lpstr>
      <vt:lpstr>PowerPoint Presentation</vt:lpstr>
      <vt:lpstr>PowerPoint Presentation</vt:lpstr>
      <vt:lpstr>Tukey’s HSD</vt:lpstr>
      <vt:lpstr>Tukey’s HSD</vt:lpstr>
      <vt:lpstr>Reporting the Results</vt:lpstr>
      <vt:lpstr>Filling in an ANOVA table - Equations</vt:lpstr>
      <vt:lpstr>Filling in an ANOVA table</vt:lpstr>
      <vt:lpstr>Filling in an ANOVA table</vt:lpstr>
      <vt:lpstr>ANOVA with SPSS - Alcohol</vt:lpstr>
      <vt:lpstr>Total</vt:lpstr>
      <vt:lpstr>Beer</vt:lpstr>
      <vt:lpstr>Wine</vt:lpstr>
      <vt:lpstr>Spirits</vt:lpstr>
      <vt:lpstr>ANOVA with SPSS - Alcohol</vt:lpstr>
      <vt:lpstr>ANOVA with SPSS - Alcohol</vt:lpstr>
      <vt:lpstr>ANOVA with SPSS - Alcohol</vt:lpstr>
      <vt:lpstr>ANOVA with SPSS - Alcohol</vt:lpstr>
      <vt:lpstr>ANOVA with SPSS - Alcohol</vt:lpstr>
      <vt:lpstr>ANOVA with SPSS - Alcohol</vt:lpstr>
      <vt:lpstr>ANOVA with SPSS - Alcohol</vt:lpstr>
      <vt:lpstr>ANOVA with SPSS - Alcohol</vt:lpstr>
      <vt:lpstr>ANOVA with SPSS - Alcohol</vt:lpstr>
      <vt:lpstr>ANOVA with SPSS - Alcohol</vt:lpstr>
      <vt:lpstr>Interpreting a Journal Article</vt:lpstr>
      <vt:lpstr>Interpreting a Journal Article</vt:lpstr>
      <vt:lpstr>Interpreting a Journal Article</vt:lpstr>
    </vt:vector>
  </TitlesOfParts>
  <Company>Amherst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One-Way ANOVA</dc:title>
  <dc:creator>Julia McQuade</dc:creator>
  <cp:lastModifiedBy>Microsoft Office User</cp:lastModifiedBy>
  <cp:revision>154</cp:revision>
  <dcterms:created xsi:type="dcterms:W3CDTF">2013-04-02T15:38:09Z</dcterms:created>
  <dcterms:modified xsi:type="dcterms:W3CDTF">2021-10-21T15:58:01Z</dcterms:modified>
</cp:coreProperties>
</file>