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4"/>
  </p:notesMasterIdLst>
  <p:sldIdLst>
    <p:sldId id="256" r:id="rId2"/>
    <p:sldId id="524" r:id="rId3"/>
    <p:sldId id="376" r:id="rId4"/>
    <p:sldId id="517" r:id="rId5"/>
    <p:sldId id="518" r:id="rId6"/>
    <p:sldId id="374" r:id="rId7"/>
    <p:sldId id="516" r:id="rId8"/>
    <p:sldId id="520" r:id="rId9"/>
    <p:sldId id="507" r:id="rId10"/>
    <p:sldId id="508" r:id="rId11"/>
    <p:sldId id="509" r:id="rId12"/>
    <p:sldId id="511" r:id="rId13"/>
    <p:sldId id="512" r:id="rId14"/>
    <p:sldId id="510" r:id="rId15"/>
    <p:sldId id="513" r:id="rId16"/>
    <p:sldId id="514" r:id="rId17"/>
    <p:sldId id="506" r:id="rId18"/>
    <p:sldId id="521" r:id="rId19"/>
    <p:sldId id="522" r:id="rId20"/>
    <p:sldId id="375" r:id="rId21"/>
    <p:sldId id="371" r:id="rId22"/>
    <p:sldId id="381" r:id="rId23"/>
    <p:sldId id="526" r:id="rId24"/>
    <p:sldId id="525" r:id="rId25"/>
    <p:sldId id="323" r:id="rId26"/>
    <p:sldId id="527" r:id="rId27"/>
    <p:sldId id="528" r:id="rId28"/>
    <p:sldId id="529" r:id="rId29"/>
    <p:sldId id="530" r:id="rId30"/>
    <p:sldId id="490" r:id="rId31"/>
    <p:sldId id="492" r:id="rId32"/>
    <p:sldId id="4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61" autoAdjust="0"/>
  </p:normalViewPr>
  <p:slideViewPr>
    <p:cSldViewPr>
      <p:cViewPr varScale="1">
        <p:scale>
          <a:sx n="120" d="100"/>
          <a:sy n="120" d="100"/>
        </p:scale>
        <p:origin x="2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A9760-053F-4E39-B835-712E4749099B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7F4B-9B0A-486A-9F35-E2A2033AF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Been shown in connection to race, SES and to affect groups with high and low performing stereotypes about them</a:t>
            </a:r>
          </a:p>
          <a:p>
            <a:r>
              <a:rPr lang="en-US" dirty="0"/>
              <a:t>2. Concerns about confirming the stereotype are distracting; which reduces performance.</a:t>
            </a:r>
          </a:p>
          <a:p>
            <a:r>
              <a:rPr lang="en-US" dirty="0"/>
              <a:t>3. Conflicting stereotypes: women are negatively stereotypes; Asians are positively stereotypes</a:t>
            </a:r>
          </a:p>
          <a:p>
            <a:r>
              <a:rPr lang="en-US" dirty="0"/>
              <a:t>4. What is the mechanism by which identity activation can benefit performance?</a:t>
            </a:r>
          </a:p>
          <a:p>
            <a:r>
              <a:rPr lang="en-US" dirty="0"/>
              <a:t>5. Private confidence may be better than public confidence; If I expect to do well vs. if others expect me to do well.</a:t>
            </a:r>
          </a:p>
          <a:p>
            <a:r>
              <a:rPr lang="en-US" dirty="0"/>
              <a:t>5. The salience of the identity manipulation.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F01A6-814D-462C-B228-4ADC879851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F01A6-814D-462C-B228-4ADC879851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F01A6-814D-462C-B228-4ADC879851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F01A6-814D-462C-B228-4ADC879851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wasn’t lack of sleep or motivation;  </a:t>
            </a:r>
          </a:p>
          <a:p>
            <a:r>
              <a:rPr lang="en-US" dirty="0"/>
              <a:t>They think it was concentration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F01A6-814D-462C-B228-4ADC879851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Tukey’s HSD; </a:t>
            </a:r>
          </a:p>
          <a:p>
            <a:r>
              <a:rPr lang="en-US" dirty="0"/>
              <a:t>Notice that they chose p &lt;.01?!?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7F4B-9B0A-486A-9F35-E2A2033AF1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69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cap="none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AF7B12-4B49-B94D-A609-51BB1C394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63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2BC-065A-4542-B9D2-A1BB06FC102C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CF92-0B7F-438D-B132-A04561666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9316D9-DEEF-40E3-AA40-CD0FA9610CD7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98922C-7DFF-49B3-840B-75C524B28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Part Deux!!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286B0-CACB-6DC0-A100-D509DE75E4DA}"/>
              </a:ext>
            </a:extLst>
          </p:cNvPr>
          <p:cNvSpPr txBox="1"/>
          <p:nvPr/>
        </p:nvSpPr>
        <p:spPr>
          <a:xfrm>
            <a:off x="1600200" y="1295400"/>
            <a:ext cx="6343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IV into the </a:t>
            </a:r>
            <a:r>
              <a:rPr lang="en-US" sz="2400" b="1" i="1" dirty="0">
                <a:solidFill>
                  <a:srgbClr val="E12EC9"/>
                </a:solidFill>
              </a:rPr>
              <a:t>Fixed Factor</a:t>
            </a:r>
            <a:r>
              <a:rPr lang="en-US" sz="2400" b="1" dirty="0">
                <a:solidFill>
                  <a:srgbClr val="E12EC9"/>
                </a:solidFill>
              </a:rPr>
              <a:t> </a:t>
            </a:r>
            <a:r>
              <a:rPr lang="en-US" sz="2400" dirty="0"/>
              <a:t>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DV into the</a:t>
            </a:r>
            <a:r>
              <a:rPr lang="en-US" sz="2400" dirty="0">
                <a:solidFill>
                  <a:srgbClr val="E12EC9"/>
                </a:solidFill>
              </a:rPr>
              <a:t> </a:t>
            </a:r>
            <a:r>
              <a:rPr lang="en-US" sz="2400" b="1" i="1" dirty="0">
                <a:solidFill>
                  <a:srgbClr val="E12EC9"/>
                </a:solidFill>
              </a:rPr>
              <a:t>Dependent Variable</a:t>
            </a:r>
            <a:r>
              <a:rPr lang="en-US" sz="2400" dirty="0">
                <a:solidFill>
                  <a:srgbClr val="E12EC9"/>
                </a:solidFill>
              </a:rPr>
              <a:t> </a:t>
            </a:r>
            <a:r>
              <a:rPr lang="en-US" sz="2400" dirty="0"/>
              <a:t>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Then click </a:t>
            </a:r>
            <a:r>
              <a:rPr lang="en-US" sz="2400" b="1" i="1" dirty="0">
                <a:solidFill>
                  <a:srgbClr val="E12EC9"/>
                </a:solidFill>
              </a:rPr>
              <a:t>Options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F8BE0-A118-B21C-7FB8-637EA951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891181"/>
            <a:ext cx="4896310" cy="381795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65CEAF0-F796-EF0B-1BF7-164506A9C18D}"/>
              </a:ext>
            </a:extLst>
          </p:cNvPr>
          <p:cNvSpPr txBox="1">
            <a:spLocks/>
          </p:cNvSpPr>
          <p:nvPr/>
        </p:nvSpPr>
        <p:spPr>
          <a:xfrm>
            <a:off x="685332" y="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Tukey’s HSD in SPSS: Conformity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804D4-0DE5-DCD0-9980-FCD9AB28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286B0-CACB-6DC0-A100-D509DE75E4DA}"/>
              </a:ext>
            </a:extLst>
          </p:cNvPr>
          <p:cNvSpPr txBox="1"/>
          <p:nvPr/>
        </p:nvSpPr>
        <p:spPr>
          <a:xfrm>
            <a:off x="1600200" y="1295400"/>
            <a:ext cx="6343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Check the boxes labeled: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12EC9"/>
                </a:solidFill>
              </a:rPr>
              <a:t>Descriptive statistics</a:t>
            </a:r>
            <a:r>
              <a:rPr lang="en-US" sz="2400" b="1" dirty="0">
                <a:solidFill>
                  <a:srgbClr val="E12EC9"/>
                </a:solidFill>
              </a:rPr>
              <a:t> </a:t>
            </a:r>
            <a:r>
              <a:rPr lang="en-US" sz="2400" dirty="0"/>
              <a:t>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12EC9"/>
                </a:solidFill>
              </a:rPr>
              <a:t>Estimates of effect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i="1" dirty="0">
                <a:solidFill>
                  <a:srgbClr val="E12EC9"/>
                </a:solidFill>
              </a:rPr>
              <a:t>Continue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trike="sngStrike" dirty="0"/>
              <a:t>Click </a:t>
            </a:r>
            <a:r>
              <a:rPr lang="en-US" sz="2400" b="1" i="1" strike="sngStrike" dirty="0">
                <a:solidFill>
                  <a:srgbClr val="E12EC9"/>
                </a:solidFill>
              </a:rPr>
              <a:t>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F470C-C055-3CD5-D1DB-C58C50A1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1" y="2558342"/>
            <a:ext cx="3793619" cy="42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804D4-0DE5-DCD0-9980-FCD9AB28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286B0-CACB-6DC0-A100-D509DE75E4DA}"/>
              </a:ext>
            </a:extLst>
          </p:cNvPr>
          <p:cNvSpPr txBox="1"/>
          <p:nvPr/>
        </p:nvSpPr>
        <p:spPr>
          <a:xfrm>
            <a:off x="1600200" y="1295400"/>
            <a:ext cx="6343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i="1" dirty="0">
                <a:solidFill>
                  <a:srgbClr val="E12EC9"/>
                </a:solidFill>
              </a:rPr>
              <a:t>Post Hoc…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63371-CC20-346F-861F-343EF627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70" y="2286000"/>
            <a:ext cx="4896310" cy="38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804D4-0DE5-DCD0-9980-FCD9AB28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286B0-CACB-6DC0-A100-D509DE75E4DA}"/>
              </a:ext>
            </a:extLst>
          </p:cNvPr>
          <p:cNvSpPr txBox="1"/>
          <p:nvPr/>
        </p:nvSpPr>
        <p:spPr>
          <a:xfrm>
            <a:off x="1600200" y="1295400"/>
            <a:ext cx="6343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</a:t>
            </a:r>
            <a:r>
              <a:rPr lang="en-US" sz="2400" b="1" i="1" dirty="0" err="1">
                <a:solidFill>
                  <a:srgbClr val="E12EC9"/>
                </a:solidFill>
              </a:rPr>
              <a:t>GroupSize</a:t>
            </a:r>
            <a:r>
              <a:rPr lang="en-US" sz="2400" dirty="0"/>
              <a:t> into the </a:t>
            </a:r>
            <a:r>
              <a:rPr lang="en-US" sz="2400" b="1" i="1" dirty="0">
                <a:solidFill>
                  <a:srgbClr val="E12EC9"/>
                </a:solidFill>
              </a:rPr>
              <a:t>Post Hoc Tests for</a:t>
            </a:r>
            <a:r>
              <a:rPr lang="en-US" sz="2400" dirty="0"/>
              <a:t> 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the box labeled </a:t>
            </a:r>
            <a:r>
              <a:rPr lang="en-US" sz="2400" b="1" i="1" dirty="0">
                <a:solidFill>
                  <a:srgbClr val="E12EC9"/>
                </a:solidFill>
              </a:rPr>
              <a:t>Tukey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i="1" dirty="0">
                <a:solidFill>
                  <a:srgbClr val="E12EC9"/>
                </a:solidFill>
              </a:rPr>
              <a:t>Continue</a:t>
            </a:r>
            <a:endParaRPr lang="en-US" sz="24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i="1" dirty="0">
                <a:solidFill>
                  <a:srgbClr val="E12EC9"/>
                </a:solidFill>
              </a:rPr>
              <a:t>OK</a:t>
            </a:r>
            <a:endParaRPr lang="en-US" sz="24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E2E43-59FA-B5F8-0D3F-93E5009BF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5181600" cy="40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9F0C9A-4A0C-9D2A-9AA0-0396B637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96177"/>
            <a:ext cx="27305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2A731-C851-C4CD-2E28-4DD1FCEF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260254"/>
            <a:ext cx="3962400" cy="212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BD41A-E8C7-FAAF-229E-B6D9C1520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3717077"/>
            <a:ext cx="7772400" cy="2977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2E1D9-E793-279D-1C26-DCDB60A9C0BC}"/>
              </a:ext>
            </a:extLst>
          </p:cNvPr>
          <p:cNvCxnSpPr/>
          <p:nvPr/>
        </p:nvCxnSpPr>
        <p:spPr>
          <a:xfrm>
            <a:off x="838200" y="5206066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C294F-D3BE-D1C2-B788-613FF322A41A}"/>
              </a:ext>
            </a:extLst>
          </p:cNvPr>
          <p:cNvCxnSpPr/>
          <p:nvPr/>
        </p:nvCxnSpPr>
        <p:spPr>
          <a:xfrm>
            <a:off x="838200" y="49530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F28A-072D-B859-3DA3-4E6B68553659}"/>
              </a:ext>
            </a:extLst>
          </p:cNvPr>
          <p:cNvCxnSpPr>
            <a:cxnSpLocks/>
          </p:cNvCxnSpPr>
          <p:nvPr/>
        </p:nvCxnSpPr>
        <p:spPr>
          <a:xfrm>
            <a:off x="838200" y="60198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7284E034-BD95-D089-93BF-4C145DA93737}"/>
              </a:ext>
            </a:extLst>
          </p:cNvPr>
          <p:cNvSpPr txBox="1">
            <a:spLocks/>
          </p:cNvSpPr>
          <p:nvPr/>
        </p:nvSpPr>
        <p:spPr>
          <a:xfrm>
            <a:off x="609131" y="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Tukey’s HSD in SPSS: Conformity</a:t>
            </a:r>
          </a:p>
        </p:txBody>
      </p:sp>
    </p:spTree>
    <p:extLst>
      <p:ext uri="{BB962C8B-B14F-4D97-AF65-F5344CB8AC3E}">
        <p14:creationId xmlns:p14="http://schemas.microsoft.com/office/powerpoint/2010/main" val="1706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9F0C9A-4A0C-9D2A-9AA0-0396B637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96177"/>
            <a:ext cx="27305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2A731-C851-C4CD-2E28-4DD1FCEF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260254"/>
            <a:ext cx="3962400" cy="212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BD41A-E8C7-FAAF-229E-B6D9C1520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3717077"/>
            <a:ext cx="7772400" cy="2977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2E1D9-E793-279D-1C26-DCDB60A9C0BC}"/>
              </a:ext>
            </a:extLst>
          </p:cNvPr>
          <p:cNvCxnSpPr/>
          <p:nvPr/>
        </p:nvCxnSpPr>
        <p:spPr>
          <a:xfrm>
            <a:off x="838200" y="5206066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C294F-D3BE-D1C2-B788-613FF322A41A}"/>
              </a:ext>
            </a:extLst>
          </p:cNvPr>
          <p:cNvCxnSpPr/>
          <p:nvPr/>
        </p:nvCxnSpPr>
        <p:spPr>
          <a:xfrm>
            <a:off x="838200" y="49530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F28A-072D-B859-3DA3-4E6B68553659}"/>
              </a:ext>
            </a:extLst>
          </p:cNvPr>
          <p:cNvCxnSpPr>
            <a:cxnSpLocks/>
          </p:cNvCxnSpPr>
          <p:nvPr/>
        </p:nvCxnSpPr>
        <p:spPr>
          <a:xfrm>
            <a:off x="838200" y="60198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D3BCD475-73FB-9D72-2434-D0496598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</p:spTree>
    <p:extLst>
      <p:ext uri="{BB962C8B-B14F-4D97-AF65-F5344CB8AC3E}">
        <p14:creationId xmlns:p14="http://schemas.microsoft.com/office/powerpoint/2010/main" val="256467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3BCD475-73FB-9D72-2434-D0496598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698BB-51FB-8B77-72B4-CC8BCFF4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1206500"/>
            <a:ext cx="36703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2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411A4-2740-A2A3-1926-066BA234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Ladder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29DBD-F23C-B73B-1600-2B938E920D3B}"/>
              </a:ext>
            </a:extLst>
          </p:cNvPr>
          <p:cNvSpPr txBox="1"/>
          <p:nvPr/>
        </p:nvSpPr>
        <p:spPr>
          <a:xfrm>
            <a:off x="1295400" y="16764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/>
                </a:solidFill>
                <a:highlight>
                  <a:srgbClr val="FFFF00"/>
                </a:highlight>
              </a:rPr>
              <a:t>UPDATE when you have the data!!</a:t>
            </a:r>
          </a:p>
        </p:txBody>
      </p:sp>
    </p:spTree>
    <p:extLst>
      <p:ext uri="{BB962C8B-B14F-4D97-AF65-F5344CB8AC3E}">
        <p14:creationId xmlns:p14="http://schemas.microsoft.com/office/powerpoint/2010/main" val="382280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804D4-0DE5-DCD0-9980-FCD9AB28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ANOVA in SPSS: </a:t>
            </a:r>
            <a:r>
              <a:rPr lang="en-US"/>
              <a:t>Ladder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45AF5-F4BD-3CEC-5366-60AD51C8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7772400" cy="30274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B1BF72-EC6B-2271-7078-1BC6276C0A0D}"/>
              </a:ext>
            </a:extLst>
          </p:cNvPr>
          <p:cNvCxnSpPr/>
          <p:nvPr/>
        </p:nvCxnSpPr>
        <p:spPr>
          <a:xfrm>
            <a:off x="762000" y="48006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463B1-2705-64D8-EB4E-268783F02400}"/>
              </a:ext>
            </a:extLst>
          </p:cNvPr>
          <p:cNvCxnSpPr>
            <a:cxnSpLocks/>
          </p:cNvCxnSpPr>
          <p:nvPr/>
        </p:nvCxnSpPr>
        <p:spPr>
          <a:xfrm>
            <a:off x="762000" y="58674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55C8F-BBEB-22EE-B27E-8379376442A1}"/>
              </a:ext>
            </a:extLst>
          </p:cNvPr>
          <p:cNvCxnSpPr/>
          <p:nvPr/>
        </p:nvCxnSpPr>
        <p:spPr>
          <a:xfrm>
            <a:off x="762000" y="5076709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726661-A0E7-5B93-2869-FA5E34B5C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117600"/>
            <a:ext cx="42418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3BCD475-73FB-9D72-2434-D0496598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Ladder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4257C-5F1D-5905-11B5-A6D4F793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1596177"/>
            <a:ext cx="3035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B623-41E6-DA4D-8760-4921E56E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52400"/>
            <a:ext cx="7773338" cy="1596177"/>
          </a:xfrm>
        </p:spPr>
        <p:txBody>
          <a:bodyPr/>
          <a:lstStyle/>
          <a:p>
            <a:r>
              <a:rPr lang="en-US" dirty="0"/>
              <a:t>One-Way </a:t>
            </a:r>
            <a:r>
              <a:rPr lang="en-US" dirty="0" err="1"/>
              <a:t>Anova</a:t>
            </a:r>
            <a:r>
              <a:rPr lang="en-US" dirty="0"/>
              <a:t>: The Briefing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D46733-40AD-823A-56FC-6CAF447E881C}"/>
                  </a:ext>
                </a:extLst>
              </p:cNvPr>
              <p:cNvSpPr txBox="1"/>
              <p:nvPr/>
            </p:nvSpPr>
            <p:spPr>
              <a:xfrm>
                <a:off x="533400" y="1447800"/>
                <a:ext cx="838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We are continuing our ANOVA journey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Last class, we talked about: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different sources of variability (total; treatment; error)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calculate the measures of variability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degrees of freedom are relevant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Mean Square and our F statistic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it means to reject/fail to reject the null hypothesis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Where did we come up short: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Rejecting the null does not help us decide which levels of the IV are different from one another – Tukey’s HSD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also need a measure of effect size 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D46733-40AD-823A-56FC-6CAF447E8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382000" cy="4524315"/>
              </a:xfrm>
              <a:prstGeom prst="rect">
                <a:avLst/>
              </a:prstGeom>
              <a:blipFill>
                <a:blip r:embed="rId2"/>
                <a:stretch>
                  <a:fillRect l="-908" t="-1401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54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Filling in an ANOVA table -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936639-6D8E-A94D-B154-2F880DA40B21}"/>
                  </a:ext>
                </a:extLst>
              </p:cNvPr>
              <p:cNvSpPr txBox="1"/>
              <p:nvPr/>
            </p:nvSpPr>
            <p:spPr>
              <a:xfrm>
                <a:off x="132576" y="949236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𝑆𝑆𝑏𝑒𝑡𝑤𝑒𝑒𝑛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𝑆𝑆𝑒𝑟𝑟𝑜𝑟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936639-6D8E-A94D-B154-2F880DA40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6" y="949236"/>
                <a:ext cx="5081306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756C0-AD15-4445-8143-FC994A6F3EF9}"/>
                  </a:ext>
                </a:extLst>
              </p:cNvPr>
              <p:cNvSpPr txBox="1"/>
              <p:nvPr/>
            </p:nvSpPr>
            <p:spPr>
              <a:xfrm>
                <a:off x="77624" y="1385569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𝑆𝑆𝑏𝑒𝑡𝑤𝑒𝑒𝑛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𝑆𝑆𝑒𝑟𝑟𝑜𝑟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756C0-AD15-4445-8143-FC994A6F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" y="1385569"/>
                <a:ext cx="508130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68C8A-C763-DC4C-8BDC-6F5CC1B377FA}"/>
                  </a:ext>
                </a:extLst>
              </p:cNvPr>
              <p:cNvSpPr txBox="1"/>
              <p:nvPr/>
            </p:nvSpPr>
            <p:spPr>
              <a:xfrm>
                <a:off x="77624" y="1821902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𝑆𝑆𝑒𝑟𝑟𝑜𝑟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𝑆𝑆𝑏𝑒𝑡𝑤𝑒𝑒𝑛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68C8A-C763-DC4C-8BDC-6F5CC1B3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" y="1821902"/>
                <a:ext cx="5081306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5D2B4-D80E-E04E-9CA0-170D03E4C094}"/>
                  </a:ext>
                </a:extLst>
              </p:cNvPr>
              <p:cNvSpPr txBox="1"/>
              <p:nvPr/>
            </p:nvSpPr>
            <p:spPr>
              <a:xfrm>
                <a:off x="161378" y="2646032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𝑑𝑓𝑏𝑒𝑡𝑤𝑒𝑒𝑛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𝑑𝑓𝑒𝑟𝑟𝑜𝑟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5D2B4-D80E-E04E-9CA0-170D03E4C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8" y="2646032"/>
                <a:ext cx="5081306" cy="369332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959CC6-2035-664E-8475-5AEC783FDAD5}"/>
                  </a:ext>
                </a:extLst>
              </p:cNvPr>
              <p:cNvSpPr txBox="1"/>
              <p:nvPr/>
            </p:nvSpPr>
            <p:spPr>
              <a:xfrm>
                <a:off x="106426" y="3082365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𝑑𝑓𝑏𝑒𝑡𝑤𝑒𝑒𝑛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𝑑𝑓𝑒𝑟𝑟𝑜𝑟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959CC6-2035-664E-8475-5AEC783F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6" y="3082365"/>
                <a:ext cx="5081306" cy="369332"/>
              </a:xfrm>
              <a:prstGeom prst="rect">
                <a:avLst/>
              </a:prstGeom>
              <a:blipFill>
                <a:blip r:embed="rId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A96BC-3AE8-3B47-805C-418331FA24F6}"/>
                  </a:ext>
                </a:extLst>
              </p:cNvPr>
              <p:cNvSpPr txBox="1"/>
              <p:nvPr/>
            </p:nvSpPr>
            <p:spPr>
              <a:xfrm>
                <a:off x="106426" y="3518698"/>
                <a:ext cx="50813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𝑑𝑓𝑒𝑟𝑟𝑜𝑟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𝑑𝑓𝑡𝑜𝑡𝑎𝑙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𝑑𝑓𝑏𝑒𝑡𝑤𝑒𝑒𝑛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A96BC-3AE8-3B47-805C-418331FA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6" y="3518698"/>
                <a:ext cx="5081306" cy="369332"/>
              </a:xfrm>
              <a:prstGeom prst="rect">
                <a:avLst/>
              </a:prstGeom>
              <a:blipFill>
                <a:blip r:embed="rId7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80698D-F9A7-EC4A-BA03-B17EFC64BB3D}"/>
                  </a:ext>
                </a:extLst>
              </p:cNvPr>
              <p:cNvSpPr txBox="1"/>
              <p:nvPr/>
            </p:nvSpPr>
            <p:spPr>
              <a:xfrm>
                <a:off x="6139629" y="1452454"/>
                <a:ext cx="1764788" cy="662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MS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80698D-F9A7-EC4A-BA03-B17EFC64B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29" y="1452454"/>
                <a:ext cx="1764788" cy="662874"/>
              </a:xfrm>
              <a:prstGeom prst="rect">
                <a:avLst/>
              </a:prstGeom>
              <a:blipFill>
                <a:blip r:embed="rId8"/>
                <a:stretch>
                  <a:fillRect l="-11429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EF41D-18C1-9942-9A9D-CE87FCD771CF}"/>
                  </a:ext>
                </a:extLst>
              </p:cNvPr>
              <p:cNvSpPr txBox="1"/>
              <p:nvPr/>
            </p:nvSpPr>
            <p:spPr>
              <a:xfrm>
                <a:off x="6139629" y="3115392"/>
                <a:ext cx="199578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SS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EF41D-18C1-9942-9A9D-CE87FCD77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29" y="3115392"/>
                <a:ext cx="1995785" cy="430887"/>
              </a:xfrm>
              <a:prstGeom prst="rect">
                <a:avLst/>
              </a:prstGeom>
              <a:blipFill>
                <a:blip r:embed="rId9"/>
                <a:stretch>
                  <a:fillRect l="-10063" t="-22857" r="-188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86195B-A062-754C-813E-0729B7A97984}"/>
                  </a:ext>
                </a:extLst>
              </p:cNvPr>
              <p:cNvSpPr txBox="1"/>
              <p:nvPr/>
            </p:nvSpPr>
            <p:spPr>
              <a:xfrm>
                <a:off x="6195538" y="2313373"/>
                <a:ext cx="1764788" cy="614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df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86195B-A062-754C-813E-0729B7A97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38" y="2313373"/>
                <a:ext cx="1764788" cy="614271"/>
              </a:xfrm>
              <a:prstGeom prst="rect">
                <a:avLst/>
              </a:prstGeom>
              <a:blipFill>
                <a:blip r:embed="rId10"/>
                <a:stretch>
                  <a:fillRect l="-1214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496FD-07C6-C74D-AE2D-7763E1E76347}"/>
                  </a:ext>
                </a:extLst>
              </p:cNvPr>
              <p:cNvSpPr txBox="1"/>
              <p:nvPr/>
            </p:nvSpPr>
            <p:spPr>
              <a:xfrm>
                <a:off x="710052" y="4342828"/>
                <a:ext cx="264187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𝑀𝑆𝑏𝑒𝑡𝑤𝑒𝑒𝑛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𝑀𝑆𝑒𝑟𝑟𝑜𝑟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496FD-07C6-C74D-AE2D-7763E1E76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2" y="4342828"/>
                <a:ext cx="2641877" cy="818237"/>
              </a:xfrm>
              <a:prstGeom prst="rect">
                <a:avLst/>
              </a:prstGeom>
              <a:blipFill>
                <a:blip r:embed="rId11"/>
                <a:stretch>
                  <a:fillRect l="-2392" r="-1914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A17936-C584-4A4E-9C80-7C4A61C144CC}"/>
                  </a:ext>
                </a:extLst>
              </p:cNvPr>
              <p:cNvSpPr txBox="1"/>
              <p:nvPr/>
            </p:nvSpPr>
            <p:spPr>
              <a:xfrm>
                <a:off x="699755" y="5399115"/>
                <a:ext cx="3001719" cy="621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MSerror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𝑀𝑆𝑏𝑒𝑡𝑤𝑒𝑒𝑛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A17936-C584-4A4E-9C80-7C4A61C14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5" y="5399115"/>
                <a:ext cx="3001719" cy="621067"/>
              </a:xfrm>
              <a:prstGeom prst="rect">
                <a:avLst/>
              </a:prstGeom>
              <a:blipFill>
                <a:blip r:embed="rId12"/>
                <a:stretch>
                  <a:fillRect l="-7173" r="-211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1B4F56-1754-4E4E-B848-E9C33D2F73C6}"/>
                  </a:ext>
                </a:extLst>
              </p:cNvPr>
              <p:cNvSpPr txBox="1"/>
              <p:nvPr/>
            </p:nvSpPr>
            <p:spPr>
              <a:xfrm>
                <a:off x="699755" y="6231459"/>
                <a:ext cx="42774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MSbetween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𝑀𝑆𝑒𝑟𝑟𝑜𝑟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1B4F56-1754-4E4E-B848-E9C33D2F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5" y="6231459"/>
                <a:ext cx="4277497" cy="430887"/>
              </a:xfrm>
              <a:prstGeom prst="rect">
                <a:avLst/>
              </a:prstGeom>
              <a:blipFill>
                <a:blip r:embed="rId13"/>
                <a:stretch>
                  <a:fillRect l="-5030" t="-25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ame 23">
            <a:extLst>
              <a:ext uri="{FF2B5EF4-FFF2-40B4-BE49-F238E27FC236}">
                <a16:creationId xmlns:a16="http://schemas.microsoft.com/office/drawing/2014/main" id="{842BF124-308E-6E44-B991-CE6158476088}"/>
              </a:ext>
            </a:extLst>
          </p:cNvPr>
          <p:cNvSpPr/>
          <p:nvPr/>
        </p:nvSpPr>
        <p:spPr>
          <a:xfrm>
            <a:off x="294041" y="818396"/>
            <a:ext cx="4648200" cy="1527332"/>
          </a:xfrm>
          <a:prstGeom prst="frame">
            <a:avLst>
              <a:gd name="adj1" fmla="val 516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43DFFC5A-44E3-A24B-B9E8-C8D452C047F0}"/>
              </a:ext>
            </a:extLst>
          </p:cNvPr>
          <p:cNvSpPr/>
          <p:nvPr/>
        </p:nvSpPr>
        <p:spPr>
          <a:xfrm>
            <a:off x="307546" y="2476568"/>
            <a:ext cx="4648200" cy="1527332"/>
          </a:xfrm>
          <a:prstGeom prst="frame">
            <a:avLst>
              <a:gd name="adj1" fmla="val 516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17604A2E-8550-D444-A075-6ABB06B94E91}"/>
              </a:ext>
            </a:extLst>
          </p:cNvPr>
          <p:cNvSpPr/>
          <p:nvPr/>
        </p:nvSpPr>
        <p:spPr>
          <a:xfrm>
            <a:off x="5797764" y="1318568"/>
            <a:ext cx="2607419" cy="2405338"/>
          </a:xfrm>
          <a:prstGeom prst="frame">
            <a:avLst>
              <a:gd name="adj1" fmla="val 413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1BAA5171-AFC2-6049-8393-9B0BF6D38550}"/>
              </a:ext>
            </a:extLst>
          </p:cNvPr>
          <p:cNvSpPr/>
          <p:nvPr/>
        </p:nvSpPr>
        <p:spPr>
          <a:xfrm>
            <a:off x="310516" y="4187742"/>
            <a:ext cx="4645229" cy="2522565"/>
          </a:xfrm>
          <a:prstGeom prst="frame">
            <a:avLst>
              <a:gd name="adj1" fmla="val 369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A6E159-1651-6240-8F66-CAC8194DD65F}"/>
                  </a:ext>
                </a:extLst>
              </p:cNvPr>
              <p:cNvSpPr txBox="1"/>
              <p:nvPr/>
            </p:nvSpPr>
            <p:spPr>
              <a:xfrm>
                <a:off x="5797764" y="4531957"/>
                <a:ext cx="27308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𝐷𝐹𝑡𝑜𝑡𝑎𝑙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A6E159-1651-6240-8F66-CAC8194DD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64" y="4531957"/>
                <a:ext cx="2730876" cy="430887"/>
              </a:xfrm>
              <a:prstGeom prst="rect">
                <a:avLst/>
              </a:prstGeom>
              <a:blipFill>
                <a:blip r:embed="rId14"/>
                <a:stretch>
                  <a:fillRect l="-2315" r="-185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93115A-971B-8242-AFD6-1B49766647F3}"/>
                  </a:ext>
                </a:extLst>
              </p:cNvPr>
              <p:cNvSpPr txBox="1"/>
              <p:nvPr/>
            </p:nvSpPr>
            <p:spPr>
              <a:xfrm>
                <a:off x="5524676" y="5103112"/>
                <a:ext cx="3236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𝐷𝐹𝑏𝑒𝑡𝑤𝑒𝑒𝑛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93115A-971B-8242-AFD6-1B497666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676" y="5103112"/>
                <a:ext cx="3236976" cy="430887"/>
              </a:xfrm>
              <a:prstGeom prst="rect">
                <a:avLst/>
              </a:prstGeom>
              <a:blipFill>
                <a:blip r:embed="rId15"/>
                <a:stretch>
                  <a:fillRect l="-1563" r="-156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A60FC7-3A60-CE4A-883C-FF54EB60EB71}"/>
                  </a:ext>
                </a:extLst>
              </p:cNvPr>
              <p:cNvSpPr txBox="1"/>
              <p:nvPr/>
            </p:nvSpPr>
            <p:spPr>
              <a:xfrm>
                <a:off x="5604126" y="5622976"/>
                <a:ext cx="28563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𝐷𝐹𝑒𝑟𝑟𝑜𝑟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A60FC7-3A60-CE4A-883C-FF54EB60E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26" y="5622976"/>
                <a:ext cx="2856359" cy="430887"/>
              </a:xfrm>
              <a:prstGeom prst="rect">
                <a:avLst/>
              </a:prstGeom>
              <a:blipFill>
                <a:blip r:embed="rId16"/>
                <a:stretch>
                  <a:fillRect l="-1770" r="-177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E5EEE5C7-CCA1-604F-8D1F-97DAFF371000}"/>
              </a:ext>
            </a:extLst>
          </p:cNvPr>
          <p:cNvSpPr/>
          <p:nvPr/>
        </p:nvSpPr>
        <p:spPr>
          <a:xfrm>
            <a:off x="5436338" y="4422901"/>
            <a:ext cx="3453727" cy="1791308"/>
          </a:xfrm>
          <a:prstGeom prst="frame">
            <a:avLst>
              <a:gd name="adj1" fmla="val 413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4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Filling in an ANOVA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743200"/>
          </a:xfrm>
        </p:spPr>
        <p:txBody>
          <a:bodyPr>
            <a:noAutofit/>
          </a:bodyPr>
          <a:lstStyle/>
          <a:p>
            <a:pPr marL="0" indent="0">
              <a:buAutoNum type="arabicParenR"/>
            </a:pPr>
            <a:r>
              <a:rPr lang="en-US" sz="2800" dirty="0"/>
              <a:t> Fill in the blanks.</a:t>
            </a:r>
          </a:p>
          <a:p>
            <a:pPr marL="0" indent="0">
              <a:buNone/>
            </a:pPr>
            <a:r>
              <a:rPr lang="en-US" sz="2800" dirty="0"/>
              <a:t>2) How many </a:t>
            </a:r>
            <a:r>
              <a:rPr lang="en-US" sz="2800" dirty="0" err="1"/>
              <a:t>obs</a:t>
            </a:r>
            <a:r>
              <a:rPr lang="en-US" sz="2800" dirty="0"/>
              <a:t> were in the experiment (N)?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3) How many levels of the IV were there?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4) How many treatments were there?</a:t>
            </a:r>
          </a:p>
          <a:p>
            <a:pPr marL="0" indent="0">
              <a:buNone/>
            </a:pPr>
            <a:r>
              <a:rPr lang="en-US" sz="2800" dirty="0"/>
              <a:t>5) How many </a:t>
            </a:r>
            <a:r>
              <a:rPr lang="en-US" sz="2800" dirty="0" err="1"/>
              <a:t>obs</a:t>
            </a:r>
            <a:r>
              <a:rPr lang="en-US" sz="2800" dirty="0"/>
              <a:t> were in each treatment (n)?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EB9CBB-3F6A-1B49-AAD2-1CAC1282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84846"/>
              </p:ext>
            </p:extLst>
          </p:nvPr>
        </p:nvGraphicFramePr>
        <p:xfrm>
          <a:off x="426308" y="63627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190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Filling in an ANOVA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743200"/>
          </a:xfrm>
        </p:spPr>
        <p:txBody>
          <a:bodyPr>
            <a:noAutofit/>
          </a:bodyPr>
          <a:lstStyle/>
          <a:p>
            <a:pPr marL="0" indent="0">
              <a:buAutoNum type="arabicParenR"/>
            </a:pPr>
            <a:r>
              <a:rPr lang="en-US" sz="2800" dirty="0"/>
              <a:t> Fill in the blanks.</a:t>
            </a:r>
          </a:p>
          <a:p>
            <a:pPr marL="0" indent="0">
              <a:buNone/>
            </a:pPr>
            <a:r>
              <a:rPr lang="en-US" sz="2800" dirty="0"/>
              <a:t>2) How many </a:t>
            </a:r>
            <a:r>
              <a:rPr lang="en-US" sz="2800" dirty="0" err="1"/>
              <a:t>obs</a:t>
            </a:r>
            <a:r>
              <a:rPr lang="en-US" sz="2800" dirty="0"/>
              <a:t> were in the experiment (N)?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3) How many levels of the IV were there?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4) How many treatments were there?</a:t>
            </a:r>
          </a:p>
          <a:p>
            <a:pPr marL="0" indent="0">
              <a:buNone/>
            </a:pPr>
            <a:r>
              <a:rPr lang="en-US" sz="2800" dirty="0"/>
              <a:t>5) How many </a:t>
            </a:r>
            <a:r>
              <a:rPr lang="en-US" sz="2800" dirty="0" err="1"/>
              <a:t>obs</a:t>
            </a:r>
            <a:r>
              <a:rPr lang="en-US" sz="2800" dirty="0"/>
              <a:t> were in each treatment (n)?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EB9CBB-3F6A-1B49-AAD2-1CAC1282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15831"/>
              </p:ext>
            </p:extLst>
          </p:nvPr>
        </p:nvGraphicFramePr>
        <p:xfrm>
          <a:off x="426308" y="636270"/>
          <a:ext cx="7975600" cy="2987040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190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BD41A-E8C7-FAAF-229E-B6D9C152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3717077"/>
            <a:ext cx="7772400" cy="2977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2E1D9-E793-279D-1C26-DCDB60A9C0BC}"/>
              </a:ext>
            </a:extLst>
          </p:cNvPr>
          <p:cNvCxnSpPr/>
          <p:nvPr/>
        </p:nvCxnSpPr>
        <p:spPr>
          <a:xfrm>
            <a:off x="838200" y="5206066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C294F-D3BE-D1C2-B788-613FF322A41A}"/>
              </a:ext>
            </a:extLst>
          </p:cNvPr>
          <p:cNvCxnSpPr/>
          <p:nvPr/>
        </p:nvCxnSpPr>
        <p:spPr>
          <a:xfrm>
            <a:off x="838200" y="49530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F28A-072D-B859-3DA3-4E6B68553659}"/>
              </a:ext>
            </a:extLst>
          </p:cNvPr>
          <p:cNvCxnSpPr>
            <a:cxnSpLocks/>
          </p:cNvCxnSpPr>
          <p:nvPr/>
        </p:nvCxnSpPr>
        <p:spPr>
          <a:xfrm>
            <a:off x="838200" y="60198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7284E034-BD95-D089-93BF-4C145DA93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31" y="0"/>
                <a:ext cx="7773338" cy="15961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cap="none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Conformity</a:t>
                </a:r>
              </a:p>
            </p:txBody>
          </p:sp>
        </mc:Choice>
        <mc:Fallback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7284E034-BD95-D089-93BF-4C145DA9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1" y="0"/>
                <a:ext cx="7773338" cy="159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E6A197-284D-A0BC-8CBA-F77EFBFA4F11}"/>
                  </a:ext>
                </a:extLst>
              </p:cNvPr>
              <p:cNvSpPr txBox="1"/>
              <p:nvPr/>
            </p:nvSpPr>
            <p:spPr>
              <a:xfrm>
                <a:off x="113832" y="1651933"/>
                <a:ext cx="8915400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E12EC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𝑆𝑆𝑏𝑡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𝑆𝑆𝑡𝑜𝑡𝑎𝑙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E12EC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258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.775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E6A197-284D-A0BC-8CBA-F77EFBFA4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2" y="1651933"/>
                <a:ext cx="8915400" cy="1027717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A4FF51C2-21B6-D627-4D3B-D819BF597506}"/>
              </a:ext>
            </a:extLst>
          </p:cNvPr>
          <p:cNvSpPr/>
          <p:nvPr/>
        </p:nvSpPr>
        <p:spPr>
          <a:xfrm>
            <a:off x="2209800" y="5268632"/>
            <a:ext cx="1219200" cy="381000"/>
          </a:xfrm>
          <a:prstGeom prst="frame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7B41741-F2EE-D8BB-E262-B315F05BE19E}"/>
              </a:ext>
            </a:extLst>
          </p:cNvPr>
          <p:cNvSpPr/>
          <p:nvPr/>
        </p:nvSpPr>
        <p:spPr>
          <a:xfrm>
            <a:off x="2233448" y="6059322"/>
            <a:ext cx="1219200" cy="381000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56356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Ladder Data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63562"/>
              </a:xfrm>
              <a:blipFill>
                <a:blip r:embed="rId2"/>
                <a:stretch>
                  <a:fillRect t="-1739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E84DF8-1ADD-CF2B-D48E-B24B6CE1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30274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21952F-304E-4428-FA77-46C235F66B41}"/>
              </a:ext>
            </a:extLst>
          </p:cNvPr>
          <p:cNvCxnSpPr/>
          <p:nvPr/>
        </p:nvCxnSpPr>
        <p:spPr>
          <a:xfrm>
            <a:off x="838200" y="23622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43818-489A-48CE-562B-289904535C02}"/>
              </a:ext>
            </a:extLst>
          </p:cNvPr>
          <p:cNvCxnSpPr>
            <a:cxnSpLocks/>
          </p:cNvCxnSpPr>
          <p:nvPr/>
        </p:nvCxnSpPr>
        <p:spPr>
          <a:xfrm>
            <a:off x="838200" y="34290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142862-ADC4-DF44-FFED-E49780C8EE60}"/>
              </a:ext>
            </a:extLst>
          </p:cNvPr>
          <p:cNvCxnSpPr/>
          <p:nvPr/>
        </p:nvCxnSpPr>
        <p:spPr>
          <a:xfrm>
            <a:off x="838200" y="2638309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4BCFCAA8-D051-F409-207B-784E13B4488F}"/>
              </a:ext>
            </a:extLst>
          </p:cNvPr>
          <p:cNvSpPr/>
          <p:nvPr/>
        </p:nvSpPr>
        <p:spPr>
          <a:xfrm>
            <a:off x="2133600" y="2720867"/>
            <a:ext cx="1219200" cy="381000"/>
          </a:xfrm>
          <a:prstGeom prst="frame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C41EAE6-CDA0-1E00-EA88-A9CC12E84B4C}"/>
              </a:ext>
            </a:extLst>
          </p:cNvPr>
          <p:cNvSpPr/>
          <p:nvPr/>
        </p:nvSpPr>
        <p:spPr>
          <a:xfrm>
            <a:off x="2157248" y="3511557"/>
            <a:ext cx="1219200" cy="381000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DC73C1-0336-EFB0-BA8C-E0C486DF4AEB}"/>
                  </a:ext>
                </a:extLst>
              </p:cNvPr>
              <p:cNvSpPr txBox="1"/>
              <p:nvPr/>
            </p:nvSpPr>
            <p:spPr>
              <a:xfrm>
                <a:off x="76200" y="4567120"/>
                <a:ext cx="8915400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E12EC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𝑆𝑆𝑏𝑡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𝑆𝑆𝑡𝑜𝑡𝑎𝑙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E12EC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1817.052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8614.40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.211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DC73C1-0336-EFB0-BA8C-E0C486DF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567120"/>
                <a:ext cx="8915400" cy="1027717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ame 16">
            <a:extLst>
              <a:ext uri="{FF2B5EF4-FFF2-40B4-BE49-F238E27FC236}">
                <a16:creationId xmlns:a16="http://schemas.microsoft.com/office/drawing/2014/main" id="{6A2AA90C-AB40-9643-0B80-F31E16145F13}"/>
              </a:ext>
            </a:extLst>
          </p:cNvPr>
          <p:cNvSpPr/>
          <p:nvPr/>
        </p:nvSpPr>
        <p:spPr>
          <a:xfrm>
            <a:off x="7086600" y="2720867"/>
            <a:ext cx="1219200" cy="3810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9CBA-2367-C44C-B3CD-20848BD1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err="1"/>
              <a:t>CherYan</a:t>
            </a:r>
            <a:r>
              <a:rPr lang="en-US" dirty="0"/>
              <a:t> &amp; </a:t>
            </a:r>
            <a:r>
              <a:rPr lang="en-US" dirty="0" err="1"/>
              <a:t>Bodenhausen</a:t>
            </a:r>
            <a:r>
              <a:rPr lang="en-US" dirty="0"/>
              <a:t> (2000)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CD4D6-3AA3-B413-37E9-9955CD5387F9}"/>
              </a:ext>
            </a:extLst>
          </p:cNvPr>
          <p:cNvSpPr txBox="1"/>
          <p:nvPr/>
        </p:nvSpPr>
        <p:spPr>
          <a:xfrm>
            <a:off x="438150" y="13716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is stereotype threat?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is the proposed mechanism by which stereotype threat operates?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Why did this study address the performance of Asian-American women on a math task?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was the question that </a:t>
            </a:r>
            <a:r>
              <a:rPr lang="en-US" sz="2400" dirty="0" err="1"/>
              <a:t>Cheryan</a:t>
            </a:r>
            <a:r>
              <a:rPr lang="en-US" sz="2400" dirty="0"/>
              <a:t> and </a:t>
            </a:r>
            <a:r>
              <a:rPr lang="en-US" sz="2400" dirty="0" err="1"/>
              <a:t>Bodenhausen</a:t>
            </a:r>
            <a:r>
              <a:rPr lang="en-US" sz="2400" dirty="0"/>
              <a:t> (2000) addressed?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was their hypothesis?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did </a:t>
            </a:r>
            <a:r>
              <a:rPr lang="en-US" sz="2400" dirty="0" err="1"/>
              <a:t>Cheryan</a:t>
            </a:r>
            <a:r>
              <a:rPr lang="en-US" sz="2400" dirty="0"/>
              <a:t> and </a:t>
            </a:r>
            <a:r>
              <a:rPr lang="en-US" sz="2400" dirty="0" err="1"/>
              <a:t>Bodenhausen</a:t>
            </a:r>
            <a:r>
              <a:rPr lang="en-US" sz="2400" dirty="0"/>
              <a:t> manipulate?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4 Little Changes That Will Make a Big Difference in Your Self-Confidence |  by Shelby Leigh | a Few Words | Medium">
            <a:extLst>
              <a:ext uri="{FF2B5EF4-FFF2-40B4-BE49-F238E27FC236}">
                <a16:creationId xmlns:a16="http://schemas.microsoft.com/office/drawing/2014/main" id="{BF0B0AA8-98C0-0839-9F38-8EF5858B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295"/>
            <a:ext cx="2914650" cy="21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inders about Living Life Up to Others Expectations">
            <a:extLst>
              <a:ext uri="{FF2B5EF4-FFF2-40B4-BE49-F238E27FC236}">
                <a16:creationId xmlns:a16="http://schemas.microsoft.com/office/drawing/2014/main" id="{F1307460-FF66-A20D-9C81-C2DE9FCB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93" y="4749295"/>
            <a:ext cx="2967807" cy="21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y Wilder Quote: “Make subtlety obvious.”">
            <a:extLst>
              <a:ext uri="{FF2B5EF4-FFF2-40B4-BE49-F238E27FC236}">
                <a16:creationId xmlns:a16="http://schemas.microsoft.com/office/drawing/2014/main" id="{58391EC1-F428-0CB0-16B9-21E18253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4929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9CBA-2367-C44C-B3CD-20848BD1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err="1"/>
              <a:t>CherYan</a:t>
            </a:r>
            <a:r>
              <a:rPr lang="en-US" dirty="0"/>
              <a:t> &amp; </a:t>
            </a:r>
            <a:r>
              <a:rPr lang="en-US" dirty="0" err="1"/>
              <a:t>Bodenhausen</a:t>
            </a:r>
            <a:r>
              <a:rPr lang="en-US" dirty="0"/>
              <a:t> (2000)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CD4D6-3AA3-B413-37E9-9955CD5387F9}"/>
              </a:ext>
            </a:extLst>
          </p:cNvPr>
          <p:cNvSpPr txBox="1"/>
          <p:nvPr/>
        </p:nvSpPr>
        <p:spPr>
          <a:xfrm>
            <a:off x="438150" y="13716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Method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Recruited 49 Asian-American women; all reported that math ability was important to them (group testing)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Task was advertised as ‘Predictors of Math Ability’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Self-esteem measures: My race/gender is considered good.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Challenging math test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was the IV?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levels?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were the levels?</a:t>
            </a:r>
          </a:p>
        </p:txBody>
      </p:sp>
    </p:spTree>
    <p:extLst>
      <p:ext uri="{BB962C8B-B14F-4D97-AF65-F5344CB8AC3E}">
        <p14:creationId xmlns:p14="http://schemas.microsoft.com/office/powerpoint/2010/main" val="2743076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9CBA-2367-C44C-B3CD-20848BD1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err="1"/>
              <a:t>CherYan</a:t>
            </a:r>
            <a:r>
              <a:rPr lang="en-US" dirty="0"/>
              <a:t> &amp; </a:t>
            </a:r>
            <a:r>
              <a:rPr lang="en-US" dirty="0" err="1"/>
              <a:t>Bodenhausen</a:t>
            </a:r>
            <a:r>
              <a:rPr lang="en-US" dirty="0"/>
              <a:t> (2000)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E9555-EAAE-6967-36D5-141B68FF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56" y="2059172"/>
            <a:ext cx="6004687" cy="479882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62A943-A0F7-A3AA-CFAC-6E75F359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30230"/>
              </p:ext>
            </p:extLst>
          </p:nvPr>
        </p:nvGraphicFramePr>
        <p:xfrm>
          <a:off x="1524000" y="119126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657326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72632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5861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7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.83 (.09)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.71 (.17)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.81 (.14)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6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6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9CBA-2367-C44C-B3CD-20848BD1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err="1"/>
              <a:t>CherYan</a:t>
            </a:r>
            <a:r>
              <a:rPr lang="en-US" dirty="0"/>
              <a:t> &amp; </a:t>
            </a:r>
            <a:r>
              <a:rPr lang="en-US" dirty="0" err="1"/>
              <a:t>Bodenhausen</a:t>
            </a:r>
            <a:r>
              <a:rPr lang="en-US" dirty="0"/>
              <a:t> (2000)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62A943-A0F7-A3AA-CFAC-6E75F359241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9126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657326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72632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5861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7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.83 (.09)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.71 (.17)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.81 (.14)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639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1054968-704F-9C00-F7B4-D20CDF360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270465"/>
            <a:ext cx="7226300" cy="381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A41717-EEAD-7040-BF42-06BAB68B0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16184"/>
              </p:ext>
            </p:extLst>
          </p:nvPr>
        </p:nvGraphicFramePr>
        <p:xfrm>
          <a:off x="1447800" y="3657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899583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82376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004465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493073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9558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47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6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8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972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79E9C8E-D335-0866-AAAC-67788BC44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1466850"/>
            <a:ext cx="6159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9CBA-2367-C44C-B3CD-20848BD1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"/>
            <a:ext cx="7200900" cy="1485900"/>
          </a:xfrm>
        </p:spPr>
        <p:txBody>
          <a:bodyPr/>
          <a:lstStyle/>
          <a:p>
            <a:r>
              <a:rPr lang="en-US" dirty="0" err="1"/>
              <a:t>CherYan</a:t>
            </a:r>
            <a:r>
              <a:rPr lang="en-US" dirty="0"/>
              <a:t> &amp; </a:t>
            </a:r>
            <a:r>
              <a:rPr lang="en-US" dirty="0" err="1"/>
              <a:t>Bodenhausen</a:t>
            </a:r>
            <a:r>
              <a:rPr lang="en-US" dirty="0"/>
              <a:t> (2000)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A41717-EEAD-7040-BF42-06BAB68B096D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3657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899583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823766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004465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493073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9558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47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6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8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972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79E9C8E-D335-0866-AAAC-67788BC44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885410"/>
            <a:ext cx="6159500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3B67C-C61A-344C-74C8-D7AC11FD1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0415"/>
            <a:ext cx="6096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B623-41E6-DA4D-8760-4921E56E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the Video Lectures</a:t>
            </a:r>
          </a:p>
        </p:txBody>
      </p:sp>
      <p:pic>
        <p:nvPicPr>
          <p:cNvPr id="109570" name="Picture 2" descr="Best interview questions to ask candidates [and great interview tips]">
            <a:extLst>
              <a:ext uri="{FF2B5EF4-FFF2-40B4-BE49-F238E27FC236}">
                <a16:creationId xmlns:a16="http://schemas.microsoft.com/office/drawing/2014/main" id="{865A7DA6-E9DF-AAD0-9444-D1BD8E89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3" y="2194395"/>
            <a:ext cx="6210534" cy="34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3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Interpreting a Journal Article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6E2D7E-666D-2F44-88F1-B028DE3C6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0" y="754381"/>
            <a:ext cx="6813440" cy="6015938"/>
          </a:xfrm>
        </p:spPr>
      </p:pic>
    </p:spTree>
    <p:extLst>
      <p:ext uri="{BB962C8B-B14F-4D97-AF65-F5344CB8AC3E}">
        <p14:creationId xmlns:p14="http://schemas.microsoft.com/office/powerpoint/2010/main" val="129087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Interpreting a Journal Article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38AC6-F571-F848-BA4F-1BF061FC4763}"/>
              </a:ext>
            </a:extLst>
          </p:cNvPr>
          <p:cNvSpPr txBox="1"/>
          <p:nvPr/>
        </p:nvSpPr>
        <p:spPr>
          <a:xfrm>
            <a:off x="128752" y="5029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On which measures were significant differences observed?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important information is not included in this table?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F627D-634F-A941-BBDE-E273F215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3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41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Interpreting a Journal Article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9E757C-A5F7-7045-8E66-409FC20D8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" y="914400"/>
            <a:ext cx="9139443" cy="336337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38AC6-F571-F848-BA4F-1BF061FC4763}"/>
              </a:ext>
            </a:extLst>
          </p:cNvPr>
          <p:cNvSpPr txBox="1"/>
          <p:nvPr/>
        </p:nvSpPr>
        <p:spPr>
          <a:xfrm>
            <a:off x="128752" y="5029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On which measures were significant differences observed?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Which groups performed differently from one another?</a:t>
            </a:r>
          </a:p>
        </p:txBody>
      </p:sp>
    </p:spTree>
    <p:extLst>
      <p:ext uri="{BB962C8B-B14F-4D97-AF65-F5344CB8AC3E}">
        <p14:creationId xmlns:p14="http://schemas.microsoft.com/office/powerpoint/2010/main" val="5154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Tukey’s HSD: Group Size and Conformity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31620" y="1056853"/>
          <a:ext cx="6080760" cy="73152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5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</a:t>
                      </a:r>
                      <a:r>
                        <a:rPr lang="en-US" sz="2400" kern="1200" baseline="-250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= 13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18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23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A1E563-19E2-FE45-999A-855D90CCEAB8}"/>
              </a:ext>
            </a:extLst>
          </p:cNvPr>
          <p:cNvSpPr/>
          <p:nvPr/>
        </p:nvSpPr>
        <p:spPr>
          <a:xfrm>
            <a:off x="1524000" y="2057400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 (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/>
              <a:t> = .05; k=3, </a:t>
            </a:r>
            <a:r>
              <a:rPr lang="en-US" sz="2800" dirty="0" err="1"/>
              <a:t>df</a:t>
            </a:r>
            <a:r>
              <a:rPr lang="en-US" sz="2800" dirty="0"/>
              <a:t> = 9) = 3.95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218B8-74D6-F845-992D-F010B4C029C6}"/>
              </a:ext>
            </a:extLst>
          </p:cNvPr>
          <p:cNvSpPr/>
          <p:nvPr/>
        </p:nvSpPr>
        <p:spPr>
          <a:xfrm>
            <a:off x="1280160" y="4800600"/>
            <a:ext cx="6583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3person – 4 person</a:t>
            </a:r>
            <a:r>
              <a:rPr lang="en-US" sz="2000" b="1" dirty="0"/>
              <a:t> </a:t>
            </a:r>
            <a:r>
              <a:rPr lang="en-US" sz="2000" dirty="0"/>
              <a:t>=13 - 18= │-5│ &lt; 5.01 	</a:t>
            </a:r>
            <a:r>
              <a:rPr lang="en-US" sz="2000" b="1" i="1" dirty="0">
                <a:solidFill>
                  <a:schemeClr val="accent5"/>
                </a:solidFill>
              </a:rPr>
              <a:t>Not Sig.</a:t>
            </a:r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sz="2000" dirty="0"/>
              <a:t> </a:t>
            </a:r>
            <a:endParaRPr lang="en-US" sz="2000" b="1" dirty="0"/>
          </a:p>
          <a:p>
            <a:r>
              <a:rPr lang="en-US" sz="2000" dirty="0"/>
              <a:t>3 person – 5 person= 13 – 23= │ -10│ &gt; 5.01 	</a:t>
            </a:r>
            <a:r>
              <a:rPr lang="en-US" sz="2000" b="1" i="1" dirty="0">
                <a:solidFill>
                  <a:schemeClr val="accent5"/>
                </a:solidFill>
              </a:rPr>
              <a:t>Sig. Diff.</a:t>
            </a:r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sz="2000" dirty="0"/>
              <a:t> </a:t>
            </a:r>
            <a:endParaRPr lang="en-US" sz="2000" b="1" dirty="0"/>
          </a:p>
          <a:p>
            <a:r>
              <a:rPr lang="en-US" sz="2000" dirty="0"/>
              <a:t>4 person – 5 person = 18 - 23= │ -5│ &lt; 5.01 	</a:t>
            </a:r>
            <a:r>
              <a:rPr lang="en-US" sz="2000" b="1" i="1" dirty="0">
                <a:solidFill>
                  <a:schemeClr val="accent5"/>
                </a:solidFill>
              </a:rPr>
              <a:t>Not Sig.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/>
              <p:nvPr/>
            </p:nvSpPr>
            <p:spPr>
              <a:xfrm>
                <a:off x="3151675" y="2922977"/>
                <a:ext cx="28406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𝐻𝑆𝐷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75" y="2922977"/>
                <a:ext cx="2840649" cy="876843"/>
              </a:xfrm>
              <a:prstGeom prst="rect">
                <a:avLst/>
              </a:prstGeom>
              <a:blipFill>
                <a:blip r:embed="rId2"/>
                <a:stretch>
                  <a:fillRect l="-2232" t="-78873" r="-13393" b="-1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Tukey’s HSD: Group Size and Conformity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31620" y="1056853"/>
          <a:ext cx="6080760" cy="73152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5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</a:t>
                      </a:r>
                      <a:r>
                        <a:rPr lang="en-US" sz="2400" kern="1200" baseline="-250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= 13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18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23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A1E563-19E2-FE45-999A-855D90CCEAB8}"/>
              </a:ext>
            </a:extLst>
          </p:cNvPr>
          <p:cNvSpPr/>
          <p:nvPr/>
        </p:nvSpPr>
        <p:spPr>
          <a:xfrm>
            <a:off x="2381335" y="2094065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 (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/>
              <a:t> = .05; k=3, </a:t>
            </a:r>
            <a:r>
              <a:rPr lang="en-US" sz="2800" dirty="0" err="1"/>
              <a:t>df</a:t>
            </a:r>
            <a:r>
              <a:rPr lang="en-US" sz="2800" dirty="0"/>
              <a:t> = 9) = 3.95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/>
              <p:nvPr/>
            </p:nvSpPr>
            <p:spPr>
              <a:xfrm>
                <a:off x="3151675" y="2922977"/>
                <a:ext cx="28406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𝐻𝑆𝐷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75" y="2922977"/>
                <a:ext cx="2840649" cy="876843"/>
              </a:xfrm>
              <a:prstGeom prst="rect">
                <a:avLst/>
              </a:prstGeom>
              <a:blipFill>
                <a:blip r:embed="rId2"/>
                <a:stretch>
                  <a:fillRect l="-2232" t="-78873" r="-13393" b="-1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0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Tukey’s HSD: Group Size and Conformity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39590"/>
              </p:ext>
            </p:extLst>
          </p:nvPr>
        </p:nvGraphicFramePr>
        <p:xfrm>
          <a:off x="1531620" y="1056853"/>
          <a:ext cx="6080760" cy="73152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5 person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</a:t>
                      </a:r>
                      <a:r>
                        <a:rPr lang="en-US" sz="2400" kern="1200" baseline="-250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= 13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18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23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A1E563-19E2-FE45-999A-855D90CCEAB8}"/>
              </a:ext>
            </a:extLst>
          </p:cNvPr>
          <p:cNvSpPr/>
          <p:nvPr/>
        </p:nvSpPr>
        <p:spPr>
          <a:xfrm>
            <a:off x="2381336" y="2101789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 (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/>
              <a:t> = .05; k=3, </a:t>
            </a:r>
            <a:r>
              <a:rPr lang="en-US" sz="2800" dirty="0" err="1"/>
              <a:t>df</a:t>
            </a:r>
            <a:r>
              <a:rPr lang="en-US" sz="2800" dirty="0"/>
              <a:t> = 9) = 3.95</a:t>
            </a:r>
            <a:endParaRPr lang="en-US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218B8-74D6-F845-992D-F010B4C029C6}"/>
              </a:ext>
            </a:extLst>
          </p:cNvPr>
          <p:cNvSpPr/>
          <p:nvPr/>
        </p:nvSpPr>
        <p:spPr>
          <a:xfrm>
            <a:off x="1280160" y="4800600"/>
            <a:ext cx="6583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3person – 4 person</a:t>
            </a:r>
            <a:r>
              <a:rPr lang="en-US" sz="2000" b="1" dirty="0"/>
              <a:t> </a:t>
            </a:r>
            <a:r>
              <a:rPr lang="en-US" sz="2000" dirty="0"/>
              <a:t>=13 - 18= │-5│ &lt; 5.01 	</a:t>
            </a:r>
            <a:r>
              <a:rPr lang="en-US" sz="2000" b="1" i="1" dirty="0">
                <a:solidFill>
                  <a:srgbClr val="7030A0"/>
                </a:solidFill>
              </a:rPr>
              <a:t>Not Sig.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/>
              <a:t> </a:t>
            </a:r>
            <a:endParaRPr lang="en-US" sz="2000" b="1" dirty="0"/>
          </a:p>
          <a:p>
            <a:r>
              <a:rPr lang="en-US" sz="2000" dirty="0"/>
              <a:t>3 person – 5 person= 13 – 23= │ -10│ &gt; 5.01 	</a:t>
            </a:r>
            <a:r>
              <a:rPr lang="en-US" sz="2000" b="1" i="1" dirty="0">
                <a:solidFill>
                  <a:srgbClr val="7030A0"/>
                </a:solidFill>
              </a:rPr>
              <a:t>Sig. Diff.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/>
              <a:t> </a:t>
            </a:r>
            <a:endParaRPr lang="en-US" sz="2000" b="1" dirty="0"/>
          </a:p>
          <a:p>
            <a:r>
              <a:rPr lang="en-US" sz="2000" dirty="0"/>
              <a:t>4 person – 5 person = 18 - 23= │ -5│ &lt; 5.01 	</a:t>
            </a:r>
            <a:r>
              <a:rPr lang="en-US" sz="2000" b="1" i="1" dirty="0">
                <a:solidFill>
                  <a:srgbClr val="7030A0"/>
                </a:solidFill>
              </a:rPr>
              <a:t>Not Sig.</a:t>
            </a:r>
            <a:endParaRPr 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/>
              <p:nvPr/>
            </p:nvSpPr>
            <p:spPr>
              <a:xfrm>
                <a:off x="0" y="2943681"/>
                <a:ext cx="9144000" cy="910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𝐻𝑆𝐷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=3.95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6.44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=3.95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1.27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=5.01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AE0A9-1AB7-7798-E427-2673FF12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3681"/>
                <a:ext cx="9144000" cy="910570"/>
              </a:xfrm>
              <a:prstGeom prst="rect">
                <a:avLst/>
              </a:prstGeom>
              <a:blipFill>
                <a:blip r:embed="rId2"/>
                <a:stretch>
                  <a:fillRect t="-76712" b="-1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Tukey’s HSD: Ladder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05387"/>
              </p:ext>
            </p:extLst>
          </p:nvPr>
        </p:nvGraphicFramePr>
        <p:xfrm>
          <a:off x="1524000" y="1219200"/>
          <a:ext cx="6080760" cy="73152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Routine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Humor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Gratitude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</a:t>
                      </a:r>
                      <a:r>
                        <a:rPr lang="en-US" sz="2400" kern="1200" baseline="-250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= 67.9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71.7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83.6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A1E563-19E2-FE45-999A-855D90CCEAB8}"/>
              </a:ext>
            </a:extLst>
          </p:cNvPr>
          <p:cNvSpPr/>
          <p:nvPr/>
        </p:nvSpPr>
        <p:spPr>
          <a:xfrm>
            <a:off x="1866313" y="2070110"/>
            <a:ext cx="506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 (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/>
              <a:t> = .05; k=3, </a:t>
            </a:r>
            <a:r>
              <a:rPr lang="en-US" sz="2800" dirty="0" err="1"/>
              <a:t>df</a:t>
            </a:r>
            <a:r>
              <a:rPr lang="en-US" sz="2800" dirty="0"/>
              <a:t> = 32) = 3.49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BFC0E-2C74-56D2-C69B-D5C8E348A535}"/>
                  </a:ext>
                </a:extLst>
              </p:cNvPr>
              <p:cNvSpPr txBox="1"/>
              <p:nvPr/>
            </p:nvSpPr>
            <p:spPr>
              <a:xfrm>
                <a:off x="3151675" y="2695573"/>
                <a:ext cx="28406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𝐻𝑆𝐷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BFC0E-2C74-56D2-C69B-D5C8E348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75" y="2695573"/>
                <a:ext cx="2840649" cy="876843"/>
              </a:xfrm>
              <a:prstGeom prst="rect">
                <a:avLst/>
              </a:prstGeom>
              <a:blipFill>
                <a:blip r:embed="rId2"/>
                <a:stretch>
                  <a:fillRect l="-2232" t="-81429" r="-13393" b="-14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E84DF8-1ADD-CF2B-D48E-B24B6CE1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7772400" cy="30274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21952F-304E-4428-FA77-46C235F66B41}"/>
              </a:ext>
            </a:extLst>
          </p:cNvPr>
          <p:cNvCxnSpPr/>
          <p:nvPr/>
        </p:nvCxnSpPr>
        <p:spPr>
          <a:xfrm>
            <a:off x="762000" y="4953000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343818-489A-48CE-562B-289904535C02}"/>
              </a:ext>
            </a:extLst>
          </p:cNvPr>
          <p:cNvCxnSpPr>
            <a:cxnSpLocks/>
          </p:cNvCxnSpPr>
          <p:nvPr/>
        </p:nvCxnSpPr>
        <p:spPr>
          <a:xfrm>
            <a:off x="762000" y="6019800"/>
            <a:ext cx="3276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142862-ADC4-DF44-FFED-E49780C8EE60}"/>
              </a:ext>
            </a:extLst>
          </p:cNvPr>
          <p:cNvCxnSpPr/>
          <p:nvPr/>
        </p:nvCxnSpPr>
        <p:spPr>
          <a:xfrm>
            <a:off x="762000" y="5229109"/>
            <a:ext cx="7315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4BCFCAA8-D051-F409-207B-784E13B4488F}"/>
              </a:ext>
            </a:extLst>
          </p:cNvPr>
          <p:cNvSpPr/>
          <p:nvPr/>
        </p:nvSpPr>
        <p:spPr>
          <a:xfrm>
            <a:off x="4114800" y="5562600"/>
            <a:ext cx="1219200" cy="381000"/>
          </a:xfrm>
          <a:prstGeom prst="frame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FE314-8E01-FE2A-994E-7944D169B02E}"/>
              </a:ext>
            </a:extLst>
          </p:cNvPr>
          <p:cNvSpPr txBox="1"/>
          <p:nvPr/>
        </p:nvSpPr>
        <p:spPr>
          <a:xfrm>
            <a:off x="1676400" y="1101172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/>
                </a:solidFill>
                <a:highlight>
                  <a:srgbClr val="FFFF00"/>
                </a:highlight>
              </a:rPr>
              <a:t>UPDATE when you have the data!!</a:t>
            </a:r>
          </a:p>
        </p:txBody>
      </p:sp>
    </p:spTree>
    <p:extLst>
      <p:ext uri="{BB962C8B-B14F-4D97-AF65-F5344CB8AC3E}">
        <p14:creationId xmlns:p14="http://schemas.microsoft.com/office/powerpoint/2010/main" val="8492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Tukey’s HSD: Ladder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0" y="1219200"/>
          <a:ext cx="6080760" cy="73152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Routine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Humor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/>
                        </a:rPr>
                        <a:t>Gratitude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</a:t>
                      </a:r>
                      <a:r>
                        <a:rPr lang="en-US" sz="2400" kern="1200" baseline="-25000" dirty="0">
                          <a:effectLst/>
                        </a:rPr>
                        <a:t> </a:t>
                      </a:r>
                      <a:r>
                        <a:rPr lang="en-US" sz="2400" kern="1200" dirty="0">
                          <a:effectLst/>
                        </a:rPr>
                        <a:t>= 67.9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71.7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 = 83.6</a:t>
                      </a:r>
                      <a:endParaRPr lang="en-US" sz="3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8A1E563-19E2-FE45-999A-855D90CCEAB8}"/>
              </a:ext>
            </a:extLst>
          </p:cNvPr>
          <p:cNvSpPr/>
          <p:nvPr/>
        </p:nvSpPr>
        <p:spPr>
          <a:xfrm>
            <a:off x="1866313" y="2070110"/>
            <a:ext cx="506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 (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/>
              <a:t> = .05; k=3, </a:t>
            </a:r>
            <a:r>
              <a:rPr lang="en-US" sz="2800" dirty="0" err="1"/>
              <a:t>df</a:t>
            </a:r>
            <a:r>
              <a:rPr lang="en-US" sz="2800" dirty="0"/>
              <a:t> = 32) = 3.49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E9727-9227-42D8-9A79-A781ED7C0B31}"/>
              </a:ext>
            </a:extLst>
          </p:cNvPr>
          <p:cNvSpPr/>
          <p:nvPr/>
        </p:nvSpPr>
        <p:spPr>
          <a:xfrm>
            <a:off x="849630" y="4768147"/>
            <a:ext cx="7444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Routine – Humor</a:t>
            </a:r>
            <a:r>
              <a:rPr lang="en-US" sz="2000" b="1" dirty="0"/>
              <a:t>     </a:t>
            </a:r>
            <a:r>
              <a:rPr lang="en-US" sz="2000" dirty="0"/>
              <a:t>= 67.9 – 71.7  = │-2.8│      &lt; 14.68 	</a:t>
            </a:r>
            <a:r>
              <a:rPr lang="en-US" sz="2000" b="1" i="1" dirty="0">
                <a:solidFill>
                  <a:srgbClr val="7030A0"/>
                </a:solidFill>
              </a:rPr>
              <a:t>Not Sig.</a:t>
            </a:r>
            <a:r>
              <a:rPr lang="en-US" sz="2000" dirty="0"/>
              <a:t> 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Routine – Gratitude = 67.9 – 83.6 = │ -15.70│ &gt; 14.68 	</a:t>
            </a:r>
            <a:r>
              <a:rPr lang="en-US" sz="2000" b="1" i="1" dirty="0">
                <a:solidFill>
                  <a:srgbClr val="7030A0"/>
                </a:solidFill>
              </a:rPr>
              <a:t>Sig. Diff.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dirty="0"/>
              <a:t> </a:t>
            </a:r>
            <a:endParaRPr lang="en-US" sz="2000" b="1" dirty="0"/>
          </a:p>
          <a:p>
            <a:r>
              <a:rPr lang="en-US" sz="2000" dirty="0"/>
              <a:t>Humor – Gratitude  = 71.7 – 83.6 = │ -11.90│ &lt; 14.68 	</a:t>
            </a:r>
            <a:r>
              <a:rPr lang="en-US" sz="2000" b="1" i="1" dirty="0">
                <a:solidFill>
                  <a:srgbClr val="7030A0"/>
                </a:solidFill>
              </a:rPr>
              <a:t>Not Sig.</a:t>
            </a:r>
            <a:endParaRPr lang="en-US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DBF7C-B192-6E16-5BAE-40AB27AE2101}"/>
                  </a:ext>
                </a:extLst>
              </p:cNvPr>
              <p:cNvSpPr txBox="1"/>
              <p:nvPr/>
            </p:nvSpPr>
            <p:spPr>
              <a:xfrm>
                <a:off x="0" y="2923214"/>
                <a:ext cx="9144000" cy="912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𝐻𝑆𝐷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49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212.42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4.21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14.68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DBF7C-B192-6E16-5BAE-40AB27AE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3214"/>
                <a:ext cx="9144000" cy="912750"/>
              </a:xfrm>
              <a:prstGeom prst="rect">
                <a:avLst/>
              </a:prstGeom>
              <a:blipFill>
                <a:blip r:embed="rId2"/>
                <a:stretch>
                  <a:fillRect l="-1250" t="-79167" r="-125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C3E6F-0C8F-43EC-224A-22C03BED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590800"/>
            <a:ext cx="5664200" cy="347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286B0-CACB-6DC0-A100-D509DE75E4DA}"/>
              </a:ext>
            </a:extLst>
          </p:cNvPr>
          <p:cNvSpPr txBox="1"/>
          <p:nvPr/>
        </p:nvSpPr>
        <p:spPr>
          <a:xfrm>
            <a:off x="1657350" y="1596177"/>
            <a:ext cx="582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E12EC9"/>
                </a:solidFill>
              </a:rPr>
              <a:t>Analyze</a:t>
            </a:r>
            <a:r>
              <a:rPr lang="en-US" sz="2400" dirty="0"/>
              <a:t> → </a:t>
            </a:r>
            <a:r>
              <a:rPr lang="en-US" sz="2400" b="1" i="1" dirty="0">
                <a:solidFill>
                  <a:srgbClr val="E12EC9"/>
                </a:solidFill>
              </a:rPr>
              <a:t>General Linear Model</a:t>
            </a:r>
            <a:r>
              <a:rPr lang="en-US" sz="2400" dirty="0"/>
              <a:t> →</a:t>
            </a:r>
            <a:r>
              <a:rPr lang="en-US" sz="2400" b="1" i="1" dirty="0">
                <a:solidFill>
                  <a:srgbClr val="E12EC9"/>
                </a:solidFill>
              </a:rPr>
              <a:t>Univariate</a:t>
            </a:r>
            <a:endParaRPr lang="en-US" sz="24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74600C-96A4-FC80-87D5-F25A1D6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dirty="0"/>
              <a:t>Tukey’s HSD in SPSS: Conformity</a:t>
            </a:r>
          </a:p>
        </p:txBody>
      </p:sp>
    </p:spTree>
    <p:extLst>
      <p:ext uri="{BB962C8B-B14F-4D97-AF65-F5344CB8AC3E}">
        <p14:creationId xmlns:p14="http://schemas.microsoft.com/office/powerpoint/2010/main" val="9266885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{0142C5C6-7DEF-754F-A8C3-3A36AB38A542}tf10001073</Template>
  <TotalTime>4107</TotalTime>
  <Words>1281</Words>
  <Application>Microsoft Macintosh PowerPoint</Application>
  <PresentationFormat>On-screen Show (4:3)</PresentationFormat>
  <Paragraphs>259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Tw Cen MT</vt:lpstr>
      <vt:lpstr>Droplet</vt:lpstr>
      <vt:lpstr>One-Way ANOVA</vt:lpstr>
      <vt:lpstr>One-Way Anova: The Briefing</vt:lpstr>
      <vt:lpstr>Questions about the Video Lectures</vt:lpstr>
      <vt:lpstr>Tukey’s HSD: Group Size and Conformity</vt:lpstr>
      <vt:lpstr>Tukey’s HSD: Group Size and Conformity</vt:lpstr>
      <vt:lpstr>Tukey’s HSD: Group Size and Conformity</vt:lpstr>
      <vt:lpstr>Tukey’s HSD: Ladder Data</vt:lpstr>
      <vt:lpstr>Tukey’s HSD: Ladder Data</vt:lpstr>
      <vt:lpstr>Tukey’s HSD in SPSS: Conformity</vt:lpstr>
      <vt:lpstr>PowerPoint Presentation</vt:lpstr>
      <vt:lpstr>Tukey’s HSD in SPSS: Conformity</vt:lpstr>
      <vt:lpstr>Tukey’s HSD in SPSS: Conformity</vt:lpstr>
      <vt:lpstr>Tukey’s HSD in SPSS: Conformity</vt:lpstr>
      <vt:lpstr>PowerPoint Presentation</vt:lpstr>
      <vt:lpstr>Tukey’s HSD in SPSS: Conformity</vt:lpstr>
      <vt:lpstr>Tukey’s HSD in SPSS: Conformity</vt:lpstr>
      <vt:lpstr>Tukey’s HSD in SPSS: Ladder data</vt:lpstr>
      <vt:lpstr>ANOVA in SPSS: Ladder data</vt:lpstr>
      <vt:lpstr>Tukey’s HSD in SPSS: Ladder data</vt:lpstr>
      <vt:lpstr>Filling in an ANOVA table - Equations</vt:lpstr>
      <vt:lpstr>Filling in an ANOVA table</vt:lpstr>
      <vt:lpstr>Filling in an ANOVA table</vt:lpstr>
      <vt:lpstr>PowerPoint Presentation</vt:lpstr>
      <vt:lpstr>η^2: Ladder Data</vt:lpstr>
      <vt:lpstr>CherYan &amp; Bodenhausen (2000)</vt:lpstr>
      <vt:lpstr>CherYan &amp; Bodenhausen (2000)</vt:lpstr>
      <vt:lpstr>CherYan &amp; Bodenhausen (2000)</vt:lpstr>
      <vt:lpstr>CherYan &amp; Bodenhausen (2000)</vt:lpstr>
      <vt:lpstr>CherYan &amp; Bodenhausen (2000)</vt:lpstr>
      <vt:lpstr>Interpreting a Journal Article</vt:lpstr>
      <vt:lpstr>Interpreting a Journal Article</vt:lpstr>
      <vt:lpstr>Interpreting a Journal Article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One-Way ANOVA</dc:title>
  <dc:creator>Julia McQuade</dc:creator>
  <cp:lastModifiedBy>Microsoft Office User</cp:lastModifiedBy>
  <cp:revision>171</cp:revision>
  <dcterms:created xsi:type="dcterms:W3CDTF">2013-04-02T15:38:09Z</dcterms:created>
  <dcterms:modified xsi:type="dcterms:W3CDTF">2023-10-26T02:03:55Z</dcterms:modified>
</cp:coreProperties>
</file>