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1"/>
  </p:notesMasterIdLst>
  <p:sldIdLst>
    <p:sldId id="256" r:id="rId2"/>
    <p:sldId id="402" r:id="rId3"/>
    <p:sldId id="279" r:id="rId4"/>
    <p:sldId id="524" r:id="rId5"/>
    <p:sldId id="397" r:id="rId6"/>
    <p:sldId id="320" r:id="rId7"/>
    <p:sldId id="266" r:id="rId8"/>
    <p:sldId id="330" r:id="rId9"/>
    <p:sldId id="332" r:id="rId10"/>
    <p:sldId id="333" r:id="rId11"/>
    <p:sldId id="334" r:id="rId12"/>
    <p:sldId id="335" r:id="rId13"/>
    <p:sldId id="336" r:id="rId14"/>
    <p:sldId id="337" r:id="rId15"/>
    <p:sldId id="401" r:id="rId16"/>
    <p:sldId id="393" r:id="rId17"/>
    <p:sldId id="394" r:id="rId18"/>
    <p:sldId id="395" r:id="rId19"/>
    <p:sldId id="396" r:id="rId20"/>
    <p:sldId id="525" r:id="rId21"/>
    <p:sldId id="351" r:id="rId22"/>
    <p:sldId id="385" r:id="rId23"/>
    <p:sldId id="352" r:id="rId24"/>
    <p:sldId id="353" r:id="rId25"/>
    <p:sldId id="354" r:id="rId26"/>
    <p:sldId id="355" r:id="rId27"/>
    <p:sldId id="356" r:id="rId28"/>
    <p:sldId id="357" r:id="rId29"/>
    <p:sldId id="358" r:id="rId30"/>
    <p:sldId id="359" r:id="rId31"/>
    <p:sldId id="360" r:id="rId32"/>
    <p:sldId id="361" r:id="rId33"/>
    <p:sldId id="387" r:id="rId34"/>
    <p:sldId id="388" r:id="rId35"/>
    <p:sldId id="389" r:id="rId36"/>
    <p:sldId id="365" r:id="rId37"/>
    <p:sldId id="366" r:id="rId38"/>
    <p:sldId id="367" r:id="rId39"/>
    <p:sldId id="3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7" autoAdjust="0"/>
    <p:restoredTop sz="93044" autoAdjust="0"/>
  </p:normalViewPr>
  <p:slideViewPr>
    <p:cSldViewPr>
      <p:cViewPr varScale="1">
        <p:scale>
          <a:sx n="117" d="100"/>
          <a:sy n="117" d="100"/>
        </p:scale>
        <p:origin x="29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Learn Summit</c:v>
                </c:pt>
              </c:strCache>
            </c:strRef>
          </c:tx>
          <c:spPr>
            <a:ln w="28575" cap="rnd">
              <a:solidFill>
                <a:schemeClr val="accent1"/>
              </a:solidFill>
              <a:round/>
            </a:ln>
            <a:effectLst/>
          </c:spPr>
          <c:marker>
            <c:symbol val="square"/>
            <c:size val="12"/>
            <c:spPr>
              <a:solidFill>
                <a:schemeClr val="accent1"/>
              </a:solidFill>
              <a:ln w="9525">
                <a:solidFill>
                  <a:schemeClr val="accent1"/>
                </a:solidFill>
              </a:ln>
              <a:effectLst/>
            </c:spPr>
          </c:marker>
          <c:cat>
            <c:strRef>
              <c:f>Sheet1!$B$1:$C$1</c:f>
              <c:strCache>
                <c:ptCount val="2"/>
                <c:pt idx="0">
                  <c:v>Test BC</c:v>
                </c:pt>
                <c:pt idx="1">
                  <c:v>Test Summit</c:v>
                </c:pt>
              </c:strCache>
            </c:strRef>
          </c:cat>
          <c:val>
            <c:numRef>
              <c:f>Sheet1!$B$2:$C$2</c:f>
              <c:numCache>
                <c:formatCode>General</c:formatCode>
                <c:ptCount val="2"/>
                <c:pt idx="0">
                  <c:v>4</c:v>
                </c:pt>
                <c:pt idx="1">
                  <c:v>4</c:v>
                </c:pt>
              </c:numCache>
            </c:numRef>
          </c:val>
          <c:smooth val="0"/>
          <c:extLst>
            <c:ext xmlns:c16="http://schemas.microsoft.com/office/drawing/2014/chart" uri="{C3380CC4-5D6E-409C-BE32-E72D297353CC}">
              <c16:uniqueId val="{00000000-6042-2745-BB8E-1D352CD9DB2E}"/>
            </c:ext>
          </c:extLst>
        </c:ser>
        <c:ser>
          <c:idx val="1"/>
          <c:order val="1"/>
          <c:tx>
            <c:strRef>
              <c:f>Sheet1!$A$3</c:f>
              <c:strCache>
                <c:ptCount val="1"/>
                <c:pt idx="0">
                  <c:v>Learn BC</c:v>
                </c:pt>
              </c:strCache>
            </c:strRef>
          </c:tx>
          <c:spPr>
            <a:ln w="28575" cap="rnd">
              <a:solidFill>
                <a:schemeClr val="accent2"/>
              </a:solidFill>
              <a:round/>
            </a:ln>
            <a:effectLst/>
          </c:spPr>
          <c:marker>
            <c:symbol val="square"/>
            <c:size val="12"/>
            <c:spPr>
              <a:solidFill>
                <a:schemeClr val="accent2"/>
              </a:solidFill>
              <a:ln w="9525">
                <a:solidFill>
                  <a:schemeClr val="accent2"/>
                </a:solidFill>
              </a:ln>
              <a:effectLst/>
            </c:spPr>
          </c:marker>
          <c:cat>
            <c:strRef>
              <c:f>Sheet1!$B$1:$C$1</c:f>
              <c:strCache>
                <c:ptCount val="2"/>
                <c:pt idx="0">
                  <c:v>Test BC</c:v>
                </c:pt>
                <c:pt idx="1">
                  <c:v>Test Summit</c:v>
                </c:pt>
              </c:strCache>
            </c:strRef>
          </c:cat>
          <c:val>
            <c:numRef>
              <c:f>Sheet1!$B$3:$C$3</c:f>
              <c:numCache>
                <c:formatCode>General</c:formatCode>
                <c:ptCount val="2"/>
                <c:pt idx="0">
                  <c:v>8</c:v>
                </c:pt>
                <c:pt idx="1">
                  <c:v>5</c:v>
                </c:pt>
              </c:numCache>
            </c:numRef>
          </c:val>
          <c:smooth val="0"/>
          <c:extLst>
            <c:ext xmlns:c16="http://schemas.microsoft.com/office/drawing/2014/chart" uri="{C3380CC4-5D6E-409C-BE32-E72D297353CC}">
              <c16:uniqueId val="{00000001-6042-2745-BB8E-1D352CD9DB2E}"/>
            </c:ext>
          </c:extLst>
        </c:ser>
        <c:dLbls>
          <c:showLegendKey val="0"/>
          <c:showVal val="0"/>
          <c:showCatName val="0"/>
          <c:showSerName val="0"/>
          <c:showPercent val="0"/>
          <c:showBubbleSize val="0"/>
        </c:dLbls>
        <c:marker val="1"/>
        <c:smooth val="0"/>
        <c:axId val="315540367"/>
        <c:axId val="315542095"/>
      </c:lineChart>
      <c:catAx>
        <c:axId val="31554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542095"/>
        <c:crosses val="autoZero"/>
        <c:auto val="1"/>
        <c:lblAlgn val="ctr"/>
        <c:lblOffset val="100"/>
        <c:noMultiLvlLbl val="0"/>
      </c:catAx>
      <c:valAx>
        <c:axId val="31554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54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20202-6A42-4A12-8781-AD2F0FB3D0E2}" type="datetimeFigureOut">
              <a:rPr lang="en-US" smtClean="0"/>
              <a:t>11/6/23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B17CD-E049-4B2E-967D-F6E9A871AA15}" type="slidenum">
              <a:rPr lang="en-US" smtClean="0"/>
              <a:t>‹#›</a:t>
            </a:fld>
            <a:endParaRPr lang="en-US"/>
          </a:p>
        </p:txBody>
      </p:sp>
    </p:spTree>
    <p:extLst>
      <p:ext uri="{BB962C8B-B14F-4D97-AF65-F5344CB8AC3E}">
        <p14:creationId xmlns:p14="http://schemas.microsoft.com/office/powerpoint/2010/main" val="79913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34</a:t>
            </a:fld>
            <a:endParaRPr lang="en-US"/>
          </a:p>
        </p:txBody>
      </p:sp>
    </p:spTree>
    <p:extLst>
      <p:ext uri="{BB962C8B-B14F-4D97-AF65-F5344CB8AC3E}">
        <p14:creationId xmlns:p14="http://schemas.microsoft.com/office/powerpoint/2010/main" val="67830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35</a:t>
            </a:fld>
            <a:endParaRPr lang="en-US"/>
          </a:p>
        </p:txBody>
      </p:sp>
    </p:spTree>
    <p:extLst>
      <p:ext uri="{BB962C8B-B14F-4D97-AF65-F5344CB8AC3E}">
        <p14:creationId xmlns:p14="http://schemas.microsoft.com/office/powerpoint/2010/main" val="227879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7</a:t>
            </a:fld>
            <a:endParaRPr lang="en-US"/>
          </a:p>
        </p:txBody>
      </p:sp>
    </p:spTree>
    <p:extLst>
      <p:ext uri="{BB962C8B-B14F-4D97-AF65-F5344CB8AC3E}">
        <p14:creationId xmlns:p14="http://schemas.microsoft.com/office/powerpoint/2010/main" val="86152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16</a:t>
            </a:fld>
            <a:endParaRPr lang="en-US"/>
          </a:p>
        </p:txBody>
      </p:sp>
    </p:spTree>
    <p:extLst>
      <p:ext uri="{BB962C8B-B14F-4D97-AF65-F5344CB8AC3E}">
        <p14:creationId xmlns:p14="http://schemas.microsoft.com/office/powerpoint/2010/main" val="146976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21</a:t>
            </a:fld>
            <a:endParaRPr lang="en-US"/>
          </a:p>
        </p:txBody>
      </p:sp>
    </p:spTree>
    <p:extLst>
      <p:ext uri="{BB962C8B-B14F-4D97-AF65-F5344CB8AC3E}">
        <p14:creationId xmlns:p14="http://schemas.microsoft.com/office/powerpoint/2010/main" val="341543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22</a:t>
            </a:fld>
            <a:endParaRPr lang="en-US"/>
          </a:p>
        </p:txBody>
      </p:sp>
    </p:spTree>
    <p:extLst>
      <p:ext uri="{BB962C8B-B14F-4D97-AF65-F5344CB8AC3E}">
        <p14:creationId xmlns:p14="http://schemas.microsoft.com/office/powerpoint/2010/main" val="24956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27</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47F4B-9B0A-486A-9F35-E2A2033AF17F}" type="slidenum">
              <a:rPr lang="en-US" smtClean="0"/>
              <a:t>31</a:t>
            </a:fld>
            <a:endParaRPr lang="en-US"/>
          </a:p>
        </p:txBody>
      </p:sp>
    </p:spTree>
    <p:extLst>
      <p:ext uri="{BB962C8B-B14F-4D97-AF65-F5344CB8AC3E}">
        <p14:creationId xmlns:p14="http://schemas.microsoft.com/office/powerpoint/2010/main" val="119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32</a:t>
            </a:fld>
            <a:endParaRPr lang="en-US"/>
          </a:p>
        </p:txBody>
      </p:sp>
    </p:spTree>
    <p:extLst>
      <p:ext uri="{BB962C8B-B14F-4D97-AF65-F5344CB8AC3E}">
        <p14:creationId xmlns:p14="http://schemas.microsoft.com/office/powerpoint/2010/main" val="112530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B17CD-E049-4B2E-967D-F6E9A871AA15}" type="slidenum">
              <a:rPr lang="en-US" smtClean="0"/>
              <a:t>33</a:t>
            </a:fld>
            <a:endParaRPr lang="en-US"/>
          </a:p>
        </p:txBody>
      </p:sp>
    </p:spTree>
    <p:extLst>
      <p:ext uri="{BB962C8B-B14F-4D97-AF65-F5344CB8AC3E}">
        <p14:creationId xmlns:p14="http://schemas.microsoft.com/office/powerpoint/2010/main" val="378294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89527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5353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91718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3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96839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F3B24A-E450-433A-9E9B-C5F4C9DF5E82}"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45799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F3B24A-E450-433A-9E9B-C5F4C9DF5E82}"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63628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24353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74480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cap="none"/>
            </a:lvl1pPr>
            <a:lvl2pPr>
              <a:defRPr cap="none"/>
            </a:lvl2pPr>
            <a:lvl3pPr>
              <a:defRPr cap="none"/>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F3B24A-E450-433A-9E9B-C5F4C9DF5E8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93359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51695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F3B24A-E450-433A-9E9B-C5F4C9DF5E82}"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72916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12353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F3B24A-E450-433A-9E9B-C5F4C9DF5E82}" type="datetimeFigureOut">
              <a:rPr lang="en-US" smtClean="0"/>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363911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F3B24A-E450-433A-9E9B-C5F4C9DF5E82}"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0571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3F3B24A-E450-433A-9E9B-C5F4C9DF5E82}" type="datetimeFigureOut">
              <a:rPr lang="en-US" smtClean="0"/>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85966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279931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F3B24A-E450-433A-9E9B-C5F4C9DF5E82}"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a:p>
        </p:txBody>
      </p:sp>
    </p:spTree>
    <p:extLst>
      <p:ext uri="{BB962C8B-B14F-4D97-AF65-F5344CB8AC3E}">
        <p14:creationId xmlns:p14="http://schemas.microsoft.com/office/powerpoint/2010/main" val="133389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3F3B24A-E450-433A-9E9B-C5F4C9DF5E82}" type="datetimeFigureOut">
              <a:rPr lang="en-US" smtClean="0"/>
              <a:t>11/6/23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C92B516-5BEA-4644-B015-987032B343C4}" type="slidenum">
              <a:rPr lang="en-US" smtClean="0"/>
              <a:t>‹#›</a:t>
            </a:fld>
            <a:endParaRPr lang="en-US"/>
          </a:p>
        </p:txBody>
      </p:sp>
    </p:spTree>
    <p:extLst>
      <p:ext uri="{BB962C8B-B14F-4D97-AF65-F5344CB8AC3E}">
        <p14:creationId xmlns:p14="http://schemas.microsoft.com/office/powerpoint/2010/main" val="15986513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ANOVA: Factorial Design</a:t>
            </a:r>
          </a:p>
        </p:txBody>
      </p:sp>
      <p:sp>
        <p:nvSpPr>
          <p:cNvPr id="3" name="Subtitle 2"/>
          <p:cNvSpPr>
            <a:spLocks noGrp="1"/>
          </p:cNvSpPr>
          <p:nvPr>
            <p:ph type="subTitle" idx="1"/>
          </p:nvPr>
        </p:nvSpPr>
        <p:spPr/>
        <p:txBody>
          <a:bodyPr/>
          <a:lstStyle/>
          <a:p>
            <a:r>
              <a:rPr lang="en-US" dirty="0"/>
              <a:t>Part I</a:t>
            </a:r>
          </a:p>
        </p:txBody>
      </p:sp>
    </p:spTree>
    <p:extLst>
      <p:ext uri="{BB962C8B-B14F-4D97-AF65-F5344CB8AC3E}">
        <p14:creationId xmlns:p14="http://schemas.microsoft.com/office/powerpoint/2010/main" val="37166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NO</a:t>
            </a:r>
          </a:p>
          <a:p>
            <a:r>
              <a:rPr lang="en-US" sz="2400" dirty="0"/>
              <a:t>Main Effect of Narrative: 	YES</a:t>
            </a:r>
          </a:p>
          <a:p>
            <a:r>
              <a:rPr lang="en-US" sz="2400" dirty="0"/>
              <a:t>Interaction Effect:               	NO</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8</a:t>
                      </a:r>
                    </a:p>
                  </a:txBody>
                  <a:tcPr/>
                </a:tc>
                <a:tc>
                  <a:txBody>
                    <a:bodyPr/>
                    <a:lstStyle/>
                    <a:p>
                      <a:pPr algn="ctr"/>
                      <a:r>
                        <a:rPr lang="en-US" dirty="0"/>
                        <a:t>8</a:t>
                      </a:r>
                    </a:p>
                  </a:txBody>
                  <a:tcPr/>
                </a:tc>
                <a:tc>
                  <a:txBody>
                    <a:bodyPr/>
                    <a:lstStyle/>
                    <a:p>
                      <a:pPr algn="ctr"/>
                      <a:r>
                        <a:rPr lang="en-US" dirty="0">
                          <a:solidFill>
                            <a:srgbClr val="FF0000"/>
                          </a:solidFill>
                        </a:rPr>
                        <a:t>8</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solidFill>
                            <a:srgbClr val="FF0000"/>
                          </a:solidFill>
                        </a:rPr>
                        <a:t>4</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6</a:t>
                      </a:r>
                    </a:p>
                  </a:txBody>
                  <a:tcPr/>
                </a:tc>
                <a:tc>
                  <a:txBody>
                    <a:bodyPr/>
                    <a:lstStyle/>
                    <a:p>
                      <a:pPr algn="ctr"/>
                      <a:r>
                        <a:rPr lang="en-US" dirty="0">
                          <a:solidFill>
                            <a:srgbClr val="FF0000"/>
                          </a:solidFill>
                        </a:rPr>
                        <a:t>6</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y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5500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NO</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5</a:t>
                      </a:r>
                    </a:p>
                  </a:txBody>
                  <a:tcPr/>
                </a:tc>
                <a:tc>
                  <a:txBody>
                    <a:bodyPr/>
                    <a:lstStyle/>
                    <a:p>
                      <a:pPr algn="ctr"/>
                      <a:r>
                        <a:rPr lang="en-US" dirty="0"/>
                        <a:t>9</a:t>
                      </a:r>
                    </a:p>
                  </a:txBody>
                  <a:tcPr/>
                </a:tc>
                <a:tc>
                  <a:txBody>
                    <a:bodyPr/>
                    <a:lstStyle/>
                    <a:p>
                      <a:pPr algn="ctr"/>
                      <a:r>
                        <a:rPr lang="en-US" dirty="0">
                          <a:solidFill>
                            <a:srgbClr val="FF0000"/>
                          </a:solidFill>
                        </a:rPr>
                        <a:t>7</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1</a:t>
                      </a:r>
                    </a:p>
                  </a:txBody>
                  <a:tcPr/>
                </a:tc>
                <a:tc>
                  <a:txBody>
                    <a:bodyPr/>
                    <a:lstStyle/>
                    <a:p>
                      <a:pPr algn="ctr"/>
                      <a:r>
                        <a:rPr lang="en-US" dirty="0"/>
                        <a:t>5</a:t>
                      </a:r>
                    </a:p>
                  </a:txBody>
                  <a:tcPr/>
                </a:tc>
                <a:tc>
                  <a:txBody>
                    <a:bodyPr/>
                    <a:lstStyle/>
                    <a:p>
                      <a:pPr algn="ctr"/>
                      <a:r>
                        <a:rPr lang="en-US" dirty="0">
                          <a:solidFill>
                            <a:srgbClr val="FF0000"/>
                          </a:solidFill>
                        </a:rPr>
                        <a:t>3</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3</a:t>
                      </a:r>
                    </a:p>
                  </a:txBody>
                  <a:tcPr/>
                </a:tc>
                <a:tc>
                  <a:txBody>
                    <a:bodyPr/>
                    <a:lstStyle/>
                    <a:p>
                      <a:pPr algn="ctr"/>
                      <a:r>
                        <a:rPr lang="en-US" dirty="0">
                          <a:solidFill>
                            <a:srgbClr val="FF0000"/>
                          </a:solidFill>
                        </a:rPr>
                        <a:t>7</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aYbY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14188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YES</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solidFill>
                            <a:srgbClr val="FF0000"/>
                          </a:solidFill>
                        </a:rPr>
                        <a:t>3.5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2.5</a:t>
                      </a:r>
                    </a:p>
                  </a:txBody>
                  <a:tcPr/>
                </a:tc>
                <a:tc>
                  <a:txBody>
                    <a:bodyPr/>
                    <a:lstStyle/>
                    <a:p>
                      <a:pPr algn="ctr"/>
                      <a:r>
                        <a:rPr lang="en-US" dirty="0">
                          <a:solidFill>
                            <a:srgbClr val="FF0000"/>
                          </a:solidFill>
                        </a:rPr>
                        <a:t>7</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yy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38380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NO</a:t>
            </a:r>
          </a:p>
          <a:p>
            <a:r>
              <a:rPr lang="en-US" sz="2400" dirty="0"/>
              <a:t>Main Effect of Narrative:	NO</a:t>
            </a:r>
          </a:p>
          <a:p>
            <a:r>
              <a:rPr lang="en-US" sz="2400" dirty="0"/>
              <a:t>Interaction Effect: 		YES</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8</a:t>
                      </a:r>
                    </a:p>
                  </a:txBody>
                  <a:tcPr/>
                </a:tc>
                <a:tc>
                  <a:txBody>
                    <a:bodyPr/>
                    <a:lstStyle/>
                    <a:p>
                      <a:pPr algn="ctr"/>
                      <a:r>
                        <a:rPr lang="en-US" dirty="0"/>
                        <a:t>3</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5.5</a:t>
                      </a:r>
                    </a:p>
                  </a:txBody>
                  <a:tcPr/>
                </a:tc>
                <a:tc>
                  <a:txBody>
                    <a:bodyPr/>
                    <a:lstStyle/>
                    <a:p>
                      <a:pPr algn="ctr"/>
                      <a:r>
                        <a:rPr lang="en-US" dirty="0">
                          <a:solidFill>
                            <a:srgbClr val="FF0000"/>
                          </a:solidFill>
                        </a:rPr>
                        <a:t>5.5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3" name="Picture 2" descr="nn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41174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Interaction always takes Precedence!</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YES</a:t>
            </a:r>
          </a:p>
          <a:p>
            <a:r>
              <a:rPr lang="en-US" sz="2400" dirty="0"/>
              <a:t>Main Effect of Narrative:	YES</a:t>
            </a:r>
          </a:p>
          <a:p>
            <a:r>
              <a:rPr lang="en-US" sz="2400" dirty="0"/>
              <a:t>Interaction Effect:		YES</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2</a:t>
                      </a:r>
                    </a:p>
                  </a:txBody>
                  <a:tcPr/>
                </a:tc>
                <a:tc>
                  <a:txBody>
                    <a:bodyPr/>
                    <a:lstStyle/>
                    <a:p>
                      <a:pPr algn="ctr"/>
                      <a:r>
                        <a:rPr lang="en-US" dirty="0"/>
                        <a:t>8</a:t>
                      </a:r>
                    </a:p>
                  </a:txBody>
                  <a:tcPr/>
                </a:tc>
                <a:tc>
                  <a:txBody>
                    <a:bodyPr/>
                    <a:lstStyle/>
                    <a:p>
                      <a:pPr algn="ctr"/>
                      <a:r>
                        <a:rPr lang="en-US" dirty="0">
                          <a:solidFill>
                            <a:srgbClr val="FF0000"/>
                          </a:solidFill>
                        </a:rPr>
                        <a:t>5</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solidFill>
                            <a:srgbClr val="FF0000"/>
                          </a:solidFill>
                        </a:rPr>
                        <a:t>2</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a:t>
                      </a:r>
                    </a:p>
                  </a:txBody>
                  <a:tcPr/>
                </a:tc>
                <a:tc>
                  <a:txBody>
                    <a:bodyPr/>
                    <a:lstStyle/>
                    <a:p>
                      <a:pPr algn="ctr"/>
                      <a:r>
                        <a:rPr lang="en-US" dirty="0">
                          <a:solidFill>
                            <a:srgbClr val="FF0000"/>
                          </a:solidFill>
                        </a:rPr>
                        <a:t>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yyy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9571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a:t>More practice with Interpretation</a:t>
            </a:r>
          </a:p>
        </p:txBody>
      </p:sp>
      <p:sp>
        <p:nvSpPr>
          <p:cNvPr id="3" name="TextBox 2">
            <a:extLst>
              <a:ext uri="{FF2B5EF4-FFF2-40B4-BE49-F238E27FC236}">
                <a16:creationId xmlns:a16="http://schemas.microsoft.com/office/drawing/2014/main" id="{9D7F98EA-9727-31BC-6A53-61C7575D8769}"/>
              </a:ext>
            </a:extLst>
          </p:cNvPr>
          <p:cNvSpPr txBox="1"/>
          <p:nvPr/>
        </p:nvSpPr>
        <p:spPr>
          <a:xfrm>
            <a:off x="1524000" y="2667000"/>
            <a:ext cx="6477000" cy="2677656"/>
          </a:xfrm>
          <a:prstGeom prst="rect">
            <a:avLst/>
          </a:prstGeom>
          <a:noFill/>
        </p:spPr>
        <p:txBody>
          <a:bodyPr wrap="square" rtlCol="0">
            <a:spAutoFit/>
          </a:bodyPr>
          <a:lstStyle/>
          <a:p>
            <a:pPr marL="342900" indent="-342900">
              <a:buFont typeface="+mj-lt"/>
              <a:buAutoNum type="arabicPeriod"/>
            </a:pPr>
            <a:r>
              <a:rPr lang="en-US" sz="2400" dirty="0"/>
              <a:t>What is the design of the experiment?</a:t>
            </a:r>
          </a:p>
          <a:p>
            <a:pPr marL="342900" indent="-342900">
              <a:buFont typeface="+mj-lt"/>
              <a:buAutoNum type="arabicPeriod"/>
            </a:pPr>
            <a:r>
              <a:rPr lang="en-US" sz="2400" dirty="0"/>
              <a:t>Is there a </a:t>
            </a:r>
            <a:r>
              <a:rPr lang="en-US" sz="2400" b="1" dirty="0">
                <a:solidFill>
                  <a:srgbClr val="00B050"/>
                </a:solidFill>
              </a:rPr>
              <a:t>main effect</a:t>
            </a:r>
            <a:r>
              <a:rPr lang="en-US" sz="2400" dirty="0">
                <a:solidFill>
                  <a:srgbClr val="00B050"/>
                </a:solidFill>
              </a:rPr>
              <a:t> </a:t>
            </a:r>
            <a:r>
              <a:rPr lang="en-US" sz="2400" dirty="0"/>
              <a:t>of A?</a:t>
            </a:r>
          </a:p>
          <a:p>
            <a:pPr marL="800100" lvl="1" indent="-342900">
              <a:buFont typeface="Arial" panose="020B0604020202020204" pitchFamily="34" charset="0"/>
              <a:buChar char="•"/>
            </a:pPr>
            <a:r>
              <a:rPr lang="en-US" sz="2400" dirty="0"/>
              <a:t>Describe the effect.</a:t>
            </a:r>
          </a:p>
          <a:p>
            <a:pPr marL="342900" indent="-342900">
              <a:buFont typeface="+mj-lt"/>
              <a:buAutoNum type="arabicPeriod"/>
            </a:pPr>
            <a:r>
              <a:rPr lang="en-US" sz="2400" dirty="0"/>
              <a:t>Is there a </a:t>
            </a:r>
            <a:r>
              <a:rPr lang="en-US" sz="2400" b="1" dirty="0">
                <a:solidFill>
                  <a:srgbClr val="00B050"/>
                </a:solidFill>
              </a:rPr>
              <a:t>main effect </a:t>
            </a:r>
            <a:r>
              <a:rPr lang="en-US" sz="2400" dirty="0"/>
              <a:t>of B?</a:t>
            </a:r>
          </a:p>
          <a:p>
            <a:pPr marL="800100" lvl="1" indent="-342900">
              <a:buFont typeface="Arial" panose="020B0604020202020204" pitchFamily="34" charset="0"/>
              <a:buChar char="•"/>
            </a:pPr>
            <a:r>
              <a:rPr lang="en-US" sz="2400" dirty="0"/>
              <a:t>Describe the effect.</a:t>
            </a:r>
          </a:p>
          <a:p>
            <a:pPr marL="342900" indent="-342900">
              <a:buFont typeface="+mj-lt"/>
              <a:buAutoNum type="arabicPeriod"/>
            </a:pPr>
            <a:r>
              <a:rPr lang="en-US" sz="2400" dirty="0"/>
              <a:t>Is there an </a:t>
            </a:r>
            <a:r>
              <a:rPr lang="en-US" sz="2400" b="1" dirty="0">
                <a:solidFill>
                  <a:schemeClr val="accent4"/>
                </a:solidFill>
              </a:rPr>
              <a:t>interaction</a:t>
            </a:r>
            <a:r>
              <a:rPr lang="en-US" sz="2400" dirty="0"/>
              <a:t>?</a:t>
            </a:r>
          </a:p>
          <a:p>
            <a:pPr marL="800100" lvl="1" indent="-342900">
              <a:buFont typeface="Arial" panose="020B0604020202020204" pitchFamily="34" charset="0"/>
              <a:buChar char="•"/>
            </a:pPr>
            <a:r>
              <a:rPr lang="en-US" sz="2400" dirty="0"/>
              <a:t>Describe the effect.</a:t>
            </a:r>
          </a:p>
        </p:txBody>
      </p:sp>
    </p:spTree>
    <p:extLst>
      <p:ext uri="{BB962C8B-B14F-4D97-AF65-F5344CB8AC3E}">
        <p14:creationId xmlns:p14="http://schemas.microsoft.com/office/powerpoint/2010/main" val="377871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38687" cy="3505200"/>
          </a:xfrm>
          <a:prstGeom prst="rect">
            <a:avLst/>
          </a:prstGeom>
          <a:noFill/>
          <a:ln>
            <a:noFill/>
          </a:ln>
        </p:spPr>
      </p:pic>
      <p:sp>
        <p:nvSpPr>
          <p:cNvPr id="5" name="Text Box 2"/>
          <p:cNvSpPr txBox="1"/>
          <p:nvPr/>
        </p:nvSpPr>
        <p:spPr>
          <a:xfrm>
            <a:off x="838200" y="4343400"/>
            <a:ext cx="7696200" cy="2286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dirty="0" err="1">
                <a:effectLst/>
                <a:ea typeface="SimSun" panose="02010600030101010101" pitchFamily="2" charset="-122"/>
                <a:cs typeface="Times New Roman" panose="02020603050405020304" pitchFamily="18" charset="0"/>
              </a:rPr>
              <a:t>Caspi</a:t>
            </a:r>
            <a:r>
              <a:rPr lang="en-US" sz="2000" dirty="0">
                <a:effectLst/>
                <a:ea typeface="SimSun" panose="02010600030101010101" pitchFamily="2" charset="-122"/>
                <a:cs typeface="Times New Roman" panose="02020603050405020304" pitchFamily="18" charset="0"/>
              </a:rPr>
              <a:t> et al..</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DV: self-reported depression symptoms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#1: number of stressful life events participants experienced in past year (5 levels)</a:t>
            </a:r>
          </a:p>
          <a:p>
            <a:pPr marL="0" marR="0">
              <a:lnSpc>
                <a:spcPct val="115000"/>
              </a:lnSpc>
              <a:spcBef>
                <a:spcPts val="0"/>
              </a:spcBef>
              <a:spcAft>
                <a:spcPts val="1000"/>
              </a:spcAft>
            </a:pPr>
            <a:r>
              <a:rPr lang="en-US" sz="2000" dirty="0">
                <a:effectLst/>
                <a:ea typeface="SimSun" panose="02010600030101010101" pitchFamily="2" charset="-122"/>
                <a:cs typeface="Times New Roman" panose="02020603050405020304" pitchFamily="18" charset="0"/>
              </a:rPr>
              <a:t>IV #2: Genetic risk (3 levels: s/s allele; s/l allele, or l/l allele)</a:t>
            </a:r>
          </a:p>
        </p:txBody>
      </p:sp>
    </p:spTree>
    <p:extLst>
      <p:ext uri="{BB962C8B-B14F-4D97-AF65-F5344CB8AC3E}">
        <p14:creationId xmlns:p14="http://schemas.microsoft.com/office/powerpoint/2010/main" val="1723326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943600" cy="3429000"/>
          </a:xfrm>
          <a:prstGeom prst="rect">
            <a:avLst/>
          </a:prstGeom>
          <a:noFill/>
          <a:ln>
            <a:noFill/>
          </a:ln>
        </p:spPr>
      </p:pic>
      <p:sp>
        <p:nvSpPr>
          <p:cNvPr id="5" name="Text Box 8"/>
          <p:cNvSpPr txBox="1"/>
          <p:nvPr/>
        </p:nvSpPr>
        <p:spPr>
          <a:xfrm>
            <a:off x="457200" y="4114800"/>
            <a:ext cx="8229600" cy="2590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McQuade (2017)</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Physical aggression (higher suggests more aggression)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Children’s level of physical victimization (i.e., how much bullied; 2 levels low and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Children’s executive functioning skills (EF: cognitive abilities; 3 levels: low, average,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385630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0233"/>
          <a:stretch/>
        </p:blipFill>
        <p:spPr bwMode="auto">
          <a:xfrm>
            <a:off x="1752600" y="228600"/>
            <a:ext cx="5334000" cy="3429000"/>
          </a:xfrm>
          <a:prstGeom prst="rect">
            <a:avLst/>
          </a:prstGeom>
          <a:ln>
            <a:noFill/>
          </a:ln>
          <a:extLst>
            <a:ext uri="{53640926-AAD7-44d8-BBD7-CCE9431645EC}">
              <a14:shadowObscured xmlns="" xmlns:a14="http://schemas.microsoft.com/office/drawing/2010/main"/>
            </a:ext>
          </a:extLst>
        </p:spPr>
      </p:pic>
      <p:sp>
        <p:nvSpPr>
          <p:cNvPr id="5" name="Text Box 10"/>
          <p:cNvSpPr txBox="1"/>
          <p:nvPr/>
        </p:nvSpPr>
        <p:spPr>
          <a:xfrm>
            <a:off x="685800" y="3810000"/>
            <a:ext cx="8001000" cy="2895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Erath et al. (2009)</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DV: externalizing problems (e.g., aggression, noncompliance, rule-breaking)</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IV#1: Harsh parenting (2 levels: - 1 SD = low and + 1 SD = high)</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IV#2: Girls’ stress reaction (e.g., how they respond physiologically to a stressful task; 2 levels: Higher SCLR = high stress reaction; Lower SCLR = low stress reaction)</a:t>
            </a:r>
          </a:p>
          <a:p>
            <a:pPr marL="0" marR="0">
              <a:lnSpc>
                <a:spcPct val="115000"/>
              </a:lnSpc>
              <a:spcBef>
                <a:spcPts val="0"/>
              </a:spcBef>
              <a:spcAft>
                <a:spcPts val="10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109348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3900-3F5E-D039-DDA3-7BD11C70C236}"/>
              </a:ext>
            </a:extLst>
          </p:cNvPr>
          <p:cNvSpPr>
            <a:spLocks noGrp="1"/>
          </p:cNvSpPr>
          <p:nvPr>
            <p:ph type="title"/>
          </p:nvPr>
        </p:nvSpPr>
        <p:spPr>
          <a:xfrm>
            <a:off x="76200" y="76200"/>
            <a:ext cx="9067800" cy="1596177"/>
          </a:xfrm>
        </p:spPr>
        <p:txBody>
          <a:bodyPr/>
          <a:lstStyle/>
          <a:p>
            <a:r>
              <a:rPr lang="en-US" dirty="0"/>
              <a:t>Nothing tastes better than </a:t>
            </a:r>
            <a:br>
              <a:rPr lang="en-US" dirty="0"/>
            </a:br>
            <a:r>
              <a:rPr lang="en-US" dirty="0"/>
              <a:t>a home-made interaction</a:t>
            </a:r>
          </a:p>
        </p:txBody>
      </p:sp>
      <p:sp>
        <p:nvSpPr>
          <p:cNvPr id="3" name="Content Placeholder 2">
            <a:extLst>
              <a:ext uri="{FF2B5EF4-FFF2-40B4-BE49-F238E27FC236}">
                <a16:creationId xmlns:a16="http://schemas.microsoft.com/office/drawing/2014/main" id="{689343C4-4738-0F3B-4CF4-458882CFD180}"/>
              </a:ext>
            </a:extLst>
          </p:cNvPr>
          <p:cNvSpPr>
            <a:spLocks noGrp="1"/>
          </p:cNvSpPr>
          <p:nvPr>
            <p:ph idx="1"/>
          </p:nvPr>
        </p:nvSpPr>
        <p:spPr>
          <a:xfrm>
            <a:off x="685329" y="1981200"/>
            <a:ext cx="7773339" cy="4800600"/>
          </a:xfrm>
        </p:spPr>
        <p:txBody>
          <a:bodyPr>
            <a:noAutofit/>
          </a:bodyPr>
          <a:lstStyle/>
          <a:p>
            <a:pPr marL="0" indent="0">
              <a:buNone/>
            </a:pPr>
            <a:r>
              <a:rPr lang="en-US" sz="2800" dirty="0">
                <a:solidFill>
                  <a:schemeClr val="accent5">
                    <a:lumMod val="75000"/>
                  </a:schemeClr>
                </a:solidFill>
              </a:rPr>
              <a:t>Generate a factorial ANOVA ‘experiment’ that has two Independent Variables and one Dependent Variable.  Sketch out what the main effects for your variable might be and what a potential interaction effect might look like.  When you are ready, send one intrepid soul from your table to a whiteboard to sketch out the data (identifying the IVs and the DV.</a:t>
            </a:r>
          </a:p>
        </p:txBody>
      </p:sp>
      <p:pic>
        <p:nvPicPr>
          <p:cNvPr id="2050" name="Picture 2" descr="Recovery Quinoa Salad">
            <a:extLst>
              <a:ext uri="{FF2B5EF4-FFF2-40B4-BE49-F238E27FC236}">
                <a16:creationId xmlns:a16="http://schemas.microsoft.com/office/drawing/2014/main" id="{F357E3F9-D533-7212-94AD-1E6D4A58E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Make Crisp &amp; Fluffy Belgian Waffles | The Kitchn">
            <a:extLst>
              <a:ext uri="{FF2B5EF4-FFF2-40B4-BE49-F238E27FC236}">
                <a16:creationId xmlns:a16="http://schemas.microsoft.com/office/drawing/2014/main" id="{41B719CE-5A6D-E6F3-00C9-1F8BC5D26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8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2E5C-3C5F-6BC8-E34B-4FD21CAB0647}"/>
              </a:ext>
            </a:extLst>
          </p:cNvPr>
          <p:cNvSpPr>
            <a:spLocks noGrp="1"/>
          </p:cNvSpPr>
          <p:nvPr>
            <p:ph type="title"/>
          </p:nvPr>
        </p:nvSpPr>
        <p:spPr>
          <a:xfrm>
            <a:off x="674444" y="76201"/>
            <a:ext cx="7773338" cy="1066800"/>
          </a:xfrm>
        </p:spPr>
        <p:txBody>
          <a:bodyPr>
            <a:normAutofit/>
          </a:bodyPr>
          <a:lstStyle/>
          <a:p>
            <a:r>
              <a:rPr lang="en-US" sz="3200" dirty="0"/>
              <a:t>Swift Stats / Kelce Stats</a:t>
            </a:r>
          </a:p>
        </p:txBody>
      </p:sp>
      <p:pic>
        <p:nvPicPr>
          <p:cNvPr id="1026" name="Picture 2" descr="Taylor Swift and Travis Kelce: 5 theories why they may be dating | CNN">
            <a:extLst>
              <a:ext uri="{FF2B5EF4-FFF2-40B4-BE49-F238E27FC236}">
                <a16:creationId xmlns:a16="http://schemas.microsoft.com/office/drawing/2014/main" id="{0013CB27-309D-6107-771E-16FB54A6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ylor Swift and Travis Kelce make 'SNL' cameos and hold hands in New York  | CNN">
            <a:extLst>
              <a:ext uri="{FF2B5EF4-FFF2-40B4-BE49-F238E27FC236}">
                <a16:creationId xmlns:a16="http://schemas.microsoft.com/office/drawing/2014/main" id="{938C1403-0C19-4C4F-FD7A-489E4A53C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469" y="0"/>
            <a:ext cx="1520757"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58D07C-D3EB-9ADB-1F74-B7665C51CEC7}"/>
              </a:ext>
            </a:extLst>
          </p:cNvPr>
          <p:cNvSpPr txBox="1"/>
          <p:nvPr/>
        </p:nvSpPr>
        <p:spPr>
          <a:xfrm>
            <a:off x="762000" y="1524000"/>
            <a:ext cx="8153400" cy="4455835"/>
          </a:xfrm>
          <a:prstGeom prst="rect">
            <a:avLst/>
          </a:prstGeom>
          <a:noFill/>
        </p:spPr>
        <p:txBody>
          <a:bodyPr wrap="square" rtlCol="0">
            <a:spAutoFit/>
          </a:bodyPr>
          <a:lstStyle/>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Huge leap forward (Jump then Fall).  </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Now we have TWO IVs (not 22).</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Biggest changes:</a:t>
            </a: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BS ANOVA: </a:t>
            </a:r>
            <a:r>
              <a:rPr lang="en-US" sz="2400" dirty="0" err="1">
                <a:latin typeface="Arial" panose="020B0604020202020204" pitchFamily="34" charset="0"/>
                <a:cs typeface="Arial" panose="020B0604020202020204" pitchFamily="34" charset="0"/>
              </a:rPr>
              <a:t>SStotal</a:t>
            </a:r>
            <a:r>
              <a:rPr lang="en-US" sz="2400" dirty="0">
                <a:latin typeface="Arial" panose="020B0604020202020204" pitchFamily="34" charset="0"/>
                <a:cs typeface="Arial" panose="020B0604020202020204" pitchFamily="34" charset="0"/>
              </a:rPr>
              <a:t> = </a:t>
            </a:r>
            <a:r>
              <a:rPr lang="en-US" sz="2400" dirty="0" err="1">
                <a:solidFill>
                  <a:schemeClr val="accent4"/>
                </a:solidFill>
                <a:latin typeface="Arial" panose="020B0604020202020204" pitchFamily="34" charset="0"/>
                <a:cs typeface="Arial" panose="020B0604020202020204" pitchFamily="34" charset="0"/>
              </a:rPr>
              <a:t>SSbt</a:t>
            </a:r>
            <a:r>
              <a:rPr lang="en-US" sz="2400" dirty="0">
                <a:latin typeface="Arial" panose="020B0604020202020204" pitchFamily="34" charset="0"/>
                <a:cs typeface="Arial" panose="020B0604020202020204" pitchFamily="34" charset="0"/>
              </a:rPr>
              <a:t> + </a:t>
            </a:r>
            <a:r>
              <a:rPr lang="en-US" sz="2400" dirty="0" err="1">
                <a:solidFill>
                  <a:schemeClr val="accent6">
                    <a:lumMod val="50000"/>
                  </a:schemeClr>
                </a:solidFill>
                <a:latin typeface="Arial" panose="020B0604020202020204" pitchFamily="34" charset="0"/>
                <a:cs typeface="Arial" panose="020B0604020202020204" pitchFamily="34" charset="0"/>
              </a:rPr>
              <a:t>SSerror</a:t>
            </a:r>
            <a:endParaRPr lang="en-US" sz="2400" dirty="0">
              <a:solidFill>
                <a:schemeClr val="accent6">
                  <a:lumMod val="50000"/>
                </a:schemeClr>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RM ANOVA: </a:t>
            </a:r>
            <a:r>
              <a:rPr lang="en-US" sz="2400" dirty="0" err="1">
                <a:latin typeface="Arial" panose="020B0604020202020204" pitchFamily="34" charset="0"/>
                <a:cs typeface="Arial" panose="020B0604020202020204" pitchFamily="34" charset="0"/>
              </a:rPr>
              <a:t>SStotal</a:t>
            </a:r>
            <a:r>
              <a:rPr lang="en-US" sz="2400" dirty="0">
                <a:latin typeface="Arial" panose="020B0604020202020204" pitchFamily="34" charset="0"/>
                <a:cs typeface="Arial" panose="020B0604020202020204" pitchFamily="34" charset="0"/>
              </a:rPr>
              <a:t> = </a:t>
            </a:r>
            <a:r>
              <a:rPr lang="en-US" sz="2400" dirty="0" err="1">
                <a:solidFill>
                  <a:schemeClr val="accent4"/>
                </a:solidFill>
                <a:latin typeface="Arial" panose="020B0604020202020204" pitchFamily="34" charset="0"/>
                <a:cs typeface="Arial" panose="020B0604020202020204" pitchFamily="34" charset="0"/>
              </a:rPr>
              <a:t>SSbt</a:t>
            </a:r>
            <a:r>
              <a:rPr lang="en-US" sz="2400" dirty="0">
                <a:latin typeface="Arial" panose="020B0604020202020204" pitchFamily="34" charset="0"/>
                <a:cs typeface="Arial" panose="020B0604020202020204" pitchFamily="34" charset="0"/>
              </a:rPr>
              <a:t> + </a:t>
            </a:r>
            <a:r>
              <a:rPr lang="en-US" sz="2400" dirty="0" err="1">
                <a:solidFill>
                  <a:schemeClr val="accent6">
                    <a:lumMod val="50000"/>
                  </a:schemeClr>
                </a:solidFill>
                <a:latin typeface="Arial" panose="020B0604020202020204" pitchFamily="34" charset="0"/>
                <a:cs typeface="Arial" panose="020B0604020202020204" pitchFamily="34" charset="0"/>
              </a:rPr>
              <a:t>SSwi</a:t>
            </a:r>
            <a:endParaRPr lang="en-US" sz="2400" dirty="0">
              <a:solidFill>
                <a:schemeClr val="accent6">
                  <a:lumMod val="50000"/>
                </a:schemeClr>
              </a:solidFill>
              <a:latin typeface="Arial" panose="020B0604020202020204" pitchFamily="34" charset="0"/>
              <a:cs typeface="Arial" panose="020B0604020202020204" pitchFamily="34" charset="0"/>
            </a:endParaRPr>
          </a:p>
          <a:p>
            <a:pPr marL="1371600" lvl="2" indent="-457200">
              <a:lnSpc>
                <a:spcPct val="150000"/>
              </a:lnSpc>
              <a:buFont typeface="Arial" panose="020B0604020202020204" pitchFamily="34" charset="0"/>
              <a:buChar char="•"/>
            </a:pPr>
            <a:r>
              <a:rPr lang="en-US" sz="2400" dirty="0" err="1">
                <a:solidFill>
                  <a:schemeClr val="accent6">
                    <a:lumMod val="50000"/>
                  </a:schemeClr>
                </a:solidFill>
                <a:latin typeface="Arial" panose="020B0604020202020204" pitchFamily="34" charset="0"/>
                <a:cs typeface="Arial" panose="020B0604020202020204" pitchFamily="34" charset="0"/>
              </a:rPr>
              <a:t>SSwi</a:t>
            </a:r>
            <a:r>
              <a:rPr lang="en-US" sz="2400" dirty="0">
                <a:latin typeface="Arial" panose="020B0604020202020204" pitchFamily="34" charset="0"/>
                <a:cs typeface="Arial" panose="020B0604020202020204" pitchFamily="34" charset="0"/>
              </a:rPr>
              <a:t> = </a:t>
            </a:r>
            <a:r>
              <a:rPr lang="en-US" sz="2400" dirty="0" err="1">
                <a:solidFill>
                  <a:schemeClr val="accent6">
                    <a:lumMod val="50000"/>
                  </a:schemeClr>
                </a:solidFill>
                <a:latin typeface="Arial" panose="020B0604020202020204" pitchFamily="34" charset="0"/>
                <a:cs typeface="Arial" panose="020B0604020202020204" pitchFamily="34" charset="0"/>
              </a:rPr>
              <a:t>SSbs</a:t>
            </a:r>
            <a:r>
              <a:rPr lang="en-US" sz="2400" dirty="0">
                <a:latin typeface="Arial" panose="020B0604020202020204" pitchFamily="34" charset="0"/>
                <a:cs typeface="Arial" panose="020B0604020202020204" pitchFamily="34" charset="0"/>
              </a:rPr>
              <a:t> + </a:t>
            </a:r>
            <a:r>
              <a:rPr lang="en-US" sz="2400" dirty="0" err="1">
                <a:solidFill>
                  <a:schemeClr val="accent6">
                    <a:lumMod val="50000"/>
                  </a:schemeClr>
                </a:solidFill>
                <a:latin typeface="Arial" panose="020B0604020202020204" pitchFamily="34" charset="0"/>
                <a:cs typeface="Arial" panose="020B0604020202020204" pitchFamily="34" charset="0"/>
              </a:rPr>
              <a:t>SSerror</a:t>
            </a:r>
            <a:endParaRPr lang="en-US" sz="2400" dirty="0">
              <a:solidFill>
                <a:schemeClr val="accent6">
                  <a:lumMod val="50000"/>
                </a:schemeClr>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Factorial ANOVA: </a:t>
            </a:r>
            <a:r>
              <a:rPr lang="en-US" sz="2400" dirty="0" err="1">
                <a:latin typeface="Arial" panose="020B0604020202020204" pitchFamily="34" charset="0"/>
                <a:cs typeface="Arial" panose="020B0604020202020204" pitchFamily="34" charset="0"/>
              </a:rPr>
              <a:t>SStotal</a:t>
            </a:r>
            <a:r>
              <a:rPr lang="en-US" sz="2400" dirty="0">
                <a:latin typeface="Arial" panose="020B0604020202020204" pitchFamily="34" charset="0"/>
                <a:cs typeface="Arial" panose="020B0604020202020204" pitchFamily="34" charset="0"/>
              </a:rPr>
              <a:t> = </a:t>
            </a:r>
            <a:r>
              <a:rPr lang="en-US" sz="2400" dirty="0" err="1">
                <a:solidFill>
                  <a:schemeClr val="accent4"/>
                </a:solidFill>
                <a:latin typeface="Arial" panose="020B0604020202020204" pitchFamily="34" charset="0"/>
                <a:cs typeface="Arial" panose="020B0604020202020204" pitchFamily="34" charset="0"/>
              </a:rPr>
              <a:t>SSbt</a:t>
            </a:r>
            <a:r>
              <a:rPr lang="en-US" sz="2400" dirty="0">
                <a:latin typeface="Arial" panose="020B0604020202020204" pitchFamily="34" charset="0"/>
                <a:cs typeface="Arial" panose="020B0604020202020204" pitchFamily="34" charset="0"/>
              </a:rPr>
              <a:t> + </a:t>
            </a:r>
            <a:r>
              <a:rPr lang="en-US" sz="2400" dirty="0" err="1">
                <a:solidFill>
                  <a:srgbClr val="7030A0"/>
                </a:solidFill>
                <a:latin typeface="Arial" panose="020B0604020202020204" pitchFamily="34" charset="0"/>
                <a:cs typeface="Arial" panose="020B0604020202020204" pitchFamily="34" charset="0"/>
              </a:rPr>
              <a:t>SSerror</a:t>
            </a:r>
            <a:endParaRPr lang="en-US" sz="2400" dirty="0">
              <a:solidFill>
                <a:srgbClr val="7030A0"/>
              </a:solidFill>
              <a:latin typeface="Arial" panose="020B0604020202020204" pitchFamily="34" charset="0"/>
              <a:cs typeface="Arial" panose="020B0604020202020204" pitchFamily="34" charset="0"/>
            </a:endParaRPr>
          </a:p>
          <a:p>
            <a:pPr marL="1371600" lvl="2" indent="-457200">
              <a:lnSpc>
                <a:spcPct val="150000"/>
              </a:lnSpc>
              <a:buFont typeface="Arial" panose="020B0604020202020204" pitchFamily="34" charset="0"/>
              <a:buChar char="•"/>
            </a:pPr>
            <a:r>
              <a:rPr lang="en-US" sz="2400" dirty="0" err="1">
                <a:solidFill>
                  <a:schemeClr val="accent4"/>
                </a:solidFill>
                <a:latin typeface="Arial" panose="020B0604020202020204" pitchFamily="34" charset="0"/>
                <a:cs typeface="Arial" panose="020B0604020202020204" pitchFamily="34" charset="0"/>
              </a:rPr>
              <a:t>SSbt</a:t>
            </a:r>
            <a:r>
              <a:rPr lang="en-US" sz="2400" dirty="0">
                <a:solidFill>
                  <a:schemeClr val="accent5"/>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a:solidFill>
                  <a:schemeClr val="accent5"/>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SSa</a:t>
            </a:r>
            <a:r>
              <a:rPr lang="en-US" sz="2400" dirty="0">
                <a:solidFill>
                  <a:schemeClr val="accent5"/>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a:solidFill>
                  <a:schemeClr val="accent5"/>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SSb</a:t>
            </a:r>
            <a:r>
              <a:rPr lang="en-US" sz="2400" dirty="0">
                <a:solidFill>
                  <a:schemeClr val="accent5"/>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a:solidFill>
                  <a:schemeClr val="accent5"/>
                </a:solidFill>
                <a:latin typeface="Arial" panose="020B0604020202020204" pitchFamily="34" charset="0"/>
                <a:cs typeface="Arial" panose="020B0604020202020204" pitchFamily="34" charset="0"/>
              </a:rPr>
              <a:t> </a:t>
            </a:r>
            <a:r>
              <a:rPr lang="en-US" sz="2400" dirty="0" err="1">
                <a:solidFill>
                  <a:schemeClr val="accent5">
                    <a:lumMod val="75000"/>
                  </a:schemeClr>
                </a:solidFill>
                <a:latin typeface="Arial" panose="020B0604020202020204" pitchFamily="34" charset="0"/>
                <a:cs typeface="Arial" panose="020B0604020202020204" pitchFamily="34" charset="0"/>
              </a:rPr>
              <a:t>SSa</a:t>
            </a:r>
            <a:r>
              <a:rPr lang="en-US" sz="2400" dirty="0">
                <a:solidFill>
                  <a:schemeClr val="accent5">
                    <a:lumMod val="75000"/>
                  </a:schemeClr>
                </a:solidFill>
                <a:latin typeface="Arial" panose="020B0604020202020204" pitchFamily="34" charset="0"/>
                <a:cs typeface="Arial" panose="020B0604020202020204" pitchFamily="34" charset="0"/>
              </a:rPr>
              <a:t>*b</a:t>
            </a:r>
          </a:p>
        </p:txBody>
      </p:sp>
      <p:pic>
        <p:nvPicPr>
          <p:cNvPr id="1030" name="Picture 6" descr="Taylor Swift Is 'Unlike Anyone' Travis Kelce Has Dated Before: Source  (Exclusive)">
            <a:extLst>
              <a:ext uri="{FF2B5EF4-FFF2-40B4-BE49-F238E27FC236}">
                <a16:creationId xmlns:a16="http://schemas.microsoft.com/office/drawing/2014/main" id="{41075027-8F6B-6820-9201-32BCAB223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 y="5771564"/>
            <a:ext cx="1632622" cy="1086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aylor Swift Fans Are Celebrating Travis Kelce's New Statement for a  Bittersweet Reason | Glamour">
            <a:extLst>
              <a:ext uri="{FF2B5EF4-FFF2-40B4-BE49-F238E27FC236}">
                <a16:creationId xmlns:a16="http://schemas.microsoft.com/office/drawing/2014/main" id="{FC3D709E-9767-920F-EB7E-5E60EAEDFF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5823" y="5806622"/>
            <a:ext cx="1418177" cy="106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77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3E238-2F53-9C0E-2B7D-9F487FFDC5AF}"/>
              </a:ext>
            </a:extLst>
          </p:cNvPr>
          <p:cNvSpPr>
            <a:spLocks noGrp="1"/>
          </p:cNvSpPr>
          <p:nvPr>
            <p:ph type="title"/>
          </p:nvPr>
        </p:nvSpPr>
        <p:spPr>
          <a:xfrm>
            <a:off x="685331" y="0"/>
            <a:ext cx="7773338" cy="652185"/>
          </a:xfrm>
        </p:spPr>
        <p:txBody>
          <a:bodyPr/>
          <a:lstStyle/>
          <a:p>
            <a:r>
              <a:rPr lang="en-US" dirty="0"/>
              <a:t>Formula Sheet: Factorial ANOVA</a:t>
            </a:r>
          </a:p>
        </p:txBody>
      </p:sp>
      <p:sp>
        <p:nvSpPr>
          <p:cNvPr id="4" name="TextBox 3">
            <a:extLst>
              <a:ext uri="{FF2B5EF4-FFF2-40B4-BE49-F238E27FC236}">
                <a16:creationId xmlns:a16="http://schemas.microsoft.com/office/drawing/2014/main" id="{385D385B-D74B-745E-2B6B-2A0284158114}"/>
              </a:ext>
            </a:extLst>
          </p:cNvPr>
          <p:cNvSpPr txBox="1"/>
          <p:nvPr/>
        </p:nvSpPr>
        <p:spPr>
          <a:xfrm>
            <a:off x="207288" y="652185"/>
            <a:ext cx="7696200" cy="5623975"/>
          </a:xfrm>
          <a:prstGeom prst="rect">
            <a:avLst/>
          </a:prstGeom>
          <a:noFill/>
        </p:spPr>
        <p:txBody>
          <a:bodyPr wrap="square" rtlCol="0">
            <a:spAutoFit/>
          </a:bodyPr>
          <a:lstStyle/>
          <a:p>
            <a:pPr>
              <a:lnSpc>
                <a:spcPct val="150000"/>
              </a:lnSpc>
            </a:pPr>
            <a:r>
              <a:rPr lang="en-US" sz="2200" dirty="0"/>
              <a:t>Step 1: One- vs. Two-tailed Test</a:t>
            </a:r>
          </a:p>
          <a:p>
            <a:pPr>
              <a:lnSpc>
                <a:spcPct val="150000"/>
              </a:lnSpc>
            </a:pPr>
            <a:r>
              <a:rPr lang="en-US" sz="2200" dirty="0"/>
              <a:t>Step 2: Determine Ho and Ha (</a:t>
            </a:r>
            <a:r>
              <a:rPr lang="en-US" sz="2200" dirty="0">
                <a:solidFill>
                  <a:schemeClr val="accent4"/>
                </a:solidFill>
              </a:rPr>
              <a:t>omnibus</a:t>
            </a:r>
            <a:r>
              <a:rPr lang="en-US" sz="2200" dirty="0">
                <a:solidFill>
                  <a:srgbClr val="7030A0"/>
                </a:solidFill>
              </a:rPr>
              <a:t>; </a:t>
            </a:r>
            <a:r>
              <a:rPr lang="en-US" sz="2200" dirty="0">
                <a:solidFill>
                  <a:schemeClr val="accent2">
                    <a:lumMod val="75000"/>
                  </a:schemeClr>
                </a:solidFill>
              </a:rPr>
              <a:t>main effects</a:t>
            </a:r>
            <a:r>
              <a:rPr lang="en-US" sz="2200" dirty="0">
                <a:solidFill>
                  <a:srgbClr val="7030A0"/>
                </a:solidFill>
              </a:rPr>
              <a:t>; </a:t>
            </a:r>
            <a:r>
              <a:rPr lang="en-US" sz="2200" dirty="0">
                <a:solidFill>
                  <a:schemeClr val="accent5">
                    <a:lumMod val="75000"/>
                  </a:schemeClr>
                </a:solidFill>
              </a:rPr>
              <a:t>interaction</a:t>
            </a:r>
            <a:r>
              <a:rPr lang="en-US" sz="2200" dirty="0"/>
              <a:t>)</a:t>
            </a:r>
          </a:p>
          <a:p>
            <a:pPr>
              <a:lnSpc>
                <a:spcPct val="150000"/>
              </a:lnSpc>
            </a:pPr>
            <a:r>
              <a:rPr lang="en-US" sz="2200" dirty="0"/>
              <a:t>Step 3: Critical value for Alpha (</a:t>
            </a:r>
            <a:r>
              <a:rPr lang="en-US" sz="2200" dirty="0">
                <a:solidFill>
                  <a:schemeClr val="accent4"/>
                </a:solidFill>
              </a:rPr>
              <a:t>omnibus</a:t>
            </a:r>
            <a:r>
              <a:rPr lang="en-US" sz="2200" dirty="0">
                <a:solidFill>
                  <a:srgbClr val="7030A0"/>
                </a:solidFill>
              </a:rPr>
              <a:t>; </a:t>
            </a:r>
            <a:r>
              <a:rPr lang="en-US" sz="2200" dirty="0">
                <a:solidFill>
                  <a:schemeClr val="accent2">
                    <a:lumMod val="75000"/>
                  </a:schemeClr>
                </a:solidFill>
              </a:rPr>
              <a:t>main effects</a:t>
            </a:r>
            <a:r>
              <a:rPr lang="en-US" sz="2200" dirty="0">
                <a:solidFill>
                  <a:srgbClr val="7030A0"/>
                </a:solidFill>
              </a:rPr>
              <a:t>; </a:t>
            </a:r>
            <a:r>
              <a:rPr lang="en-US" sz="2200" dirty="0">
                <a:solidFill>
                  <a:schemeClr val="accent5">
                    <a:lumMod val="75000"/>
                  </a:schemeClr>
                </a:solidFill>
              </a:rPr>
              <a:t>interaction</a:t>
            </a:r>
            <a:r>
              <a:rPr lang="en-US" sz="2200" dirty="0"/>
              <a:t>)</a:t>
            </a:r>
          </a:p>
          <a:p>
            <a:pPr>
              <a:lnSpc>
                <a:spcPct val="150000"/>
              </a:lnSpc>
            </a:pPr>
            <a:r>
              <a:rPr lang="en-US" sz="2200" dirty="0"/>
              <a:t>Step 4: Calculate</a:t>
            </a:r>
            <a:r>
              <a:rPr lang="en-US" sz="2200" dirty="0">
                <a:solidFill>
                  <a:srgbClr val="7030A0"/>
                </a:solidFill>
              </a:rPr>
              <a:t> </a:t>
            </a:r>
          </a:p>
          <a:p>
            <a:pPr marL="800100" lvl="1" indent="-342900">
              <a:lnSpc>
                <a:spcPct val="150000"/>
              </a:lnSpc>
              <a:buFont typeface="Arial" panose="020B0604020202020204" pitchFamily="34" charset="0"/>
              <a:buChar char="•"/>
            </a:pPr>
            <a:r>
              <a:rPr lang="en-US" sz="2200" dirty="0" err="1"/>
              <a:t>SSt</a:t>
            </a:r>
            <a:r>
              <a:rPr lang="en-US" sz="2200" dirty="0">
                <a:solidFill>
                  <a:srgbClr val="7030A0"/>
                </a:solidFill>
              </a:rPr>
              <a:t> </a:t>
            </a:r>
            <a:r>
              <a:rPr lang="en-US" sz="2200" dirty="0"/>
              <a:t>=</a:t>
            </a:r>
            <a:r>
              <a:rPr lang="en-US" sz="2200" dirty="0">
                <a:solidFill>
                  <a:srgbClr val="7030A0"/>
                </a:solidFill>
              </a:rPr>
              <a:t> </a:t>
            </a:r>
            <a:r>
              <a:rPr lang="en-US" sz="2200" dirty="0" err="1">
                <a:solidFill>
                  <a:schemeClr val="accent4"/>
                </a:solidFill>
              </a:rPr>
              <a:t>SSbt</a:t>
            </a:r>
            <a:r>
              <a:rPr lang="en-US" sz="2200" dirty="0">
                <a:solidFill>
                  <a:srgbClr val="7030A0"/>
                </a:solidFill>
              </a:rPr>
              <a:t> </a:t>
            </a:r>
            <a:r>
              <a:rPr lang="en-US" sz="2200" dirty="0"/>
              <a:t>+</a:t>
            </a:r>
            <a:r>
              <a:rPr lang="en-US" sz="2200" dirty="0">
                <a:solidFill>
                  <a:srgbClr val="7030A0"/>
                </a:solidFill>
              </a:rPr>
              <a:t> </a:t>
            </a:r>
            <a:r>
              <a:rPr lang="en-US" sz="2200" dirty="0" err="1">
                <a:solidFill>
                  <a:schemeClr val="accent6">
                    <a:lumMod val="50000"/>
                  </a:schemeClr>
                </a:solidFill>
              </a:rPr>
              <a:t>SSe</a:t>
            </a:r>
            <a:endParaRPr lang="en-US" sz="2200" dirty="0">
              <a:solidFill>
                <a:schemeClr val="accent6">
                  <a:lumMod val="50000"/>
                </a:schemeClr>
              </a:solidFill>
            </a:endParaRPr>
          </a:p>
          <a:p>
            <a:pPr marL="800100" lvl="1" indent="-342900">
              <a:lnSpc>
                <a:spcPct val="150000"/>
              </a:lnSpc>
              <a:buFont typeface="Arial" panose="020B0604020202020204" pitchFamily="34" charset="0"/>
              <a:buChar char="•"/>
            </a:pPr>
            <a:r>
              <a:rPr lang="en-US" sz="2200" dirty="0" err="1">
                <a:solidFill>
                  <a:schemeClr val="accent4"/>
                </a:solidFill>
              </a:rPr>
              <a:t>SSbt</a:t>
            </a:r>
            <a:r>
              <a:rPr lang="en-US" sz="2200" dirty="0">
                <a:solidFill>
                  <a:srgbClr val="7030A0"/>
                </a:solidFill>
              </a:rPr>
              <a:t> </a:t>
            </a:r>
            <a:r>
              <a:rPr lang="en-US" sz="2200" dirty="0"/>
              <a:t>=</a:t>
            </a:r>
            <a:r>
              <a:rPr lang="en-US" sz="2200" dirty="0">
                <a:solidFill>
                  <a:srgbClr val="7030A0"/>
                </a:solidFill>
              </a:rPr>
              <a:t> </a:t>
            </a:r>
            <a:r>
              <a:rPr lang="en-US" sz="2200" dirty="0" err="1">
                <a:solidFill>
                  <a:schemeClr val="accent2">
                    <a:lumMod val="75000"/>
                  </a:schemeClr>
                </a:solidFill>
              </a:rPr>
              <a:t>SSa</a:t>
            </a:r>
            <a:r>
              <a:rPr lang="en-US" sz="2200" dirty="0">
                <a:solidFill>
                  <a:srgbClr val="7030A0"/>
                </a:solidFill>
              </a:rPr>
              <a:t> </a:t>
            </a:r>
            <a:r>
              <a:rPr lang="en-US" sz="2200" dirty="0"/>
              <a:t>+</a:t>
            </a:r>
            <a:r>
              <a:rPr lang="en-US" sz="2200" dirty="0">
                <a:solidFill>
                  <a:srgbClr val="7030A0"/>
                </a:solidFill>
              </a:rPr>
              <a:t> </a:t>
            </a:r>
            <a:r>
              <a:rPr lang="en-US" sz="2200" dirty="0" err="1">
                <a:solidFill>
                  <a:schemeClr val="accent2">
                    <a:lumMod val="75000"/>
                  </a:schemeClr>
                </a:solidFill>
              </a:rPr>
              <a:t>SSb</a:t>
            </a:r>
            <a:r>
              <a:rPr lang="en-US" sz="2200" dirty="0">
                <a:solidFill>
                  <a:srgbClr val="7030A0"/>
                </a:solidFill>
              </a:rPr>
              <a:t> </a:t>
            </a:r>
            <a:r>
              <a:rPr lang="en-US" sz="2200" dirty="0"/>
              <a:t>+</a:t>
            </a:r>
            <a:r>
              <a:rPr lang="en-US" sz="2200" dirty="0">
                <a:solidFill>
                  <a:srgbClr val="7030A0"/>
                </a:solidFill>
              </a:rPr>
              <a:t> </a:t>
            </a:r>
            <a:r>
              <a:rPr lang="en-US" sz="2200" dirty="0" err="1">
                <a:solidFill>
                  <a:schemeClr val="accent5">
                    <a:lumMod val="75000"/>
                  </a:schemeClr>
                </a:solidFill>
              </a:rPr>
              <a:t>SSa</a:t>
            </a:r>
            <a:r>
              <a:rPr lang="en-US" sz="2200" dirty="0">
                <a:solidFill>
                  <a:schemeClr val="accent5">
                    <a:lumMod val="75000"/>
                  </a:schemeClr>
                </a:solidFill>
              </a:rPr>
              <a:t>*b</a:t>
            </a:r>
          </a:p>
          <a:p>
            <a:pPr marL="800100" lvl="1" indent="-342900">
              <a:lnSpc>
                <a:spcPct val="150000"/>
              </a:lnSpc>
              <a:buFont typeface="Arial" panose="020B0604020202020204" pitchFamily="34" charset="0"/>
              <a:buChar char="•"/>
            </a:pPr>
            <a:r>
              <a:rPr lang="en-US" sz="2200" dirty="0" err="1">
                <a:solidFill>
                  <a:schemeClr val="accent4"/>
                </a:solidFill>
              </a:rPr>
              <a:t>MSbt</a:t>
            </a:r>
            <a:r>
              <a:rPr lang="en-US" sz="2200" dirty="0"/>
              <a:t>;</a:t>
            </a:r>
            <a:r>
              <a:rPr lang="en-US" sz="2200" dirty="0">
                <a:solidFill>
                  <a:srgbClr val="7030A0"/>
                </a:solidFill>
              </a:rPr>
              <a:t> </a:t>
            </a:r>
            <a:r>
              <a:rPr lang="en-US" sz="2200" dirty="0" err="1">
                <a:solidFill>
                  <a:schemeClr val="accent2">
                    <a:lumMod val="75000"/>
                  </a:schemeClr>
                </a:solidFill>
              </a:rPr>
              <a:t>MSa</a:t>
            </a:r>
            <a:r>
              <a:rPr lang="en-US" sz="2200" dirty="0">
                <a:solidFill>
                  <a:srgbClr val="7030A0"/>
                </a:solidFill>
              </a:rPr>
              <a:t>; </a:t>
            </a:r>
            <a:r>
              <a:rPr lang="en-US" sz="2200" dirty="0" err="1">
                <a:solidFill>
                  <a:schemeClr val="accent2">
                    <a:lumMod val="75000"/>
                  </a:schemeClr>
                </a:solidFill>
              </a:rPr>
              <a:t>MSb</a:t>
            </a:r>
            <a:r>
              <a:rPr lang="en-US" sz="2200" dirty="0"/>
              <a:t>;</a:t>
            </a:r>
            <a:r>
              <a:rPr lang="en-US" sz="2200" dirty="0">
                <a:solidFill>
                  <a:srgbClr val="7030A0"/>
                </a:solidFill>
              </a:rPr>
              <a:t> </a:t>
            </a:r>
            <a:r>
              <a:rPr lang="en-US" sz="2200" dirty="0" err="1">
                <a:solidFill>
                  <a:schemeClr val="accent5">
                    <a:lumMod val="75000"/>
                  </a:schemeClr>
                </a:solidFill>
              </a:rPr>
              <a:t>MSa</a:t>
            </a:r>
            <a:r>
              <a:rPr lang="en-US" sz="2200" dirty="0">
                <a:solidFill>
                  <a:schemeClr val="accent5">
                    <a:lumMod val="75000"/>
                  </a:schemeClr>
                </a:solidFill>
              </a:rPr>
              <a:t>*b</a:t>
            </a:r>
            <a:r>
              <a:rPr lang="en-US" sz="2200" dirty="0"/>
              <a:t>;</a:t>
            </a:r>
            <a:r>
              <a:rPr lang="en-US" sz="2200" dirty="0">
                <a:solidFill>
                  <a:srgbClr val="7030A0"/>
                </a:solidFill>
              </a:rPr>
              <a:t> </a:t>
            </a:r>
            <a:r>
              <a:rPr lang="en-US" sz="2200" dirty="0" err="1">
                <a:solidFill>
                  <a:schemeClr val="accent6">
                    <a:lumMod val="50000"/>
                  </a:schemeClr>
                </a:solidFill>
              </a:rPr>
              <a:t>MSe</a:t>
            </a:r>
            <a:endParaRPr lang="en-US" sz="2200" dirty="0">
              <a:solidFill>
                <a:schemeClr val="accent6">
                  <a:lumMod val="50000"/>
                </a:schemeClr>
              </a:solidFill>
            </a:endParaRPr>
          </a:p>
          <a:p>
            <a:pPr marL="800100" lvl="1" indent="-342900">
              <a:lnSpc>
                <a:spcPct val="150000"/>
              </a:lnSpc>
              <a:buFont typeface="Arial" panose="020B0604020202020204" pitchFamily="34" charset="0"/>
              <a:buChar char="•"/>
            </a:pPr>
            <a:r>
              <a:rPr lang="en-US" sz="2200" dirty="0"/>
              <a:t>F ratios</a:t>
            </a:r>
            <a:r>
              <a:rPr lang="en-US" sz="2200" dirty="0">
                <a:solidFill>
                  <a:srgbClr val="7030A0"/>
                </a:solidFill>
              </a:rPr>
              <a:t> (</a:t>
            </a:r>
            <a:r>
              <a:rPr lang="en-US" sz="2200" dirty="0">
                <a:solidFill>
                  <a:schemeClr val="accent4"/>
                </a:solidFill>
              </a:rPr>
              <a:t>omnibus</a:t>
            </a:r>
            <a:r>
              <a:rPr lang="en-US" sz="2200" dirty="0"/>
              <a:t>;</a:t>
            </a:r>
            <a:r>
              <a:rPr lang="en-US" sz="2200" dirty="0">
                <a:solidFill>
                  <a:srgbClr val="7030A0"/>
                </a:solidFill>
              </a:rPr>
              <a:t> </a:t>
            </a:r>
            <a:r>
              <a:rPr lang="en-US" sz="2200" dirty="0">
                <a:solidFill>
                  <a:schemeClr val="accent2">
                    <a:lumMod val="75000"/>
                  </a:schemeClr>
                </a:solidFill>
              </a:rPr>
              <a:t>main effects</a:t>
            </a:r>
            <a:r>
              <a:rPr lang="en-US" sz="2200" dirty="0"/>
              <a:t>;</a:t>
            </a:r>
            <a:r>
              <a:rPr lang="en-US" sz="2200" dirty="0">
                <a:solidFill>
                  <a:srgbClr val="7030A0"/>
                </a:solidFill>
              </a:rPr>
              <a:t> </a:t>
            </a:r>
            <a:r>
              <a:rPr lang="en-US" sz="2200" dirty="0">
                <a:solidFill>
                  <a:schemeClr val="accent5">
                    <a:lumMod val="75000"/>
                  </a:schemeClr>
                </a:solidFill>
              </a:rPr>
              <a:t>interaction</a:t>
            </a:r>
            <a:r>
              <a:rPr lang="en-US" sz="2200" dirty="0"/>
              <a:t>)</a:t>
            </a:r>
          </a:p>
          <a:p>
            <a:pPr>
              <a:lnSpc>
                <a:spcPct val="150000"/>
              </a:lnSpc>
            </a:pPr>
            <a:r>
              <a:rPr lang="en-US" sz="2200" dirty="0"/>
              <a:t>Step 5: Decision regarding the null</a:t>
            </a:r>
          </a:p>
          <a:p>
            <a:pPr>
              <a:lnSpc>
                <a:spcPct val="150000"/>
              </a:lnSpc>
            </a:pPr>
            <a:r>
              <a:rPr lang="en-US" sz="2200" strike="sngStrike" dirty="0"/>
              <a:t>Step 6: Tukey test (don’t need it!) </a:t>
            </a:r>
          </a:p>
          <a:p>
            <a:pPr>
              <a:lnSpc>
                <a:spcPct val="150000"/>
              </a:lnSpc>
            </a:pPr>
            <a:r>
              <a:rPr lang="en-US" sz="2200" dirty="0"/>
              <a:t>Step 7: Interpret the the results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7DCCF8-3FE8-B6B5-23B1-CB474E013613}"/>
                  </a:ext>
                </a:extLst>
              </p:cNvPr>
              <p:cNvSpPr txBox="1"/>
              <p:nvPr/>
            </p:nvSpPr>
            <p:spPr>
              <a:xfrm>
                <a:off x="2977584" y="2316039"/>
                <a:ext cx="1981201" cy="539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𝑆𝑆</m:t>
                          </m:r>
                        </m:e>
                        <m:sub>
                          <m:r>
                            <a:rPr lang="en-US" sz="1400" b="0" i="1" smtClean="0">
                              <a:solidFill>
                                <a:schemeClr val="tx1"/>
                              </a:solidFill>
                              <a:latin typeface="Cambria Math" panose="02040503050406030204" pitchFamily="18" charset="0"/>
                            </a:rPr>
                            <m:t>𝑇𝑜𝑡𝑎𝑙</m:t>
                          </m:r>
                        </m:sub>
                      </m:sSub>
                      <m:r>
                        <a:rPr lang="en-US" sz="1400" b="0" i="1" smtClean="0">
                          <a:solidFill>
                            <a:schemeClr val="tx1"/>
                          </a:solidFill>
                          <a:latin typeface="Cambria Math" panose="02040503050406030204" pitchFamily="18" charset="0"/>
                        </a:rPr>
                        <m:t>= </m:t>
                      </m:r>
                      <m:nary>
                        <m:naryPr>
                          <m:chr m:val="∑"/>
                          <m:subHide m:val="on"/>
                          <m:supHide m:val="on"/>
                          <m:ctrlPr>
                            <a:rPr lang="en-US" sz="1400" b="0" i="1" smtClean="0">
                              <a:solidFill>
                                <a:schemeClr val="tx1"/>
                              </a:solidFill>
                              <a:latin typeface="Cambria Math" panose="02040503050406030204" pitchFamily="18" charset="0"/>
                            </a:rPr>
                          </m:ctrlPr>
                        </m:naryPr>
                        <m:sub/>
                        <m:sup/>
                        <m:e>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𝑥</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𝐺</m:t>
                                  </m:r>
                                </m:e>
                                <m:sup>
                                  <m:r>
                                    <a:rPr lang="en-US" sz="1400" b="0" i="1" smtClean="0">
                                      <a:solidFill>
                                        <a:schemeClr val="tx1"/>
                                      </a:solidFill>
                                      <a:latin typeface="Cambria Math" panose="02040503050406030204" pitchFamily="18" charset="0"/>
                                    </a:rPr>
                                    <m:t>2</m:t>
                                  </m:r>
                                </m:sup>
                              </m:sSup>
                            </m:num>
                            <m:den>
                              <m:r>
                                <a:rPr lang="en-US" sz="1400" b="0" i="1" smtClean="0">
                                  <a:solidFill>
                                    <a:schemeClr val="tx1"/>
                                  </a:solidFill>
                                  <a:latin typeface="Cambria Math" panose="02040503050406030204" pitchFamily="18" charset="0"/>
                                </a:rPr>
                                <m:t>𝑁</m:t>
                              </m:r>
                            </m:den>
                          </m:f>
                        </m:e>
                      </m:nary>
                    </m:oMath>
                  </m:oMathPara>
                </a14:m>
                <a:endParaRPr lang="en-US" sz="1400" dirty="0">
                  <a:solidFill>
                    <a:schemeClr val="tx1"/>
                  </a:solidFill>
                </a:endParaRPr>
              </a:p>
            </p:txBody>
          </p:sp>
        </mc:Choice>
        <mc:Fallback xmlns="">
          <p:sp>
            <p:nvSpPr>
              <p:cNvPr id="8" name="TextBox 7">
                <a:extLst>
                  <a:ext uri="{FF2B5EF4-FFF2-40B4-BE49-F238E27FC236}">
                    <a16:creationId xmlns:a16="http://schemas.microsoft.com/office/drawing/2014/main" id="{827DCCF8-3FE8-B6B5-23B1-CB474E013613}"/>
                  </a:ext>
                </a:extLst>
              </p:cNvPr>
              <p:cNvSpPr txBox="1">
                <a:spLocks noRot="1" noChangeAspect="1" noMove="1" noResize="1" noEditPoints="1" noAdjustHandles="1" noChangeArrowheads="1" noChangeShapeType="1" noTextEdit="1"/>
              </p:cNvSpPr>
              <p:nvPr/>
            </p:nvSpPr>
            <p:spPr>
              <a:xfrm>
                <a:off x="2977584" y="2316039"/>
                <a:ext cx="1981201" cy="539507"/>
              </a:xfrm>
              <a:prstGeom prst="rect">
                <a:avLst/>
              </a:prstGeom>
              <a:blipFill>
                <a:blip r:embed="rId2"/>
                <a:stretch>
                  <a:fillRect t="-141860" b="-20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8C195C-FA24-124E-94B2-03C03D7CC799}"/>
                  </a:ext>
                </a:extLst>
              </p:cNvPr>
              <p:cNvSpPr txBox="1"/>
              <p:nvPr/>
            </p:nvSpPr>
            <p:spPr>
              <a:xfrm>
                <a:off x="4958785" y="2316039"/>
                <a:ext cx="2048235" cy="539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4"/>
                              </a:solidFill>
                              <a:latin typeface="Cambria Math" panose="02040503050406030204" pitchFamily="18" charset="0"/>
                            </a:rPr>
                          </m:ctrlPr>
                        </m:sSubPr>
                        <m:e>
                          <m:r>
                            <a:rPr lang="en-US" sz="1400" b="0" i="1" smtClean="0">
                              <a:solidFill>
                                <a:schemeClr val="accent4"/>
                              </a:solidFill>
                              <a:latin typeface="Cambria Math" panose="02040503050406030204" pitchFamily="18" charset="0"/>
                            </a:rPr>
                            <m:t>𝑆𝑆</m:t>
                          </m:r>
                        </m:e>
                        <m:sub>
                          <m:r>
                            <a:rPr lang="en-US" sz="1400" b="0" i="1" smtClean="0">
                              <a:solidFill>
                                <a:schemeClr val="accent4"/>
                              </a:solidFill>
                              <a:latin typeface="Cambria Math" panose="02040503050406030204" pitchFamily="18" charset="0"/>
                            </a:rPr>
                            <m:t>𝑏𝑡</m:t>
                          </m:r>
                        </m:sub>
                      </m:sSub>
                      <m:r>
                        <a:rPr lang="en-US" sz="1400" b="0" i="1" smtClean="0">
                          <a:solidFill>
                            <a:schemeClr val="accent4"/>
                          </a:solidFill>
                          <a:latin typeface="Cambria Math" panose="02040503050406030204" pitchFamily="18" charset="0"/>
                        </a:rPr>
                        <m:t>= </m:t>
                      </m:r>
                      <m:nary>
                        <m:naryPr>
                          <m:chr m:val="∑"/>
                          <m:subHide m:val="on"/>
                          <m:supHide m:val="on"/>
                          <m:ctrlPr>
                            <a:rPr lang="en-US" sz="1400" b="0" i="1" smtClean="0">
                              <a:solidFill>
                                <a:schemeClr val="accent4"/>
                              </a:solidFill>
                              <a:latin typeface="Cambria Math" panose="02040503050406030204" pitchFamily="18" charset="0"/>
                            </a:rPr>
                          </m:ctrlPr>
                        </m:naryPr>
                        <m:sub/>
                        <m:sup/>
                        <m:e>
                          <m:d>
                            <m:dPr>
                              <m:ctrlPr>
                                <a:rPr lang="en-US" sz="1400" b="0" i="1" smtClean="0">
                                  <a:solidFill>
                                    <a:schemeClr val="accent4"/>
                                  </a:solidFill>
                                  <a:latin typeface="Cambria Math" panose="02040503050406030204" pitchFamily="18" charset="0"/>
                                </a:rPr>
                              </m:ctrlPr>
                            </m:dPr>
                            <m:e>
                              <m:f>
                                <m:fPr>
                                  <m:type m:val="skw"/>
                                  <m:ctrlPr>
                                    <a:rPr lang="en-US" sz="1400" b="0" i="1" smtClean="0">
                                      <a:solidFill>
                                        <a:schemeClr val="accent4"/>
                                      </a:solidFill>
                                      <a:latin typeface="Cambria Math" panose="02040503050406030204" pitchFamily="18" charset="0"/>
                                    </a:rPr>
                                  </m:ctrlPr>
                                </m:fPr>
                                <m:num>
                                  <m:sSup>
                                    <m:sSupPr>
                                      <m:ctrlPr>
                                        <a:rPr lang="en-US" sz="1400" b="0" i="1" smtClean="0">
                                          <a:solidFill>
                                            <a:schemeClr val="accent4"/>
                                          </a:solidFill>
                                          <a:latin typeface="Cambria Math" panose="02040503050406030204" pitchFamily="18" charset="0"/>
                                        </a:rPr>
                                      </m:ctrlPr>
                                    </m:sSupPr>
                                    <m:e>
                                      <m:r>
                                        <a:rPr lang="en-US" sz="1400" b="0" i="1" smtClean="0">
                                          <a:solidFill>
                                            <a:schemeClr val="accent4"/>
                                          </a:solidFill>
                                          <a:latin typeface="Cambria Math" panose="02040503050406030204" pitchFamily="18" charset="0"/>
                                        </a:rPr>
                                        <m:t>𝑇</m:t>
                                      </m:r>
                                    </m:e>
                                    <m:sup>
                                      <m:r>
                                        <a:rPr lang="en-US" sz="1400" b="0" i="1" smtClean="0">
                                          <a:solidFill>
                                            <a:schemeClr val="accent4"/>
                                          </a:solidFill>
                                          <a:latin typeface="Cambria Math" panose="02040503050406030204" pitchFamily="18" charset="0"/>
                                        </a:rPr>
                                        <m:t>2</m:t>
                                      </m:r>
                                    </m:sup>
                                  </m:sSup>
                                </m:num>
                                <m:den>
                                  <m:r>
                                    <a:rPr lang="en-US" sz="1400" b="0" i="1" smtClean="0">
                                      <a:solidFill>
                                        <a:schemeClr val="accent4"/>
                                      </a:solidFill>
                                      <a:latin typeface="Cambria Math" panose="02040503050406030204" pitchFamily="18" charset="0"/>
                                    </a:rPr>
                                    <m:t>𝑛</m:t>
                                  </m:r>
                                </m:den>
                              </m:f>
                            </m:e>
                          </m:d>
                          <m:r>
                            <a:rPr lang="en-US" sz="1400" b="0" i="1" smtClean="0">
                              <a:solidFill>
                                <a:schemeClr val="accent4"/>
                              </a:solidFill>
                              <a:latin typeface="Cambria Math" panose="02040503050406030204" pitchFamily="18" charset="0"/>
                            </a:rPr>
                            <m:t>−</m:t>
                          </m:r>
                          <m:f>
                            <m:fPr>
                              <m:ctrlPr>
                                <a:rPr lang="en-US" sz="1400" b="0" i="1" smtClean="0">
                                  <a:solidFill>
                                    <a:schemeClr val="accent4"/>
                                  </a:solidFill>
                                  <a:latin typeface="Cambria Math" panose="02040503050406030204" pitchFamily="18" charset="0"/>
                                </a:rPr>
                              </m:ctrlPr>
                            </m:fPr>
                            <m:num>
                              <m:sSup>
                                <m:sSupPr>
                                  <m:ctrlPr>
                                    <a:rPr lang="en-US" sz="1400" b="0" i="1" smtClean="0">
                                      <a:solidFill>
                                        <a:schemeClr val="accent4"/>
                                      </a:solidFill>
                                      <a:latin typeface="Cambria Math" panose="02040503050406030204" pitchFamily="18" charset="0"/>
                                    </a:rPr>
                                  </m:ctrlPr>
                                </m:sSupPr>
                                <m:e>
                                  <m:r>
                                    <a:rPr lang="en-US" sz="1400" b="0" i="1" smtClean="0">
                                      <a:solidFill>
                                        <a:schemeClr val="accent4"/>
                                      </a:solidFill>
                                      <a:latin typeface="Cambria Math" panose="02040503050406030204" pitchFamily="18" charset="0"/>
                                    </a:rPr>
                                    <m:t>𝐺</m:t>
                                  </m:r>
                                </m:e>
                                <m:sup>
                                  <m:r>
                                    <a:rPr lang="en-US" sz="1400" b="0" i="1" smtClean="0">
                                      <a:solidFill>
                                        <a:schemeClr val="accent4"/>
                                      </a:solidFill>
                                      <a:latin typeface="Cambria Math" panose="02040503050406030204" pitchFamily="18" charset="0"/>
                                    </a:rPr>
                                    <m:t>2</m:t>
                                  </m:r>
                                </m:sup>
                              </m:sSup>
                            </m:num>
                            <m:den>
                              <m:r>
                                <a:rPr lang="en-US" sz="1400" b="0" i="1" smtClean="0">
                                  <a:solidFill>
                                    <a:schemeClr val="accent4"/>
                                  </a:solidFill>
                                  <a:latin typeface="Cambria Math" panose="02040503050406030204" pitchFamily="18" charset="0"/>
                                </a:rPr>
                                <m:t>𝑁</m:t>
                              </m:r>
                            </m:den>
                          </m:f>
                        </m:e>
                      </m:nary>
                    </m:oMath>
                  </m:oMathPara>
                </a14:m>
                <a:endParaRPr lang="en-US" sz="1400" dirty="0">
                  <a:solidFill>
                    <a:schemeClr val="accent4"/>
                  </a:solidFill>
                </a:endParaRPr>
              </a:p>
            </p:txBody>
          </p:sp>
        </mc:Choice>
        <mc:Fallback xmlns="">
          <p:sp>
            <p:nvSpPr>
              <p:cNvPr id="9" name="TextBox 8">
                <a:extLst>
                  <a:ext uri="{FF2B5EF4-FFF2-40B4-BE49-F238E27FC236}">
                    <a16:creationId xmlns:a16="http://schemas.microsoft.com/office/drawing/2014/main" id="{318C195C-FA24-124E-94B2-03C03D7CC799}"/>
                  </a:ext>
                </a:extLst>
              </p:cNvPr>
              <p:cNvSpPr txBox="1">
                <a:spLocks noRot="1" noChangeAspect="1" noMove="1" noResize="1" noEditPoints="1" noAdjustHandles="1" noChangeArrowheads="1" noChangeShapeType="1" noTextEdit="1"/>
              </p:cNvSpPr>
              <p:nvPr/>
            </p:nvSpPr>
            <p:spPr>
              <a:xfrm>
                <a:off x="4958785" y="2316039"/>
                <a:ext cx="2048235" cy="539507"/>
              </a:xfrm>
              <a:prstGeom prst="rect">
                <a:avLst/>
              </a:prstGeom>
              <a:blipFill>
                <a:blip r:embed="rId3"/>
                <a:stretch>
                  <a:fillRect t="-141860" b="-20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3593508-B230-ADA6-F73F-FF1AEF0D68FB}"/>
                  </a:ext>
                </a:extLst>
              </p:cNvPr>
              <p:cNvSpPr txBox="1"/>
              <p:nvPr/>
            </p:nvSpPr>
            <p:spPr>
              <a:xfrm>
                <a:off x="7007020" y="2282953"/>
                <a:ext cx="2191408" cy="5725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𝑆𝑆</m:t>
                          </m:r>
                        </m:e>
                        <m:sub>
                          <m:r>
                            <a:rPr lang="en-US" sz="1400" b="0" i="1" smtClean="0">
                              <a:solidFill>
                                <a:schemeClr val="accent5">
                                  <a:lumMod val="75000"/>
                                </a:schemeClr>
                              </a:solidFill>
                              <a:latin typeface="Cambria Math" panose="02040503050406030204" pitchFamily="18" charset="0"/>
                            </a:rPr>
                            <m:t>𝑒</m:t>
                          </m:r>
                        </m:sub>
                      </m:sSub>
                      <m:r>
                        <a:rPr lang="en-US" sz="1400" b="0" i="1" smtClean="0">
                          <a:solidFill>
                            <a:schemeClr val="accent5">
                              <a:lumMod val="75000"/>
                            </a:schemeClr>
                          </a:solidFill>
                          <a:latin typeface="Cambria Math" panose="02040503050406030204" pitchFamily="18" charset="0"/>
                        </a:rPr>
                        <m:t>= </m:t>
                      </m:r>
                      <m:nary>
                        <m:naryPr>
                          <m:chr m:val="∑"/>
                          <m:subHide m:val="on"/>
                          <m:supHide m:val="on"/>
                          <m:ctrlPr>
                            <a:rPr lang="en-US" sz="1400" b="0" i="1" smtClean="0">
                              <a:solidFill>
                                <a:schemeClr val="accent5">
                                  <a:lumMod val="75000"/>
                                </a:schemeClr>
                              </a:solidFill>
                              <a:latin typeface="Cambria Math" panose="02040503050406030204" pitchFamily="18" charset="0"/>
                            </a:rPr>
                          </m:ctrlPr>
                        </m:naryPr>
                        <m:sub/>
                        <m:sup/>
                        <m:e>
                          <m:d>
                            <m:dPr>
                              <m:begChr m:val="["/>
                              <m:endChr m:val="]"/>
                              <m:ctrlPr>
                                <a:rPr lang="en-US" sz="1400" b="0" i="1" smtClean="0">
                                  <a:solidFill>
                                    <a:schemeClr val="accent5">
                                      <a:lumMod val="75000"/>
                                    </a:schemeClr>
                                  </a:solidFill>
                                  <a:latin typeface="Cambria Math" panose="02040503050406030204" pitchFamily="18" charset="0"/>
                                </a:rPr>
                              </m:ctrlPr>
                            </m:dPr>
                            <m:e>
                              <m:nary>
                                <m:naryPr>
                                  <m:chr m:val="∑"/>
                                  <m:subHide m:val="on"/>
                                  <m:supHide m:val="on"/>
                                  <m:ctrlPr>
                                    <a:rPr lang="en-US" sz="1400" b="0" i="1" smtClean="0">
                                      <a:solidFill>
                                        <a:schemeClr val="accent5">
                                          <a:lumMod val="75000"/>
                                        </a:schemeClr>
                                      </a:solidFill>
                                      <a:latin typeface="Cambria Math" panose="02040503050406030204" pitchFamily="18" charset="0"/>
                                    </a:rPr>
                                  </m:ctrlPr>
                                </m:naryPr>
                                <m:sub/>
                                <m:sup/>
                                <m:e>
                                  <m:sSup>
                                    <m:sSupPr>
                                      <m:ctrlPr>
                                        <a:rPr lang="en-US" sz="1400" b="0" i="1" smtClean="0">
                                          <a:solidFill>
                                            <a:schemeClr val="accent5">
                                              <a:lumMod val="75000"/>
                                            </a:schemeClr>
                                          </a:solidFill>
                                          <a:latin typeface="Cambria Math" panose="02040503050406030204" pitchFamily="18" charset="0"/>
                                        </a:rPr>
                                      </m:ctrlPr>
                                    </m:sSupPr>
                                    <m:e>
                                      <m:r>
                                        <a:rPr lang="en-US" sz="1400" b="0" i="1" smtClean="0">
                                          <a:solidFill>
                                            <a:schemeClr val="accent5">
                                              <a:lumMod val="75000"/>
                                            </a:schemeClr>
                                          </a:solidFill>
                                          <a:latin typeface="Cambria Math" panose="02040503050406030204" pitchFamily="18" charset="0"/>
                                        </a:rPr>
                                        <m:t>𝑥</m:t>
                                      </m:r>
                                    </m:e>
                                    <m:sup>
                                      <m:r>
                                        <a:rPr lang="en-US" sz="1400" b="0" i="1" smtClean="0">
                                          <a:solidFill>
                                            <a:schemeClr val="accent5">
                                              <a:lumMod val="75000"/>
                                            </a:schemeClr>
                                          </a:solidFill>
                                          <a:latin typeface="Cambria Math" panose="02040503050406030204" pitchFamily="18" charset="0"/>
                                        </a:rPr>
                                        <m:t>2</m:t>
                                      </m:r>
                                    </m:sup>
                                  </m:sSup>
                                </m:e>
                              </m:nary>
                              <m:r>
                                <a:rPr lang="en-US" sz="1400" b="0" i="1" smtClean="0">
                                  <a:solidFill>
                                    <a:schemeClr val="accent5">
                                      <a:lumMod val="75000"/>
                                    </a:schemeClr>
                                  </a:solidFill>
                                  <a:latin typeface="Cambria Math" panose="02040503050406030204" pitchFamily="18" charset="0"/>
                                </a:rPr>
                                <m:t>−</m:t>
                              </m:r>
                              <m:f>
                                <m:fPr>
                                  <m:ctrlPr>
                                    <a:rPr lang="en-US" sz="1400" b="0" i="1" smtClean="0">
                                      <a:solidFill>
                                        <a:schemeClr val="accent5">
                                          <a:lumMod val="75000"/>
                                        </a:schemeClr>
                                      </a:solidFill>
                                      <a:latin typeface="Cambria Math" panose="02040503050406030204" pitchFamily="18" charset="0"/>
                                    </a:rPr>
                                  </m:ctrlPr>
                                </m:fPr>
                                <m:num>
                                  <m:sSup>
                                    <m:sSupPr>
                                      <m:ctrlPr>
                                        <a:rPr lang="en-US" sz="1400" b="0" i="1" smtClean="0">
                                          <a:solidFill>
                                            <a:schemeClr val="accent5">
                                              <a:lumMod val="75000"/>
                                            </a:schemeClr>
                                          </a:solidFill>
                                          <a:latin typeface="Cambria Math" panose="02040503050406030204" pitchFamily="18" charset="0"/>
                                        </a:rPr>
                                      </m:ctrlPr>
                                    </m:sSupPr>
                                    <m:e>
                                      <m:r>
                                        <a:rPr lang="en-US" sz="1400" b="0" i="1" smtClean="0">
                                          <a:solidFill>
                                            <a:schemeClr val="accent5">
                                              <a:lumMod val="75000"/>
                                            </a:schemeClr>
                                          </a:solidFill>
                                          <a:latin typeface="Cambria Math" panose="02040503050406030204" pitchFamily="18" charset="0"/>
                                        </a:rPr>
                                        <m:t>𝑇</m:t>
                                      </m:r>
                                    </m:e>
                                    <m:sup>
                                      <m:r>
                                        <a:rPr lang="en-US" sz="1400" b="0" i="1" smtClean="0">
                                          <a:solidFill>
                                            <a:schemeClr val="accent5">
                                              <a:lumMod val="75000"/>
                                            </a:schemeClr>
                                          </a:solidFill>
                                          <a:latin typeface="Cambria Math" panose="02040503050406030204" pitchFamily="18" charset="0"/>
                                        </a:rPr>
                                        <m:t>2</m:t>
                                      </m:r>
                                    </m:sup>
                                  </m:sSup>
                                </m:num>
                                <m:den>
                                  <m:r>
                                    <a:rPr lang="en-US" sz="1400" b="0" i="1" smtClean="0">
                                      <a:solidFill>
                                        <a:schemeClr val="accent5">
                                          <a:lumMod val="75000"/>
                                        </a:schemeClr>
                                      </a:solidFill>
                                      <a:latin typeface="Cambria Math" panose="02040503050406030204" pitchFamily="18" charset="0"/>
                                    </a:rPr>
                                    <m:t>𝑛</m:t>
                                  </m:r>
                                </m:den>
                              </m:f>
                            </m:e>
                          </m:d>
                        </m:e>
                      </m:nary>
                    </m:oMath>
                  </m:oMathPara>
                </a14:m>
                <a:endParaRPr lang="en-US" sz="1400" dirty="0">
                  <a:solidFill>
                    <a:schemeClr val="accent5">
                      <a:lumMod val="75000"/>
                    </a:schemeClr>
                  </a:solidFill>
                </a:endParaRPr>
              </a:p>
            </p:txBody>
          </p:sp>
        </mc:Choice>
        <mc:Fallback xmlns="">
          <p:sp>
            <p:nvSpPr>
              <p:cNvPr id="10" name="TextBox 9">
                <a:extLst>
                  <a:ext uri="{FF2B5EF4-FFF2-40B4-BE49-F238E27FC236}">
                    <a16:creationId xmlns:a16="http://schemas.microsoft.com/office/drawing/2014/main" id="{F3593508-B230-ADA6-F73F-FF1AEF0D68FB}"/>
                  </a:ext>
                </a:extLst>
              </p:cNvPr>
              <p:cNvSpPr txBox="1">
                <a:spLocks noRot="1" noChangeAspect="1" noMove="1" noResize="1" noEditPoints="1" noAdjustHandles="1" noChangeArrowheads="1" noChangeShapeType="1" noTextEdit="1"/>
              </p:cNvSpPr>
              <p:nvPr/>
            </p:nvSpPr>
            <p:spPr>
              <a:xfrm>
                <a:off x="7007020" y="2282953"/>
                <a:ext cx="2191408" cy="572593"/>
              </a:xfrm>
              <a:prstGeom prst="rect">
                <a:avLst/>
              </a:prstGeom>
              <a:blipFill>
                <a:blip r:embed="rId4"/>
                <a:stretch>
                  <a:fillRect t="-128889" b="-19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25DFAD6-7210-CC11-8BFE-9538C7DEE7D0}"/>
                  </a:ext>
                </a:extLst>
              </p:cNvPr>
              <p:cNvSpPr txBox="1"/>
              <p:nvPr/>
            </p:nvSpPr>
            <p:spPr>
              <a:xfrm>
                <a:off x="4859234" y="3783838"/>
                <a:ext cx="127819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𝑑𝑓</m:t>
                          </m:r>
                        </m:e>
                        <m:sub>
                          <m:r>
                            <a:rPr lang="en-US" sz="1400" b="0" i="1" smtClean="0">
                              <a:solidFill>
                                <a:schemeClr val="accent6">
                                  <a:lumMod val="50000"/>
                                </a:schemeClr>
                              </a:solidFill>
                              <a:latin typeface="Cambria Math" panose="02040503050406030204" pitchFamily="18" charset="0"/>
                            </a:rPr>
                            <m:t>𝑡𝑜𝑡𝑎𝑙</m:t>
                          </m:r>
                        </m:sub>
                      </m:sSub>
                      <m:r>
                        <a:rPr lang="en-US" sz="1400" b="0" i="1" smtClean="0">
                          <a:solidFill>
                            <a:schemeClr val="accent6">
                              <a:lumMod val="50000"/>
                            </a:schemeClr>
                          </a:solidFill>
                          <a:latin typeface="Cambria Math" panose="02040503050406030204" pitchFamily="18" charset="0"/>
                        </a:rPr>
                        <m:t>=</m:t>
                      </m:r>
                      <m:r>
                        <a:rPr lang="en-US" sz="1400" b="0" i="1" smtClean="0">
                          <a:solidFill>
                            <a:schemeClr val="accent6">
                              <a:lumMod val="50000"/>
                            </a:schemeClr>
                          </a:solidFill>
                          <a:latin typeface="Cambria Math" panose="02040503050406030204" pitchFamily="18" charset="0"/>
                        </a:rPr>
                        <m:t>𝑁</m:t>
                      </m:r>
                      <m:r>
                        <a:rPr lang="en-US" sz="1400" b="0" i="1" smtClean="0">
                          <a:solidFill>
                            <a:schemeClr val="accent6">
                              <a:lumMod val="50000"/>
                            </a:schemeClr>
                          </a:solidFill>
                          <a:latin typeface="Cambria Math" panose="02040503050406030204" pitchFamily="18" charset="0"/>
                        </a:rPr>
                        <m:t>−1</m:t>
                      </m:r>
                    </m:oMath>
                  </m:oMathPara>
                </a14:m>
                <a:endParaRPr lang="en-US" sz="1400" dirty="0">
                  <a:solidFill>
                    <a:schemeClr val="accent6">
                      <a:lumMod val="50000"/>
                    </a:schemeClr>
                  </a:solidFill>
                </a:endParaRPr>
              </a:p>
            </p:txBody>
          </p:sp>
        </mc:Choice>
        <mc:Fallback xmlns="">
          <p:sp>
            <p:nvSpPr>
              <p:cNvPr id="11" name="TextBox 10">
                <a:extLst>
                  <a:ext uri="{FF2B5EF4-FFF2-40B4-BE49-F238E27FC236}">
                    <a16:creationId xmlns:a16="http://schemas.microsoft.com/office/drawing/2014/main" id="{225DFAD6-7210-CC11-8BFE-9538C7DEE7D0}"/>
                  </a:ext>
                </a:extLst>
              </p:cNvPr>
              <p:cNvSpPr txBox="1">
                <a:spLocks noRot="1" noChangeAspect="1" noMove="1" noResize="1" noEditPoints="1" noAdjustHandles="1" noChangeArrowheads="1" noChangeShapeType="1" noTextEdit="1"/>
              </p:cNvSpPr>
              <p:nvPr/>
            </p:nvSpPr>
            <p:spPr>
              <a:xfrm>
                <a:off x="4859234" y="3783838"/>
                <a:ext cx="1278194" cy="215444"/>
              </a:xfrm>
              <a:prstGeom prst="rect">
                <a:avLst/>
              </a:prstGeom>
              <a:blipFill>
                <a:blip r:embed="rId5"/>
                <a:stretch>
                  <a:fillRect l="-2941" t="-5882" r="-980"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A35396F-0E28-71A0-D7A2-50F1AF96F4F4}"/>
                  </a:ext>
                </a:extLst>
              </p:cNvPr>
              <p:cNvSpPr txBox="1"/>
              <p:nvPr/>
            </p:nvSpPr>
            <p:spPr>
              <a:xfrm>
                <a:off x="6202952" y="3783838"/>
                <a:ext cx="116389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4"/>
                              </a:solidFill>
                              <a:latin typeface="Cambria Math" panose="02040503050406030204" pitchFamily="18" charset="0"/>
                            </a:rPr>
                          </m:ctrlPr>
                        </m:sSubPr>
                        <m:e>
                          <m:r>
                            <a:rPr lang="en-US" sz="1400" i="1">
                              <a:solidFill>
                                <a:schemeClr val="accent4"/>
                              </a:solidFill>
                              <a:latin typeface="Cambria Math" panose="02040503050406030204" pitchFamily="18" charset="0"/>
                            </a:rPr>
                            <m:t>𝑑𝑓</m:t>
                          </m:r>
                        </m:e>
                        <m:sub>
                          <m:r>
                            <a:rPr lang="en-US" sz="1400" b="0" i="1" smtClean="0">
                              <a:solidFill>
                                <a:schemeClr val="accent4"/>
                              </a:solidFill>
                              <a:latin typeface="Cambria Math" panose="02040503050406030204" pitchFamily="18" charset="0"/>
                            </a:rPr>
                            <m:t>𝑏𝑡</m:t>
                          </m:r>
                        </m:sub>
                      </m:sSub>
                      <m:r>
                        <a:rPr lang="en-US" sz="1400" b="0" i="1" smtClean="0">
                          <a:solidFill>
                            <a:schemeClr val="accent4"/>
                          </a:solidFill>
                          <a:latin typeface="Cambria Math" panose="02040503050406030204" pitchFamily="18" charset="0"/>
                        </a:rPr>
                        <m:t>=</m:t>
                      </m:r>
                      <m:r>
                        <a:rPr lang="en-US" sz="1400" b="0" i="1" smtClean="0">
                          <a:solidFill>
                            <a:schemeClr val="accent4"/>
                          </a:solidFill>
                          <a:latin typeface="Cambria Math" panose="02040503050406030204" pitchFamily="18" charset="0"/>
                        </a:rPr>
                        <m:t>𝑎𝑏</m:t>
                      </m:r>
                      <m:r>
                        <a:rPr lang="en-US" sz="1400" b="0" i="1" smtClean="0">
                          <a:solidFill>
                            <a:schemeClr val="accent4"/>
                          </a:solidFill>
                          <a:latin typeface="Cambria Math" panose="02040503050406030204" pitchFamily="18" charset="0"/>
                        </a:rPr>
                        <m:t>−1</m:t>
                      </m:r>
                    </m:oMath>
                  </m:oMathPara>
                </a14:m>
                <a:endParaRPr lang="en-US" sz="1400" dirty="0">
                  <a:solidFill>
                    <a:schemeClr val="accent4"/>
                  </a:solidFill>
                </a:endParaRPr>
              </a:p>
            </p:txBody>
          </p:sp>
        </mc:Choice>
        <mc:Fallback xmlns="">
          <p:sp>
            <p:nvSpPr>
              <p:cNvPr id="12" name="TextBox 11">
                <a:extLst>
                  <a:ext uri="{FF2B5EF4-FFF2-40B4-BE49-F238E27FC236}">
                    <a16:creationId xmlns:a16="http://schemas.microsoft.com/office/drawing/2014/main" id="{EA35396F-0E28-71A0-D7A2-50F1AF96F4F4}"/>
                  </a:ext>
                </a:extLst>
              </p:cNvPr>
              <p:cNvSpPr txBox="1">
                <a:spLocks noRot="1" noChangeAspect="1" noMove="1" noResize="1" noEditPoints="1" noAdjustHandles="1" noChangeArrowheads="1" noChangeShapeType="1" noTextEdit="1"/>
              </p:cNvSpPr>
              <p:nvPr/>
            </p:nvSpPr>
            <p:spPr>
              <a:xfrm>
                <a:off x="6202952" y="3783838"/>
                <a:ext cx="1163892" cy="215444"/>
              </a:xfrm>
              <a:prstGeom prst="rect">
                <a:avLst/>
              </a:prstGeom>
              <a:blipFill>
                <a:blip r:embed="rId6"/>
                <a:stretch>
                  <a:fillRect l="-3261" t="-5882" r="-1087"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E41D039-841F-2122-4E3A-89F43A1A268E}"/>
                  </a:ext>
                </a:extLst>
              </p:cNvPr>
              <p:cNvSpPr txBox="1"/>
              <p:nvPr/>
            </p:nvSpPr>
            <p:spPr>
              <a:xfrm>
                <a:off x="7366844" y="3781072"/>
                <a:ext cx="173408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6">
                                  <a:lumMod val="50000"/>
                                </a:schemeClr>
                              </a:solidFill>
                              <a:latin typeface="Cambria Math" panose="02040503050406030204" pitchFamily="18" charset="0"/>
                            </a:rPr>
                          </m:ctrlPr>
                        </m:sSubPr>
                        <m:e>
                          <m:r>
                            <a:rPr lang="en-US" sz="1400" i="1">
                              <a:solidFill>
                                <a:schemeClr val="accent6">
                                  <a:lumMod val="50000"/>
                                </a:schemeClr>
                              </a:solidFill>
                              <a:latin typeface="Cambria Math" panose="02040503050406030204" pitchFamily="18" charset="0"/>
                            </a:rPr>
                            <m:t>𝑑𝑓</m:t>
                          </m:r>
                        </m:e>
                        <m:sub>
                          <m:r>
                            <a:rPr lang="en-US" sz="1400" b="0" i="1" smtClean="0">
                              <a:solidFill>
                                <a:schemeClr val="accent6">
                                  <a:lumMod val="50000"/>
                                </a:schemeClr>
                              </a:solidFill>
                              <a:latin typeface="Cambria Math" panose="02040503050406030204" pitchFamily="18" charset="0"/>
                            </a:rPr>
                            <m:t>𝑒𝑟𝑟𝑜𝑟</m:t>
                          </m:r>
                        </m:sub>
                      </m:sSub>
                      <m:r>
                        <a:rPr lang="en-US" sz="1400" i="1">
                          <a:solidFill>
                            <a:schemeClr val="accent6">
                              <a:lumMod val="50000"/>
                            </a:schemeClr>
                          </a:solidFill>
                          <a:latin typeface="Cambria Math" panose="02040503050406030204" pitchFamily="18" charset="0"/>
                        </a:rPr>
                        <m:t> </m:t>
                      </m:r>
                      <m:r>
                        <a:rPr lang="en-US" sz="1400" b="0" i="1" smtClean="0">
                          <a:solidFill>
                            <a:schemeClr val="accent6">
                              <a:lumMod val="50000"/>
                            </a:schemeClr>
                          </a:solidFill>
                          <a:latin typeface="Cambria Math" panose="02040503050406030204" pitchFamily="18" charset="0"/>
                        </a:rPr>
                        <m:t>=</m:t>
                      </m:r>
                      <m:r>
                        <a:rPr lang="en-US" sz="1400" b="0" i="1" smtClean="0">
                          <a:solidFill>
                            <a:schemeClr val="accent6">
                              <a:lumMod val="50000"/>
                            </a:schemeClr>
                          </a:solidFill>
                          <a:latin typeface="Cambria Math" panose="02040503050406030204" pitchFamily="18" charset="0"/>
                        </a:rPr>
                        <m:t>𝑁</m:t>
                      </m:r>
                      <m:r>
                        <a:rPr lang="en-US" sz="1400" b="0" i="1" smtClean="0">
                          <a:solidFill>
                            <a:schemeClr val="accent6">
                              <a:lumMod val="50000"/>
                            </a:schemeClr>
                          </a:solidFill>
                          <a:latin typeface="Cambria Math" panose="02040503050406030204" pitchFamily="18" charset="0"/>
                        </a:rPr>
                        <m:t>−</m:t>
                      </m:r>
                      <m:d>
                        <m:dPr>
                          <m:ctrlPr>
                            <a:rPr lang="en-US" sz="1400" b="0" i="1" smtClean="0">
                              <a:solidFill>
                                <a:schemeClr val="accent6">
                                  <a:lumMod val="50000"/>
                                </a:schemeClr>
                              </a:solidFill>
                              <a:latin typeface="Cambria Math" panose="02040503050406030204" pitchFamily="18" charset="0"/>
                            </a:rPr>
                          </m:ctrlPr>
                        </m:dPr>
                        <m:e>
                          <m:r>
                            <a:rPr lang="en-US" sz="1400" b="0" i="1" smtClean="0">
                              <a:solidFill>
                                <a:schemeClr val="accent6">
                                  <a:lumMod val="50000"/>
                                </a:schemeClr>
                              </a:solidFill>
                              <a:latin typeface="Cambria Math" panose="02040503050406030204" pitchFamily="18" charset="0"/>
                            </a:rPr>
                            <m:t>𝑎𝑏</m:t>
                          </m:r>
                        </m:e>
                      </m:d>
                    </m:oMath>
                  </m:oMathPara>
                </a14:m>
                <a:endParaRPr lang="en-US" sz="1400" dirty="0">
                  <a:solidFill>
                    <a:schemeClr val="accent6">
                      <a:lumMod val="50000"/>
                    </a:schemeClr>
                  </a:solidFill>
                </a:endParaRPr>
              </a:p>
            </p:txBody>
          </p:sp>
        </mc:Choice>
        <mc:Fallback xmlns="">
          <p:sp>
            <p:nvSpPr>
              <p:cNvPr id="13" name="TextBox 12">
                <a:extLst>
                  <a:ext uri="{FF2B5EF4-FFF2-40B4-BE49-F238E27FC236}">
                    <a16:creationId xmlns:a16="http://schemas.microsoft.com/office/drawing/2014/main" id="{AE41D039-841F-2122-4E3A-89F43A1A268E}"/>
                  </a:ext>
                </a:extLst>
              </p:cNvPr>
              <p:cNvSpPr txBox="1">
                <a:spLocks noRot="1" noChangeAspect="1" noMove="1" noResize="1" noEditPoints="1" noAdjustHandles="1" noChangeArrowheads="1" noChangeShapeType="1" noTextEdit="1"/>
              </p:cNvSpPr>
              <p:nvPr/>
            </p:nvSpPr>
            <p:spPr>
              <a:xfrm>
                <a:off x="7366844" y="3781072"/>
                <a:ext cx="1734082" cy="215444"/>
              </a:xfrm>
              <a:prstGeom prst="rect">
                <a:avLst/>
              </a:prstGeom>
              <a:blipFill>
                <a:blip r:embed="rId7"/>
                <a:stretch>
                  <a:fillRect t="-5556" b="-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251DD3-5566-CB89-32B4-1F5EC6156FFD}"/>
                  </a:ext>
                </a:extLst>
              </p:cNvPr>
              <p:cNvSpPr txBox="1"/>
              <p:nvPr/>
            </p:nvSpPr>
            <p:spPr>
              <a:xfrm>
                <a:off x="4306692" y="4836959"/>
                <a:ext cx="1163892"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4"/>
                              </a:solidFill>
                              <a:latin typeface="Cambria Math" panose="02040503050406030204" pitchFamily="18" charset="0"/>
                            </a:rPr>
                          </m:ctrlPr>
                        </m:sSubPr>
                        <m:e>
                          <m:r>
                            <a:rPr lang="en-US" sz="1400" b="0" i="1" smtClean="0">
                              <a:solidFill>
                                <a:schemeClr val="accent4"/>
                              </a:solidFill>
                              <a:latin typeface="Cambria Math" panose="02040503050406030204" pitchFamily="18" charset="0"/>
                            </a:rPr>
                            <m:t>𝑀𝑆</m:t>
                          </m:r>
                        </m:e>
                        <m:sub>
                          <m:r>
                            <a:rPr lang="en-US" sz="1400" b="0" i="1" smtClean="0">
                              <a:solidFill>
                                <a:schemeClr val="accent4"/>
                              </a:solidFill>
                              <a:latin typeface="Cambria Math" panose="02040503050406030204" pitchFamily="18" charset="0"/>
                            </a:rPr>
                            <m:t>𝑏𝑡</m:t>
                          </m:r>
                        </m:sub>
                      </m:sSub>
                      <m:r>
                        <a:rPr lang="en-US" sz="1400" b="0" i="1" smtClean="0">
                          <a:solidFill>
                            <a:schemeClr val="accent4"/>
                          </a:solidFill>
                          <a:latin typeface="Cambria Math" panose="02040503050406030204" pitchFamily="18" charset="0"/>
                        </a:rPr>
                        <m:t>=</m:t>
                      </m:r>
                      <m:f>
                        <m:fPr>
                          <m:ctrlPr>
                            <a:rPr lang="en-US" sz="1400" b="0" i="1" smtClean="0">
                              <a:solidFill>
                                <a:schemeClr val="accent4"/>
                              </a:solidFill>
                              <a:latin typeface="Cambria Math" panose="02040503050406030204" pitchFamily="18" charset="0"/>
                            </a:rPr>
                          </m:ctrlPr>
                        </m:fPr>
                        <m:num>
                          <m:sSub>
                            <m:sSubPr>
                              <m:ctrlPr>
                                <a:rPr lang="en-US" sz="1400" b="0" i="1" smtClean="0">
                                  <a:solidFill>
                                    <a:schemeClr val="accent4"/>
                                  </a:solidFill>
                                  <a:latin typeface="Cambria Math" panose="02040503050406030204" pitchFamily="18" charset="0"/>
                                </a:rPr>
                              </m:ctrlPr>
                            </m:sSubPr>
                            <m:e>
                              <m:r>
                                <a:rPr lang="en-US" sz="1400" b="0" i="1" smtClean="0">
                                  <a:solidFill>
                                    <a:schemeClr val="accent4"/>
                                  </a:solidFill>
                                  <a:latin typeface="Cambria Math" panose="02040503050406030204" pitchFamily="18" charset="0"/>
                                </a:rPr>
                                <m:t>𝑆𝑆</m:t>
                              </m:r>
                            </m:e>
                            <m:sub>
                              <m:r>
                                <a:rPr lang="en-US" sz="1400" b="0" i="1" smtClean="0">
                                  <a:solidFill>
                                    <a:schemeClr val="accent4"/>
                                  </a:solidFill>
                                  <a:latin typeface="Cambria Math" panose="02040503050406030204" pitchFamily="18" charset="0"/>
                                </a:rPr>
                                <m:t>𝑏𝑡</m:t>
                              </m:r>
                            </m:sub>
                          </m:sSub>
                        </m:num>
                        <m:den>
                          <m:sSub>
                            <m:sSubPr>
                              <m:ctrlPr>
                                <a:rPr lang="en-US" sz="1400" b="0" i="1" smtClean="0">
                                  <a:solidFill>
                                    <a:schemeClr val="accent4"/>
                                  </a:solidFill>
                                  <a:latin typeface="Cambria Math" panose="02040503050406030204" pitchFamily="18" charset="0"/>
                                </a:rPr>
                              </m:ctrlPr>
                            </m:sSubPr>
                            <m:e>
                              <m:r>
                                <a:rPr lang="en-US" sz="1400" b="0" i="1" smtClean="0">
                                  <a:solidFill>
                                    <a:schemeClr val="accent4"/>
                                  </a:solidFill>
                                  <a:latin typeface="Cambria Math" panose="02040503050406030204" pitchFamily="18" charset="0"/>
                                </a:rPr>
                                <m:t>𝑑𝑓</m:t>
                              </m:r>
                            </m:e>
                            <m:sub>
                              <m:r>
                                <a:rPr lang="en-US" sz="1400" b="0" i="1" smtClean="0">
                                  <a:solidFill>
                                    <a:schemeClr val="accent4"/>
                                  </a:solidFill>
                                  <a:latin typeface="Cambria Math" panose="02040503050406030204" pitchFamily="18" charset="0"/>
                                </a:rPr>
                                <m:t>𝑏𝑡</m:t>
                              </m:r>
                            </m:sub>
                          </m:sSub>
                        </m:den>
                      </m:f>
                    </m:oMath>
                  </m:oMathPara>
                </a14:m>
                <a:endParaRPr lang="en-US" sz="1400" dirty="0">
                  <a:solidFill>
                    <a:schemeClr val="accent4"/>
                  </a:solidFill>
                </a:endParaRPr>
              </a:p>
            </p:txBody>
          </p:sp>
        </mc:Choice>
        <mc:Fallback xmlns="">
          <p:sp>
            <p:nvSpPr>
              <p:cNvPr id="14" name="TextBox 13">
                <a:extLst>
                  <a:ext uri="{FF2B5EF4-FFF2-40B4-BE49-F238E27FC236}">
                    <a16:creationId xmlns:a16="http://schemas.microsoft.com/office/drawing/2014/main" id="{3C251DD3-5566-CB89-32B4-1F5EC6156FFD}"/>
                  </a:ext>
                </a:extLst>
              </p:cNvPr>
              <p:cNvSpPr txBox="1">
                <a:spLocks noRot="1" noChangeAspect="1" noMove="1" noResize="1" noEditPoints="1" noAdjustHandles="1" noChangeArrowheads="1" noChangeShapeType="1" noTextEdit="1"/>
              </p:cNvSpPr>
              <p:nvPr/>
            </p:nvSpPr>
            <p:spPr>
              <a:xfrm>
                <a:off x="4306692" y="4836959"/>
                <a:ext cx="1163892" cy="442493"/>
              </a:xfrm>
              <a:prstGeom prst="rect">
                <a:avLst/>
              </a:prstGeom>
              <a:blipFill>
                <a:blip r:embed="rId8"/>
                <a:stretch>
                  <a:fillRect t="-27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A938565-DC18-166B-D3C8-BF89712A65E9}"/>
                  </a:ext>
                </a:extLst>
              </p:cNvPr>
              <p:cNvSpPr txBox="1"/>
              <p:nvPr/>
            </p:nvSpPr>
            <p:spPr>
              <a:xfrm>
                <a:off x="4295806" y="6205815"/>
                <a:ext cx="1057494" cy="4469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4"/>
                              </a:solidFill>
                              <a:latin typeface="Cambria Math" panose="02040503050406030204" pitchFamily="18" charset="0"/>
                            </a:rPr>
                          </m:ctrlPr>
                        </m:sSubPr>
                        <m:e>
                          <m:r>
                            <a:rPr lang="en-US" sz="1400" b="0" i="1" smtClean="0">
                              <a:solidFill>
                                <a:schemeClr val="accent4"/>
                              </a:solidFill>
                              <a:latin typeface="Cambria Math" panose="02040503050406030204" pitchFamily="18" charset="0"/>
                            </a:rPr>
                            <m:t>𝐹</m:t>
                          </m:r>
                        </m:e>
                        <m:sub>
                          <m:r>
                            <a:rPr lang="en-US" sz="1400" b="0" i="1" smtClean="0">
                              <a:solidFill>
                                <a:schemeClr val="accent4"/>
                              </a:solidFill>
                              <a:latin typeface="Cambria Math" panose="02040503050406030204" pitchFamily="18" charset="0"/>
                            </a:rPr>
                            <m:t>𝑏𝑡</m:t>
                          </m:r>
                        </m:sub>
                      </m:sSub>
                      <m:r>
                        <a:rPr lang="en-US" sz="1400" b="0" i="1" smtClean="0">
                          <a:solidFill>
                            <a:schemeClr val="accent4"/>
                          </a:solidFill>
                          <a:latin typeface="Cambria Math" panose="02040503050406030204" pitchFamily="18" charset="0"/>
                        </a:rPr>
                        <m:t>=</m:t>
                      </m:r>
                      <m:f>
                        <m:fPr>
                          <m:ctrlPr>
                            <a:rPr lang="en-US" sz="1400" b="0" i="1" smtClean="0">
                              <a:solidFill>
                                <a:schemeClr val="accent4"/>
                              </a:solidFill>
                              <a:latin typeface="Cambria Math" panose="02040503050406030204" pitchFamily="18" charset="0"/>
                            </a:rPr>
                          </m:ctrlPr>
                        </m:fPr>
                        <m:num>
                          <m:sSub>
                            <m:sSubPr>
                              <m:ctrlPr>
                                <a:rPr lang="en-US" sz="1400" b="0" i="1" smtClean="0">
                                  <a:solidFill>
                                    <a:schemeClr val="accent4"/>
                                  </a:solidFill>
                                  <a:latin typeface="Cambria Math" panose="02040503050406030204" pitchFamily="18" charset="0"/>
                                </a:rPr>
                              </m:ctrlPr>
                            </m:sSubPr>
                            <m:e>
                              <m:r>
                                <a:rPr lang="en-US" sz="1400" b="0" i="1" smtClean="0">
                                  <a:solidFill>
                                    <a:schemeClr val="accent4"/>
                                  </a:solidFill>
                                  <a:latin typeface="Cambria Math" panose="02040503050406030204" pitchFamily="18" charset="0"/>
                                </a:rPr>
                                <m:t>𝑀𝑆</m:t>
                              </m:r>
                            </m:e>
                            <m:sub>
                              <m:r>
                                <a:rPr lang="en-US" sz="1400" b="0" i="1" smtClean="0">
                                  <a:solidFill>
                                    <a:schemeClr val="accent4"/>
                                  </a:solidFill>
                                  <a:latin typeface="Cambria Math" panose="02040503050406030204" pitchFamily="18" charset="0"/>
                                </a:rPr>
                                <m:t>𝑏𝑡</m:t>
                              </m:r>
                            </m:sub>
                          </m:sSub>
                        </m:num>
                        <m:den>
                          <m:sSub>
                            <m:sSubPr>
                              <m:ctrlPr>
                                <a:rPr lang="en-US" sz="1400" b="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𝑀𝑆</m:t>
                              </m:r>
                            </m:e>
                            <m:sub>
                              <m:r>
                                <a:rPr lang="en-US" sz="1400" b="0" i="1" smtClean="0">
                                  <a:solidFill>
                                    <a:schemeClr val="accent6">
                                      <a:lumMod val="50000"/>
                                    </a:schemeClr>
                                  </a:solidFill>
                                  <a:latin typeface="Cambria Math" panose="02040503050406030204" pitchFamily="18" charset="0"/>
                                </a:rPr>
                                <m:t>𝑒</m:t>
                              </m:r>
                            </m:sub>
                          </m:sSub>
                        </m:den>
                      </m:f>
                    </m:oMath>
                  </m:oMathPara>
                </a14:m>
                <a:endParaRPr lang="en-US" sz="1400" dirty="0">
                  <a:solidFill>
                    <a:schemeClr val="accent4"/>
                  </a:solidFill>
                </a:endParaRPr>
              </a:p>
            </p:txBody>
          </p:sp>
        </mc:Choice>
        <mc:Fallback xmlns="">
          <p:sp>
            <p:nvSpPr>
              <p:cNvPr id="16" name="TextBox 15">
                <a:extLst>
                  <a:ext uri="{FF2B5EF4-FFF2-40B4-BE49-F238E27FC236}">
                    <a16:creationId xmlns:a16="http://schemas.microsoft.com/office/drawing/2014/main" id="{8A938565-DC18-166B-D3C8-BF89712A65E9}"/>
                  </a:ext>
                </a:extLst>
              </p:cNvPr>
              <p:cNvSpPr txBox="1">
                <a:spLocks noRot="1" noChangeAspect="1" noMove="1" noResize="1" noEditPoints="1" noAdjustHandles="1" noChangeArrowheads="1" noChangeShapeType="1" noTextEdit="1"/>
              </p:cNvSpPr>
              <p:nvPr/>
            </p:nvSpPr>
            <p:spPr>
              <a:xfrm>
                <a:off x="4295806" y="6205815"/>
                <a:ext cx="1057494" cy="446917"/>
              </a:xfrm>
              <a:prstGeom prst="rect">
                <a:avLst/>
              </a:prstGeom>
              <a:blipFill>
                <a:blip r:embed="rId9"/>
                <a:stretch>
                  <a:fillRect t="-2778"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90B628-3186-BDD1-8B05-03903AE2F51F}"/>
                  </a:ext>
                </a:extLst>
              </p:cNvPr>
              <p:cNvSpPr txBox="1"/>
              <p:nvPr/>
            </p:nvSpPr>
            <p:spPr>
              <a:xfrm>
                <a:off x="3935527" y="2888632"/>
                <a:ext cx="2048235" cy="539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𝑆𝑆</m:t>
                          </m:r>
                        </m:e>
                        <m:sub>
                          <m:r>
                            <a:rPr lang="en-US" sz="1400" b="0" i="1" smtClean="0">
                              <a:solidFill>
                                <a:schemeClr val="accent2">
                                  <a:lumMod val="75000"/>
                                </a:schemeClr>
                              </a:solidFill>
                              <a:latin typeface="Cambria Math" panose="02040503050406030204" pitchFamily="18" charset="0"/>
                            </a:rPr>
                            <m:t>𝑎</m:t>
                          </m:r>
                        </m:sub>
                      </m:sSub>
                      <m:r>
                        <a:rPr lang="en-US" sz="1400" b="0" i="1" smtClean="0">
                          <a:solidFill>
                            <a:schemeClr val="accent2">
                              <a:lumMod val="75000"/>
                            </a:schemeClr>
                          </a:solidFill>
                          <a:latin typeface="Cambria Math" panose="02040503050406030204" pitchFamily="18" charset="0"/>
                        </a:rPr>
                        <m:t>= </m:t>
                      </m:r>
                      <m:nary>
                        <m:naryPr>
                          <m:chr m:val="∑"/>
                          <m:subHide m:val="on"/>
                          <m:supHide m:val="on"/>
                          <m:ctrlPr>
                            <a:rPr lang="en-US" sz="1400" b="0" i="1" smtClean="0">
                              <a:solidFill>
                                <a:schemeClr val="accent2">
                                  <a:lumMod val="75000"/>
                                </a:schemeClr>
                              </a:solidFill>
                              <a:latin typeface="Cambria Math" panose="02040503050406030204" pitchFamily="18" charset="0"/>
                            </a:rPr>
                          </m:ctrlPr>
                        </m:naryPr>
                        <m:sub/>
                        <m:sup/>
                        <m:e>
                          <m:d>
                            <m:dPr>
                              <m:ctrlPr>
                                <a:rPr lang="en-US" sz="1400" b="0" i="1" smtClean="0">
                                  <a:solidFill>
                                    <a:schemeClr val="accent2">
                                      <a:lumMod val="75000"/>
                                    </a:schemeClr>
                                  </a:solidFill>
                                  <a:latin typeface="Cambria Math" panose="02040503050406030204" pitchFamily="18" charset="0"/>
                                </a:rPr>
                              </m:ctrlPr>
                            </m:dPr>
                            <m:e>
                              <m:f>
                                <m:fPr>
                                  <m:type m:val="skw"/>
                                  <m:ctrlPr>
                                    <a:rPr lang="en-US" sz="1400" b="0" i="1" smtClean="0">
                                      <a:solidFill>
                                        <a:schemeClr val="accent2">
                                          <a:lumMod val="75000"/>
                                        </a:schemeClr>
                                      </a:solidFill>
                                      <a:latin typeface="Cambria Math" panose="02040503050406030204" pitchFamily="18" charset="0"/>
                                    </a:rPr>
                                  </m:ctrlPr>
                                </m:fPr>
                                <m:num>
                                  <m:sSubSup>
                                    <m:sSubSupPr>
                                      <m:ctrlPr>
                                        <a:rPr lang="en-US" sz="1400" b="0" i="1" smtClean="0">
                                          <a:solidFill>
                                            <a:schemeClr val="accent2">
                                              <a:lumMod val="75000"/>
                                            </a:schemeClr>
                                          </a:solidFill>
                                          <a:latin typeface="Cambria Math" panose="02040503050406030204" pitchFamily="18" charset="0"/>
                                        </a:rPr>
                                      </m:ctrlPr>
                                    </m:sSubSupPr>
                                    <m:e>
                                      <m:r>
                                        <a:rPr lang="en-US" sz="1400" b="0" i="1" smtClean="0">
                                          <a:solidFill>
                                            <a:schemeClr val="accent2">
                                              <a:lumMod val="75000"/>
                                            </a:schemeClr>
                                          </a:solidFill>
                                          <a:latin typeface="Cambria Math" panose="02040503050406030204" pitchFamily="18" charset="0"/>
                                        </a:rPr>
                                        <m:t>𝑇</m:t>
                                      </m:r>
                                    </m:e>
                                    <m:sub>
                                      <m:r>
                                        <a:rPr lang="en-US" sz="1400" b="0" i="1" smtClean="0">
                                          <a:solidFill>
                                            <a:schemeClr val="accent2">
                                              <a:lumMod val="75000"/>
                                            </a:schemeClr>
                                          </a:solidFill>
                                          <a:latin typeface="Cambria Math" panose="02040503050406030204" pitchFamily="18" charset="0"/>
                                        </a:rPr>
                                        <m:t>𝑎</m:t>
                                      </m:r>
                                    </m:sub>
                                    <m:sup>
                                      <m:r>
                                        <a:rPr lang="en-US" sz="1400" b="0" i="1" smtClean="0">
                                          <a:solidFill>
                                            <a:schemeClr val="accent2">
                                              <a:lumMod val="75000"/>
                                            </a:schemeClr>
                                          </a:solidFill>
                                          <a:latin typeface="Cambria Math" panose="02040503050406030204" pitchFamily="18" charset="0"/>
                                        </a:rPr>
                                        <m:t>2</m:t>
                                      </m:r>
                                    </m:sup>
                                  </m:sSubSup>
                                </m:num>
                                <m:den>
                                  <m:r>
                                    <a:rPr lang="en-US" sz="1400" b="0" i="1" smtClean="0">
                                      <a:solidFill>
                                        <a:schemeClr val="accent2">
                                          <a:lumMod val="75000"/>
                                        </a:schemeClr>
                                      </a:solidFill>
                                      <a:latin typeface="Cambria Math" panose="02040503050406030204" pitchFamily="18" charset="0"/>
                                    </a:rPr>
                                    <m:t>𝑛</m:t>
                                  </m:r>
                                </m:den>
                              </m:f>
                            </m:e>
                          </m:d>
                          <m:r>
                            <a:rPr lang="en-US" sz="1400" b="0" i="1" smtClean="0">
                              <a:solidFill>
                                <a:schemeClr val="accent2">
                                  <a:lumMod val="75000"/>
                                </a:schemeClr>
                              </a:solidFill>
                              <a:latin typeface="Cambria Math" panose="02040503050406030204" pitchFamily="18" charset="0"/>
                            </a:rPr>
                            <m:t>−</m:t>
                          </m:r>
                          <m:f>
                            <m:fPr>
                              <m:ctrlPr>
                                <a:rPr lang="en-US" sz="1400" b="0" i="1" smtClean="0">
                                  <a:solidFill>
                                    <a:schemeClr val="accent2">
                                      <a:lumMod val="75000"/>
                                    </a:schemeClr>
                                  </a:solidFill>
                                  <a:latin typeface="Cambria Math" panose="02040503050406030204" pitchFamily="18" charset="0"/>
                                </a:rPr>
                              </m:ctrlPr>
                            </m:fPr>
                            <m:num>
                              <m:sSup>
                                <m:sSupPr>
                                  <m:ctrlPr>
                                    <a:rPr lang="en-US" sz="1400" b="0" i="1" smtClean="0">
                                      <a:solidFill>
                                        <a:schemeClr val="accent2">
                                          <a:lumMod val="75000"/>
                                        </a:schemeClr>
                                      </a:solidFill>
                                      <a:latin typeface="Cambria Math" panose="02040503050406030204" pitchFamily="18" charset="0"/>
                                    </a:rPr>
                                  </m:ctrlPr>
                                </m:sSupPr>
                                <m:e>
                                  <m:r>
                                    <a:rPr lang="en-US" sz="1400" b="0" i="1" smtClean="0">
                                      <a:solidFill>
                                        <a:schemeClr val="accent2">
                                          <a:lumMod val="75000"/>
                                        </a:schemeClr>
                                      </a:solidFill>
                                      <a:latin typeface="Cambria Math" panose="02040503050406030204" pitchFamily="18" charset="0"/>
                                    </a:rPr>
                                    <m:t>𝐺</m:t>
                                  </m:r>
                                </m:e>
                                <m:sup>
                                  <m:r>
                                    <a:rPr lang="en-US" sz="1400" b="0" i="1" smtClean="0">
                                      <a:solidFill>
                                        <a:schemeClr val="accent2">
                                          <a:lumMod val="75000"/>
                                        </a:schemeClr>
                                      </a:solidFill>
                                      <a:latin typeface="Cambria Math" panose="02040503050406030204" pitchFamily="18" charset="0"/>
                                    </a:rPr>
                                    <m:t>2</m:t>
                                  </m:r>
                                </m:sup>
                              </m:sSup>
                            </m:num>
                            <m:den>
                              <m:r>
                                <a:rPr lang="en-US" sz="1400" b="0" i="1" smtClean="0">
                                  <a:solidFill>
                                    <a:schemeClr val="accent2">
                                      <a:lumMod val="75000"/>
                                    </a:schemeClr>
                                  </a:solidFill>
                                  <a:latin typeface="Cambria Math" panose="02040503050406030204" pitchFamily="18" charset="0"/>
                                </a:rPr>
                                <m:t>𝑁</m:t>
                              </m:r>
                            </m:den>
                          </m:f>
                        </m:e>
                      </m:nary>
                    </m:oMath>
                  </m:oMathPara>
                </a14:m>
                <a:endParaRPr lang="en-US" sz="1400" dirty="0">
                  <a:solidFill>
                    <a:schemeClr val="accent2">
                      <a:lumMod val="75000"/>
                    </a:schemeClr>
                  </a:solidFill>
                </a:endParaRPr>
              </a:p>
            </p:txBody>
          </p:sp>
        </mc:Choice>
        <mc:Fallback xmlns="">
          <p:sp>
            <p:nvSpPr>
              <p:cNvPr id="7" name="TextBox 6">
                <a:extLst>
                  <a:ext uri="{FF2B5EF4-FFF2-40B4-BE49-F238E27FC236}">
                    <a16:creationId xmlns:a16="http://schemas.microsoft.com/office/drawing/2014/main" id="{4490B628-3186-BDD1-8B05-03903AE2F51F}"/>
                  </a:ext>
                </a:extLst>
              </p:cNvPr>
              <p:cNvSpPr txBox="1">
                <a:spLocks noRot="1" noChangeAspect="1" noMove="1" noResize="1" noEditPoints="1" noAdjustHandles="1" noChangeArrowheads="1" noChangeShapeType="1" noTextEdit="1"/>
              </p:cNvSpPr>
              <p:nvPr/>
            </p:nvSpPr>
            <p:spPr>
              <a:xfrm>
                <a:off x="3935527" y="2888632"/>
                <a:ext cx="2048235" cy="539507"/>
              </a:xfrm>
              <a:prstGeom prst="rect">
                <a:avLst/>
              </a:prstGeom>
              <a:blipFill>
                <a:blip r:embed="rId10"/>
                <a:stretch>
                  <a:fillRect l="-617" t="-139535" b="-20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212360B-4FBE-976B-F534-FE180A8D7C11}"/>
                  </a:ext>
                </a:extLst>
              </p:cNvPr>
              <p:cNvSpPr txBox="1"/>
              <p:nvPr/>
            </p:nvSpPr>
            <p:spPr>
              <a:xfrm>
                <a:off x="6012981" y="2855546"/>
                <a:ext cx="2048235" cy="539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𝑆𝑆</m:t>
                          </m:r>
                        </m:e>
                        <m:sub>
                          <m:r>
                            <a:rPr lang="en-US" sz="1400" b="0" i="1" smtClean="0">
                              <a:solidFill>
                                <a:schemeClr val="accent2">
                                  <a:lumMod val="75000"/>
                                </a:schemeClr>
                              </a:solidFill>
                              <a:latin typeface="Cambria Math" panose="02040503050406030204" pitchFamily="18" charset="0"/>
                            </a:rPr>
                            <m:t>𝑏</m:t>
                          </m:r>
                        </m:sub>
                      </m:sSub>
                      <m:r>
                        <a:rPr lang="en-US" sz="1400" b="0" i="1" smtClean="0">
                          <a:solidFill>
                            <a:schemeClr val="accent2">
                              <a:lumMod val="75000"/>
                            </a:schemeClr>
                          </a:solidFill>
                          <a:latin typeface="Cambria Math" panose="02040503050406030204" pitchFamily="18" charset="0"/>
                        </a:rPr>
                        <m:t>= </m:t>
                      </m:r>
                      <m:nary>
                        <m:naryPr>
                          <m:chr m:val="∑"/>
                          <m:subHide m:val="on"/>
                          <m:supHide m:val="on"/>
                          <m:ctrlPr>
                            <a:rPr lang="en-US" sz="1400" b="0" i="1" smtClean="0">
                              <a:solidFill>
                                <a:schemeClr val="accent2">
                                  <a:lumMod val="75000"/>
                                </a:schemeClr>
                              </a:solidFill>
                              <a:latin typeface="Cambria Math" panose="02040503050406030204" pitchFamily="18" charset="0"/>
                            </a:rPr>
                          </m:ctrlPr>
                        </m:naryPr>
                        <m:sub/>
                        <m:sup/>
                        <m:e>
                          <m:d>
                            <m:dPr>
                              <m:ctrlPr>
                                <a:rPr lang="en-US" sz="1400" b="0" i="1" smtClean="0">
                                  <a:solidFill>
                                    <a:schemeClr val="accent2">
                                      <a:lumMod val="75000"/>
                                    </a:schemeClr>
                                  </a:solidFill>
                                  <a:latin typeface="Cambria Math" panose="02040503050406030204" pitchFamily="18" charset="0"/>
                                </a:rPr>
                              </m:ctrlPr>
                            </m:dPr>
                            <m:e>
                              <m:f>
                                <m:fPr>
                                  <m:type m:val="skw"/>
                                  <m:ctrlPr>
                                    <a:rPr lang="en-US" sz="1400" b="0" i="1" smtClean="0">
                                      <a:solidFill>
                                        <a:schemeClr val="accent2">
                                          <a:lumMod val="75000"/>
                                        </a:schemeClr>
                                      </a:solidFill>
                                      <a:latin typeface="Cambria Math" panose="02040503050406030204" pitchFamily="18" charset="0"/>
                                    </a:rPr>
                                  </m:ctrlPr>
                                </m:fPr>
                                <m:num>
                                  <m:sSubSup>
                                    <m:sSubSupPr>
                                      <m:ctrlPr>
                                        <a:rPr lang="en-US" sz="1400" b="0" i="1" smtClean="0">
                                          <a:solidFill>
                                            <a:schemeClr val="accent2">
                                              <a:lumMod val="75000"/>
                                            </a:schemeClr>
                                          </a:solidFill>
                                          <a:latin typeface="Cambria Math" panose="02040503050406030204" pitchFamily="18" charset="0"/>
                                        </a:rPr>
                                      </m:ctrlPr>
                                    </m:sSubSupPr>
                                    <m:e>
                                      <m:r>
                                        <a:rPr lang="en-US" sz="1400" b="0" i="1" smtClean="0">
                                          <a:solidFill>
                                            <a:schemeClr val="accent2">
                                              <a:lumMod val="75000"/>
                                            </a:schemeClr>
                                          </a:solidFill>
                                          <a:latin typeface="Cambria Math" panose="02040503050406030204" pitchFamily="18" charset="0"/>
                                        </a:rPr>
                                        <m:t>𝑇</m:t>
                                      </m:r>
                                    </m:e>
                                    <m:sub>
                                      <m:r>
                                        <a:rPr lang="en-US" sz="1400" b="0" i="1" smtClean="0">
                                          <a:solidFill>
                                            <a:schemeClr val="accent2">
                                              <a:lumMod val="75000"/>
                                            </a:schemeClr>
                                          </a:solidFill>
                                          <a:latin typeface="Cambria Math" panose="02040503050406030204" pitchFamily="18" charset="0"/>
                                        </a:rPr>
                                        <m:t>𝑏</m:t>
                                      </m:r>
                                    </m:sub>
                                    <m:sup>
                                      <m:r>
                                        <a:rPr lang="en-US" sz="1400" b="0" i="1" smtClean="0">
                                          <a:solidFill>
                                            <a:schemeClr val="accent2">
                                              <a:lumMod val="75000"/>
                                            </a:schemeClr>
                                          </a:solidFill>
                                          <a:latin typeface="Cambria Math" panose="02040503050406030204" pitchFamily="18" charset="0"/>
                                        </a:rPr>
                                        <m:t>2</m:t>
                                      </m:r>
                                    </m:sup>
                                  </m:sSubSup>
                                </m:num>
                                <m:den>
                                  <m:r>
                                    <a:rPr lang="en-US" sz="1400" b="0" i="1" smtClean="0">
                                      <a:solidFill>
                                        <a:schemeClr val="accent2">
                                          <a:lumMod val="75000"/>
                                        </a:schemeClr>
                                      </a:solidFill>
                                      <a:latin typeface="Cambria Math" panose="02040503050406030204" pitchFamily="18" charset="0"/>
                                    </a:rPr>
                                    <m:t>𝑛</m:t>
                                  </m:r>
                                </m:den>
                              </m:f>
                            </m:e>
                          </m:d>
                          <m:r>
                            <a:rPr lang="en-US" sz="1400" b="0" i="1" smtClean="0">
                              <a:solidFill>
                                <a:schemeClr val="accent2">
                                  <a:lumMod val="75000"/>
                                </a:schemeClr>
                              </a:solidFill>
                              <a:latin typeface="Cambria Math" panose="02040503050406030204" pitchFamily="18" charset="0"/>
                            </a:rPr>
                            <m:t>−</m:t>
                          </m:r>
                          <m:f>
                            <m:fPr>
                              <m:ctrlPr>
                                <a:rPr lang="en-US" sz="1400" b="0" i="1" smtClean="0">
                                  <a:solidFill>
                                    <a:schemeClr val="accent2">
                                      <a:lumMod val="75000"/>
                                    </a:schemeClr>
                                  </a:solidFill>
                                  <a:latin typeface="Cambria Math" panose="02040503050406030204" pitchFamily="18" charset="0"/>
                                </a:rPr>
                              </m:ctrlPr>
                            </m:fPr>
                            <m:num>
                              <m:sSup>
                                <m:sSupPr>
                                  <m:ctrlPr>
                                    <a:rPr lang="en-US" sz="1400" b="0" i="1" smtClean="0">
                                      <a:solidFill>
                                        <a:schemeClr val="accent2">
                                          <a:lumMod val="75000"/>
                                        </a:schemeClr>
                                      </a:solidFill>
                                      <a:latin typeface="Cambria Math" panose="02040503050406030204" pitchFamily="18" charset="0"/>
                                    </a:rPr>
                                  </m:ctrlPr>
                                </m:sSupPr>
                                <m:e>
                                  <m:r>
                                    <a:rPr lang="en-US" sz="1400" b="0" i="1" smtClean="0">
                                      <a:solidFill>
                                        <a:schemeClr val="accent2">
                                          <a:lumMod val="75000"/>
                                        </a:schemeClr>
                                      </a:solidFill>
                                      <a:latin typeface="Cambria Math" panose="02040503050406030204" pitchFamily="18" charset="0"/>
                                    </a:rPr>
                                    <m:t>𝐺</m:t>
                                  </m:r>
                                </m:e>
                                <m:sup>
                                  <m:r>
                                    <a:rPr lang="en-US" sz="1400" b="0" i="1" smtClean="0">
                                      <a:solidFill>
                                        <a:schemeClr val="accent2">
                                          <a:lumMod val="75000"/>
                                        </a:schemeClr>
                                      </a:solidFill>
                                      <a:latin typeface="Cambria Math" panose="02040503050406030204" pitchFamily="18" charset="0"/>
                                    </a:rPr>
                                    <m:t>2</m:t>
                                  </m:r>
                                </m:sup>
                              </m:sSup>
                            </m:num>
                            <m:den>
                              <m:r>
                                <a:rPr lang="en-US" sz="1400" b="0" i="1" smtClean="0">
                                  <a:solidFill>
                                    <a:schemeClr val="accent2">
                                      <a:lumMod val="75000"/>
                                    </a:schemeClr>
                                  </a:solidFill>
                                  <a:latin typeface="Cambria Math" panose="02040503050406030204" pitchFamily="18" charset="0"/>
                                </a:rPr>
                                <m:t>𝑁</m:t>
                              </m:r>
                            </m:den>
                          </m:f>
                        </m:e>
                      </m:nary>
                    </m:oMath>
                  </m:oMathPara>
                </a14:m>
                <a:endParaRPr lang="en-US" sz="1400" dirty="0">
                  <a:solidFill>
                    <a:schemeClr val="accent2">
                      <a:lumMod val="75000"/>
                    </a:schemeClr>
                  </a:solidFill>
                </a:endParaRPr>
              </a:p>
            </p:txBody>
          </p:sp>
        </mc:Choice>
        <mc:Fallback xmlns="">
          <p:sp>
            <p:nvSpPr>
              <p:cNvPr id="15" name="TextBox 14">
                <a:extLst>
                  <a:ext uri="{FF2B5EF4-FFF2-40B4-BE49-F238E27FC236}">
                    <a16:creationId xmlns:a16="http://schemas.microsoft.com/office/drawing/2014/main" id="{C212360B-4FBE-976B-F534-FE180A8D7C11}"/>
                  </a:ext>
                </a:extLst>
              </p:cNvPr>
              <p:cNvSpPr txBox="1">
                <a:spLocks noRot="1" noChangeAspect="1" noMove="1" noResize="1" noEditPoints="1" noAdjustHandles="1" noChangeArrowheads="1" noChangeShapeType="1" noTextEdit="1"/>
              </p:cNvSpPr>
              <p:nvPr/>
            </p:nvSpPr>
            <p:spPr>
              <a:xfrm>
                <a:off x="6012981" y="2855546"/>
                <a:ext cx="2048235" cy="539507"/>
              </a:xfrm>
              <a:prstGeom prst="rect">
                <a:avLst/>
              </a:prstGeom>
              <a:blipFill>
                <a:blip r:embed="rId11"/>
                <a:stretch>
                  <a:fillRect l="-617" t="-136364" b="-19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A5272FC-10BA-6031-03DE-F77DF4E77FD1}"/>
                  </a:ext>
                </a:extLst>
              </p:cNvPr>
              <p:cNvSpPr txBox="1"/>
              <p:nvPr/>
            </p:nvSpPr>
            <p:spPr>
              <a:xfrm>
                <a:off x="5494261" y="3407002"/>
                <a:ext cx="2566955" cy="2361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𝑆𝑆</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r>
                        <a:rPr lang="en-US" sz="1400" b="0" i="1" smtClean="0">
                          <a:solidFill>
                            <a:schemeClr val="accent5">
                              <a:lumMod val="75000"/>
                            </a:schemeClr>
                          </a:solidFill>
                          <a:latin typeface="Cambria Math" panose="02040503050406030204" pitchFamily="18" charset="0"/>
                        </a:rPr>
                        <m:t>=</m:t>
                      </m:r>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𝑆𝑆</m:t>
                          </m:r>
                        </m:e>
                        <m:sub>
                          <m:r>
                            <a:rPr lang="en-US" sz="1400" b="0" i="1" smtClean="0">
                              <a:solidFill>
                                <a:schemeClr val="accent5">
                                  <a:lumMod val="75000"/>
                                </a:schemeClr>
                              </a:solidFill>
                              <a:latin typeface="Cambria Math" panose="02040503050406030204" pitchFamily="18" charset="0"/>
                            </a:rPr>
                            <m:t>𝑏𝑡</m:t>
                          </m:r>
                        </m:sub>
                      </m:sSub>
                      <m:r>
                        <a:rPr lang="en-US" sz="1400" b="0" i="1" smtClean="0">
                          <a:solidFill>
                            <a:schemeClr val="accent5">
                              <a:lumMod val="75000"/>
                            </a:schemeClr>
                          </a:solidFill>
                          <a:latin typeface="Cambria Math" panose="02040503050406030204" pitchFamily="18" charset="0"/>
                        </a:rPr>
                        <m:t>−(</m:t>
                      </m:r>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𝑆𝑆</m:t>
                          </m:r>
                        </m:e>
                        <m:sub>
                          <m:r>
                            <a:rPr lang="en-US" sz="1400" b="0" i="1" smtClean="0">
                              <a:solidFill>
                                <a:schemeClr val="accent5">
                                  <a:lumMod val="75000"/>
                                </a:schemeClr>
                              </a:solidFill>
                              <a:latin typeface="Cambria Math" panose="02040503050406030204" pitchFamily="18" charset="0"/>
                            </a:rPr>
                            <m:t>𝑎</m:t>
                          </m:r>
                        </m:sub>
                      </m:sSub>
                      <m:r>
                        <a:rPr lang="en-US" sz="1400" b="0" i="1" smtClean="0">
                          <a:solidFill>
                            <a:schemeClr val="accent5">
                              <a:lumMod val="75000"/>
                            </a:schemeClr>
                          </a:solidFill>
                          <a:latin typeface="Cambria Math" panose="02040503050406030204" pitchFamily="18" charset="0"/>
                        </a:rPr>
                        <m:t>+</m:t>
                      </m:r>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𝑆𝑆</m:t>
                          </m:r>
                        </m:e>
                        <m:sub>
                          <m:r>
                            <a:rPr lang="en-US" sz="1400" b="0" i="1" smtClean="0">
                              <a:solidFill>
                                <a:schemeClr val="accent5">
                                  <a:lumMod val="75000"/>
                                </a:schemeClr>
                              </a:solidFill>
                              <a:latin typeface="Cambria Math" panose="02040503050406030204" pitchFamily="18" charset="0"/>
                            </a:rPr>
                            <m:t>𝑏</m:t>
                          </m:r>
                          <m:r>
                            <a:rPr lang="en-US" sz="1400" b="0" i="1" smtClean="0">
                              <a:solidFill>
                                <a:schemeClr val="accent5">
                                  <a:lumMod val="75000"/>
                                </a:schemeClr>
                              </a:solidFill>
                              <a:latin typeface="Cambria Math" panose="02040503050406030204" pitchFamily="18" charset="0"/>
                            </a:rPr>
                            <m:t>)</m:t>
                          </m:r>
                        </m:sub>
                      </m:sSub>
                    </m:oMath>
                  </m:oMathPara>
                </a14:m>
                <a:endParaRPr lang="en-US" sz="1400" dirty="0">
                  <a:solidFill>
                    <a:schemeClr val="accent5">
                      <a:lumMod val="75000"/>
                    </a:schemeClr>
                  </a:solidFill>
                </a:endParaRPr>
              </a:p>
            </p:txBody>
          </p:sp>
        </mc:Choice>
        <mc:Fallback xmlns="">
          <p:sp>
            <p:nvSpPr>
              <p:cNvPr id="17" name="TextBox 16">
                <a:extLst>
                  <a:ext uri="{FF2B5EF4-FFF2-40B4-BE49-F238E27FC236}">
                    <a16:creationId xmlns:a16="http://schemas.microsoft.com/office/drawing/2014/main" id="{FA5272FC-10BA-6031-03DE-F77DF4E77FD1}"/>
                  </a:ext>
                </a:extLst>
              </p:cNvPr>
              <p:cNvSpPr txBox="1">
                <a:spLocks noRot="1" noChangeAspect="1" noMove="1" noResize="1" noEditPoints="1" noAdjustHandles="1" noChangeArrowheads="1" noChangeShapeType="1" noTextEdit="1"/>
              </p:cNvSpPr>
              <p:nvPr/>
            </p:nvSpPr>
            <p:spPr>
              <a:xfrm>
                <a:off x="5494261" y="3407002"/>
                <a:ext cx="2566955" cy="236155"/>
              </a:xfrm>
              <a:prstGeom prst="rect">
                <a:avLst/>
              </a:prstGeom>
              <a:blipFill>
                <a:blip r:embed="rId12"/>
                <a:stretch>
                  <a:fillRect t="-50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716F021-363C-1915-AF56-289F5EEADADA}"/>
                  </a:ext>
                </a:extLst>
              </p:cNvPr>
              <p:cNvSpPr txBox="1"/>
              <p:nvPr/>
            </p:nvSpPr>
            <p:spPr>
              <a:xfrm>
                <a:off x="5142566" y="4144396"/>
                <a:ext cx="101029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𝑑𝑓</m:t>
                          </m:r>
                        </m:e>
                        <m:sub>
                          <m:r>
                            <a:rPr lang="en-US" sz="1400" b="0" i="1" smtClean="0">
                              <a:solidFill>
                                <a:schemeClr val="accent2">
                                  <a:lumMod val="75000"/>
                                </a:schemeClr>
                              </a:solidFill>
                              <a:latin typeface="Cambria Math" panose="02040503050406030204" pitchFamily="18" charset="0"/>
                            </a:rPr>
                            <m:t>𝑎</m:t>
                          </m:r>
                        </m:sub>
                      </m:sSub>
                      <m:r>
                        <a:rPr lang="en-US" sz="1400" b="0" i="1" smtClean="0">
                          <a:solidFill>
                            <a:schemeClr val="accent2">
                              <a:lumMod val="75000"/>
                            </a:schemeClr>
                          </a:solidFill>
                          <a:latin typeface="Cambria Math" panose="02040503050406030204" pitchFamily="18" charset="0"/>
                        </a:rPr>
                        <m:t>=</m:t>
                      </m:r>
                      <m:r>
                        <a:rPr lang="en-US" sz="1400" b="0" i="1" smtClean="0">
                          <a:solidFill>
                            <a:schemeClr val="accent2">
                              <a:lumMod val="75000"/>
                            </a:schemeClr>
                          </a:solidFill>
                          <a:latin typeface="Cambria Math" panose="02040503050406030204" pitchFamily="18" charset="0"/>
                        </a:rPr>
                        <m:t>𝑎</m:t>
                      </m:r>
                      <m:r>
                        <a:rPr lang="en-US" sz="1400" b="0" i="1" smtClean="0">
                          <a:solidFill>
                            <a:schemeClr val="accent2">
                              <a:lumMod val="75000"/>
                            </a:schemeClr>
                          </a:solidFill>
                          <a:latin typeface="Cambria Math" panose="02040503050406030204" pitchFamily="18" charset="0"/>
                        </a:rPr>
                        <m:t>−1</m:t>
                      </m:r>
                    </m:oMath>
                  </m:oMathPara>
                </a14:m>
                <a:endParaRPr lang="en-US" sz="1400" dirty="0">
                  <a:solidFill>
                    <a:schemeClr val="accent2">
                      <a:lumMod val="75000"/>
                    </a:schemeClr>
                  </a:solidFill>
                </a:endParaRPr>
              </a:p>
            </p:txBody>
          </p:sp>
        </mc:Choice>
        <mc:Fallback xmlns="">
          <p:sp>
            <p:nvSpPr>
              <p:cNvPr id="18" name="TextBox 17">
                <a:extLst>
                  <a:ext uri="{FF2B5EF4-FFF2-40B4-BE49-F238E27FC236}">
                    <a16:creationId xmlns:a16="http://schemas.microsoft.com/office/drawing/2014/main" id="{1716F021-363C-1915-AF56-289F5EEADADA}"/>
                  </a:ext>
                </a:extLst>
              </p:cNvPr>
              <p:cNvSpPr txBox="1">
                <a:spLocks noRot="1" noChangeAspect="1" noMove="1" noResize="1" noEditPoints="1" noAdjustHandles="1" noChangeArrowheads="1" noChangeShapeType="1" noTextEdit="1"/>
              </p:cNvSpPr>
              <p:nvPr/>
            </p:nvSpPr>
            <p:spPr>
              <a:xfrm>
                <a:off x="5142566" y="4144396"/>
                <a:ext cx="1010292" cy="215444"/>
              </a:xfrm>
              <a:prstGeom prst="rect">
                <a:avLst/>
              </a:prstGeom>
              <a:blipFill>
                <a:blip r:embed="rId13"/>
                <a:stretch>
                  <a:fillRect l="-3750" t="-5556"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9BF536-FC01-16C1-0414-99BBB04601A9}"/>
                  </a:ext>
                </a:extLst>
              </p:cNvPr>
              <p:cNvSpPr txBox="1"/>
              <p:nvPr/>
            </p:nvSpPr>
            <p:spPr>
              <a:xfrm>
                <a:off x="6273411" y="4141136"/>
                <a:ext cx="101029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𝑑𝑓</m:t>
                          </m:r>
                        </m:e>
                        <m:sub>
                          <m:r>
                            <a:rPr lang="en-US" sz="1400" b="0" i="1" smtClean="0">
                              <a:solidFill>
                                <a:schemeClr val="accent2">
                                  <a:lumMod val="75000"/>
                                </a:schemeClr>
                              </a:solidFill>
                              <a:latin typeface="Cambria Math" panose="02040503050406030204" pitchFamily="18" charset="0"/>
                            </a:rPr>
                            <m:t>𝑏</m:t>
                          </m:r>
                        </m:sub>
                      </m:sSub>
                      <m:r>
                        <a:rPr lang="en-US" sz="1400" b="0" i="1" smtClean="0">
                          <a:solidFill>
                            <a:schemeClr val="accent2">
                              <a:lumMod val="75000"/>
                            </a:schemeClr>
                          </a:solidFill>
                          <a:latin typeface="Cambria Math" panose="02040503050406030204" pitchFamily="18" charset="0"/>
                        </a:rPr>
                        <m:t>=</m:t>
                      </m:r>
                      <m:r>
                        <a:rPr lang="en-US" sz="1400" b="0" i="1" smtClean="0">
                          <a:solidFill>
                            <a:schemeClr val="accent2">
                              <a:lumMod val="75000"/>
                            </a:schemeClr>
                          </a:solidFill>
                          <a:latin typeface="Cambria Math" panose="02040503050406030204" pitchFamily="18" charset="0"/>
                        </a:rPr>
                        <m:t>𝑏</m:t>
                      </m:r>
                      <m:r>
                        <a:rPr lang="en-US" sz="1400" b="0" i="1" smtClean="0">
                          <a:solidFill>
                            <a:schemeClr val="accent2">
                              <a:lumMod val="75000"/>
                            </a:schemeClr>
                          </a:solidFill>
                          <a:latin typeface="Cambria Math" panose="02040503050406030204" pitchFamily="18" charset="0"/>
                        </a:rPr>
                        <m:t>−1</m:t>
                      </m:r>
                    </m:oMath>
                  </m:oMathPara>
                </a14:m>
                <a:endParaRPr lang="en-US" sz="1400" dirty="0">
                  <a:solidFill>
                    <a:schemeClr val="accent2">
                      <a:lumMod val="75000"/>
                    </a:schemeClr>
                  </a:solidFill>
                </a:endParaRPr>
              </a:p>
            </p:txBody>
          </p:sp>
        </mc:Choice>
        <mc:Fallback xmlns="">
          <p:sp>
            <p:nvSpPr>
              <p:cNvPr id="19" name="TextBox 18">
                <a:extLst>
                  <a:ext uri="{FF2B5EF4-FFF2-40B4-BE49-F238E27FC236}">
                    <a16:creationId xmlns:a16="http://schemas.microsoft.com/office/drawing/2014/main" id="{A59BF536-FC01-16C1-0414-99BBB04601A9}"/>
                  </a:ext>
                </a:extLst>
              </p:cNvPr>
              <p:cNvSpPr txBox="1">
                <a:spLocks noRot="1" noChangeAspect="1" noMove="1" noResize="1" noEditPoints="1" noAdjustHandles="1" noChangeArrowheads="1" noChangeShapeType="1" noTextEdit="1"/>
              </p:cNvSpPr>
              <p:nvPr/>
            </p:nvSpPr>
            <p:spPr>
              <a:xfrm>
                <a:off x="6273411" y="4141136"/>
                <a:ext cx="1010292" cy="215444"/>
              </a:xfrm>
              <a:prstGeom prst="rect">
                <a:avLst/>
              </a:prstGeom>
              <a:blipFill>
                <a:blip r:embed="rId14"/>
                <a:stretch>
                  <a:fillRect l="-2469" r="-1235"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06FADA-81FD-965B-C3B9-CC86DFF44655}"/>
                  </a:ext>
                </a:extLst>
              </p:cNvPr>
              <p:cNvSpPr txBox="1"/>
              <p:nvPr/>
            </p:nvSpPr>
            <p:spPr>
              <a:xfrm>
                <a:off x="7409917" y="4138483"/>
                <a:ext cx="173408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𝑑𝑓</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r>
                        <a:rPr lang="en-US" sz="1400" b="0" i="1" smtClean="0">
                          <a:solidFill>
                            <a:schemeClr val="accent5">
                              <a:lumMod val="75000"/>
                            </a:schemeClr>
                          </a:solidFill>
                          <a:latin typeface="Cambria Math" panose="02040503050406030204" pitchFamily="18" charset="0"/>
                        </a:rPr>
                        <m:t>=</m:t>
                      </m:r>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𝑑𝑓</m:t>
                          </m:r>
                        </m:e>
                        <m:sub>
                          <m:r>
                            <a:rPr lang="en-US" sz="1400" b="0" i="1" smtClean="0">
                              <a:solidFill>
                                <a:schemeClr val="accent5">
                                  <a:lumMod val="75000"/>
                                </a:schemeClr>
                              </a:solidFill>
                              <a:latin typeface="Cambria Math" panose="02040503050406030204" pitchFamily="18" charset="0"/>
                            </a:rPr>
                            <m:t>𝑎</m:t>
                          </m:r>
                        </m:sub>
                      </m:sSub>
                      <m:r>
                        <a:rPr lang="en-US" sz="1400" b="0" i="1" smtClean="0">
                          <a:solidFill>
                            <a:schemeClr val="accent5">
                              <a:lumMod val="75000"/>
                            </a:schemeClr>
                          </a:solidFill>
                          <a:latin typeface="Cambria Math" panose="02040503050406030204" pitchFamily="18" charset="0"/>
                        </a:rPr>
                        <m:t>∗</m:t>
                      </m:r>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𝑑𝑓</m:t>
                          </m:r>
                        </m:e>
                        <m:sub>
                          <m:r>
                            <a:rPr lang="en-US" sz="1400" b="0" i="1" smtClean="0">
                              <a:solidFill>
                                <a:schemeClr val="accent5">
                                  <a:lumMod val="75000"/>
                                </a:schemeClr>
                              </a:solidFill>
                              <a:latin typeface="Cambria Math" panose="02040503050406030204" pitchFamily="18" charset="0"/>
                            </a:rPr>
                            <m:t>𝑏</m:t>
                          </m:r>
                        </m:sub>
                      </m:sSub>
                    </m:oMath>
                  </m:oMathPara>
                </a14:m>
                <a:endParaRPr lang="en-US" sz="1400" dirty="0">
                  <a:solidFill>
                    <a:schemeClr val="accent5">
                      <a:lumMod val="75000"/>
                    </a:schemeClr>
                  </a:solidFill>
                </a:endParaRPr>
              </a:p>
            </p:txBody>
          </p:sp>
        </mc:Choice>
        <mc:Fallback xmlns="">
          <p:sp>
            <p:nvSpPr>
              <p:cNvPr id="20" name="TextBox 19">
                <a:extLst>
                  <a:ext uri="{FF2B5EF4-FFF2-40B4-BE49-F238E27FC236}">
                    <a16:creationId xmlns:a16="http://schemas.microsoft.com/office/drawing/2014/main" id="{9306FADA-81FD-965B-C3B9-CC86DFF44655}"/>
                  </a:ext>
                </a:extLst>
              </p:cNvPr>
              <p:cNvSpPr txBox="1">
                <a:spLocks noRot="1" noChangeAspect="1" noMove="1" noResize="1" noEditPoints="1" noAdjustHandles="1" noChangeArrowheads="1" noChangeShapeType="1" noTextEdit="1"/>
              </p:cNvSpPr>
              <p:nvPr/>
            </p:nvSpPr>
            <p:spPr>
              <a:xfrm>
                <a:off x="7409917" y="4138483"/>
                <a:ext cx="1734083" cy="215444"/>
              </a:xfrm>
              <a:prstGeom prst="rect">
                <a:avLst/>
              </a:prstGeom>
              <a:blipFill>
                <a:blip r:embed="rId15"/>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99245B-D1E5-C52A-787D-F07FD5D241FB}"/>
                  </a:ext>
                </a:extLst>
              </p:cNvPr>
              <p:cNvSpPr txBox="1"/>
              <p:nvPr/>
            </p:nvSpPr>
            <p:spPr>
              <a:xfrm>
                <a:off x="5523144" y="4836958"/>
                <a:ext cx="1163892"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𝑀𝑆</m:t>
                          </m:r>
                        </m:e>
                        <m:sub>
                          <m:r>
                            <a:rPr lang="en-US" sz="1400" b="0" i="1" smtClean="0">
                              <a:solidFill>
                                <a:schemeClr val="accent2">
                                  <a:lumMod val="75000"/>
                                </a:schemeClr>
                              </a:solidFill>
                              <a:latin typeface="Cambria Math" panose="02040503050406030204" pitchFamily="18" charset="0"/>
                            </a:rPr>
                            <m:t>𝑎</m:t>
                          </m:r>
                        </m:sub>
                      </m:sSub>
                      <m:r>
                        <a:rPr lang="en-US" sz="1400" b="0" i="1" smtClean="0">
                          <a:solidFill>
                            <a:schemeClr val="accent2">
                              <a:lumMod val="75000"/>
                            </a:schemeClr>
                          </a:solidFill>
                          <a:latin typeface="Cambria Math" panose="02040503050406030204" pitchFamily="18" charset="0"/>
                        </a:rPr>
                        <m:t>=</m:t>
                      </m:r>
                      <m:f>
                        <m:fPr>
                          <m:ctrlPr>
                            <a:rPr lang="en-US" sz="1400" b="0" i="1" smtClean="0">
                              <a:solidFill>
                                <a:schemeClr val="accent2">
                                  <a:lumMod val="75000"/>
                                </a:schemeClr>
                              </a:solidFill>
                              <a:latin typeface="Cambria Math" panose="02040503050406030204" pitchFamily="18" charset="0"/>
                            </a:rPr>
                          </m:ctrlPr>
                        </m:fPr>
                        <m:num>
                          <m:sSub>
                            <m:sSubPr>
                              <m:ctrlPr>
                                <a:rPr lang="en-US" sz="1400" b="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𝑆𝑆</m:t>
                              </m:r>
                            </m:e>
                            <m:sub>
                              <m:r>
                                <a:rPr lang="en-US" sz="1400" b="0" i="1" smtClean="0">
                                  <a:solidFill>
                                    <a:schemeClr val="accent2">
                                      <a:lumMod val="75000"/>
                                    </a:schemeClr>
                                  </a:solidFill>
                                  <a:latin typeface="Cambria Math" panose="02040503050406030204" pitchFamily="18" charset="0"/>
                                </a:rPr>
                                <m:t>𝑎</m:t>
                              </m:r>
                            </m:sub>
                          </m:sSub>
                        </m:num>
                        <m:den>
                          <m:sSub>
                            <m:sSubPr>
                              <m:ctrlPr>
                                <a:rPr lang="en-US" sz="1400" b="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𝑑𝑓</m:t>
                              </m:r>
                            </m:e>
                            <m:sub>
                              <m:r>
                                <a:rPr lang="en-US" sz="1400" b="0" i="1" smtClean="0">
                                  <a:solidFill>
                                    <a:schemeClr val="accent2">
                                      <a:lumMod val="75000"/>
                                    </a:schemeClr>
                                  </a:solidFill>
                                  <a:latin typeface="Cambria Math" panose="02040503050406030204" pitchFamily="18" charset="0"/>
                                </a:rPr>
                                <m:t>𝑎</m:t>
                              </m:r>
                            </m:sub>
                          </m:sSub>
                        </m:den>
                      </m:f>
                    </m:oMath>
                  </m:oMathPara>
                </a14:m>
                <a:endParaRPr lang="en-US" sz="1400" dirty="0">
                  <a:solidFill>
                    <a:schemeClr val="accent2">
                      <a:lumMod val="75000"/>
                    </a:schemeClr>
                  </a:solidFill>
                </a:endParaRPr>
              </a:p>
            </p:txBody>
          </p:sp>
        </mc:Choice>
        <mc:Fallback xmlns="">
          <p:sp>
            <p:nvSpPr>
              <p:cNvPr id="21" name="TextBox 20">
                <a:extLst>
                  <a:ext uri="{FF2B5EF4-FFF2-40B4-BE49-F238E27FC236}">
                    <a16:creationId xmlns:a16="http://schemas.microsoft.com/office/drawing/2014/main" id="{E299245B-D1E5-C52A-787D-F07FD5D241FB}"/>
                  </a:ext>
                </a:extLst>
              </p:cNvPr>
              <p:cNvSpPr txBox="1">
                <a:spLocks noRot="1" noChangeAspect="1" noMove="1" noResize="1" noEditPoints="1" noAdjustHandles="1" noChangeArrowheads="1" noChangeShapeType="1" noTextEdit="1"/>
              </p:cNvSpPr>
              <p:nvPr/>
            </p:nvSpPr>
            <p:spPr>
              <a:xfrm>
                <a:off x="5523144" y="4836958"/>
                <a:ext cx="1163892" cy="442493"/>
              </a:xfrm>
              <a:prstGeom prst="rect">
                <a:avLst/>
              </a:prstGeom>
              <a:blipFill>
                <a:blip r:embed="rId16"/>
                <a:stretch>
                  <a:fillRect t="-27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0DBA495-9616-7BAC-DF4E-DE0ED69E2ECD}"/>
                  </a:ext>
                </a:extLst>
              </p:cNvPr>
              <p:cNvSpPr txBox="1"/>
              <p:nvPr/>
            </p:nvSpPr>
            <p:spPr>
              <a:xfrm>
                <a:off x="6739596" y="4839725"/>
                <a:ext cx="1163892"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𝑀𝑆</m:t>
                          </m:r>
                        </m:e>
                        <m:sub>
                          <m:r>
                            <a:rPr lang="en-US" sz="1400" b="0" i="1" smtClean="0">
                              <a:solidFill>
                                <a:schemeClr val="accent2">
                                  <a:lumMod val="75000"/>
                                </a:schemeClr>
                              </a:solidFill>
                              <a:latin typeface="Cambria Math" panose="02040503050406030204" pitchFamily="18" charset="0"/>
                            </a:rPr>
                            <m:t>𝑏</m:t>
                          </m:r>
                        </m:sub>
                      </m:sSub>
                      <m:r>
                        <a:rPr lang="en-US" sz="1400" b="0" i="1" smtClean="0">
                          <a:solidFill>
                            <a:schemeClr val="accent2">
                              <a:lumMod val="75000"/>
                            </a:schemeClr>
                          </a:solidFill>
                          <a:latin typeface="Cambria Math" panose="02040503050406030204" pitchFamily="18" charset="0"/>
                        </a:rPr>
                        <m:t>=</m:t>
                      </m:r>
                      <m:f>
                        <m:fPr>
                          <m:ctrlPr>
                            <a:rPr lang="en-US" sz="1400" b="0" i="1" smtClean="0">
                              <a:solidFill>
                                <a:schemeClr val="accent2">
                                  <a:lumMod val="75000"/>
                                </a:schemeClr>
                              </a:solidFill>
                              <a:latin typeface="Cambria Math" panose="02040503050406030204" pitchFamily="18" charset="0"/>
                            </a:rPr>
                          </m:ctrlPr>
                        </m:fPr>
                        <m:num>
                          <m:sSub>
                            <m:sSubPr>
                              <m:ctrlPr>
                                <a:rPr lang="en-US" sz="1400" b="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𝑆𝑆</m:t>
                              </m:r>
                            </m:e>
                            <m:sub>
                              <m:r>
                                <a:rPr lang="en-US" sz="1400" b="0" i="1" smtClean="0">
                                  <a:solidFill>
                                    <a:schemeClr val="accent2">
                                      <a:lumMod val="75000"/>
                                    </a:schemeClr>
                                  </a:solidFill>
                                  <a:latin typeface="Cambria Math" panose="02040503050406030204" pitchFamily="18" charset="0"/>
                                </a:rPr>
                                <m:t>𝑏</m:t>
                              </m:r>
                            </m:sub>
                          </m:sSub>
                        </m:num>
                        <m:den>
                          <m:sSub>
                            <m:sSubPr>
                              <m:ctrlPr>
                                <a:rPr lang="en-US" sz="1400" b="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𝑑𝑓</m:t>
                              </m:r>
                            </m:e>
                            <m:sub>
                              <m:r>
                                <a:rPr lang="en-US" sz="1400" b="0" i="1" smtClean="0">
                                  <a:solidFill>
                                    <a:schemeClr val="accent2">
                                      <a:lumMod val="75000"/>
                                    </a:schemeClr>
                                  </a:solidFill>
                                  <a:latin typeface="Cambria Math" panose="02040503050406030204" pitchFamily="18" charset="0"/>
                                </a:rPr>
                                <m:t>𝑏</m:t>
                              </m:r>
                            </m:sub>
                          </m:sSub>
                        </m:den>
                      </m:f>
                    </m:oMath>
                  </m:oMathPara>
                </a14:m>
                <a:endParaRPr lang="en-US" sz="1400" dirty="0">
                  <a:solidFill>
                    <a:schemeClr val="accent2">
                      <a:lumMod val="75000"/>
                    </a:schemeClr>
                  </a:solidFill>
                </a:endParaRPr>
              </a:p>
            </p:txBody>
          </p:sp>
        </mc:Choice>
        <mc:Fallback xmlns="">
          <p:sp>
            <p:nvSpPr>
              <p:cNvPr id="22" name="TextBox 21">
                <a:extLst>
                  <a:ext uri="{FF2B5EF4-FFF2-40B4-BE49-F238E27FC236}">
                    <a16:creationId xmlns:a16="http://schemas.microsoft.com/office/drawing/2014/main" id="{E0DBA495-9616-7BAC-DF4E-DE0ED69E2ECD}"/>
                  </a:ext>
                </a:extLst>
              </p:cNvPr>
              <p:cNvSpPr txBox="1">
                <a:spLocks noRot="1" noChangeAspect="1" noMove="1" noResize="1" noEditPoints="1" noAdjustHandles="1" noChangeArrowheads="1" noChangeShapeType="1" noTextEdit="1"/>
              </p:cNvSpPr>
              <p:nvPr/>
            </p:nvSpPr>
            <p:spPr>
              <a:xfrm>
                <a:off x="6739596" y="4839725"/>
                <a:ext cx="1163892" cy="442493"/>
              </a:xfrm>
              <a:prstGeom prst="rect">
                <a:avLst/>
              </a:prstGeom>
              <a:blipFill>
                <a:blip r:embed="rId17"/>
                <a:stretch>
                  <a:fillRect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2D534CF-4C1B-68D2-EACE-17B655FA1526}"/>
                  </a:ext>
                </a:extLst>
              </p:cNvPr>
              <p:cNvSpPr txBox="1"/>
              <p:nvPr/>
            </p:nvSpPr>
            <p:spPr>
              <a:xfrm>
                <a:off x="7969012" y="4839726"/>
                <a:ext cx="1163892"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𝑀𝑆</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r>
                        <a:rPr lang="en-US" sz="1400" b="0" i="1" smtClean="0">
                          <a:solidFill>
                            <a:schemeClr val="accent5">
                              <a:lumMod val="75000"/>
                            </a:schemeClr>
                          </a:solidFill>
                          <a:latin typeface="Cambria Math" panose="02040503050406030204" pitchFamily="18" charset="0"/>
                        </a:rPr>
                        <m:t>=</m:t>
                      </m:r>
                      <m:f>
                        <m:fPr>
                          <m:ctrlPr>
                            <a:rPr lang="en-US" sz="1400" b="0" i="1" smtClean="0">
                              <a:solidFill>
                                <a:schemeClr val="accent5">
                                  <a:lumMod val="75000"/>
                                </a:schemeClr>
                              </a:solidFill>
                              <a:latin typeface="Cambria Math" panose="02040503050406030204" pitchFamily="18" charset="0"/>
                            </a:rPr>
                          </m:ctrlPr>
                        </m:fPr>
                        <m:num>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𝑆𝑆</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num>
                        <m:den>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𝑑𝑓</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den>
                      </m:f>
                    </m:oMath>
                  </m:oMathPara>
                </a14:m>
                <a:endParaRPr lang="en-US" sz="1400" dirty="0">
                  <a:solidFill>
                    <a:schemeClr val="accent5">
                      <a:lumMod val="75000"/>
                    </a:schemeClr>
                  </a:solidFill>
                </a:endParaRPr>
              </a:p>
            </p:txBody>
          </p:sp>
        </mc:Choice>
        <mc:Fallback xmlns="">
          <p:sp>
            <p:nvSpPr>
              <p:cNvPr id="23" name="TextBox 22">
                <a:extLst>
                  <a:ext uri="{FF2B5EF4-FFF2-40B4-BE49-F238E27FC236}">
                    <a16:creationId xmlns:a16="http://schemas.microsoft.com/office/drawing/2014/main" id="{82D534CF-4C1B-68D2-EACE-17B655FA1526}"/>
                  </a:ext>
                </a:extLst>
              </p:cNvPr>
              <p:cNvSpPr txBox="1">
                <a:spLocks noRot="1" noChangeAspect="1" noMove="1" noResize="1" noEditPoints="1" noAdjustHandles="1" noChangeArrowheads="1" noChangeShapeType="1" noTextEdit="1"/>
              </p:cNvSpPr>
              <p:nvPr/>
            </p:nvSpPr>
            <p:spPr>
              <a:xfrm>
                <a:off x="7969012" y="4839726"/>
                <a:ext cx="1163892" cy="442493"/>
              </a:xfrm>
              <a:prstGeom prst="rect">
                <a:avLst/>
              </a:prstGeom>
              <a:blipFill>
                <a:blip r:embed="rId18"/>
                <a:stretch>
                  <a:fillRect l="-3226"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0E744F0-5CC7-EC30-D967-BA6E92C2F29F}"/>
                  </a:ext>
                </a:extLst>
              </p:cNvPr>
              <p:cNvSpPr txBox="1"/>
              <p:nvPr/>
            </p:nvSpPr>
            <p:spPr>
              <a:xfrm>
                <a:off x="6290026" y="5415617"/>
                <a:ext cx="1163892"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𝑀𝑆</m:t>
                          </m:r>
                        </m:e>
                        <m:sub>
                          <m:r>
                            <a:rPr lang="en-US" sz="1400" b="0" i="1" smtClean="0">
                              <a:solidFill>
                                <a:schemeClr val="accent6">
                                  <a:lumMod val="50000"/>
                                </a:schemeClr>
                              </a:solidFill>
                              <a:latin typeface="Cambria Math" panose="02040503050406030204" pitchFamily="18" charset="0"/>
                            </a:rPr>
                            <m:t>𝑒</m:t>
                          </m:r>
                        </m:sub>
                      </m:sSub>
                      <m:r>
                        <a:rPr lang="en-US" sz="1400" b="0" i="1" smtClean="0">
                          <a:solidFill>
                            <a:schemeClr val="accent6">
                              <a:lumMod val="50000"/>
                            </a:schemeClr>
                          </a:solidFill>
                          <a:latin typeface="Cambria Math" panose="02040503050406030204" pitchFamily="18" charset="0"/>
                        </a:rPr>
                        <m:t>=</m:t>
                      </m:r>
                      <m:f>
                        <m:fPr>
                          <m:ctrlPr>
                            <a:rPr lang="en-US" sz="1400" b="0" i="1" smtClean="0">
                              <a:solidFill>
                                <a:schemeClr val="accent6">
                                  <a:lumMod val="50000"/>
                                </a:schemeClr>
                              </a:solidFill>
                              <a:latin typeface="Cambria Math" panose="02040503050406030204" pitchFamily="18" charset="0"/>
                            </a:rPr>
                          </m:ctrlPr>
                        </m:fPr>
                        <m:num>
                          <m:sSub>
                            <m:sSubPr>
                              <m:ctrlPr>
                                <a:rPr lang="en-US" sz="1400" b="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𝑆𝑆</m:t>
                              </m:r>
                            </m:e>
                            <m:sub>
                              <m:r>
                                <a:rPr lang="en-US" sz="1400" b="0" i="1" smtClean="0">
                                  <a:solidFill>
                                    <a:schemeClr val="accent6">
                                      <a:lumMod val="50000"/>
                                    </a:schemeClr>
                                  </a:solidFill>
                                  <a:latin typeface="Cambria Math" panose="02040503050406030204" pitchFamily="18" charset="0"/>
                                </a:rPr>
                                <m:t>𝑒</m:t>
                              </m:r>
                            </m:sub>
                          </m:sSub>
                        </m:num>
                        <m:den>
                          <m:sSub>
                            <m:sSubPr>
                              <m:ctrlPr>
                                <a:rPr lang="en-US" sz="1400" b="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𝑑𝑓</m:t>
                              </m:r>
                            </m:e>
                            <m:sub>
                              <m:r>
                                <a:rPr lang="en-US" sz="1400" b="0" i="1" smtClean="0">
                                  <a:solidFill>
                                    <a:schemeClr val="accent6">
                                      <a:lumMod val="50000"/>
                                    </a:schemeClr>
                                  </a:solidFill>
                                  <a:latin typeface="Cambria Math" panose="02040503050406030204" pitchFamily="18" charset="0"/>
                                </a:rPr>
                                <m:t>𝑒</m:t>
                              </m:r>
                            </m:sub>
                          </m:sSub>
                        </m:den>
                      </m:f>
                    </m:oMath>
                  </m:oMathPara>
                </a14:m>
                <a:endParaRPr lang="en-US" sz="1400" dirty="0">
                  <a:solidFill>
                    <a:schemeClr val="accent6">
                      <a:lumMod val="50000"/>
                    </a:schemeClr>
                  </a:solidFill>
                </a:endParaRPr>
              </a:p>
            </p:txBody>
          </p:sp>
        </mc:Choice>
        <mc:Fallback xmlns="">
          <p:sp>
            <p:nvSpPr>
              <p:cNvPr id="24" name="TextBox 23">
                <a:extLst>
                  <a:ext uri="{FF2B5EF4-FFF2-40B4-BE49-F238E27FC236}">
                    <a16:creationId xmlns:a16="http://schemas.microsoft.com/office/drawing/2014/main" id="{20E744F0-5CC7-EC30-D967-BA6E92C2F29F}"/>
                  </a:ext>
                </a:extLst>
              </p:cNvPr>
              <p:cNvSpPr txBox="1">
                <a:spLocks noRot="1" noChangeAspect="1" noMove="1" noResize="1" noEditPoints="1" noAdjustHandles="1" noChangeArrowheads="1" noChangeShapeType="1" noTextEdit="1"/>
              </p:cNvSpPr>
              <p:nvPr/>
            </p:nvSpPr>
            <p:spPr>
              <a:xfrm>
                <a:off x="6290026" y="5415617"/>
                <a:ext cx="1163892" cy="442493"/>
              </a:xfrm>
              <a:prstGeom prst="rect">
                <a:avLst/>
              </a:prstGeom>
              <a:blipFill>
                <a:blip r:embed="rId19"/>
                <a:stretch>
                  <a:fillRect t="-27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DF212D6-57EE-5FF1-1CEC-60E827446D8E}"/>
                  </a:ext>
                </a:extLst>
              </p:cNvPr>
              <p:cNvSpPr txBox="1"/>
              <p:nvPr/>
            </p:nvSpPr>
            <p:spPr>
              <a:xfrm>
                <a:off x="5484234" y="6203214"/>
                <a:ext cx="1057494" cy="4469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𝐹</m:t>
                          </m:r>
                        </m:e>
                        <m:sub>
                          <m:r>
                            <a:rPr lang="en-US" sz="1400" b="0" i="1" smtClean="0">
                              <a:solidFill>
                                <a:schemeClr val="accent2">
                                  <a:lumMod val="75000"/>
                                </a:schemeClr>
                              </a:solidFill>
                              <a:latin typeface="Cambria Math" panose="02040503050406030204" pitchFamily="18" charset="0"/>
                            </a:rPr>
                            <m:t>𝑎</m:t>
                          </m:r>
                        </m:sub>
                      </m:sSub>
                      <m:r>
                        <a:rPr lang="en-US" sz="1400" b="0" i="1" smtClean="0">
                          <a:solidFill>
                            <a:schemeClr val="accent2">
                              <a:lumMod val="75000"/>
                            </a:schemeClr>
                          </a:solidFill>
                          <a:latin typeface="Cambria Math" panose="02040503050406030204" pitchFamily="18" charset="0"/>
                        </a:rPr>
                        <m:t>=</m:t>
                      </m:r>
                      <m:f>
                        <m:fPr>
                          <m:ctrlPr>
                            <a:rPr lang="en-US" sz="1400" b="0" i="1" smtClean="0">
                              <a:solidFill>
                                <a:schemeClr val="accent2">
                                  <a:lumMod val="75000"/>
                                </a:schemeClr>
                              </a:solidFill>
                              <a:latin typeface="Cambria Math" panose="02040503050406030204" pitchFamily="18" charset="0"/>
                            </a:rPr>
                          </m:ctrlPr>
                        </m:fPr>
                        <m:num>
                          <m:sSub>
                            <m:sSubPr>
                              <m:ctrlPr>
                                <a:rPr lang="en-US" sz="1400" b="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𝑀𝑆</m:t>
                              </m:r>
                            </m:e>
                            <m:sub>
                              <m:r>
                                <a:rPr lang="en-US" sz="1400" b="0" i="1" smtClean="0">
                                  <a:solidFill>
                                    <a:schemeClr val="accent2">
                                      <a:lumMod val="75000"/>
                                    </a:schemeClr>
                                  </a:solidFill>
                                  <a:latin typeface="Cambria Math" panose="02040503050406030204" pitchFamily="18" charset="0"/>
                                </a:rPr>
                                <m:t>𝑎</m:t>
                              </m:r>
                            </m:sub>
                          </m:sSub>
                        </m:num>
                        <m:den>
                          <m:sSub>
                            <m:sSubPr>
                              <m:ctrlPr>
                                <a:rPr lang="en-US" sz="1400" b="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𝑀𝑆</m:t>
                              </m:r>
                            </m:e>
                            <m:sub>
                              <m:r>
                                <a:rPr lang="en-US" sz="1400" b="0" i="1" smtClean="0">
                                  <a:solidFill>
                                    <a:schemeClr val="accent6">
                                      <a:lumMod val="50000"/>
                                    </a:schemeClr>
                                  </a:solidFill>
                                  <a:latin typeface="Cambria Math" panose="02040503050406030204" pitchFamily="18" charset="0"/>
                                </a:rPr>
                                <m:t>𝑒</m:t>
                              </m:r>
                            </m:sub>
                          </m:sSub>
                        </m:den>
                      </m:f>
                    </m:oMath>
                  </m:oMathPara>
                </a14:m>
                <a:endParaRPr lang="en-US" sz="1400" dirty="0">
                  <a:solidFill>
                    <a:schemeClr val="accent2">
                      <a:lumMod val="75000"/>
                    </a:schemeClr>
                  </a:solidFill>
                </a:endParaRPr>
              </a:p>
            </p:txBody>
          </p:sp>
        </mc:Choice>
        <mc:Fallback xmlns="">
          <p:sp>
            <p:nvSpPr>
              <p:cNvPr id="25" name="TextBox 24">
                <a:extLst>
                  <a:ext uri="{FF2B5EF4-FFF2-40B4-BE49-F238E27FC236}">
                    <a16:creationId xmlns:a16="http://schemas.microsoft.com/office/drawing/2014/main" id="{FDF212D6-57EE-5FF1-1CEC-60E827446D8E}"/>
                  </a:ext>
                </a:extLst>
              </p:cNvPr>
              <p:cNvSpPr txBox="1">
                <a:spLocks noRot="1" noChangeAspect="1" noMove="1" noResize="1" noEditPoints="1" noAdjustHandles="1" noChangeArrowheads="1" noChangeShapeType="1" noTextEdit="1"/>
              </p:cNvSpPr>
              <p:nvPr/>
            </p:nvSpPr>
            <p:spPr>
              <a:xfrm>
                <a:off x="5484234" y="6203214"/>
                <a:ext cx="1057494" cy="446917"/>
              </a:xfrm>
              <a:prstGeom prst="rect">
                <a:avLst/>
              </a:prstGeom>
              <a:blipFill>
                <a:blip r:embed="rId20"/>
                <a:stretch>
                  <a:fillRect t="-2778"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68B020B-31BF-DA81-93B6-114BFE33B2E4}"/>
                  </a:ext>
                </a:extLst>
              </p:cNvPr>
              <p:cNvSpPr txBox="1"/>
              <p:nvPr/>
            </p:nvSpPr>
            <p:spPr>
              <a:xfrm>
                <a:off x="6706939" y="6195011"/>
                <a:ext cx="1057494" cy="4469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𝐹</m:t>
                          </m:r>
                        </m:e>
                        <m:sub>
                          <m:r>
                            <a:rPr lang="en-US" sz="1400" b="0" i="1" smtClean="0">
                              <a:solidFill>
                                <a:schemeClr val="accent2">
                                  <a:lumMod val="75000"/>
                                </a:schemeClr>
                              </a:solidFill>
                              <a:latin typeface="Cambria Math" panose="02040503050406030204" pitchFamily="18" charset="0"/>
                            </a:rPr>
                            <m:t>𝑏</m:t>
                          </m:r>
                        </m:sub>
                      </m:sSub>
                      <m:r>
                        <a:rPr lang="en-US" sz="1400" b="0" i="1" smtClean="0">
                          <a:solidFill>
                            <a:schemeClr val="accent2">
                              <a:lumMod val="75000"/>
                            </a:schemeClr>
                          </a:solidFill>
                          <a:latin typeface="Cambria Math" panose="02040503050406030204" pitchFamily="18" charset="0"/>
                        </a:rPr>
                        <m:t>=</m:t>
                      </m:r>
                      <m:f>
                        <m:fPr>
                          <m:ctrlPr>
                            <a:rPr lang="en-US" sz="1400" b="0" i="1" smtClean="0">
                              <a:solidFill>
                                <a:schemeClr val="accent2">
                                  <a:lumMod val="75000"/>
                                </a:schemeClr>
                              </a:solidFill>
                              <a:latin typeface="Cambria Math" panose="02040503050406030204" pitchFamily="18" charset="0"/>
                            </a:rPr>
                          </m:ctrlPr>
                        </m:fPr>
                        <m:num>
                          <m:sSub>
                            <m:sSubPr>
                              <m:ctrlPr>
                                <a:rPr lang="en-US" sz="1400" b="0" i="1" smtClean="0">
                                  <a:solidFill>
                                    <a:schemeClr val="accent2">
                                      <a:lumMod val="75000"/>
                                    </a:schemeClr>
                                  </a:solidFill>
                                  <a:latin typeface="Cambria Math" panose="02040503050406030204" pitchFamily="18" charset="0"/>
                                </a:rPr>
                              </m:ctrlPr>
                            </m:sSubPr>
                            <m:e>
                              <m:r>
                                <a:rPr lang="en-US" sz="1400" b="0" i="1" smtClean="0">
                                  <a:solidFill>
                                    <a:schemeClr val="accent2">
                                      <a:lumMod val="75000"/>
                                    </a:schemeClr>
                                  </a:solidFill>
                                  <a:latin typeface="Cambria Math" panose="02040503050406030204" pitchFamily="18" charset="0"/>
                                </a:rPr>
                                <m:t>𝑀𝑆</m:t>
                              </m:r>
                            </m:e>
                            <m:sub>
                              <m:r>
                                <a:rPr lang="en-US" sz="1400" b="0" i="1" smtClean="0">
                                  <a:solidFill>
                                    <a:schemeClr val="accent2">
                                      <a:lumMod val="75000"/>
                                    </a:schemeClr>
                                  </a:solidFill>
                                  <a:latin typeface="Cambria Math" panose="02040503050406030204" pitchFamily="18" charset="0"/>
                                </a:rPr>
                                <m:t>𝑏</m:t>
                              </m:r>
                            </m:sub>
                          </m:sSub>
                        </m:num>
                        <m:den>
                          <m:sSub>
                            <m:sSubPr>
                              <m:ctrlPr>
                                <a:rPr lang="en-US" sz="1400" b="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𝑀𝑆</m:t>
                              </m:r>
                            </m:e>
                            <m:sub>
                              <m:r>
                                <a:rPr lang="en-US" sz="1400" b="0" i="1" smtClean="0">
                                  <a:solidFill>
                                    <a:schemeClr val="accent6">
                                      <a:lumMod val="50000"/>
                                    </a:schemeClr>
                                  </a:solidFill>
                                  <a:latin typeface="Cambria Math" panose="02040503050406030204" pitchFamily="18" charset="0"/>
                                </a:rPr>
                                <m:t>𝑒</m:t>
                              </m:r>
                            </m:sub>
                          </m:sSub>
                        </m:den>
                      </m:f>
                    </m:oMath>
                  </m:oMathPara>
                </a14:m>
                <a:endParaRPr lang="en-US" sz="1400" dirty="0">
                  <a:solidFill>
                    <a:schemeClr val="accent2">
                      <a:lumMod val="75000"/>
                    </a:schemeClr>
                  </a:solidFill>
                </a:endParaRPr>
              </a:p>
            </p:txBody>
          </p:sp>
        </mc:Choice>
        <mc:Fallback xmlns="">
          <p:sp>
            <p:nvSpPr>
              <p:cNvPr id="26" name="TextBox 25">
                <a:extLst>
                  <a:ext uri="{FF2B5EF4-FFF2-40B4-BE49-F238E27FC236}">
                    <a16:creationId xmlns:a16="http://schemas.microsoft.com/office/drawing/2014/main" id="{268B020B-31BF-DA81-93B6-114BFE33B2E4}"/>
                  </a:ext>
                </a:extLst>
              </p:cNvPr>
              <p:cNvSpPr txBox="1">
                <a:spLocks noRot="1" noChangeAspect="1" noMove="1" noResize="1" noEditPoints="1" noAdjustHandles="1" noChangeArrowheads="1" noChangeShapeType="1" noTextEdit="1"/>
              </p:cNvSpPr>
              <p:nvPr/>
            </p:nvSpPr>
            <p:spPr>
              <a:xfrm>
                <a:off x="6706939" y="6195011"/>
                <a:ext cx="1057494" cy="446917"/>
              </a:xfrm>
              <a:prstGeom prst="rect">
                <a:avLst/>
              </a:prstGeom>
              <a:blipFill>
                <a:blip r:embed="rId21"/>
                <a:stretch>
                  <a:fillRect t="-2703"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60B1E10-5154-75D7-A0FA-F08508B818E1}"/>
                  </a:ext>
                </a:extLst>
              </p:cNvPr>
              <p:cNvSpPr txBox="1"/>
              <p:nvPr/>
            </p:nvSpPr>
            <p:spPr>
              <a:xfrm>
                <a:off x="7879218" y="6205815"/>
                <a:ext cx="1057494" cy="4410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𝐹</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r>
                        <a:rPr lang="en-US" sz="1400" b="0" i="1" smtClean="0">
                          <a:solidFill>
                            <a:schemeClr val="accent5">
                              <a:lumMod val="75000"/>
                            </a:schemeClr>
                          </a:solidFill>
                          <a:latin typeface="Cambria Math" panose="02040503050406030204" pitchFamily="18" charset="0"/>
                        </a:rPr>
                        <m:t>=</m:t>
                      </m:r>
                      <m:f>
                        <m:fPr>
                          <m:ctrlPr>
                            <a:rPr lang="en-US" sz="1400" b="0" i="1" smtClean="0">
                              <a:solidFill>
                                <a:schemeClr val="accent5">
                                  <a:lumMod val="75000"/>
                                </a:schemeClr>
                              </a:solidFill>
                              <a:latin typeface="Cambria Math" panose="02040503050406030204" pitchFamily="18" charset="0"/>
                            </a:rPr>
                          </m:ctrlPr>
                        </m:fPr>
                        <m:num>
                          <m:sSub>
                            <m:sSubPr>
                              <m:ctrlPr>
                                <a:rPr lang="en-US" sz="1400" b="0" i="1" smtClean="0">
                                  <a:solidFill>
                                    <a:schemeClr val="accent5">
                                      <a:lumMod val="75000"/>
                                    </a:schemeClr>
                                  </a:solidFill>
                                  <a:latin typeface="Cambria Math" panose="02040503050406030204" pitchFamily="18" charset="0"/>
                                </a:rPr>
                              </m:ctrlPr>
                            </m:sSubPr>
                            <m:e>
                              <m:r>
                                <a:rPr lang="en-US" sz="1400" b="0" i="1" smtClean="0">
                                  <a:solidFill>
                                    <a:schemeClr val="accent5">
                                      <a:lumMod val="75000"/>
                                    </a:schemeClr>
                                  </a:solidFill>
                                  <a:latin typeface="Cambria Math" panose="02040503050406030204" pitchFamily="18" charset="0"/>
                                </a:rPr>
                                <m:t>𝑀𝑆</m:t>
                              </m:r>
                            </m:e>
                            <m:sub>
                              <m:r>
                                <a:rPr lang="en-US" sz="1400" b="0" i="1" smtClean="0">
                                  <a:solidFill>
                                    <a:schemeClr val="accent5">
                                      <a:lumMod val="75000"/>
                                    </a:schemeClr>
                                  </a:solidFill>
                                  <a:latin typeface="Cambria Math" panose="02040503050406030204" pitchFamily="18" charset="0"/>
                                </a:rPr>
                                <m:t>𝑎</m:t>
                              </m:r>
                              <m:r>
                                <a:rPr lang="en-US" sz="1400" b="0" i="1" smtClean="0">
                                  <a:solidFill>
                                    <a:schemeClr val="accent5">
                                      <a:lumMod val="75000"/>
                                    </a:schemeClr>
                                  </a:solidFill>
                                  <a:latin typeface="Cambria Math" panose="02040503050406030204" pitchFamily="18" charset="0"/>
                                </a:rPr>
                                <m:t>∗</m:t>
                              </m:r>
                              <m:r>
                                <a:rPr lang="en-US" sz="1400" b="0" i="1" smtClean="0">
                                  <a:solidFill>
                                    <a:schemeClr val="accent5">
                                      <a:lumMod val="75000"/>
                                    </a:schemeClr>
                                  </a:solidFill>
                                  <a:latin typeface="Cambria Math" panose="02040503050406030204" pitchFamily="18" charset="0"/>
                                </a:rPr>
                                <m:t>𝑏</m:t>
                              </m:r>
                            </m:sub>
                          </m:sSub>
                        </m:num>
                        <m:den>
                          <m:sSub>
                            <m:sSubPr>
                              <m:ctrlPr>
                                <a:rPr lang="en-US" sz="1400" b="0" i="1" smtClean="0">
                                  <a:solidFill>
                                    <a:schemeClr val="accent6">
                                      <a:lumMod val="50000"/>
                                    </a:schemeClr>
                                  </a:solidFill>
                                  <a:latin typeface="Cambria Math" panose="02040503050406030204" pitchFamily="18" charset="0"/>
                                </a:rPr>
                              </m:ctrlPr>
                            </m:sSubPr>
                            <m:e>
                              <m:r>
                                <a:rPr lang="en-US" sz="1400" b="0" i="1" smtClean="0">
                                  <a:solidFill>
                                    <a:schemeClr val="accent6">
                                      <a:lumMod val="50000"/>
                                    </a:schemeClr>
                                  </a:solidFill>
                                  <a:latin typeface="Cambria Math" panose="02040503050406030204" pitchFamily="18" charset="0"/>
                                </a:rPr>
                                <m:t>𝑀𝑆</m:t>
                              </m:r>
                            </m:e>
                            <m:sub>
                              <m:r>
                                <a:rPr lang="en-US" sz="1400" b="0" i="1" smtClean="0">
                                  <a:solidFill>
                                    <a:schemeClr val="accent6">
                                      <a:lumMod val="50000"/>
                                    </a:schemeClr>
                                  </a:solidFill>
                                  <a:latin typeface="Cambria Math" panose="02040503050406030204" pitchFamily="18" charset="0"/>
                                </a:rPr>
                                <m:t>𝑒</m:t>
                              </m:r>
                            </m:sub>
                          </m:sSub>
                        </m:den>
                      </m:f>
                    </m:oMath>
                  </m:oMathPara>
                </a14:m>
                <a:endParaRPr lang="en-US" sz="1400" dirty="0">
                  <a:solidFill>
                    <a:schemeClr val="accent5">
                      <a:lumMod val="75000"/>
                    </a:schemeClr>
                  </a:solidFill>
                </a:endParaRPr>
              </a:p>
            </p:txBody>
          </p:sp>
        </mc:Choice>
        <mc:Fallback xmlns="">
          <p:sp>
            <p:nvSpPr>
              <p:cNvPr id="27" name="TextBox 26">
                <a:extLst>
                  <a:ext uri="{FF2B5EF4-FFF2-40B4-BE49-F238E27FC236}">
                    <a16:creationId xmlns:a16="http://schemas.microsoft.com/office/drawing/2014/main" id="{660B1E10-5154-75D7-A0FA-F08508B818E1}"/>
                  </a:ext>
                </a:extLst>
              </p:cNvPr>
              <p:cNvSpPr txBox="1">
                <a:spLocks noRot="1" noChangeAspect="1" noMove="1" noResize="1" noEditPoints="1" noAdjustHandles="1" noChangeArrowheads="1" noChangeShapeType="1" noTextEdit="1"/>
              </p:cNvSpPr>
              <p:nvPr/>
            </p:nvSpPr>
            <p:spPr>
              <a:xfrm>
                <a:off x="7879218" y="6205815"/>
                <a:ext cx="1057494" cy="441083"/>
              </a:xfrm>
              <a:prstGeom prst="rect">
                <a:avLst/>
              </a:prstGeom>
              <a:blipFill>
                <a:blip r:embed="rId22"/>
                <a:stretch>
                  <a:fillRect l="-4762" t="-2778" r="-2381" b="-5556"/>
                </a:stretch>
              </a:blipFill>
            </p:spPr>
            <p:txBody>
              <a:bodyPr/>
              <a:lstStyle/>
              <a:p>
                <a:r>
                  <a:rPr lang="en-US">
                    <a:noFill/>
                  </a:rPr>
                  <a:t> </a:t>
                </a:r>
              </a:p>
            </p:txBody>
          </p:sp>
        </mc:Fallback>
      </mc:AlternateContent>
    </p:spTree>
    <p:extLst>
      <p:ext uri="{BB962C8B-B14F-4D97-AF65-F5344CB8AC3E}">
        <p14:creationId xmlns:p14="http://schemas.microsoft.com/office/powerpoint/2010/main" val="69088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Context Dependent Learning</a:t>
            </a:r>
          </a:p>
        </p:txBody>
      </p:sp>
      <p:sp>
        <p:nvSpPr>
          <p:cNvPr id="3" name="Content Placeholder 2"/>
          <p:cNvSpPr>
            <a:spLocks noGrp="1"/>
          </p:cNvSpPr>
          <p:nvPr>
            <p:ph idx="1"/>
          </p:nvPr>
        </p:nvSpPr>
        <p:spPr>
          <a:xfrm>
            <a:off x="457200" y="838200"/>
            <a:ext cx="8229600" cy="3200400"/>
          </a:xfrm>
        </p:spPr>
        <p:txBody>
          <a:bodyPr>
            <a:noAutofit/>
          </a:bodyPr>
          <a:lstStyle/>
          <a:p>
            <a:pPr marL="0" indent="0">
              <a:buNone/>
            </a:pPr>
            <a:r>
              <a:rPr lang="en-US" sz="2400" dirty="0">
                <a:latin typeface="Arial" panose="020B0604020202020204" pitchFamily="34" charset="0"/>
                <a:cs typeface="Arial" panose="020B0604020202020204" pitchFamily="34" charset="0"/>
              </a:rPr>
              <a:t>Evidence suggests that memory is best when the learning environment is the same as the test environment.  In other words, you should study in the classroom where the test will take place.  In one famous studies, mountain climbers learned a set of words either at </a:t>
            </a:r>
            <a:r>
              <a:rPr lang="en-US" sz="2400" b="1" dirty="0">
                <a:solidFill>
                  <a:schemeClr val="accent6"/>
                </a:solidFill>
                <a:latin typeface="Arial" panose="020B0604020202020204" pitchFamily="34" charset="0"/>
                <a:cs typeface="Arial" panose="020B0604020202020204" pitchFamily="34" charset="0"/>
              </a:rPr>
              <a:t>base camp</a:t>
            </a:r>
            <a:r>
              <a:rPr lang="en-US" sz="2400" dirty="0">
                <a:latin typeface="Arial" panose="020B0604020202020204" pitchFamily="34" charset="0"/>
                <a:cs typeface="Arial" panose="020B0604020202020204" pitchFamily="34" charset="0"/>
              </a:rPr>
              <a:t> or the </a:t>
            </a:r>
            <a:r>
              <a:rPr lang="en-US" sz="2400" b="1" dirty="0">
                <a:solidFill>
                  <a:schemeClr val="accent3"/>
                </a:solidFill>
                <a:latin typeface="Arial" panose="020B0604020202020204" pitchFamily="34" charset="0"/>
                <a:cs typeface="Arial" panose="020B0604020202020204" pitchFamily="34" charset="0"/>
              </a:rPr>
              <a:t>summit</a:t>
            </a:r>
            <a:r>
              <a:rPr lang="en-US" sz="2400" dirty="0">
                <a:latin typeface="Arial" panose="020B0604020202020204" pitchFamily="34" charset="0"/>
                <a:cs typeface="Arial" panose="020B0604020202020204" pitchFamily="34" charset="0"/>
              </a:rPr>
              <a:t> and then were tested either at </a:t>
            </a:r>
            <a:r>
              <a:rPr lang="en-US" sz="2400" b="1" dirty="0">
                <a:solidFill>
                  <a:schemeClr val="accent6"/>
                </a:solidFill>
                <a:latin typeface="Arial" panose="020B0604020202020204" pitchFamily="34" charset="0"/>
                <a:cs typeface="Arial" panose="020B0604020202020204" pitchFamily="34" charset="0"/>
              </a:rPr>
              <a:t>base camp</a:t>
            </a:r>
            <a:r>
              <a:rPr lang="en-US" sz="2400" dirty="0">
                <a:latin typeface="Arial" panose="020B0604020202020204" pitchFamily="34" charset="0"/>
                <a:cs typeface="Arial" panose="020B0604020202020204" pitchFamily="34" charset="0"/>
              </a:rPr>
              <a:t> or the </a:t>
            </a:r>
            <a:r>
              <a:rPr lang="en-US" sz="2400" b="1" dirty="0">
                <a:solidFill>
                  <a:schemeClr val="accent3"/>
                </a:solidFill>
                <a:latin typeface="Arial" panose="020B0604020202020204" pitchFamily="34" charset="0"/>
                <a:cs typeface="Arial" panose="020B0604020202020204" pitchFamily="34" charset="0"/>
              </a:rPr>
              <a:t>summit</a:t>
            </a:r>
            <a:r>
              <a:rPr lang="en-US" sz="2400" dirty="0">
                <a:latin typeface="Arial" panose="020B0604020202020204" pitchFamily="34" charset="0"/>
                <a:cs typeface="Arial" panose="020B0604020202020204" pitchFamily="34" charset="0"/>
              </a:rPr>
              <a:t>. 20 subjects participated; 5 in each group. </a:t>
            </a:r>
            <a:r>
              <a:rPr lang="en-US" sz="2400" b="1" dirty="0">
                <a:solidFill>
                  <a:schemeClr val="accent1"/>
                </a:solidFill>
                <a:latin typeface="Arial" panose="020B0604020202020204" pitchFamily="34" charset="0"/>
                <a:cs typeface="Arial" panose="020B0604020202020204" pitchFamily="34" charset="0"/>
              </a:rPr>
              <a:t>Learning location</a:t>
            </a:r>
            <a:r>
              <a:rPr lang="en-US" sz="2400" dirty="0">
                <a:latin typeface="Arial" panose="020B0604020202020204" pitchFamily="34" charset="0"/>
                <a:cs typeface="Arial" panose="020B0604020202020204" pitchFamily="34" charset="0"/>
              </a:rPr>
              <a:t> was first independent variable; </a:t>
            </a:r>
            <a:r>
              <a:rPr lang="en-US" sz="2400" b="1" dirty="0">
                <a:solidFill>
                  <a:schemeClr val="accent5"/>
                </a:solidFill>
                <a:latin typeface="Arial" panose="020B0604020202020204" pitchFamily="34" charset="0"/>
                <a:cs typeface="Arial" panose="020B0604020202020204" pitchFamily="34" charset="0"/>
              </a:rPr>
              <a:t>test location</a:t>
            </a:r>
            <a:r>
              <a:rPr lang="en-US" sz="2400" dirty="0">
                <a:latin typeface="Arial" panose="020B0604020202020204" pitchFamily="34" charset="0"/>
                <a:cs typeface="Arial" panose="020B0604020202020204" pitchFamily="34" charset="0"/>
              </a:rPr>
              <a:t> was the second independent variable.  The data are presented in the table on the next slide.  Conduct a 2-way ANOVA to examine the effect of these two variables on the subjects' desire to wait with another person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 = .05).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1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C08B19-B529-5511-6412-346F84E30216}"/>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dirty="0"/>
              <a:t>Context Dependent Learning</a:t>
            </a:r>
          </a:p>
        </p:txBody>
      </p:sp>
      <p:graphicFrame>
        <p:nvGraphicFramePr>
          <p:cNvPr id="8" name="Table 7">
            <a:extLst>
              <a:ext uri="{FF2B5EF4-FFF2-40B4-BE49-F238E27FC236}">
                <a16:creationId xmlns:a16="http://schemas.microsoft.com/office/drawing/2014/main" id="{50641BB3-033B-4601-672E-D3B5C07F44DA}"/>
              </a:ext>
            </a:extLst>
          </p:cNvPr>
          <p:cNvGraphicFramePr>
            <a:graphicFrameLocks noGrp="1"/>
          </p:cNvGraphicFramePr>
          <p:nvPr>
            <p:extLst>
              <p:ext uri="{D42A27DB-BD31-4B8C-83A1-F6EECF244321}">
                <p14:modId xmlns:p14="http://schemas.microsoft.com/office/powerpoint/2010/main" val="2684309251"/>
              </p:ext>
            </p:extLst>
          </p:nvPr>
        </p:nvGraphicFramePr>
        <p:xfrm>
          <a:off x="1257300" y="105156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579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133599"/>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SST</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(88 + 86 + 129 + 324) - (20 + 20 + 25 + 40)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/20</a:t>
            </a:r>
          </a:p>
          <a:p>
            <a:pPr marL="0" indent="0">
              <a:buNone/>
            </a:pPr>
            <a:r>
              <a:rPr lang="en-US" sz="2400" dirty="0">
                <a:latin typeface="Arial" panose="020B0604020202020204" pitchFamily="34" charset="0"/>
                <a:cs typeface="Arial" panose="020B0604020202020204" pitchFamily="34" charset="0"/>
              </a:rPr>
              <a:t>	=  627 - 105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/20</a:t>
            </a:r>
          </a:p>
          <a:p>
            <a:pPr marL="0" indent="0">
              <a:buNone/>
            </a:pPr>
            <a:r>
              <a:rPr lang="en-US" sz="2400" dirty="0">
                <a:latin typeface="Arial" panose="020B0604020202020204" pitchFamily="34" charset="0"/>
                <a:cs typeface="Arial" panose="020B0604020202020204" pitchFamily="34" charset="0"/>
              </a:rPr>
              <a:t>	= 627 - 551.25		=	</a:t>
            </a:r>
            <a:r>
              <a:rPr lang="en-US" sz="2400" b="1" dirty="0">
                <a:solidFill>
                  <a:schemeClr val="accent5"/>
                </a:solidFill>
                <a:latin typeface="Arial" panose="020B0604020202020204" pitchFamily="34" charset="0"/>
                <a:cs typeface="Arial" panose="020B0604020202020204" pitchFamily="34" charset="0"/>
              </a:rPr>
              <a:t>75.75</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94EB4D7-C25F-8FFE-2281-32374AFD1B11}"/>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dirty="0"/>
              <a:t>Context Dependent Learning</a:t>
            </a:r>
          </a:p>
        </p:txBody>
      </p:sp>
      <p:graphicFrame>
        <p:nvGraphicFramePr>
          <p:cNvPr id="8" name="Table 7">
            <a:extLst>
              <a:ext uri="{FF2B5EF4-FFF2-40B4-BE49-F238E27FC236}">
                <a16:creationId xmlns:a16="http://schemas.microsoft.com/office/drawing/2014/main" id="{244950A2-BB3C-23CB-E0DD-76CA9839CC91}"/>
              </a:ext>
            </a:extLst>
          </p:cNvPr>
          <p:cNvGraphicFramePr>
            <a:graphicFrameLocks noGrp="1"/>
          </p:cNvGraphicFramePr>
          <p:nvPr>
            <p:extLst>
              <p:ext uri="{D42A27DB-BD31-4B8C-83A1-F6EECF244321}">
                <p14:modId xmlns:p14="http://schemas.microsoft.com/office/powerpoint/2010/main" val="3740164688"/>
              </p:ext>
            </p:extLst>
          </p:nvPr>
        </p:nvGraphicFramePr>
        <p:xfrm>
          <a:off x="1257300" y="105156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841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133599"/>
          </a:xfrm>
        </p:spPr>
        <p:txBody>
          <a:bodyPr>
            <a:noAutofit/>
          </a:bodyPr>
          <a:lstStyle/>
          <a:p>
            <a:pPr marL="0" indent="0">
              <a:buNone/>
            </a:pPr>
            <a:r>
              <a:rPr lang="en-US" sz="2400" b="1" i="1" dirty="0">
                <a:solidFill>
                  <a:schemeClr val="accent5"/>
                </a:solidFill>
                <a:latin typeface="Arial" panose="020B0604020202020204" pitchFamily="34" charset="0"/>
                <a:cs typeface="Arial" panose="020B0604020202020204" pitchFamily="34" charset="0"/>
              </a:rPr>
              <a:t>SSBT</a:t>
            </a:r>
            <a:r>
              <a:rPr 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 - 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(20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(20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(25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(40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/5) - 551.25</a:t>
            </a:r>
          </a:p>
          <a:p>
            <a:pPr marL="0" indent="0">
              <a:buNone/>
            </a:pPr>
            <a:r>
              <a:rPr lang="en-US" sz="2400" dirty="0">
                <a:latin typeface="Arial" panose="020B0604020202020204" pitchFamily="34" charset="0"/>
                <a:cs typeface="Arial" panose="020B0604020202020204" pitchFamily="34" charset="0"/>
              </a:rPr>
              <a:t>	=	80 + 80 + 125 + 320 – 551.25</a:t>
            </a:r>
          </a:p>
          <a:p>
            <a:pPr marL="0" indent="0">
              <a:buNone/>
            </a:pPr>
            <a:r>
              <a:rPr lang="en-US" sz="2400" dirty="0">
                <a:latin typeface="Arial" panose="020B0604020202020204" pitchFamily="34" charset="0"/>
                <a:cs typeface="Arial" panose="020B0604020202020204" pitchFamily="34" charset="0"/>
              </a:rPr>
              <a:t>	=	605 - 551.25		=	</a:t>
            </a:r>
            <a:r>
              <a:rPr lang="en-US" sz="2400" b="1" dirty="0">
                <a:solidFill>
                  <a:schemeClr val="accent5"/>
                </a:solidFill>
                <a:latin typeface="Arial" panose="020B0604020202020204" pitchFamily="34" charset="0"/>
                <a:cs typeface="Arial" panose="020B0604020202020204" pitchFamily="34" charset="0"/>
              </a:rPr>
              <a:t>53.75</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988EA5E-0388-FB8F-DB91-8D09FBE29DFA}"/>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dirty="0"/>
              <a:t>Context Dependent Learning</a:t>
            </a:r>
          </a:p>
        </p:txBody>
      </p:sp>
      <p:graphicFrame>
        <p:nvGraphicFramePr>
          <p:cNvPr id="8" name="Table 7">
            <a:extLst>
              <a:ext uri="{FF2B5EF4-FFF2-40B4-BE49-F238E27FC236}">
                <a16:creationId xmlns:a16="http://schemas.microsoft.com/office/drawing/2014/main" id="{58A6F5E6-961B-B9A5-2D41-2AE47EEB588C}"/>
              </a:ext>
            </a:extLst>
          </p:cNvPr>
          <p:cNvGraphicFramePr>
            <a:graphicFrameLocks noGrp="1"/>
          </p:cNvGraphicFramePr>
          <p:nvPr>
            <p:extLst>
              <p:ext uri="{D42A27DB-BD31-4B8C-83A1-F6EECF244321}">
                <p14:modId xmlns:p14="http://schemas.microsoft.com/office/powerpoint/2010/main" val="2684309251"/>
              </p:ext>
            </p:extLst>
          </p:nvPr>
        </p:nvGraphicFramePr>
        <p:xfrm>
          <a:off x="1257300" y="105156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358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133599"/>
          </a:xfrm>
        </p:spPr>
        <p:txBody>
          <a:bodyPr>
            <a:noAutofit/>
          </a:bodyPr>
          <a:lstStyle/>
          <a:p>
            <a:pPr marL="0" indent="0">
              <a:buNone/>
            </a:pPr>
            <a:endParaRPr lang="en-US" sz="2400" b="1" i="1" dirty="0">
              <a:latin typeface="Arial" panose="020B0604020202020204" pitchFamily="34" charset="0"/>
              <a:cs typeface="Arial" panose="020B0604020202020204" pitchFamily="34" charset="0"/>
            </a:endParaRPr>
          </a:p>
          <a:p>
            <a:pPr marL="0" indent="0">
              <a:buNone/>
            </a:pPr>
            <a:r>
              <a:rPr lang="en-US" sz="2400" b="1" i="1" dirty="0">
                <a:solidFill>
                  <a:schemeClr val="accent5"/>
                </a:solidFill>
                <a:latin typeface="Arial" panose="020B0604020202020204" pitchFamily="34" charset="0"/>
                <a:cs typeface="Arial" panose="020B0604020202020204" pitchFamily="34" charset="0"/>
              </a:rPr>
              <a:t>SSE</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SST - SSBT</a:t>
            </a:r>
          </a:p>
          <a:p>
            <a:pPr marL="0" indent="0">
              <a:buNone/>
            </a:pPr>
            <a:r>
              <a:rPr lang="en-US" sz="2400" dirty="0">
                <a:latin typeface="Arial" panose="020B0604020202020204" pitchFamily="34" charset="0"/>
                <a:cs typeface="Arial" panose="020B0604020202020204" pitchFamily="34" charset="0"/>
              </a:rPr>
              <a:t>	=	75.75 - 53.75				</a:t>
            </a:r>
          </a:p>
          <a:p>
            <a:pPr marL="0" indent="0">
              <a:buNone/>
            </a:pPr>
            <a:r>
              <a:rPr lang="en-US" sz="2400" dirty="0">
                <a:latin typeface="Arial" panose="020B0604020202020204" pitchFamily="34" charset="0"/>
                <a:cs typeface="Arial" panose="020B0604020202020204" pitchFamily="34" charset="0"/>
              </a:rPr>
              <a:t>	=	</a:t>
            </a:r>
            <a:r>
              <a:rPr lang="en-US" sz="2400" b="1" dirty="0">
                <a:solidFill>
                  <a:schemeClr val="accent5"/>
                </a:solidFill>
                <a:latin typeface="Arial" panose="020B0604020202020204" pitchFamily="34" charset="0"/>
                <a:cs typeface="Arial" panose="020B0604020202020204" pitchFamily="34" charset="0"/>
              </a:rPr>
              <a:t>22.00</a:t>
            </a:r>
          </a:p>
        </p:txBody>
      </p:sp>
      <p:sp>
        <p:nvSpPr>
          <p:cNvPr id="7" name="Title 1">
            <a:extLst>
              <a:ext uri="{FF2B5EF4-FFF2-40B4-BE49-F238E27FC236}">
                <a16:creationId xmlns:a16="http://schemas.microsoft.com/office/drawing/2014/main" id="{DF2A6A63-B93A-A09A-B2C0-6A2BAC74CF45}"/>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dirty="0"/>
              <a:t>Context Dependent Learning</a:t>
            </a:r>
          </a:p>
        </p:txBody>
      </p:sp>
      <p:graphicFrame>
        <p:nvGraphicFramePr>
          <p:cNvPr id="8" name="Table 7">
            <a:extLst>
              <a:ext uri="{FF2B5EF4-FFF2-40B4-BE49-F238E27FC236}">
                <a16:creationId xmlns:a16="http://schemas.microsoft.com/office/drawing/2014/main" id="{F18A38CF-8C8B-F4BE-1A47-1FFE88207BB9}"/>
              </a:ext>
            </a:extLst>
          </p:cNvPr>
          <p:cNvGraphicFramePr>
            <a:graphicFrameLocks noGrp="1"/>
          </p:cNvGraphicFramePr>
          <p:nvPr>
            <p:extLst>
              <p:ext uri="{D42A27DB-BD31-4B8C-83A1-F6EECF244321}">
                <p14:modId xmlns:p14="http://schemas.microsoft.com/office/powerpoint/2010/main" val="2684309251"/>
              </p:ext>
            </p:extLst>
          </p:nvPr>
        </p:nvGraphicFramePr>
        <p:xfrm>
          <a:off x="1257300" y="105156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604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514600"/>
          </a:xfrm>
        </p:spPr>
        <p:txBody>
          <a:bodyPr>
            <a:noAutofit/>
          </a:bodyPr>
          <a:lstStyle/>
          <a:p>
            <a:pPr marL="457200" lvl="1" indent="0" algn="ctr">
              <a:buNone/>
            </a:pPr>
            <a:r>
              <a:rPr lang="en-US" sz="2400" dirty="0">
                <a:latin typeface="Arial" panose="020B0604020202020204" pitchFamily="34" charset="0"/>
                <a:cs typeface="Arial" panose="020B0604020202020204" pitchFamily="34" charset="0"/>
              </a:rPr>
              <a:t>Or…</a:t>
            </a:r>
          </a:p>
          <a:p>
            <a:pPr marL="457200" lvl="1" indent="0">
              <a:buNone/>
            </a:pPr>
            <a:r>
              <a:rPr lang="en-US" sz="2400" b="1" dirty="0">
                <a:solidFill>
                  <a:schemeClr val="accent5"/>
                </a:solidFill>
                <a:latin typeface="Arial" panose="020B0604020202020204" pitchFamily="34" charset="0"/>
                <a:cs typeface="Arial" panose="020B0604020202020204" pitchFamily="34" charset="0"/>
              </a:rPr>
              <a:t>SSE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sym typeface="Symbol"/>
              </a:rPr>
              <a:t></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/n)</a:t>
            </a:r>
          </a:p>
          <a:p>
            <a:pPr marL="0" indent="0">
              <a:buNone/>
            </a:pPr>
            <a:r>
              <a:rPr lang="en-US" sz="2400" dirty="0">
                <a:latin typeface="Arial" panose="020B0604020202020204" pitchFamily="34" charset="0"/>
                <a:cs typeface="Arial" panose="020B0604020202020204" pitchFamily="34" charset="0"/>
              </a:rPr>
              <a:t>	  =	(88-80) + (86-80) + (129-125) + (324-320)</a:t>
            </a:r>
          </a:p>
          <a:p>
            <a:pPr marL="0" indent="0">
              <a:buNone/>
            </a:pPr>
            <a:r>
              <a:rPr lang="en-US" sz="2400" dirty="0">
                <a:latin typeface="Arial" panose="020B0604020202020204" pitchFamily="34" charset="0"/>
                <a:cs typeface="Arial" panose="020B0604020202020204" pitchFamily="34" charset="0"/>
              </a:rPr>
              <a:t>	  =	8 + 6 + 4 + 4					</a:t>
            </a:r>
          </a:p>
          <a:p>
            <a:pPr marL="0" indent="0">
              <a:buNone/>
            </a:pPr>
            <a:r>
              <a:rPr lang="en-US" sz="2400" dirty="0">
                <a:latin typeface="Arial" panose="020B0604020202020204" pitchFamily="34" charset="0"/>
                <a:cs typeface="Arial" panose="020B0604020202020204" pitchFamily="34" charset="0"/>
              </a:rPr>
              <a:t>	  =	</a:t>
            </a:r>
            <a:r>
              <a:rPr lang="en-US" sz="2400" b="1" dirty="0">
                <a:solidFill>
                  <a:schemeClr val="accent5"/>
                </a:solidFill>
                <a:latin typeface="Arial" panose="020B0604020202020204" pitchFamily="34" charset="0"/>
                <a:cs typeface="Arial" panose="020B0604020202020204" pitchFamily="34" charset="0"/>
              </a:rPr>
              <a:t>22.00</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31003C3-9B19-33B1-3BA4-286400C9F611}"/>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dirty="0"/>
              <a:t>Context Dependent Learning</a:t>
            </a:r>
          </a:p>
        </p:txBody>
      </p:sp>
      <p:graphicFrame>
        <p:nvGraphicFramePr>
          <p:cNvPr id="8" name="Table 7">
            <a:extLst>
              <a:ext uri="{FF2B5EF4-FFF2-40B4-BE49-F238E27FC236}">
                <a16:creationId xmlns:a16="http://schemas.microsoft.com/office/drawing/2014/main" id="{63AC2435-6C95-EECE-4469-78AA95451A4A}"/>
              </a:ext>
            </a:extLst>
          </p:cNvPr>
          <p:cNvGraphicFramePr>
            <a:graphicFrameLocks noGrp="1"/>
          </p:cNvGraphicFramePr>
          <p:nvPr>
            <p:extLst>
              <p:ext uri="{D42A27DB-BD31-4B8C-83A1-F6EECF244321}">
                <p14:modId xmlns:p14="http://schemas.microsoft.com/office/powerpoint/2010/main" val="2684309251"/>
              </p:ext>
            </p:extLst>
          </p:nvPr>
        </p:nvGraphicFramePr>
        <p:xfrm>
          <a:off x="1257300" y="105156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309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Learning</a:t>
            </a:r>
          </a:p>
          <a:p>
            <a:pPr algn="ctr"/>
            <a:r>
              <a:rPr lang="en-US" sz="2400" dirty="0"/>
              <a:t>SS</a:t>
            </a:r>
            <a:r>
              <a:rPr lang="en-US" sz="2400" baseline="-25000" dirty="0"/>
              <a:t>A</a:t>
            </a:r>
          </a:p>
        </p:txBody>
      </p:sp>
      <p:sp>
        <p:nvSpPr>
          <p:cNvPr id="8" name="Rounded Rectangle 7"/>
          <p:cNvSpPr/>
          <p:nvPr/>
        </p:nvSpPr>
        <p:spPr>
          <a:xfrm>
            <a:off x="2834286" y="5025552"/>
            <a:ext cx="1830532"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Test</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21128" y="1562041"/>
            <a:ext cx="1091733" cy="400110"/>
          </a:xfrm>
          <a:prstGeom prst="rect">
            <a:avLst/>
          </a:prstGeom>
          <a:noFill/>
        </p:spPr>
        <p:txBody>
          <a:bodyPr wrap="square" rtlCol="0">
            <a:spAutoFit/>
          </a:bodyPr>
          <a:lstStyle/>
          <a:p>
            <a:pPr algn="ctr"/>
            <a:r>
              <a:rPr lang="en-US" sz="2000" b="1" dirty="0"/>
              <a:t>75.75</a:t>
            </a:r>
          </a:p>
        </p:txBody>
      </p:sp>
      <p:sp>
        <p:nvSpPr>
          <p:cNvPr id="18" name="TextBox 17"/>
          <p:cNvSpPr txBox="1"/>
          <p:nvPr/>
        </p:nvSpPr>
        <p:spPr>
          <a:xfrm>
            <a:off x="3467887" y="2038290"/>
            <a:ext cx="1091733" cy="400110"/>
          </a:xfrm>
          <a:prstGeom prst="rect">
            <a:avLst/>
          </a:prstGeom>
          <a:noFill/>
        </p:spPr>
        <p:txBody>
          <a:bodyPr wrap="square" rtlCol="0">
            <a:spAutoFit/>
          </a:bodyPr>
          <a:lstStyle/>
          <a:p>
            <a:pPr algn="ctr"/>
            <a:r>
              <a:rPr lang="en-US" sz="2000" b="1" dirty="0"/>
              <a:t>53.75</a:t>
            </a:r>
          </a:p>
        </p:txBody>
      </p:sp>
      <p:sp>
        <p:nvSpPr>
          <p:cNvPr id="19" name="TextBox 18"/>
          <p:cNvSpPr txBox="1"/>
          <p:nvPr/>
        </p:nvSpPr>
        <p:spPr>
          <a:xfrm>
            <a:off x="7315200" y="2074684"/>
            <a:ext cx="1091733" cy="400110"/>
          </a:xfrm>
          <a:prstGeom prst="rect">
            <a:avLst/>
          </a:prstGeom>
          <a:noFill/>
        </p:spPr>
        <p:txBody>
          <a:bodyPr wrap="square" rtlCol="0">
            <a:spAutoFit/>
          </a:bodyPr>
          <a:lstStyle/>
          <a:p>
            <a:pPr algn="ctr"/>
            <a:r>
              <a:rPr lang="en-US" sz="2000" b="1" dirty="0"/>
              <a:t>22.00</a:t>
            </a:r>
          </a:p>
        </p:txBody>
      </p:sp>
      <p:sp>
        <p:nvSpPr>
          <p:cNvPr id="20" name="TextBox 19"/>
          <p:cNvSpPr txBox="1"/>
          <p:nvPr/>
        </p:nvSpPr>
        <p:spPr>
          <a:xfrm>
            <a:off x="863833" y="4314192"/>
            <a:ext cx="1091733" cy="400110"/>
          </a:xfrm>
          <a:prstGeom prst="rect">
            <a:avLst/>
          </a:prstGeom>
          <a:noFill/>
        </p:spPr>
        <p:txBody>
          <a:bodyPr wrap="square" rtlCol="0">
            <a:spAutoFit/>
          </a:bodyPr>
          <a:lstStyle/>
          <a:p>
            <a:pPr algn="ctr"/>
            <a:r>
              <a:rPr lang="en-US" sz="2000" b="1" dirty="0"/>
              <a:t>?</a:t>
            </a:r>
          </a:p>
        </p:txBody>
      </p:sp>
      <p:sp>
        <p:nvSpPr>
          <p:cNvPr id="21" name="TextBox 20"/>
          <p:cNvSpPr txBox="1"/>
          <p:nvPr/>
        </p:nvSpPr>
        <p:spPr>
          <a:xfrm>
            <a:off x="2834286" y="4430198"/>
            <a:ext cx="1091733" cy="400110"/>
          </a:xfrm>
          <a:prstGeom prst="rect">
            <a:avLst/>
          </a:prstGeom>
          <a:noFill/>
        </p:spPr>
        <p:txBody>
          <a:bodyPr wrap="square" rtlCol="0">
            <a:spAutoFit/>
          </a:bodyPr>
          <a:lstStyle/>
          <a:p>
            <a:pPr algn="ctr"/>
            <a:r>
              <a:rPr lang="en-US" sz="2000" b="1" dirty="0"/>
              <a:t>?</a:t>
            </a:r>
          </a:p>
        </p:txBody>
      </p:sp>
      <p:sp>
        <p:nvSpPr>
          <p:cNvPr id="22" name="TextBox 21"/>
          <p:cNvSpPr txBox="1"/>
          <p:nvPr/>
        </p:nvSpPr>
        <p:spPr>
          <a:xfrm>
            <a:off x="5893734" y="4430198"/>
            <a:ext cx="1091733" cy="400110"/>
          </a:xfrm>
          <a:prstGeom prst="rect">
            <a:avLst/>
          </a:prstGeom>
          <a:noFill/>
        </p:spPr>
        <p:txBody>
          <a:bodyPr wrap="square" rtlCol="0">
            <a:spAutoFit/>
          </a:bodyPr>
          <a:lstStyle/>
          <a:p>
            <a:pPr algn="ctr"/>
            <a:r>
              <a:rPr lang="en-US" sz="2000" b="1" dirty="0"/>
              <a:t>?</a:t>
            </a:r>
          </a:p>
        </p:txBody>
      </p:sp>
    </p:spTree>
    <p:extLst>
      <p:ext uri="{BB962C8B-B14F-4D97-AF65-F5344CB8AC3E}">
        <p14:creationId xmlns:p14="http://schemas.microsoft.com/office/powerpoint/2010/main" val="367951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3886200"/>
            <a:ext cx="8229600" cy="2514600"/>
          </a:xfrm>
        </p:spPr>
        <p:txBody>
          <a:bodyPr>
            <a:normAutofit fontScale="92500" lnSpcReduction="20000"/>
          </a:bodyPr>
          <a:lstStyle/>
          <a:p>
            <a:pPr marL="0" indent="0">
              <a:buNone/>
            </a:pPr>
            <a:r>
              <a:rPr lang="en-US" sz="2600" b="1" dirty="0" err="1"/>
              <a:t>SS</a:t>
            </a:r>
            <a:r>
              <a:rPr lang="en-US" sz="2600" b="1" baseline="-25000" dirty="0" err="1"/>
              <a:t>learn</a:t>
            </a:r>
            <a:r>
              <a:rPr lang="en-US" sz="2600" dirty="0"/>
              <a:t>	=	</a:t>
            </a:r>
            <a:r>
              <a:rPr lang="en-US" sz="2600" dirty="0">
                <a:sym typeface="Symbol"/>
              </a:rPr>
              <a:t></a:t>
            </a:r>
            <a:r>
              <a:rPr lang="en-US" sz="2600" dirty="0"/>
              <a:t>[(T</a:t>
            </a:r>
            <a:r>
              <a:rPr lang="en-US" sz="2600" baseline="-25000" dirty="0"/>
              <a:t>S</a:t>
            </a:r>
            <a:r>
              <a:rPr lang="en-US" sz="2600" baseline="30000" dirty="0"/>
              <a:t>2</a:t>
            </a:r>
            <a:r>
              <a:rPr lang="en-US" sz="2600" dirty="0"/>
              <a:t>/n)] - G</a:t>
            </a:r>
            <a:r>
              <a:rPr lang="en-US" sz="2600" baseline="30000" dirty="0"/>
              <a:t>2</a:t>
            </a:r>
            <a:r>
              <a:rPr lang="en-US" sz="2600" dirty="0"/>
              <a:t>/N</a:t>
            </a:r>
          </a:p>
          <a:p>
            <a:pPr marL="0" indent="0">
              <a:buNone/>
            </a:pPr>
            <a:r>
              <a:rPr lang="en-US" sz="2600" dirty="0"/>
              <a:t>	=	(20+20)</a:t>
            </a:r>
            <a:r>
              <a:rPr lang="en-US" sz="2600" baseline="30000" dirty="0"/>
              <a:t>2</a:t>
            </a:r>
            <a:r>
              <a:rPr lang="en-US" sz="2600" dirty="0"/>
              <a:t>/10 + (25+40)</a:t>
            </a:r>
            <a:r>
              <a:rPr lang="en-US" sz="2600" baseline="30000" dirty="0"/>
              <a:t>2</a:t>
            </a:r>
            <a:r>
              <a:rPr lang="en-US" sz="2600" dirty="0"/>
              <a:t>/10 - 551.25 </a:t>
            </a:r>
          </a:p>
          <a:p>
            <a:pPr marL="0" indent="0">
              <a:buNone/>
            </a:pPr>
            <a:r>
              <a:rPr lang="en-US" sz="2600" dirty="0"/>
              <a:t>	=	(40</a:t>
            </a:r>
            <a:r>
              <a:rPr lang="en-US" sz="2600" baseline="30000" dirty="0"/>
              <a:t>2</a:t>
            </a:r>
            <a:r>
              <a:rPr lang="en-US" sz="2600" dirty="0"/>
              <a:t>/10) + (65</a:t>
            </a:r>
            <a:r>
              <a:rPr lang="en-US" sz="2600" baseline="30000" dirty="0"/>
              <a:t>2</a:t>
            </a:r>
            <a:r>
              <a:rPr lang="en-US" sz="2600" dirty="0"/>
              <a:t>/10) - 551.25</a:t>
            </a:r>
          </a:p>
          <a:p>
            <a:pPr marL="0" indent="0">
              <a:buNone/>
            </a:pPr>
            <a:r>
              <a:rPr lang="en-US" sz="2600" dirty="0"/>
              <a:t>	=	160 + 422.5 - 551.25</a:t>
            </a:r>
          </a:p>
          <a:p>
            <a:pPr marL="0" indent="0">
              <a:buNone/>
            </a:pPr>
            <a:r>
              <a:rPr lang="en-US" sz="2600" dirty="0"/>
              <a:t>	=	582.5 - 551.25		=	  </a:t>
            </a:r>
            <a:r>
              <a:rPr lang="en-US" sz="2600" b="1" dirty="0"/>
              <a:t>31.25</a:t>
            </a:r>
          </a:p>
          <a:p>
            <a:pPr marL="0" indent="0">
              <a:buNone/>
            </a:pPr>
            <a:endParaRPr lang="en-US" sz="2800" dirty="0"/>
          </a:p>
          <a:p>
            <a:pPr marL="0" indent="0">
              <a:buNone/>
            </a:pPr>
            <a:endParaRPr lang="en-US" sz="2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5904564"/>
              </p:ext>
            </p:extLst>
          </p:nvPr>
        </p:nvGraphicFramePr>
        <p:xfrm>
          <a:off x="1828800" y="1143000"/>
          <a:ext cx="5623560" cy="2438400"/>
        </p:xfrm>
        <a:graphic>
          <a:graphicData uri="http://schemas.openxmlformats.org/drawingml/2006/table">
            <a:tbl>
              <a:tblPr/>
              <a:tblGrid>
                <a:gridCol w="18745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000" dirty="0">
                          <a:effectLst/>
                          <a:latin typeface="Times New Roman"/>
                          <a:ea typeface="Times New Roman"/>
                        </a:rPr>
                        <a:t> n = 5 per grp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dirty="0">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dirty="0">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Times New Roman"/>
                          <a:ea typeface="Times New Roman"/>
                        </a:rPr>
                        <a:t>M = 8</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40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1828800" y="1752600"/>
            <a:ext cx="5638800"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2667000"/>
            <a:ext cx="5638800" cy="914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1752600"/>
            <a:ext cx="5638800" cy="9144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28800" y="2667000"/>
            <a:ext cx="5638800" cy="914400"/>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2082D313-E400-6247-89FA-0A78FA750855}"/>
              </a:ext>
            </a:extLst>
          </p:cNvPr>
          <p:cNvSpPr/>
          <p:nvPr/>
        </p:nvSpPr>
        <p:spPr>
          <a:xfrm rot="13067488">
            <a:off x="5032817" y="3625584"/>
            <a:ext cx="457200" cy="914400"/>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CA48838E-F458-1D47-B2E1-100A38988872}"/>
              </a:ext>
            </a:extLst>
          </p:cNvPr>
          <p:cNvSpPr/>
          <p:nvPr/>
        </p:nvSpPr>
        <p:spPr>
          <a:xfrm rot="8406921">
            <a:off x="1828800" y="3733800"/>
            <a:ext cx="457200" cy="914400"/>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95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3886200"/>
            <a:ext cx="8229600" cy="2514600"/>
          </a:xfrm>
        </p:spPr>
        <p:txBody>
          <a:bodyPr>
            <a:normAutofit fontScale="92500" lnSpcReduction="20000"/>
          </a:bodyPr>
          <a:lstStyle/>
          <a:p>
            <a:pPr marL="0" indent="0">
              <a:buNone/>
            </a:pPr>
            <a:r>
              <a:rPr lang="en-US" sz="2600" b="1" i="1" dirty="0" err="1"/>
              <a:t>SS</a:t>
            </a:r>
            <a:r>
              <a:rPr lang="en-US" sz="2600" b="1" i="1" baseline="-25000" dirty="0" err="1"/>
              <a:t>test</a:t>
            </a:r>
            <a:r>
              <a:rPr lang="en-US" sz="2600" b="1" i="1" baseline="-25000" dirty="0"/>
              <a:t>	</a:t>
            </a:r>
            <a:r>
              <a:rPr lang="en-US" sz="2600" dirty="0"/>
              <a:t>=	</a:t>
            </a:r>
            <a:r>
              <a:rPr lang="en-US" sz="2600" dirty="0">
                <a:sym typeface="Symbol"/>
              </a:rPr>
              <a:t></a:t>
            </a:r>
            <a:r>
              <a:rPr lang="en-US" sz="2600" dirty="0"/>
              <a:t>[(T</a:t>
            </a:r>
            <a:r>
              <a:rPr lang="en-US" sz="2600" baseline="-25000" dirty="0"/>
              <a:t>C</a:t>
            </a:r>
            <a:r>
              <a:rPr lang="en-US" sz="2600" baseline="30000" dirty="0"/>
              <a:t>2</a:t>
            </a:r>
            <a:r>
              <a:rPr lang="en-US" sz="2600" dirty="0"/>
              <a:t>/n)] - G</a:t>
            </a:r>
            <a:r>
              <a:rPr lang="en-US" sz="2600" baseline="30000" dirty="0"/>
              <a:t>2</a:t>
            </a:r>
            <a:r>
              <a:rPr lang="en-US" sz="2600" dirty="0"/>
              <a:t>/N</a:t>
            </a:r>
          </a:p>
          <a:p>
            <a:pPr marL="0" indent="0">
              <a:buNone/>
            </a:pPr>
            <a:r>
              <a:rPr lang="en-US" sz="2600" dirty="0"/>
              <a:t>	=	(20+25)</a:t>
            </a:r>
            <a:r>
              <a:rPr lang="en-US" sz="2600" baseline="30000" dirty="0"/>
              <a:t>2</a:t>
            </a:r>
            <a:r>
              <a:rPr lang="en-US" sz="2600" dirty="0"/>
              <a:t>/10 + (20+40)</a:t>
            </a:r>
            <a:r>
              <a:rPr lang="en-US" sz="2600" baseline="30000" dirty="0"/>
              <a:t>2</a:t>
            </a:r>
            <a:r>
              <a:rPr lang="en-US" sz="2600" dirty="0"/>
              <a:t>/10 - 551.25 </a:t>
            </a:r>
          </a:p>
          <a:p>
            <a:pPr marL="0" indent="0">
              <a:buNone/>
            </a:pPr>
            <a:r>
              <a:rPr lang="en-US" sz="2600" dirty="0"/>
              <a:t>	=	(45</a:t>
            </a:r>
            <a:r>
              <a:rPr lang="en-US" sz="2600" baseline="30000" dirty="0"/>
              <a:t>2</a:t>
            </a:r>
            <a:r>
              <a:rPr lang="en-US" sz="2600" dirty="0"/>
              <a:t>/10) + (60</a:t>
            </a:r>
            <a:r>
              <a:rPr lang="en-US" sz="2600" baseline="30000" dirty="0"/>
              <a:t>2</a:t>
            </a:r>
            <a:r>
              <a:rPr lang="en-US" sz="2600" dirty="0"/>
              <a:t>/10) - 551.25</a:t>
            </a:r>
          </a:p>
          <a:p>
            <a:pPr marL="0" indent="0">
              <a:buNone/>
            </a:pPr>
            <a:r>
              <a:rPr lang="en-US" sz="2600" dirty="0"/>
              <a:t>	=	202.5 + 360 - 551.25</a:t>
            </a:r>
          </a:p>
          <a:p>
            <a:pPr marL="0" indent="0">
              <a:buNone/>
            </a:pPr>
            <a:r>
              <a:rPr lang="en-US" sz="2600" dirty="0"/>
              <a:t>	=	562.5 - 551.25		=	    </a:t>
            </a:r>
            <a:r>
              <a:rPr lang="en-US" sz="2600" b="1" dirty="0"/>
              <a:t>11.25</a:t>
            </a:r>
          </a:p>
          <a:p>
            <a:pPr marL="0" indent="0">
              <a:buNone/>
            </a:pPr>
            <a:endParaRPr lang="en-US" sz="2600" dirty="0"/>
          </a:p>
          <a:p>
            <a:pPr marL="0" indent="0">
              <a:buNone/>
            </a:pPr>
            <a:endParaRPr lang="en-US" sz="2800" dirty="0"/>
          </a:p>
          <a:p>
            <a:pPr marL="0" indent="0">
              <a:buNone/>
            </a:pPr>
            <a:endParaRPr lang="en-US" sz="28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3080609"/>
              </p:ext>
            </p:extLst>
          </p:nvPr>
        </p:nvGraphicFramePr>
        <p:xfrm>
          <a:off x="1828800" y="1143000"/>
          <a:ext cx="5623560" cy="2438400"/>
        </p:xfrm>
        <a:graphic>
          <a:graphicData uri="http://schemas.openxmlformats.org/drawingml/2006/table">
            <a:tbl>
              <a:tblPr/>
              <a:tblGrid>
                <a:gridCol w="18745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000" dirty="0">
                          <a:effectLst/>
                          <a:latin typeface="Times New Roman"/>
                          <a:ea typeface="Times New Roman"/>
                        </a:rPr>
                        <a:t> n = 5 per grp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dirty="0">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M = 4</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dirty="0">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Times New Roman"/>
                        </a:rPr>
                        <a:t>M = 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25</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r>
                        <a:rPr lang="en-US" sz="2000" dirty="0">
                          <a:effectLst/>
                          <a:latin typeface="Times New Roman"/>
                          <a:ea typeface="Times New Roman"/>
                        </a:rPr>
                        <a:t>M = 8</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 = 40</a:t>
                      </a:r>
                    </a:p>
                    <a:p>
                      <a:pPr marL="0" marR="0" algn="ctr">
                        <a:spcBef>
                          <a:spcPts val="0"/>
                        </a:spcBef>
                        <a:spcAft>
                          <a:spcPts val="0"/>
                        </a:spcAft>
                      </a:pPr>
                      <a:r>
                        <a:rPr lang="en-US" sz="2000" dirty="0">
                          <a:effectLst/>
                          <a:latin typeface="Times New Roman"/>
                          <a:ea typeface="Times New Roman"/>
                          <a:sym typeface="Symbol"/>
                        </a:rPr>
                        <a:t></a:t>
                      </a:r>
                      <a:r>
                        <a:rPr lang="en-US" sz="2000" dirty="0">
                          <a:effectLst/>
                          <a:latin typeface="Times New Roman"/>
                          <a:ea typeface="Times New Roman"/>
                        </a:rPr>
                        <a:t>x</a:t>
                      </a:r>
                      <a:r>
                        <a:rPr lang="en-US" sz="2000" baseline="30000" dirty="0">
                          <a:effectLst/>
                          <a:latin typeface="Times New Roman"/>
                          <a:ea typeface="Times New Roman"/>
                        </a:rPr>
                        <a:t>2</a:t>
                      </a:r>
                      <a:r>
                        <a:rPr lang="en-US" sz="20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3733800" y="1447800"/>
            <a:ext cx="1828800" cy="2133600"/>
          </a:xfrm>
          <a:prstGeom prst="rect">
            <a:avLst/>
          </a:prstGeom>
          <a:noFill/>
          <a:ln w="38100" cmpd="sng">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62600" y="1447800"/>
            <a:ext cx="1905000" cy="2133600"/>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0B0FEF75-7025-4445-A7ED-CDFDF5E4D17F}"/>
              </a:ext>
            </a:extLst>
          </p:cNvPr>
          <p:cNvSpPr/>
          <p:nvPr/>
        </p:nvSpPr>
        <p:spPr>
          <a:xfrm rot="13067488">
            <a:off x="5032817" y="3625584"/>
            <a:ext cx="457200" cy="9144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9EB61BF-37ED-C34D-9D8F-46B375E43376}"/>
              </a:ext>
            </a:extLst>
          </p:cNvPr>
          <p:cNvSpPr/>
          <p:nvPr/>
        </p:nvSpPr>
        <p:spPr>
          <a:xfrm rot="8406921">
            <a:off x="1828800" y="3733800"/>
            <a:ext cx="457200" cy="914400"/>
          </a:xfrm>
          <a:prstGeom prst="up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24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Factor A Variability</a:t>
            </a:r>
          </a:p>
          <a:p>
            <a:pPr algn="ctr"/>
            <a:r>
              <a:rPr lang="en-US" sz="2400" dirty="0"/>
              <a:t>SS</a:t>
            </a:r>
            <a:r>
              <a:rPr lang="en-US" sz="2400" baseline="-25000" dirty="0"/>
              <a:t>A</a:t>
            </a:r>
          </a:p>
        </p:txBody>
      </p:sp>
      <p:sp>
        <p:nvSpPr>
          <p:cNvPr id="8" name="Rounded Rectangle 7"/>
          <p:cNvSpPr/>
          <p:nvPr/>
        </p:nvSpPr>
        <p:spPr>
          <a:xfrm>
            <a:off x="2834286" y="5025552"/>
            <a:ext cx="1830532"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Factor B Variability</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31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Partitioning SSBT</a:t>
            </a:r>
          </a:p>
        </p:txBody>
      </p:sp>
      <p:sp>
        <p:nvSpPr>
          <p:cNvPr id="3" name="Content Placeholder 2"/>
          <p:cNvSpPr>
            <a:spLocks noGrp="1"/>
          </p:cNvSpPr>
          <p:nvPr>
            <p:ph idx="1"/>
          </p:nvPr>
        </p:nvSpPr>
        <p:spPr>
          <a:xfrm>
            <a:off x="457200" y="4114800"/>
            <a:ext cx="8229600" cy="2514600"/>
          </a:xfrm>
        </p:spPr>
        <p:txBody>
          <a:bodyPr>
            <a:normAutofit/>
          </a:bodyPr>
          <a:lstStyle/>
          <a:p>
            <a:pPr marL="0" indent="0">
              <a:buNone/>
            </a:pPr>
            <a:r>
              <a:rPr lang="en-US" sz="2400" b="1" i="1" dirty="0" err="1">
                <a:solidFill>
                  <a:schemeClr val="accent5"/>
                </a:solidFill>
                <a:latin typeface="Arial" panose="020B0604020202020204" pitchFamily="34" charset="0"/>
                <a:cs typeface="Arial" panose="020B0604020202020204" pitchFamily="34" charset="0"/>
              </a:rPr>
              <a:t>SS</a:t>
            </a:r>
            <a:r>
              <a:rPr lang="en-US" sz="2400" b="1" i="1" baseline="-25000" dirty="0" err="1">
                <a:solidFill>
                  <a:schemeClr val="accent5"/>
                </a:solidFill>
                <a:latin typeface="Arial" panose="020B0604020202020204" pitchFamily="34" charset="0"/>
                <a:cs typeface="Arial" panose="020B0604020202020204" pitchFamily="34" charset="0"/>
              </a:rPr>
              <a:t>SxC</a:t>
            </a:r>
            <a:r>
              <a:rPr lang="en-US" sz="2400" dirty="0">
                <a:latin typeface="Arial" panose="020B0604020202020204" pitchFamily="34" charset="0"/>
                <a:cs typeface="Arial" panose="020B0604020202020204" pitchFamily="34" charset="0"/>
              </a:rPr>
              <a:t>		=	SSBT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subj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SS</a:t>
            </a:r>
            <a:r>
              <a:rPr lang="en-US" sz="2400" baseline="-25000" dirty="0" err="1">
                <a:latin typeface="Arial" panose="020B0604020202020204" pitchFamily="34" charset="0"/>
                <a:cs typeface="Arial" panose="020B0604020202020204" pitchFamily="34" charset="0"/>
              </a:rPr>
              <a:t>conf</a:t>
            </a:r>
            <a:r>
              <a:rPr lang="en-US" sz="2400" dirty="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	53.75 - (31.25 + 11.25)</a:t>
            </a:r>
          </a:p>
          <a:p>
            <a:pPr marL="0" indent="0">
              <a:buNone/>
            </a:pPr>
            <a:r>
              <a:rPr lang="en-US" sz="2400" dirty="0">
                <a:latin typeface="Arial" panose="020B0604020202020204" pitchFamily="34" charset="0"/>
                <a:cs typeface="Arial" panose="020B0604020202020204" pitchFamily="34" charset="0"/>
              </a:rPr>
              <a:t>		=	53.75 - 42.5			</a:t>
            </a:r>
          </a:p>
          <a:p>
            <a:pPr marL="0" indent="0">
              <a:buNone/>
            </a:pPr>
            <a:r>
              <a:rPr lang="en-US" sz="2400" dirty="0">
                <a:latin typeface="Arial" panose="020B0604020202020204" pitchFamily="34" charset="0"/>
                <a:cs typeface="Arial" panose="020B0604020202020204" pitchFamily="34" charset="0"/>
              </a:rPr>
              <a:t>		=	</a:t>
            </a:r>
            <a:r>
              <a:rPr lang="en-US" sz="2400" dirty="0">
                <a:solidFill>
                  <a:schemeClr val="accent5"/>
                </a:solidFill>
                <a:latin typeface="Arial" panose="020B0604020202020204" pitchFamily="34" charset="0"/>
                <a:cs typeface="Arial" panose="020B0604020202020204" pitchFamily="34" charset="0"/>
              </a:rPr>
              <a:t>11.25</a:t>
            </a:r>
          </a:p>
        </p:txBody>
      </p:sp>
      <p:graphicFrame>
        <p:nvGraphicFramePr>
          <p:cNvPr id="6" name="Table 5">
            <a:extLst>
              <a:ext uri="{FF2B5EF4-FFF2-40B4-BE49-F238E27FC236}">
                <a16:creationId xmlns:a16="http://schemas.microsoft.com/office/drawing/2014/main" id="{A11D9B9E-344E-88B4-77EE-051D02D9D99B}"/>
              </a:ext>
            </a:extLst>
          </p:cNvPr>
          <p:cNvGraphicFramePr>
            <a:graphicFrameLocks noGrp="1"/>
          </p:cNvGraphicFramePr>
          <p:nvPr>
            <p:extLst>
              <p:ext uri="{D42A27DB-BD31-4B8C-83A1-F6EECF244321}">
                <p14:modId xmlns:p14="http://schemas.microsoft.com/office/powerpoint/2010/main" val="3244131225"/>
              </p:ext>
            </p:extLst>
          </p:nvPr>
        </p:nvGraphicFramePr>
        <p:xfrm>
          <a:off x="1257300" y="1051560"/>
          <a:ext cx="6629400" cy="292608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228600">
                <a:tc>
                  <a:txBody>
                    <a:bodyPr/>
                    <a:lstStyle/>
                    <a:p>
                      <a:pPr marL="0" marR="0">
                        <a:spcBef>
                          <a:spcPts val="0"/>
                        </a:spcBef>
                        <a:spcAft>
                          <a:spcPts val="0"/>
                        </a:spcAft>
                      </a:pPr>
                      <a:r>
                        <a:rPr lang="en-US" sz="2400" dirty="0">
                          <a:solidFill>
                            <a:schemeClr val="bg1"/>
                          </a:solidFill>
                          <a:effectLst/>
                          <a:latin typeface="Times New Roman"/>
                          <a:ea typeface="Times New Roman"/>
                        </a:rPr>
                        <a:t> n = 5 per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gridSpan="2">
                  <a:txBody>
                    <a:bodyPr/>
                    <a:lstStyle/>
                    <a:p>
                      <a:pPr marL="0" marR="0" algn="ctr">
                        <a:spcBef>
                          <a:spcPts val="0"/>
                        </a:spcBef>
                        <a:spcAft>
                          <a:spcPts val="0"/>
                        </a:spcAft>
                      </a:pPr>
                      <a:r>
                        <a:rPr lang="en-US" sz="2400" dirty="0">
                          <a:solidFill>
                            <a:schemeClr val="bg1"/>
                          </a:solidFill>
                          <a:effectLst/>
                          <a:latin typeface="Times New Roman"/>
                          <a:ea typeface="Times New Roman"/>
                        </a:rPr>
                        <a:t>Test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Summit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4</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dirty="0">
                          <a:solidFill>
                            <a:schemeClr val="bg1"/>
                          </a:solidFill>
                          <a:effectLst/>
                          <a:latin typeface="Times New Roman"/>
                          <a:ea typeface="Times New Roman"/>
                        </a:rPr>
                        <a:t>Base Camp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b="1" dirty="0">
                          <a:effectLst/>
                          <a:latin typeface="Times New Roman"/>
                          <a:ea typeface="Times New Roman"/>
                        </a:rPr>
                        <a:t>M = 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25</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effectLst/>
                          <a:latin typeface="Times New Roman"/>
                          <a:ea typeface="Times New Roman"/>
                        </a:rPr>
                        <a:t>M = 8</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 = 40</a:t>
                      </a:r>
                    </a:p>
                    <a:p>
                      <a:pPr marL="0" marR="0" algn="ctr">
                        <a:spcBef>
                          <a:spcPts val="0"/>
                        </a:spcBef>
                        <a:spcAft>
                          <a:spcPts val="0"/>
                        </a:spcAft>
                      </a:pPr>
                      <a:r>
                        <a:rPr lang="en-US" sz="2400" dirty="0">
                          <a:effectLst/>
                          <a:latin typeface="Times New Roman"/>
                          <a:ea typeface="Times New Roman"/>
                          <a:sym typeface="Symbol"/>
                        </a:rPr>
                        <a:t></a:t>
                      </a:r>
                      <a:r>
                        <a:rPr lang="en-US" sz="2400" dirty="0">
                          <a:effectLst/>
                          <a:latin typeface="Times New Roman"/>
                          <a:ea typeface="Times New Roman"/>
                        </a:rPr>
                        <a:t>x</a:t>
                      </a:r>
                      <a:r>
                        <a:rPr lang="en-US" sz="2400" baseline="30000" dirty="0">
                          <a:effectLst/>
                          <a:latin typeface="Times New Roman"/>
                          <a:ea typeface="Times New Roman"/>
                        </a:rPr>
                        <a:t>2</a:t>
                      </a:r>
                      <a:r>
                        <a:rPr lang="en-US" sz="2400" dirty="0">
                          <a:effectLst/>
                          <a:latin typeface="Times New Roman"/>
                          <a:ea typeface="Times New Roman"/>
                        </a:rPr>
                        <a:t> = 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298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76395" y="359979"/>
            <a:ext cx="19812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TOTAL VARIABILITY</a:t>
            </a:r>
          </a:p>
          <a:p>
            <a:pPr algn="ctr"/>
            <a:r>
              <a:rPr lang="en-US" sz="2400" dirty="0" err="1"/>
              <a:t>SS</a:t>
            </a:r>
            <a:r>
              <a:rPr lang="en-US" sz="2400" baseline="-25000" dirty="0" err="1"/>
              <a:t>total</a:t>
            </a:r>
            <a:endParaRPr lang="en-US" sz="2400" baseline="-25000" dirty="0"/>
          </a:p>
        </p:txBody>
      </p:sp>
      <p:sp>
        <p:nvSpPr>
          <p:cNvPr id="5" name="Rounded Rectangle 4"/>
          <p:cNvSpPr/>
          <p:nvPr/>
        </p:nvSpPr>
        <p:spPr>
          <a:xfrm>
            <a:off x="2609222" y="2552700"/>
            <a:ext cx="28194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Between Treatment</a:t>
            </a:r>
          </a:p>
          <a:p>
            <a:pPr algn="ctr"/>
            <a:r>
              <a:rPr lang="en-US" sz="2400" dirty="0"/>
              <a:t>Variability</a:t>
            </a:r>
          </a:p>
          <a:p>
            <a:pPr algn="ctr"/>
            <a:r>
              <a:rPr lang="en-US" sz="2400" dirty="0" err="1"/>
              <a:t>SS</a:t>
            </a:r>
            <a:r>
              <a:rPr lang="en-US" sz="2400" baseline="-25000" dirty="0" err="1"/>
              <a:t>between</a:t>
            </a:r>
            <a:r>
              <a:rPr lang="en-US" sz="2400" baseline="-25000" dirty="0"/>
              <a:t> treatment</a:t>
            </a:r>
          </a:p>
        </p:txBody>
      </p:sp>
      <p:sp>
        <p:nvSpPr>
          <p:cNvPr id="6" name="Rounded Rectangle 5"/>
          <p:cNvSpPr/>
          <p:nvPr/>
        </p:nvSpPr>
        <p:spPr>
          <a:xfrm>
            <a:off x="6172200" y="2550659"/>
            <a:ext cx="2514600" cy="11430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Within Treatment</a:t>
            </a:r>
          </a:p>
          <a:p>
            <a:pPr algn="ctr"/>
            <a:r>
              <a:rPr lang="en-US" sz="2400" dirty="0"/>
              <a:t>Variability</a:t>
            </a:r>
          </a:p>
          <a:p>
            <a:pPr algn="ctr"/>
            <a:r>
              <a:rPr lang="en-US" sz="2400" dirty="0" err="1"/>
              <a:t>SS</a:t>
            </a:r>
            <a:r>
              <a:rPr lang="en-US" sz="2400" baseline="-25000" dirty="0" err="1"/>
              <a:t>Within</a:t>
            </a:r>
            <a:r>
              <a:rPr lang="en-US" sz="2400" baseline="-25000" dirty="0"/>
              <a:t>/ERROR</a:t>
            </a:r>
          </a:p>
        </p:txBody>
      </p:sp>
      <p:sp>
        <p:nvSpPr>
          <p:cNvPr id="7" name="Rounded Rectangle 6"/>
          <p:cNvSpPr/>
          <p:nvPr/>
        </p:nvSpPr>
        <p:spPr>
          <a:xfrm>
            <a:off x="457200" y="5025552"/>
            <a:ext cx="1905000"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Learning</a:t>
            </a:r>
          </a:p>
          <a:p>
            <a:pPr algn="ctr"/>
            <a:r>
              <a:rPr lang="en-US" sz="2400" dirty="0"/>
              <a:t>SS</a:t>
            </a:r>
            <a:r>
              <a:rPr lang="en-US" sz="2400" baseline="-25000" dirty="0"/>
              <a:t>A</a:t>
            </a:r>
          </a:p>
        </p:txBody>
      </p:sp>
      <p:sp>
        <p:nvSpPr>
          <p:cNvPr id="8" name="Rounded Rectangle 7"/>
          <p:cNvSpPr/>
          <p:nvPr/>
        </p:nvSpPr>
        <p:spPr>
          <a:xfrm>
            <a:off x="2834286" y="5025552"/>
            <a:ext cx="1830532"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Variability due to Test</a:t>
            </a:r>
          </a:p>
          <a:p>
            <a:pPr algn="ctr"/>
            <a:r>
              <a:rPr lang="en-US" sz="2400" dirty="0"/>
              <a:t>SS</a:t>
            </a:r>
            <a:r>
              <a:rPr lang="en-US" sz="2400" baseline="-25000" dirty="0"/>
              <a:t>B</a:t>
            </a:r>
          </a:p>
        </p:txBody>
      </p:sp>
      <p:cxnSp>
        <p:nvCxnSpPr>
          <p:cNvPr id="10" name="Straight Arrow Connector 9"/>
          <p:cNvCxnSpPr/>
          <p:nvPr/>
        </p:nvCxnSpPr>
        <p:spPr>
          <a:xfrm flipH="1">
            <a:off x="4664818" y="1538452"/>
            <a:ext cx="609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36177" y="1524000"/>
            <a:ext cx="5334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057400" y="3700955"/>
            <a:ext cx="856622"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09884" y="3728838"/>
            <a:ext cx="857111" cy="11479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075268" y="5025552"/>
            <a:ext cx="1910199" cy="145144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Interaction Variability</a:t>
            </a:r>
          </a:p>
          <a:p>
            <a:pPr algn="ctr"/>
            <a:r>
              <a:rPr lang="en-US" sz="2400" dirty="0"/>
              <a:t>SS</a:t>
            </a:r>
            <a:r>
              <a:rPr lang="en-US" sz="2400" baseline="-25000" dirty="0"/>
              <a:t>AB</a:t>
            </a:r>
          </a:p>
        </p:txBody>
      </p:sp>
      <p:cxnSp>
        <p:nvCxnSpPr>
          <p:cNvPr id="17" name="Straight Arrow Connector 16"/>
          <p:cNvCxnSpPr/>
          <p:nvPr/>
        </p:nvCxnSpPr>
        <p:spPr>
          <a:xfrm>
            <a:off x="4013754" y="3700955"/>
            <a:ext cx="0" cy="1175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21128" y="1562041"/>
            <a:ext cx="1091733" cy="400110"/>
          </a:xfrm>
          <a:prstGeom prst="rect">
            <a:avLst/>
          </a:prstGeom>
          <a:noFill/>
        </p:spPr>
        <p:txBody>
          <a:bodyPr wrap="square" rtlCol="0">
            <a:spAutoFit/>
          </a:bodyPr>
          <a:lstStyle/>
          <a:p>
            <a:pPr algn="ctr"/>
            <a:r>
              <a:rPr lang="en-US" sz="2000" b="1" dirty="0"/>
              <a:t>75.75</a:t>
            </a:r>
          </a:p>
        </p:txBody>
      </p:sp>
      <p:sp>
        <p:nvSpPr>
          <p:cNvPr id="18" name="TextBox 17"/>
          <p:cNvSpPr txBox="1"/>
          <p:nvPr/>
        </p:nvSpPr>
        <p:spPr>
          <a:xfrm>
            <a:off x="3467887" y="2038290"/>
            <a:ext cx="1091733" cy="400110"/>
          </a:xfrm>
          <a:prstGeom prst="rect">
            <a:avLst/>
          </a:prstGeom>
          <a:noFill/>
        </p:spPr>
        <p:txBody>
          <a:bodyPr wrap="square" rtlCol="0">
            <a:spAutoFit/>
          </a:bodyPr>
          <a:lstStyle/>
          <a:p>
            <a:pPr algn="ctr"/>
            <a:r>
              <a:rPr lang="en-US" sz="2000" b="1" dirty="0"/>
              <a:t>53.75</a:t>
            </a:r>
          </a:p>
        </p:txBody>
      </p:sp>
      <p:sp>
        <p:nvSpPr>
          <p:cNvPr id="19" name="TextBox 18"/>
          <p:cNvSpPr txBox="1"/>
          <p:nvPr/>
        </p:nvSpPr>
        <p:spPr>
          <a:xfrm>
            <a:off x="7315200" y="2074684"/>
            <a:ext cx="1091733" cy="400110"/>
          </a:xfrm>
          <a:prstGeom prst="rect">
            <a:avLst/>
          </a:prstGeom>
          <a:noFill/>
        </p:spPr>
        <p:txBody>
          <a:bodyPr wrap="square" rtlCol="0">
            <a:spAutoFit/>
          </a:bodyPr>
          <a:lstStyle/>
          <a:p>
            <a:pPr algn="ctr"/>
            <a:r>
              <a:rPr lang="en-US" sz="2000" b="1" dirty="0"/>
              <a:t>22.00</a:t>
            </a:r>
          </a:p>
        </p:txBody>
      </p:sp>
      <p:sp>
        <p:nvSpPr>
          <p:cNvPr id="20" name="TextBox 19"/>
          <p:cNvSpPr txBox="1"/>
          <p:nvPr/>
        </p:nvSpPr>
        <p:spPr>
          <a:xfrm>
            <a:off x="869088" y="4514247"/>
            <a:ext cx="1091733" cy="400110"/>
          </a:xfrm>
          <a:prstGeom prst="rect">
            <a:avLst/>
          </a:prstGeom>
          <a:noFill/>
        </p:spPr>
        <p:txBody>
          <a:bodyPr wrap="square" rtlCol="0">
            <a:spAutoFit/>
          </a:bodyPr>
          <a:lstStyle/>
          <a:p>
            <a:pPr algn="ctr"/>
            <a:r>
              <a:rPr lang="en-US" sz="2000" b="1" dirty="0"/>
              <a:t>31.25</a:t>
            </a:r>
          </a:p>
        </p:txBody>
      </p:sp>
      <p:sp>
        <p:nvSpPr>
          <p:cNvPr id="21" name="TextBox 20"/>
          <p:cNvSpPr txBox="1"/>
          <p:nvPr/>
        </p:nvSpPr>
        <p:spPr>
          <a:xfrm>
            <a:off x="2900884" y="4514247"/>
            <a:ext cx="1091733" cy="400110"/>
          </a:xfrm>
          <a:prstGeom prst="rect">
            <a:avLst/>
          </a:prstGeom>
          <a:noFill/>
        </p:spPr>
        <p:txBody>
          <a:bodyPr wrap="square" rtlCol="0">
            <a:spAutoFit/>
          </a:bodyPr>
          <a:lstStyle/>
          <a:p>
            <a:pPr algn="ctr"/>
            <a:r>
              <a:rPr lang="en-US" sz="2000" b="1" dirty="0"/>
              <a:t>11.25</a:t>
            </a:r>
          </a:p>
        </p:txBody>
      </p:sp>
      <p:sp>
        <p:nvSpPr>
          <p:cNvPr id="22" name="TextBox 21"/>
          <p:cNvSpPr txBox="1"/>
          <p:nvPr/>
        </p:nvSpPr>
        <p:spPr>
          <a:xfrm>
            <a:off x="5957883" y="4530046"/>
            <a:ext cx="1091733" cy="400110"/>
          </a:xfrm>
          <a:prstGeom prst="rect">
            <a:avLst/>
          </a:prstGeom>
          <a:noFill/>
        </p:spPr>
        <p:txBody>
          <a:bodyPr wrap="square" rtlCol="0">
            <a:spAutoFit/>
          </a:bodyPr>
          <a:lstStyle/>
          <a:p>
            <a:pPr algn="ctr"/>
            <a:r>
              <a:rPr lang="en-US" sz="2000" b="1" dirty="0"/>
              <a:t>11.25</a:t>
            </a:r>
          </a:p>
        </p:txBody>
      </p:sp>
    </p:spTree>
    <p:extLst>
      <p:ext uri="{BB962C8B-B14F-4D97-AF65-F5344CB8AC3E}">
        <p14:creationId xmlns:p14="http://schemas.microsoft.com/office/powerpoint/2010/main" val="164786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Context Dependent Learning ANOVA table</a:t>
            </a:r>
          </a:p>
        </p:txBody>
      </p:sp>
      <p:graphicFrame>
        <p:nvGraphicFramePr>
          <p:cNvPr id="4" name="Table 3"/>
          <p:cNvGraphicFramePr>
            <a:graphicFrameLocks noGrp="1"/>
          </p:cNvGraphicFramePr>
          <p:nvPr>
            <p:extLst>
              <p:ext uri="{D42A27DB-BD31-4B8C-83A1-F6EECF244321}">
                <p14:modId xmlns:p14="http://schemas.microsoft.com/office/powerpoint/2010/main" val="232642763"/>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01964835"/>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Learning</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Test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LxT</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75694072"/>
              </p:ext>
            </p:extLst>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Test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Learning</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011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2361021"/>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7353550"/>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Learning</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Test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LxT</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31.25</a:t>
                      </a:r>
                    </a:p>
                    <a:p>
                      <a:pPr marL="0" marR="0" algn="ctr">
                        <a:spcBef>
                          <a:spcPts val="0"/>
                        </a:spcBef>
                        <a:spcAft>
                          <a:spcPts val="0"/>
                        </a:spcAft>
                      </a:pPr>
                      <a:r>
                        <a:rPr lang="en-US" sz="2400" dirty="0">
                          <a:effectLst/>
                          <a:latin typeface="Times New Roman"/>
                          <a:ea typeface="Times New Roman"/>
                          <a:cs typeface="Times New Roman"/>
                        </a:rPr>
                        <a:t>11.25</a:t>
                      </a:r>
                    </a:p>
                    <a:p>
                      <a:pPr marL="0" marR="0" algn="ctr">
                        <a:spcBef>
                          <a:spcPts val="0"/>
                        </a:spcBef>
                        <a:spcAft>
                          <a:spcPts val="0"/>
                        </a:spcAft>
                      </a:pPr>
                      <a:r>
                        <a:rPr lang="en-US" sz="2400" dirty="0">
                          <a:effectLst/>
                          <a:latin typeface="Times New Roman"/>
                          <a:ea typeface="Times New Roman"/>
                          <a:cs typeface="Times New Roman"/>
                        </a:rPr>
                        <a:t>11.25 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graphicFrame>
        <p:nvGraphicFramePr>
          <p:cNvPr id="3" name="Table 2">
            <a:extLst>
              <a:ext uri="{FF2B5EF4-FFF2-40B4-BE49-F238E27FC236}">
                <a16:creationId xmlns:a16="http://schemas.microsoft.com/office/drawing/2014/main" id="{8B50E1D9-6EA4-BCB0-4DFC-162FCE6F79CF}"/>
              </a:ext>
            </a:extLst>
          </p:cNvPr>
          <p:cNvGraphicFramePr>
            <a:graphicFrameLocks noGrp="1"/>
          </p:cNvGraphicFramePr>
          <p:nvPr>
            <p:extLst>
              <p:ext uri="{D42A27DB-BD31-4B8C-83A1-F6EECF244321}">
                <p14:modId xmlns:p14="http://schemas.microsoft.com/office/powerpoint/2010/main" val="1203633918"/>
              </p:ext>
            </p:extLst>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Test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Learning</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Title 1">
            <a:extLst>
              <a:ext uri="{FF2B5EF4-FFF2-40B4-BE49-F238E27FC236}">
                <a16:creationId xmlns:a16="http://schemas.microsoft.com/office/drawing/2014/main" id="{EBC489D7-CB63-2A6C-B864-F87246C4BC1C}"/>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a:t>Context Dependent Learning ANOVA table</a:t>
            </a:r>
            <a:endParaRPr lang="en-US" dirty="0"/>
          </a:p>
        </p:txBody>
      </p:sp>
    </p:spTree>
    <p:extLst>
      <p:ext uri="{BB962C8B-B14F-4D97-AF65-F5344CB8AC3E}">
        <p14:creationId xmlns:p14="http://schemas.microsoft.com/office/powerpoint/2010/main" val="281715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5049295"/>
              </p:ext>
            </p:extLst>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3</a:t>
                      </a:r>
                    </a:p>
                    <a:p>
                      <a:pPr marL="0" marR="0" algn="ctr">
                        <a:spcBef>
                          <a:spcPts val="0"/>
                        </a:spcBef>
                        <a:spcAft>
                          <a:spcPts val="0"/>
                        </a:spcAft>
                      </a:pPr>
                      <a:r>
                        <a:rPr lang="en-US" sz="2400" dirty="0">
                          <a:effectLst/>
                          <a:latin typeface="Times New Roman"/>
                          <a:ea typeface="Times New Roman"/>
                          <a:cs typeface="Times New Roman"/>
                        </a:rPr>
                        <a:t>16</a:t>
                      </a:r>
                    </a:p>
                    <a:p>
                      <a:pPr marL="0" marR="0" algn="ctr">
                        <a:spcBef>
                          <a:spcPts val="0"/>
                        </a:spcBef>
                        <a:spcAft>
                          <a:spcPts val="0"/>
                        </a:spcAft>
                      </a:pPr>
                      <a:r>
                        <a:rPr lang="en-US" sz="2400" dirty="0">
                          <a:effectLst/>
                          <a:latin typeface="Times New Roman"/>
                          <a:ea typeface="Times New Roman"/>
                          <a:cs typeface="Times New Roman"/>
                        </a:rPr>
                        <a:t>19 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17.92</a:t>
                      </a:r>
                    </a:p>
                    <a:p>
                      <a:pPr marL="0" marR="0" algn="ctr">
                        <a:spcBef>
                          <a:spcPts val="0"/>
                        </a:spcBef>
                        <a:spcAft>
                          <a:spcPts val="0"/>
                        </a:spcAft>
                      </a:pPr>
                      <a:r>
                        <a:rPr lang="en-US" sz="2400" dirty="0">
                          <a:effectLst/>
                          <a:latin typeface="Times New Roman"/>
                          <a:ea typeface="Times New Roman"/>
                          <a:cs typeface="Times New Roman"/>
                        </a:rPr>
                        <a:t>   1.38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13.03 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12953543"/>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Learning</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Test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LxT</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31.25</a:t>
                      </a:r>
                    </a:p>
                    <a:p>
                      <a:pPr marL="0" marR="0" algn="ctr">
                        <a:spcBef>
                          <a:spcPts val="0"/>
                        </a:spcBef>
                        <a:spcAft>
                          <a:spcPts val="0"/>
                        </a:spcAft>
                      </a:pPr>
                      <a:r>
                        <a:rPr lang="en-US" sz="2400" dirty="0">
                          <a:effectLst/>
                          <a:latin typeface="Times New Roman"/>
                          <a:ea typeface="Times New Roman"/>
                          <a:cs typeface="Times New Roman"/>
                        </a:rPr>
                        <a:t>11.25</a:t>
                      </a:r>
                    </a:p>
                    <a:p>
                      <a:pPr marL="0" marR="0" algn="ctr">
                        <a:spcBef>
                          <a:spcPts val="0"/>
                        </a:spcBef>
                        <a:spcAft>
                          <a:spcPts val="0"/>
                        </a:spcAft>
                      </a:pPr>
                      <a:r>
                        <a:rPr lang="en-US" sz="2400" dirty="0">
                          <a:effectLst/>
                          <a:latin typeface="Times New Roman"/>
                          <a:ea typeface="Times New Roman"/>
                          <a:cs typeface="Times New Roman"/>
                        </a:rPr>
                        <a:t>11.25 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graphicFrame>
        <p:nvGraphicFramePr>
          <p:cNvPr id="3" name="Table 2">
            <a:extLst>
              <a:ext uri="{FF2B5EF4-FFF2-40B4-BE49-F238E27FC236}">
                <a16:creationId xmlns:a16="http://schemas.microsoft.com/office/drawing/2014/main" id="{A32847EA-9EBF-A4C0-F695-DDD7950B6F18}"/>
              </a:ext>
            </a:extLst>
          </p:cNvPr>
          <p:cNvGraphicFramePr>
            <a:graphicFrameLocks noGrp="1"/>
          </p:cNvGraphicFramePr>
          <p:nvPr>
            <p:extLst>
              <p:ext uri="{D42A27DB-BD31-4B8C-83A1-F6EECF244321}">
                <p14:modId xmlns:p14="http://schemas.microsoft.com/office/powerpoint/2010/main" val="1203633918"/>
              </p:ext>
            </p:extLst>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Test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Learning</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20F98E3F-626E-1A69-7F9C-9C7146004F5E}"/>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a:t>Context Dependent Learning ANOVA table</a:t>
            </a:r>
            <a:endParaRPr lang="en-US" dirty="0"/>
          </a:p>
        </p:txBody>
      </p:sp>
    </p:spTree>
    <p:extLst>
      <p:ext uri="{BB962C8B-B14F-4D97-AF65-F5344CB8AC3E}">
        <p14:creationId xmlns:p14="http://schemas.microsoft.com/office/powerpoint/2010/main" val="1007234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914400"/>
          <a:ext cx="6781799" cy="1905000"/>
        </p:xfrm>
        <a:graphic>
          <a:graphicData uri="http://schemas.openxmlformats.org/drawingml/2006/table">
            <a:tbl>
              <a:tblPr/>
              <a:tblGrid>
                <a:gridCol w="1356218">
                  <a:extLst>
                    <a:ext uri="{9D8B030D-6E8A-4147-A177-3AD203B41FA5}">
                      <a16:colId xmlns:a16="http://schemas.microsoft.com/office/drawing/2014/main" val="20000"/>
                    </a:ext>
                  </a:extLst>
                </a:gridCol>
                <a:gridCol w="1356218">
                  <a:extLst>
                    <a:ext uri="{9D8B030D-6E8A-4147-A177-3AD203B41FA5}">
                      <a16:colId xmlns:a16="http://schemas.microsoft.com/office/drawing/2014/main" val="20001"/>
                    </a:ext>
                  </a:extLst>
                </a:gridCol>
                <a:gridCol w="1356218">
                  <a:extLst>
                    <a:ext uri="{9D8B030D-6E8A-4147-A177-3AD203B41FA5}">
                      <a16:colId xmlns:a16="http://schemas.microsoft.com/office/drawing/2014/main" val="20002"/>
                    </a:ext>
                  </a:extLst>
                </a:gridCol>
                <a:gridCol w="1356218">
                  <a:extLst>
                    <a:ext uri="{9D8B030D-6E8A-4147-A177-3AD203B41FA5}">
                      <a16:colId xmlns:a16="http://schemas.microsoft.com/office/drawing/2014/main" val="20003"/>
                    </a:ext>
                  </a:extLst>
                </a:gridCol>
                <a:gridCol w="1356927">
                  <a:extLst>
                    <a:ext uri="{9D8B030D-6E8A-4147-A177-3AD203B41FA5}">
                      <a16:colId xmlns:a16="http://schemas.microsoft.com/office/drawing/2014/main" val="20004"/>
                    </a:ext>
                  </a:extLst>
                </a:gridCol>
              </a:tblGrid>
              <a:tr h="762000">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Source</a:t>
                      </a:r>
                      <a:endParaRPr lang="en-US" sz="1050" dirty="0">
                        <a:solidFill>
                          <a:schemeClr val="bg1"/>
                        </a:solidFill>
                        <a:effectLst/>
                        <a:latin typeface="Courier New"/>
                        <a:ea typeface="Times New Roman"/>
                        <a:cs typeface="Times New Roman"/>
                      </a:endParaRPr>
                    </a:p>
                    <a:p>
                      <a:pPr marL="0" marR="0" algn="ctr">
                        <a:spcBef>
                          <a:spcPts val="0"/>
                        </a:spcBef>
                        <a:spcAft>
                          <a:spcPts val="0"/>
                        </a:spcAft>
                      </a:pPr>
                      <a:r>
                        <a:rPr lang="en-US" sz="2400" dirty="0">
                          <a:solidFill>
                            <a:schemeClr val="bg1"/>
                          </a:solidFill>
                          <a:effectLst/>
                          <a:latin typeface="Times New Roman"/>
                          <a:ea typeface="Times New Roman"/>
                          <a:cs typeface="Times New Roman"/>
                        </a:rPr>
                        <a:t> </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SS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a:ea typeface="Times New Roman"/>
                          <a:cs typeface="Times New Roman"/>
                        </a:rPr>
                        <a:t>df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MS</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a:ea typeface="Times New Roman"/>
                          <a:cs typeface="Times New Roman"/>
                        </a:rPr>
                        <a:t>F</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4300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Model</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Error</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Total</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a:ea typeface="Times New Roman"/>
                          <a:cs typeface="Times New Roman"/>
                        </a:rPr>
                        <a:t>53.75</a:t>
                      </a:r>
                    </a:p>
                    <a:p>
                      <a:pPr marL="0" marR="0" algn="ctr">
                        <a:spcBef>
                          <a:spcPts val="0"/>
                        </a:spcBef>
                        <a:spcAft>
                          <a:spcPts val="0"/>
                        </a:spcAft>
                      </a:pPr>
                      <a:r>
                        <a:rPr lang="en-US" sz="2400" dirty="0">
                          <a:effectLst/>
                          <a:latin typeface="Times New Roman"/>
                          <a:ea typeface="Times New Roman"/>
                          <a:cs typeface="Times New Roman"/>
                        </a:rPr>
                        <a:t>22.00</a:t>
                      </a:r>
                    </a:p>
                    <a:p>
                      <a:pPr marL="0" marR="0" algn="ctr">
                        <a:spcBef>
                          <a:spcPts val="0"/>
                        </a:spcBef>
                        <a:spcAft>
                          <a:spcPts val="0"/>
                        </a:spcAft>
                      </a:pPr>
                      <a:r>
                        <a:rPr lang="en-US" sz="2400" dirty="0">
                          <a:effectLst/>
                          <a:latin typeface="Times New Roman"/>
                          <a:ea typeface="Times New Roman"/>
                          <a:cs typeface="Times New Roman"/>
                        </a:rPr>
                        <a:t>75.75 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3</a:t>
                      </a:r>
                    </a:p>
                    <a:p>
                      <a:pPr marL="0" marR="0" algn="ctr">
                        <a:spcBef>
                          <a:spcPts val="0"/>
                        </a:spcBef>
                        <a:spcAft>
                          <a:spcPts val="0"/>
                        </a:spcAft>
                      </a:pPr>
                      <a:r>
                        <a:rPr lang="en-US" sz="2400" dirty="0">
                          <a:effectLst/>
                          <a:latin typeface="Times New Roman"/>
                          <a:ea typeface="Times New Roman"/>
                          <a:cs typeface="Times New Roman"/>
                        </a:rPr>
                        <a:t>16</a:t>
                      </a:r>
                    </a:p>
                    <a:p>
                      <a:pPr marL="0" marR="0" algn="ctr">
                        <a:spcBef>
                          <a:spcPts val="0"/>
                        </a:spcBef>
                        <a:spcAft>
                          <a:spcPts val="0"/>
                        </a:spcAft>
                      </a:pPr>
                      <a:r>
                        <a:rPr lang="en-US" sz="2400" dirty="0">
                          <a:effectLst/>
                          <a:latin typeface="Times New Roman"/>
                          <a:ea typeface="Times New Roman"/>
                          <a:cs typeface="Times New Roman"/>
                        </a:rPr>
                        <a:t>19 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 17.92</a:t>
                      </a:r>
                    </a:p>
                    <a:p>
                      <a:pPr marL="0" marR="0" algn="ctr">
                        <a:spcBef>
                          <a:spcPts val="0"/>
                        </a:spcBef>
                        <a:spcAft>
                          <a:spcPts val="0"/>
                        </a:spcAft>
                      </a:pPr>
                      <a:r>
                        <a:rPr lang="en-US" sz="2400" dirty="0">
                          <a:effectLst/>
                          <a:latin typeface="Times New Roman"/>
                          <a:ea typeface="Times New Roman"/>
                          <a:cs typeface="Times New Roman"/>
                        </a:rPr>
                        <a:t>   1.38</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a:ea typeface="Times New Roman"/>
                          <a:cs typeface="Times New Roman"/>
                        </a:rPr>
                        <a:t>13.03 </a:t>
                      </a:r>
                      <a:endParaRPr lang="en-US" sz="105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80979179"/>
              </p:ext>
            </p:extLst>
          </p:nvPr>
        </p:nvGraphicFramePr>
        <p:xfrm>
          <a:off x="1066800" y="3048000"/>
          <a:ext cx="6858001" cy="1981200"/>
        </p:xfrm>
        <a:graphic>
          <a:graphicData uri="http://schemas.openxmlformats.org/drawingml/2006/table">
            <a:tbl>
              <a:tblPr/>
              <a:tblGrid>
                <a:gridCol w="1371457">
                  <a:extLst>
                    <a:ext uri="{9D8B030D-6E8A-4147-A177-3AD203B41FA5}">
                      <a16:colId xmlns:a16="http://schemas.microsoft.com/office/drawing/2014/main" val="20000"/>
                    </a:ext>
                  </a:extLst>
                </a:gridCol>
                <a:gridCol w="1371457">
                  <a:extLst>
                    <a:ext uri="{9D8B030D-6E8A-4147-A177-3AD203B41FA5}">
                      <a16:colId xmlns:a16="http://schemas.microsoft.com/office/drawing/2014/main" val="20001"/>
                    </a:ext>
                  </a:extLst>
                </a:gridCol>
                <a:gridCol w="1371457">
                  <a:extLst>
                    <a:ext uri="{9D8B030D-6E8A-4147-A177-3AD203B41FA5}">
                      <a16:colId xmlns:a16="http://schemas.microsoft.com/office/drawing/2014/main" val="20002"/>
                    </a:ext>
                  </a:extLst>
                </a:gridCol>
                <a:gridCol w="1371457">
                  <a:extLst>
                    <a:ext uri="{9D8B030D-6E8A-4147-A177-3AD203B41FA5}">
                      <a16:colId xmlns:a16="http://schemas.microsoft.com/office/drawing/2014/main" val="20003"/>
                    </a:ext>
                  </a:extLst>
                </a:gridCol>
                <a:gridCol w="1372173">
                  <a:extLst>
                    <a:ext uri="{9D8B030D-6E8A-4147-A177-3AD203B41FA5}">
                      <a16:colId xmlns:a16="http://schemas.microsoft.com/office/drawing/2014/main" val="20004"/>
                    </a:ext>
                  </a:extLst>
                </a:gridCol>
              </a:tblGrid>
              <a:tr h="792480">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Source</a:t>
                      </a:r>
                    </a:p>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err="1">
                          <a:solidFill>
                            <a:schemeClr val="bg1"/>
                          </a:solidFill>
                          <a:effectLst/>
                          <a:latin typeface="Times New Roman" panose="02020603050405020304" pitchFamily="18" charset="0"/>
                          <a:ea typeface="Times New Roman"/>
                          <a:cs typeface="Times New Roman" panose="02020603050405020304" pitchFamily="18" charset="0"/>
                        </a:rPr>
                        <a:t>df</a:t>
                      </a:r>
                      <a:endParaRPr lang="en-US" sz="24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solidFill>
                            <a:schemeClr val="bg1"/>
                          </a:solidFill>
                          <a:effectLst/>
                          <a:latin typeface="Times New Roman" panose="02020603050405020304" pitchFamily="18" charset="0"/>
                          <a:ea typeface="Times New Roman"/>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88720">
                <a:tc>
                  <a:txBody>
                    <a:bodyPr/>
                    <a:lstStyle/>
                    <a:p>
                      <a:pPr marL="0" marR="0">
                        <a:spcBef>
                          <a:spcPts val="0"/>
                        </a:spcBef>
                        <a:spcAft>
                          <a:spcPts val="0"/>
                        </a:spcAft>
                      </a:pPr>
                      <a:r>
                        <a:rPr lang="en-US" sz="2400" dirty="0">
                          <a:solidFill>
                            <a:schemeClr val="bg1"/>
                          </a:solidFill>
                          <a:effectLst/>
                          <a:latin typeface="Times New Roman"/>
                          <a:ea typeface="Times New Roman"/>
                          <a:cs typeface="Times New Roman"/>
                        </a:rPr>
                        <a:t>Learning</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a:solidFill>
                            <a:schemeClr val="bg1"/>
                          </a:solidFill>
                          <a:effectLst/>
                          <a:latin typeface="Times New Roman"/>
                          <a:ea typeface="Times New Roman"/>
                          <a:cs typeface="Times New Roman"/>
                        </a:rPr>
                        <a:t>Test</a:t>
                      </a:r>
                      <a:endParaRPr lang="en-US" sz="1050" dirty="0">
                        <a:solidFill>
                          <a:schemeClr val="bg1"/>
                        </a:solidFill>
                        <a:effectLst/>
                        <a:latin typeface="Courier New"/>
                        <a:ea typeface="Times New Roman"/>
                        <a:cs typeface="Times New Roman"/>
                      </a:endParaRPr>
                    </a:p>
                    <a:p>
                      <a:pPr marL="0" marR="0">
                        <a:spcBef>
                          <a:spcPts val="0"/>
                        </a:spcBef>
                        <a:spcAft>
                          <a:spcPts val="0"/>
                        </a:spcAft>
                      </a:pPr>
                      <a:r>
                        <a:rPr lang="en-US" sz="2400" dirty="0" err="1">
                          <a:solidFill>
                            <a:schemeClr val="bg1"/>
                          </a:solidFill>
                          <a:effectLst/>
                          <a:latin typeface="Times New Roman"/>
                          <a:ea typeface="Times New Roman"/>
                          <a:cs typeface="Times New Roman"/>
                        </a:rPr>
                        <a:t>LxT</a:t>
                      </a:r>
                      <a:endParaRPr lang="en-US" sz="105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31.25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31.25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11.25 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22.73</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  8.18</a:t>
                      </a:r>
                    </a:p>
                    <a:p>
                      <a:pPr marL="0" marR="0" algn="ctr">
                        <a:spcBef>
                          <a:spcPts val="0"/>
                        </a:spcBef>
                        <a:spcAft>
                          <a:spcPts val="0"/>
                        </a:spcAft>
                      </a:pPr>
                      <a:r>
                        <a:rPr lang="en-US" sz="2400" dirty="0">
                          <a:effectLst/>
                          <a:latin typeface="Times New Roman" panose="02020603050405020304" pitchFamily="18" charset="0"/>
                          <a:ea typeface="Times New Roman"/>
                          <a:cs typeface="Times New Roman" panose="02020603050405020304" pitchFamily="18" charset="0"/>
                        </a:rPr>
                        <a:t>  8.18 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8F448460-5C48-7D43-B32E-ED62D51583B3}"/>
              </a:ext>
            </a:extLst>
          </p:cNvPr>
          <p:cNvSpPr txBox="1"/>
          <p:nvPr/>
        </p:nvSpPr>
        <p:spPr>
          <a:xfrm>
            <a:off x="7886698" y="800605"/>
            <a:ext cx="1257301" cy="1015663"/>
          </a:xfrm>
          <a:prstGeom prst="rect">
            <a:avLst/>
          </a:prstGeom>
          <a:noFill/>
        </p:spPr>
        <p:txBody>
          <a:bodyPr wrap="square" rtlCol="0">
            <a:spAutoFit/>
          </a:bodyPr>
          <a:lstStyle/>
          <a:p>
            <a:r>
              <a:rPr lang="en-US" sz="2000" dirty="0"/>
              <a:t>F </a:t>
            </a:r>
            <a:r>
              <a:rPr lang="en-US" sz="2000" dirty="0" err="1"/>
              <a:t>crit</a:t>
            </a:r>
            <a:r>
              <a:rPr lang="en-US" sz="2000" dirty="0"/>
              <a:t> (3,16) = 3.24</a:t>
            </a:r>
          </a:p>
        </p:txBody>
      </p:sp>
      <p:sp>
        <p:nvSpPr>
          <p:cNvPr id="8" name="TextBox 7">
            <a:extLst>
              <a:ext uri="{FF2B5EF4-FFF2-40B4-BE49-F238E27FC236}">
                <a16:creationId xmlns:a16="http://schemas.microsoft.com/office/drawing/2014/main" id="{6260A98B-FBE2-ED4F-A360-46AFC605A583}"/>
              </a:ext>
            </a:extLst>
          </p:cNvPr>
          <p:cNvSpPr txBox="1"/>
          <p:nvPr/>
        </p:nvSpPr>
        <p:spPr>
          <a:xfrm>
            <a:off x="8081141" y="3733800"/>
            <a:ext cx="1062860" cy="1015663"/>
          </a:xfrm>
          <a:prstGeom prst="rect">
            <a:avLst/>
          </a:prstGeom>
          <a:noFill/>
        </p:spPr>
        <p:txBody>
          <a:bodyPr wrap="square" rtlCol="0">
            <a:spAutoFit/>
          </a:bodyPr>
          <a:lstStyle/>
          <a:p>
            <a:r>
              <a:rPr lang="en-US" sz="2000" dirty="0"/>
              <a:t>F </a:t>
            </a:r>
            <a:r>
              <a:rPr lang="en-US" sz="2000" dirty="0" err="1"/>
              <a:t>crit</a:t>
            </a:r>
            <a:r>
              <a:rPr lang="en-US" sz="2000" dirty="0"/>
              <a:t> (1,16) = 4.49</a:t>
            </a:r>
          </a:p>
        </p:txBody>
      </p:sp>
      <p:graphicFrame>
        <p:nvGraphicFramePr>
          <p:cNvPr id="3" name="Table 2">
            <a:extLst>
              <a:ext uri="{FF2B5EF4-FFF2-40B4-BE49-F238E27FC236}">
                <a16:creationId xmlns:a16="http://schemas.microsoft.com/office/drawing/2014/main" id="{EAB0D26E-8865-E4AC-9D12-F4C2B80178A0}"/>
              </a:ext>
            </a:extLst>
          </p:cNvPr>
          <p:cNvGraphicFramePr>
            <a:graphicFrameLocks noGrp="1"/>
          </p:cNvGraphicFramePr>
          <p:nvPr>
            <p:extLst>
              <p:ext uri="{D42A27DB-BD31-4B8C-83A1-F6EECF244321}">
                <p14:modId xmlns:p14="http://schemas.microsoft.com/office/powerpoint/2010/main" val="1203633918"/>
              </p:ext>
            </p:extLst>
          </p:nvPr>
        </p:nvGraphicFramePr>
        <p:xfrm>
          <a:off x="1295400" y="5105400"/>
          <a:ext cx="6080125" cy="1524000"/>
        </p:xfrm>
        <a:graphic>
          <a:graphicData uri="http://schemas.openxmlformats.org/drawingml/2006/table">
            <a:tbl>
              <a:tblPr/>
              <a:tblGrid>
                <a:gridCol w="1216025">
                  <a:extLst>
                    <a:ext uri="{9D8B030D-6E8A-4147-A177-3AD203B41FA5}">
                      <a16:colId xmlns:a16="http://schemas.microsoft.com/office/drawing/2014/main" val="20000"/>
                    </a:ext>
                  </a:extLst>
                </a:gridCol>
                <a:gridCol w="1216025">
                  <a:extLst>
                    <a:ext uri="{9D8B030D-6E8A-4147-A177-3AD203B41FA5}">
                      <a16:colId xmlns:a16="http://schemas.microsoft.com/office/drawing/2014/main" val="20001"/>
                    </a:ext>
                  </a:extLst>
                </a:gridCol>
                <a:gridCol w="1216025">
                  <a:extLst>
                    <a:ext uri="{9D8B030D-6E8A-4147-A177-3AD203B41FA5}">
                      <a16:colId xmlns:a16="http://schemas.microsoft.com/office/drawing/2014/main" val="20002"/>
                    </a:ext>
                  </a:extLst>
                </a:gridCol>
                <a:gridCol w="1216025">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tblGrid>
              <a:tr h="0">
                <a:tc rowSpan="2" gridSpan="2">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Test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rowSpan="2">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Learning</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spcBef>
                          <a:spcPts val="0"/>
                        </a:spcBef>
                        <a:spcAft>
                          <a:spcPts val="0"/>
                        </a:spcAft>
                      </a:pPr>
                      <a:r>
                        <a:rPr lang="en-US" sz="2000" dirty="0">
                          <a:solidFill>
                            <a:schemeClr val="bg1"/>
                          </a:solidFill>
                          <a:effectLst/>
                          <a:latin typeface="Times New Roman"/>
                          <a:ea typeface="Times New Roman"/>
                          <a:cs typeface="Times New Roman"/>
                        </a:rPr>
                        <a:t>Summit</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4</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4</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a:spcBef>
                          <a:spcPts val="0"/>
                        </a:spcBef>
                        <a:spcAft>
                          <a:spcPts val="0"/>
                        </a:spcAft>
                      </a:pPr>
                      <a:r>
                        <a:rPr lang="en-US" sz="2000" dirty="0" err="1">
                          <a:solidFill>
                            <a:schemeClr val="bg1"/>
                          </a:solidFill>
                          <a:effectLst/>
                          <a:latin typeface="Times New Roman"/>
                          <a:ea typeface="Times New Roman"/>
                          <a:cs typeface="Times New Roman"/>
                        </a:rPr>
                        <a:t>BaseCmp</a:t>
                      </a:r>
                      <a:endParaRPr lang="en-US" sz="1000" dirty="0">
                        <a:solidFill>
                          <a:schemeClr val="bg1"/>
                        </a:solidFill>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2000" dirty="0">
                          <a:effectLst/>
                          <a:latin typeface="Times New Roman"/>
                          <a:ea typeface="Times New Roman"/>
                          <a:cs typeface="Times New Roman"/>
                        </a:rPr>
                        <a:t>5</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8</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a:ea typeface="Times New Roman"/>
                          <a:cs typeface="Times New Roman"/>
                        </a:rPr>
                        <a:t>6.5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 </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Times New Roman"/>
                          <a:cs typeface="Times New Roman"/>
                        </a:rPr>
                        <a:t>4.5</a:t>
                      </a:r>
                      <a:endParaRPr lang="en-US" sz="100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6</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a:ea typeface="Times New Roman"/>
                          <a:cs typeface="Times New Roman"/>
                        </a:rPr>
                        <a:t> </a:t>
                      </a:r>
                      <a:endParaRPr lang="en-US" sz="1000" dirty="0">
                        <a:effectLst/>
                        <a:latin typeface="Courier New"/>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Title 1">
            <a:extLst>
              <a:ext uri="{FF2B5EF4-FFF2-40B4-BE49-F238E27FC236}">
                <a16:creationId xmlns:a16="http://schemas.microsoft.com/office/drawing/2014/main" id="{3EC2B5FB-1CE4-32EB-6B0C-4F2760D2CFE6}"/>
              </a:ext>
            </a:extLst>
          </p:cNvPr>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mj-lt"/>
                <a:ea typeface="+mj-ea"/>
                <a:cs typeface="+mj-cs"/>
              </a:defRPr>
            </a:lvl1pPr>
          </a:lstStyle>
          <a:p>
            <a:r>
              <a:rPr lang="en-US"/>
              <a:t>Context Dependent Learning ANOVA table</a:t>
            </a:r>
            <a:endParaRPr lang="en-US" dirty="0"/>
          </a:p>
        </p:txBody>
      </p:sp>
    </p:spTree>
    <p:extLst>
      <p:ext uri="{BB962C8B-B14F-4D97-AF65-F5344CB8AC3E}">
        <p14:creationId xmlns:p14="http://schemas.microsoft.com/office/powerpoint/2010/main" val="2481814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52400"/>
            <a:ext cx="7773338" cy="1596177"/>
          </a:xfrm>
        </p:spPr>
        <p:txBody>
          <a:bodyPr>
            <a:noAutofit/>
          </a:bodyPr>
          <a:lstStyle/>
          <a:p>
            <a:r>
              <a:rPr lang="en-US" sz="2800" dirty="0"/>
              <a:t>Learning as a function of the mis/match between test learning and test locations</a:t>
            </a:r>
          </a:p>
        </p:txBody>
      </p:sp>
      <p:graphicFrame>
        <p:nvGraphicFramePr>
          <p:cNvPr id="3" name="Chart 2">
            <a:extLst>
              <a:ext uri="{FF2B5EF4-FFF2-40B4-BE49-F238E27FC236}">
                <a16:creationId xmlns:a16="http://schemas.microsoft.com/office/drawing/2014/main" id="{C900362D-7662-583C-D78C-179CB83556B5}"/>
              </a:ext>
            </a:extLst>
          </p:cNvPr>
          <p:cNvGraphicFramePr>
            <a:graphicFrameLocks/>
          </p:cNvGraphicFramePr>
          <p:nvPr>
            <p:extLst>
              <p:ext uri="{D42A27DB-BD31-4B8C-83A1-F6EECF244321}">
                <p14:modId xmlns:p14="http://schemas.microsoft.com/office/powerpoint/2010/main" val="3654964739"/>
              </p:ext>
            </p:extLst>
          </p:nvPr>
        </p:nvGraphicFramePr>
        <p:xfrm>
          <a:off x="1181100" y="1748577"/>
          <a:ext cx="6781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3015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10" name="Content Placeholder 2">
            <a:extLst>
              <a:ext uri="{FF2B5EF4-FFF2-40B4-BE49-F238E27FC236}">
                <a16:creationId xmlns:a16="http://schemas.microsoft.com/office/drawing/2014/main" id="{DEFD9AD4-D67F-6466-EFED-F758C979A8E2}"/>
              </a:ext>
            </a:extLst>
          </p:cNvPr>
          <p:cNvSpPr>
            <a:spLocks noGrp="1"/>
          </p:cNvSpPr>
          <p:nvPr>
            <p:ph idx="1"/>
          </p:nvPr>
        </p:nvSpPr>
        <p:spPr>
          <a:xfrm>
            <a:off x="457200" y="1066800"/>
            <a:ext cx="8229600" cy="5516562"/>
          </a:xfrm>
        </p:spPr>
        <p:txBody>
          <a:bodyPr>
            <a:normAutofit/>
          </a:bodyPr>
          <a:lstStyle/>
          <a:p>
            <a:pPr marL="0" indent="0">
              <a:buNone/>
            </a:pPr>
            <a:r>
              <a:rPr lang="en-US" sz="2200" dirty="0">
                <a:latin typeface="Arial" panose="020B0604020202020204" pitchFamily="34" charset="0"/>
                <a:cs typeface="Arial" panose="020B0604020202020204" pitchFamily="34" charset="0"/>
              </a:rPr>
              <a:t>There was a significant main effect of learning location,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22.73,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memory was better when learning took place at base camp.  The main effect of testing location was also significant,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memory was also better when people were tested at base camps.  </a:t>
            </a:r>
            <a:r>
              <a:rPr lang="en-US" sz="2200" dirty="0">
                <a:solidFill>
                  <a:schemeClr val="bg1"/>
                </a:solidFill>
                <a:latin typeface="Arial" panose="020B0604020202020204" pitchFamily="34" charset="0"/>
                <a:cs typeface="Arial" panose="020B0604020202020204" pitchFamily="34" charset="0"/>
              </a:rPr>
              <a:t>Finally, the interaction effect was significant, </a:t>
            </a:r>
            <a:r>
              <a:rPr lang="en-US" sz="2200" i="1" dirty="0">
                <a:solidFill>
                  <a:schemeClr val="bg1"/>
                </a:solidFill>
                <a:latin typeface="Arial" panose="020B0604020202020204" pitchFamily="34" charset="0"/>
                <a:cs typeface="Arial" panose="020B0604020202020204" pitchFamily="34" charset="0"/>
              </a:rPr>
              <a:t>F </a:t>
            </a:r>
            <a:r>
              <a:rPr lang="en-US" sz="2200" dirty="0">
                <a:solidFill>
                  <a:schemeClr val="bg1"/>
                </a:solidFill>
                <a:latin typeface="Arial" panose="020B0604020202020204" pitchFamily="34" charset="0"/>
                <a:cs typeface="Arial" panose="020B0604020202020204" pitchFamily="34" charset="0"/>
              </a:rPr>
              <a:t>(1, 16) = 8.18, </a:t>
            </a:r>
            <a:r>
              <a:rPr lang="en-US" sz="2200" i="1" dirty="0">
                <a:solidFill>
                  <a:schemeClr val="bg1"/>
                </a:solidFill>
                <a:latin typeface="Arial" panose="020B0604020202020204" pitchFamily="34" charset="0"/>
                <a:cs typeface="Arial" panose="020B0604020202020204" pitchFamily="34" charset="0"/>
              </a:rPr>
              <a:t>p</a:t>
            </a:r>
            <a:r>
              <a:rPr lang="en-US" sz="2200" dirty="0">
                <a:solidFill>
                  <a:schemeClr val="bg1"/>
                </a:solidFill>
                <a:latin typeface="Arial" panose="020B0604020202020204" pitchFamily="34" charset="0"/>
                <a:cs typeface="Arial" panose="020B0604020202020204" pitchFamily="34" charset="0"/>
              </a:rPr>
              <a:t> &lt; .05. Whereas test location did not make a difference for people who learned at the summit (M = 4 for both treatments), memory was better for people who learned at base camp if they were also tested at base camp (M = 8), rather than tested at the summit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507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6" name="Content Placeholder 2">
            <a:extLst>
              <a:ext uri="{FF2B5EF4-FFF2-40B4-BE49-F238E27FC236}">
                <a16:creationId xmlns:a16="http://schemas.microsoft.com/office/drawing/2014/main" id="{E5E31516-B9F0-D9EB-10D2-53170B699C8E}"/>
              </a:ext>
            </a:extLst>
          </p:cNvPr>
          <p:cNvSpPr>
            <a:spLocks noGrp="1"/>
          </p:cNvSpPr>
          <p:nvPr>
            <p:ph idx="1"/>
          </p:nvPr>
        </p:nvSpPr>
        <p:spPr>
          <a:xfrm>
            <a:off x="457200" y="1066800"/>
            <a:ext cx="8229600" cy="5516562"/>
          </a:xfrm>
        </p:spPr>
        <p:txBody>
          <a:bodyPr>
            <a:normAutofit/>
          </a:bodyPr>
          <a:lstStyle/>
          <a:p>
            <a:pPr marL="0" indent="0">
              <a:buNone/>
            </a:pPr>
            <a:r>
              <a:rPr lang="en-US" sz="2200" dirty="0">
                <a:solidFill>
                  <a:schemeClr val="bg1">
                    <a:lumMod val="65000"/>
                  </a:schemeClr>
                </a:solidFill>
                <a:latin typeface="Arial" panose="020B0604020202020204" pitchFamily="34" charset="0"/>
                <a:cs typeface="Arial" panose="020B0604020202020204" pitchFamily="34" charset="0"/>
              </a:rPr>
              <a:t>There was a significant main effect of learning location, </a:t>
            </a:r>
            <a:r>
              <a:rPr lang="en-US" sz="2200" i="1" dirty="0">
                <a:solidFill>
                  <a:schemeClr val="bg1">
                    <a:lumMod val="65000"/>
                  </a:schemeClr>
                </a:solidFill>
                <a:latin typeface="Arial" panose="020B0604020202020204" pitchFamily="34" charset="0"/>
                <a:cs typeface="Arial" panose="020B0604020202020204" pitchFamily="34" charset="0"/>
              </a:rPr>
              <a:t>F </a:t>
            </a:r>
            <a:r>
              <a:rPr lang="en-US" sz="2200" dirty="0">
                <a:solidFill>
                  <a:schemeClr val="bg1">
                    <a:lumMod val="65000"/>
                  </a:schemeClr>
                </a:solidFill>
                <a:latin typeface="Arial" panose="020B0604020202020204" pitchFamily="34" charset="0"/>
                <a:cs typeface="Arial" panose="020B0604020202020204" pitchFamily="34" charset="0"/>
              </a:rPr>
              <a:t>(1, 16) = 22.73,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memory was better when learning took place at base camp.  The main effect of testing location was also significant, </a:t>
            </a:r>
            <a:r>
              <a:rPr lang="en-US" sz="2200" i="1" dirty="0">
                <a:solidFill>
                  <a:schemeClr val="bg1">
                    <a:lumMod val="65000"/>
                  </a:schemeClr>
                </a:solidFill>
                <a:latin typeface="Arial" panose="020B0604020202020204" pitchFamily="34" charset="0"/>
                <a:cs typeface="Arial" panose="020B0604020202020204" pitchFamily="34" charset="0"/>
              </a:rPr>
              <a:t>F</a:t>
            </a:r>
            <a:r>
              <a:rPr lang="en-US" sz="2200" dirty="0">
                <a:solidFill>
                  <a:schemeClr val="bg1">
                    <a:lumMod val="65000"/>
                  </a:schemeClr>
                </a:solidFill>
                <a:latin typeface="Arial" panose="020B0604020202020204" pitchFamily="34" charset="0"/>
                <a:cs typeface="Arial" panose="020B0604020202020204" pitchFamily="34" charset="0"/>
              </a:rPr>
              <a:t> (1, 16) = 8.18, </a:t>
            </a:r>
            <a:r>
              <a:rPr lang="en-US" sz="2200" i="1" dirty="0">
                <a:solidFill>
                  <a:schemeClr val="bg1">
                    <a:lumMod val="65000"/>
                  </a:schemeClr>
                </a:solidFill>
                <a:latin typeface="Arial" panose="020B0604020202020204" pitchFamily="34" charset="0"/>
                <a:cs typeface="Arial" panose="020B0604020202020204" pitchFamily="34" charset="0"/>
              </a:rPr>
              <a:t>p</a:t>
            </a:r>
            <a:r>
              <a:rPr lang="en-US" sz="2200" dirty="0">
                <a:solidFill>
                  <a:schemeClr val="bg1">
                    <a:lumMod val="65000"/>
                  </a:schemeClr>
                </a:solidFill>
                <a:latin typeface="Arial" panose="020B0604020202020204" pitchFamily="34" charset="0"/>
                <a:cs typeface="Arial" panose="020B0604020202020204" pitchFamily="34" charset="0"/>
              </a:rPr>
              <a:t> &lt; .05; memory was also better when people were tested at base camps.  </a:t>
            </a:r>
            <a:r>
              <a:rPr lang="en-US" sz="2200" dirty="0">
                <a:latin typeface="Arial" panose="020B0604020202020204" pitchFamily="34" charset="0"/>
                <a:cs typeface="Arial" panose="020B0604020202020204" pitchFamily="34" charset="0"/>
              </a:rPr>
              <a:t>Finally, the interaction effect was significant,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Whereas test location did not make a difference for people who learned at the summit (M = 4 for both treatments), memory was better for people who learned at base camp if they were also tested at base camp (M = 8), rather than tested at the summit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44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Reporting the results of a 2-Way ANOVA</a:t>
            </a:r>
          </a:p>
        </p:txBody>
      </p:sp>
      <p:sp>
        <p:nvSpPr>
          <p:cNvPr id="7" name="Content Placeholder 2">
            <a:extLst>
              <a:ext uri="{FF2B5EF4-FFF2-40B4-BE49-F238E27FC236}">
                <a16:creationId xmlns:a16="http://schemas.microsoft.com/office/drawing/2014/main" id="{7778C27C-950E-4B0D-FA84-ED8F5FE105DD}"/>
              </a:ext>
            </a:extLst>
          </p:cNvPr>
          <p:cNvSpPr>
            <a:spLocks noGrp="1"/>
          </p:cNvSpPr>
          <p:nvPr>
            <p:ph idx="1"/>
          </p:nvPr>
        </p:nvSpPr>
        <p:spPr>
          <a:xfrm>
            <a:off x="457200" y="1066800"/>
            <a:ext cx="8229600" cy="5516562"/>
          </a:xfrm>
        </p:spPr>
        <p:txBody>
          <a:bodyPr>
            <a:normAutofit/>
          </a:bodyPr>
          <a:lstStyle/>
          <a:p>
            <a:pPr marL="0" indent="0">
              <a:buNone/>
            </a:pPr>
            <a:r>
              <a:rPr lang="en-US" sz="2200" dirty="0">
                <a:latin typeface="Arial" panose="020B0604020202020204" pitchFamily="34" charset="0"/>
                <a:cs typeface="Arial" panose="020B0604020202020204" pitchFamily="34" charset="0"/>
              </a:rPr>
              <a:t>There was a significant main effect of learning location,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22.73,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memory was better when learning took place at base camp.  The main effect of testing location was also significant, </a:t>
            </a:r>
            <a:r>
              <a:rPr lang="en-US" sz="2200" i="1" dirty="0">
                <a:latin typeface="Arial" panose="020B0604020202020204" pitchFamily="34" charset="0"/>
                <a:cs typeface="Arial" panose="020B0604020202020204" pitchFamily="34" charset="0"/>
              </a:rPr>
              <a:t>F</a:t>
            </a:r>
            <a:r>
              <a:rPr lang="en-US" sz="2200" dirty="0">
                <a:latin typeface="Arial" panose="020B0604020202020204" pitchFamily="34" charset="0"/>
                <a:cs typeface="Arial" panose="020B0604020202020204" pitchFamily="34" charset="0"/>
              </a:rPr>
              <a:t> (1,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memory was also better when people were tested at base camps.  Finally, the interaction effect was significant, </a:t>
            </a:r>
            <a:r>
              <a:rPr lang="en-US" sz="2200" i="1" dirty="0">
                <a:latin typeface="Arial" panose="020B0604020202020204" pitchFamily="34" charset="0"/>
                <a:cs typeface="Arial" panose="020B0604020202020204" pitchFamily="34" charset="0"/>
              </a:rPr>
              <a:t>F </a:t>
            </a:r>
            <a:r>
              <a:rPr lang="en-US" sz="2200" dirty="0">
                <a:latin typeface="Arial" panose="020B0604020202020204" pitchFamily="34" charset="0"/>
                <a:cs typeface="Arial" panose="020B0604020202020204" pitchFamily="34" charset="0"/>
              </a:rPr>
              <a:t>(1, 16) = 8.18,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&lt; .05. Whereas test location did not make a difference for people who learned at the summit (M = 4 for both treatments), memory was better for people who learned at base camp if they were also tested at base camp (M = 8), rather than tested at the summit (M = 5).  </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6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DAF4-B171-49A6-32FF-09ECBF3C4700}"/>
              </a:ext>
            </a:extLst>
          </p:cNvPr>
          <p:cNvSpPr>
            <a:spLocks noGrp="1"/>
          </p:cNvSpPr>
          <p:nvPr>
            <p:ph type="title"/>
          </p:nvPr>
        </p:nvSpPr>
        <p:spPr>
          <a:xfrm>
            <a:off x="665582" y="23607"/>
            <a:ext cx="7773338" cy="535919"/>
          </a:xfrm>
        </p:spPr>
        <p:txBody>
          <a:bodyPr>
            <a:normAutofit/>
          </a:bodyPr>
          <a:lstStyle/>
          <a:p>
            <a:r>
              <a:rPr lang="en-US" sz="2800" dirty="0"/>
              <a:t>What’s Old &amp; What’s New</a:t>
            </a:r>
          </a:p>
        </p:txBody>
      </p:sp>
      <p:graphicFrame>
        <p:nvGraphicFramePr>
          <p:cNvPr id="5" name="Table 4">
            <a:extLst>
              <a:ext uri="{FF2B5EF4-FFF2-40B4-BE49-F238E27FC236}">
                <a16:creationId xmlns:a16="http://schemas.microsoft.com/office/drawing/2014/main" id="{0F7CA4C5-E1EE-A55D-A000-9B9219F4A6BA}"/>
              </a:ext>
            </a:extLst>
          </p:cNvPr>
          <p:cNvGraphicFramePr>
            <a:graphicFrameLocks noGrp="1"/>
          </p:cNvGraphicFramePr>
          <p:nvPr>
            <p:extLst>
              <p:ext uri="{D42A27DB-BD31-4B8C-83A1-F6EECF244321}">
                <p14:modId xmlns:p14="http://schemas.microsoft.com/office/powerpoint/2010/main" val="161057521"/>
              </p:ext>
            </p:extLst>
          </p:nvPr>
        </p:nvGraphicFramePr>
        <p:xfrm>
          <a:off x="665582" y="559526"/>
          <a:ext cx="7667764" cy="6035040"/>
        </p:xfrm>
        <a:graphic>
          <a:graphicData uri="http://schemas.openxmlformats.org/drawingml/2006/table">
            <a:tbl>
              <a:tblPr firstCol="1" bandRow="1">
                <a:tableStyleId>{5C22544A-7EE6-4342-B048-85BDC9FD1C3A}</a:tableStyleId>
              </a:tblPr>
              <a:tblGrid>
                <a:gridCol w="1916941">
                  <a:extLst>
                    <a:ext uri="{9D8B030D-6E8A-4147-A177-3AD203B41FA5}">
                      <a16:colId xmlns:a16="http://schemas.microsoft.com/office/drawing/2014/main" val="1707134669"/>
                    </a:ext>
                  </a:extLst>
                </a:gridCol>
                <a:gridCol w="2550423">
                  <a:extLst>
                    <a:ext uri="{9D8B030D-6E8A-4147-A177-3AD203B41FA5}">
                      <a16:colId xmlns:a16="http://schemas.microsoft.com/office/drawing/2014/main" val="537441163"/>
                    </a:ext>
                  </a:extLst>
                </a:gridCol>
                <a:gridCol w="1981200">
                  <a:extLst>
                    <a:ext uri="{9D8B030D-6E8A-4147-A177-3AD203B41FA5}">
                      <a16:colId xmlns:a16="http://schemas.microsoft.com/office/drawing/2014/main" val="3773531273"/>
                    </a:ext>
                  </a:extLst>
                </a:gridCol>
                <a:gridCol w="1219200">
                  <a:extLst>
                    <a:ext uri="{9D8B030D-6E8A-4147-A177-3AD203B41FA5}">
                      <a16:colId xmlns:a16="http://schemas.microsoft.com/office/drawing/2014/main" val="2452769139"/>
                    </a:ext>
                  </a:extLst>
                </a:gridCol>
              </a:tblGrid>
              <a:tr h="624840">
                <a:tc>
                  <a:txBody>
                    <a:bodyPr/>
                    <a:lstStyle/>
                    <a:p>
                      <a:pPr algn="ctr"/>
                      <a:r>
                        <a:rPr lang="en-US" sz="2200" dirty="0">
                          <a:solidFill>
                            <a:schemeClr val="bg1"/>
                          </a:solidFill>
                        </a:rPr>
                        <a:t>Source</a:t>
                      </a:r>
                    </a:p>
                  </a:txBody>
                  <a:tcPr>
                    <a:solidFill>
                      <a:schemeClr val="accent1"/>
                    </a:solidFill>
                  </a:tcPr>
                </a:tc>
                <a:tc>
                  <a:txBody>
                    <a:bodyPr/>
                    <a:lstStyle/>
                    <a:p>
                      <a:pPr algn="ctr"/>
                      <a:r>
                        <a:rPr lang="en-US" sz="2200" dirty="0">
                          <a:solidFill>
                            <a:schemeClr val="bg1"/>
                          </a:solidFill>
                        </a:rPr>
                        <a:t>Formula</a:t>
                      </a:r>
                    </a:p>
                  </a:txBody>
                  <a:tcPr>
                    <a:solidFill>
                      <a:schemeClr val="accent1"/>
                    </a:solidFill>
                  </a:tcPr>
                </a:tc>
                <a:tc>
                  <a:txBody>
                    <a:bodyPr/>
                    <a:lstStyle/>
                    <a:p>
                      <a:pPr algn="ctr"/>
                      <a:r>
                        <a:rPr lang="en-US" sz="2200" dirty="0" err="1">
                          <a:solidFill>
                            <a:schemeClr val="bg1"/>
                          </a:solidFill>
                        </a:rPr>
                        <a:t>df</a:t>
                      </a:r>
                      <a:endParaRPr lang="en-US" sz="2200" dirty="0">
                        <a:solidFill>
                          <a:schemeClr val="bg1"/>
                        </a:solidFill>
                      </a:endParaRPr>
                    </a:p>
                  </a:txBody>
                  <a:tcPr>
                    <a:solidFill>
                      <a:schemeClr val="accent1"/>
                    </a:solidFill>
                  </a:tcPr>
                </a:tc>
                <a:tc>
                  <a:txBody>
                    <a:bodyPr/>
                    <a:lstStyle/>
                    <a:p>
                      <a:pPr algn="ctr"/>
                      <a:endParaRPr lang="en-US" sz="2200" dirty="0">
                        <a:solidFill>
                          <a:schemeClr val="bg1"/>
                        </a:solidFill>
                      </a:endParaRPr>
                    </a:p>
                  </a:txBody>
                  <a:tcPr>
                    <a:solidFill>
                      <a:schemeClr val="accent1"/>
                    </a:solidFill>
                  </a:tcPr>
                </a:tc>
                <a:extLst>
                  <a:ext uri="{0D108BD9-81ED-4DB2-BD59-A6C34878D82A}">
                    <a16:rowId xmlns:a16="http://schemas.microsoft.com/office/drawing/2014/main" val="462442715"/>
                  </a:ext>
                </a:extLst>
              </a:tr>
              <a:tr h="624840">
                <a:tc>
                  <a:txBody>
                    <a:bodyPr/>
                    <a:lstStyle/>
                    <a:p>
                      <a:r>
                        <a:rPr lang="en-US" sz="2200" b="0" dirty="0" err="1">
                          <a:solidFill>
                            <a:schemeClr val="tx1"/>
                          </a:solidFill>
                        </a:rPr>
                        <a:t>SStotal</a:t>
                      </a:r>
                      <a:endParaRPr lang="en-US" sz="2200" b="0" dirty="0">
                        <a:solidFill>
                          <a:schemeClr val="tx1"/>
                        </a:solidFill>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Times New Roman"/>
                          <a:ea typeface="Times New Roman"/>
                          <a:sym typeface="Symbol"/>
                        </a:rPr>
                        <a:t></a:t>
                      </a:r>
                      <a:r>
                        <a:rPr lang="en-US" sz="2200" dirty="0">
                          <a:effectLst/>
                          <a:latin typeface="Times New Roman"/>
                          <a:ea typeface="Times New Roman"/>
                        </a:rPr>
                        <a:t>(x</a:t>
                      </a:r>
                      <a:r>
                        <a:rPr lang="en-US" sz="2200" baseline="30000" dirty="0">
                          <a:effectLst/>
                          <a:latin typeface="Times New Roman"/>
                          <a:ea typeface="Times New Roman"/>
                        </a:rPr>
                        <a:t>2</a:t>
                      </a:r>
                      <a:r>
                        <a:rPr lang="en-US" sz="2200" dirty="0">
                          <a:effectLst/>
                          <a:latin typeface="Times New Roman"/>
                          <a:ea typeface="Times New Roman"/>
                        </a:rPr>
                        <a:t>) – (G)</a:t>
                      </a:r>
                      <a:r>
                        <a:rPr lang="en-US" sz="2200" baseline="30000" dirty="0">
                          <a:effectLst/>
                          <a:latin typeface="Times New Roman"/>
                          <a:ea typeface="Times New Roman"/>
                        </a:rPr>
                        <a:t>2</a:t>
                      </a:r>
                      <a:r>
                        <a:rPr lang="en-US" sz="2200" dirty="0">
                          <a:effectLst/>
                          <a:latin typeface="Times New Roman"/>
                          <a:ea typeface="Times New Roman"/>
                        </a:rPr>
                        <a:t>/N</a:t>
                      </a:r>
                    </a:p>
                    <a:p>
                      <a:endParaRPr lang="en-US" sz="2200" dirty="0"/>
                    </a:p>
                  </a:txBody>
                  <a:tcPr>
                    <a:solidFill>
                      <a:schemeClr val="bg2">
                        <a:lumMod val="40000"/>
                        <a:lumOff val="60000"/>
                      </a:schemeClr>
                    </a:solidFill>
                  </a:tcPr>
                </a:tc>
                <a:tc>
                  <a:txBody>
                    <a:bodyPr/>
                    <a:lstStyle/>
                    <a:p>
                      <a:pPr marL="0" marR="0" algn="ctr">
                        <a:spcBef>
                          <a:spcPts val="0"/>
                        </a:spcBef>
                        <a:spcAft>
                          <a:spcPts val="0"/>
                        </a:spcAft>
                      </a:pPr>
                      <a:r>
                        <a:rPr lang="en-US" sz="2200" dirty="0">
                          <a:effectLst/>
                          <a:latin typeface="Times New Roman"/>
                          <a:ea typeface="Times New Roman"/>
                        </a:rPr>
                        <a:t>N-1</a:t>
                      </a:r>
                    </a:p>
                  </a:txBody>
                  <a:tcPr marL="68580" marR="68580" marT="0" marB="0">
                    <a:solidFill>
                      <a:schemeClr val="bg2">
                        <a:lumMod val="40000"/>
                        <a:lumOff val="60000"/>
                      </a:schemeClr>
                    </a:solidFill>
                  </a:tcPr>
                </a:tc>
                <a:tc>
                  <a:txBody>
                    <a:bodyPr/>
                    <a:lstStyle/>
                    <a:p>
                      <a:pPr algn="ctr"/>
                      <a:r>
                        <a:rPr lang="en-US" sz="2200" dirty="0"/>
                        <a:t>Old</a:t>
                      </a:r>
                    </a:p>
                  </a:txBody>
                  <a:tcPr>
                    <a:solidFill>
                      <a:schemeClr val="bg2">
                        <a:lumMod val="40000"/>
                        <a:lumOff val="60000"/>
                      </a:schemeClr>
                    </a:solidFill>
                  </a:tcPr>
                </a:tc>
                <a:extLst>
                  <a:ext uri="{0D108BD9-81ED-4DB2-BD59-A6C34878D82A}">
                    <a16:rowId xmlns:a16="http://schemas.microsoft.com/office/drawing/2014/main" val="1482615149"/>
                  </a:ext>
                </a:extLst>
              </a:tr>
              <a:tr h="624840">
                <a:tc>
                  <a:txBody>
                    <a:bodyPr/>
                    <a:lstStyle/>
                    <a:p>
                      <a:r>
                        <a:rPr lang="en-US" sz="2200" b="0" dirty="0" err="1">
                          <a:solidFill>
                            <a:schemeClr val="tx1"/>
                          </a:solidFill>
                        </a:rPr>
                        <a:t>SSbt</a:t>
                      </a:r>
                      <a:endParaRPr lang="en-US" sz="2200" b="0" dirty="0">
                        <a:solidFill>
                          <a:schemeClr val="tx1"/>
                        </a:solidFill>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Times New Roman"/>
                          <a:ea typeface="Times New Roman"/>
                          <a:sym typeface="Symbol"/>
                        </a:rPr>
                        <a:t></a:t>
                      </a:r>
                      <a:r>
                        <a:rPr lang="en-US" sz="2200" dirty="0">
                          <a:effectLst/>
                          <a:latin typeface="Times New Roman"/>
                          <a:ea typeface="Times New Roman"/>
                        </a:rPr>
                        <a:t>[(T</a:t>
                      </a:r>
                      <a:r>
                        <a:rPr lang="en-US" sz="2200" baseline="30000" dirty="0">
                          <a:effectLst/>
                          <a:latin typeface="Times New Roman"/>
                          <a:ea typeface="Times New Roman"/>
                        </a:rPr>
                        <a:t>2</a:t>
                      </a:r>
                      <a:r>
                        <a:rPr lang="en-US" sz="2200" dirty="0">
                          <a:effectLst/>
                          <a:latin typeface="Times New Roman"/>
                          <a:ea typeface="Times New Roman"/>
                        </a:rPr>
                        <a:t>/n)] - (G</a:t>
                      </a:r>
                      <a:r>
                        <a:rPr lang="en-US" sz="2200" baseline="30000" dirty="0">
                          <a:effectLst/>
                          <a:latin typeface="Times New Roman"/>
                          <a:ea typeface="Times New Roman"/>
                        </a:rPr>
                        <a:t>2</a:t>
                      </a:r>
                      <a:r>
                        <a:rPr lang="en-US" sz="2200" dirty="0">
                          <a:effectLst/>
                          <a:latin typeface="Times New Roman"/>
                          <a:ea typeface="Times New Roman"/>
                        </a:rPr>
                        <a:t>/N)</a:t>
                      </a:r>
                    </a:p>
                    <a:p>
                      <a:endParaRPr lang="en-US" sz="2200" dirty="0"/>
                    </a:p>
                  </a:txBody>
                  <a:tcPr>
                    <a:solidFill>
                      <a:schemeClr val="bg2">
                        <a:lumMod val="40000"/>
                        <a:lumOff val="60000"/>
                      </a:schemeClr>
                    </a:solidFill>
                  </a:tcPr>
                </a:tc>
                <a:tc>
                  <a:txBody>
                    <a:bodyPr/>
                    <a:lstStyle/>
                    <a:p>
                      <a:pPr marL="0" marR="0" algn="ctr">
                        <a:spcBef>
                          <a:spcPts val="0"/>
                        </a:spcBef>
                        <a:spcAft>
                          <a:spcPts val="0"/>
                        </a:spcAft>
                      </a:pPr>
                      <a:r>
                        <a:rPr lang="en-US" sz="2200" dirty="0">
                          <a:effectLst/>
                          <a:latin typeface="Times New Roman"/>
                          <a:ea typeface="Times New Roman"/>
                        </a:rPr>
                        <a:t>p-1</a:t>
                      </a:r>
                    </a:p>
                  </a:txBody>
                  <a:tcPr marL="68580" marR="68580" marT="0" marB="0">
                    <a:solidFill>
                      <a:schemeClr val="bg2">
                        <a:lumMod val="40000"/>
                        <a:lumOff val="60000"/>
                      </a:schemeClr>
                    </a:solidFill>
                  </a:tcPr>
                </a:tc>
                <a:tc>
                  <a:txBody>
                    <a:bodyPr/>
                    <a:lstStyle/>
                    <a:p>
                      <a:pPr algn="ctr"/>
                      <a:r>
                        <a:rPr lang="en-US" sz="2200" dirty="0"/>
                        <a:t>Old</a:t>
                      </a:r>
                    </a:p>
                  </a:txBody>
                  <a:tcPr>
                    <a:solidFill>
                      <a:schemeClr val="bg2">
                        <a:lumMod val="40000"/>
                        <a:lumOff val="60000"/>
                      </a:schemeClr>
                    </a:solidFill>
                  </a:tcPr>
                </a:tc>
                <a:extLst>
                  <a:ext uri="{0D108BD9-81ED-4DB2-BD59-A6C34878D82A}">
                    <a16:rowId xmlns:a16="http://schemas.microsoft.com/office/drawing/2014/main" val="2437350014"/>
                  </a:ext>
                </a:extLst>
              </a:tr>
              <a:tr h="624840">
                <a:tc>
                  <a:txBody>
                    <a:bodyPr/>
                    <a:lstStyle/>
                    <a:p>
                      <a:r>
                        <a:rPr lang="en-US" sz="2200" b="0" dirty="0" err="1">
                          <a:solidFill>
                            <a:schemeClr val="tx1"/>
                          </a:solidFill>
                        </a:rPr>
                        <a:t>SSerror</a:t>
                      </a:r>
                      <a:endParaRPr lang="en-US" sz="2200" b="0" dirty="0">
                        <a:solidFill>
                          <a:schemeClr val="tx1"/>
                        </a:solidFill>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ffectLst/>
                          <a:latin typeface="Times New Roman"/>
                          <a:ea typeface="Times New Roman"/>
                          <a:sym typeface="Symbol"/>
                        </a:rPr>
                        <a:t></a:t>
                      </a:r>
                      <a:r>
                        <a:rPr lang="en-US" sz="2200" dirty="0">
                          <a:effectLst/>
                          <a:latin typeface="Times New Roman"/>
                          <a:ea typeface="Times New Roman"/>
                        </a:rPr>
                        <a:t>[</a:t>
                      </a:r>
                      <a:r>
                        <a:rPr lang="en-US" sz="2200" dirty="0">
                          <a:effectLst/>
                          <a:latin typeface="Times New Roman"/>
                          <a:ea typeface="Times New Roman"/>
                          <a:sym typeface="Symbol"/>
                        </a:rPr>
                        <a:t></a:t>
                      </a:r>
                      <a:r>
                        <a:rPr lang="en-US" sz="2200" dirty="0">
                          <a:effectLst/>
                          <a:latin typeface="Times New Roman"/>
                          <a:ea typeface="Times New Roman"/>
                        </a:rPr>
                        <a:t>(x</a:t>
                      </a:r>
                      <a:r>
                        <a:rPr lang="en-US" sz="2200" baseline="30000" dirty="0">
                          <a:effectLst/>
                          <a:latin typeface="Times New Roman"/>
                          <a:ea typeface="Times New Roman"/>
                        </a:rPr>
                        <a:t>2</a:t>
                      </a:r>
                      <a:r>
                        <a:rPr lang="en-US" sz="2200" dirty="0">
                          <a:effectLst/>
                          <a:latin typeface="Times New Roman"/>
                          <a:ea typeface="Times New Roman"/>
                        </a:rPr>
                        <a:t>) - (T</a:t>
                      </a:r>
                      <a:r>
                        <a:rPr lang="en-US" sz="2200" baseline="30000" dirty="0">
                          <a:effectLst/>
                          <a:latin typeface="Times New Roman"/>
                          <a:ea typeface="Times New Roman"/>
                        </a:rPr>
                        <a:t>2</a:t>
                      </a:r>
                      <a:r>
                        <a:rPr lang="en-US" sz="2200" dirty="0">
                          <a:effectLst/>
                          <a:latin typeface="Times New Roman"/>
                          <a:ea typeface="Times New Roman"/>
                        </a:rPr>
                        <a:t>/n)]</a:t>
                      </a:r>
                    </a:p>
                    <a:p>
                      <a:endParaRPr lang="en-US" sz="2200" dirty="0"/>
                    </a:p>
                  </a:txBody>
                  <a:tcPr>
                    <a:solidFill>
                      <a:schemeClr val="bg2">
                        <a:lumMod val="40000"/>
                        <a:lumOff val="60000"/>
                      </a:schemeClr>
                    </a:solidFill>
                  </a:tcPr>
                </a:tc>
                <a:tc>
                  <a:txBody>
                    <a:bodyPr/>
                    <a:lstStyle/>
                    <a:p>
                      <a:pPr marL="0" marR="0" algn="ctr">
                        <a:spcBef>
                          <a:spcPts val="0"/>
                        </a:spcBef>
                        <a:spcAft>
                          <a:spcPts val="0"/>
                        </a:spcAft>
                      </a:pPr>
                      <a:r>
                        <a:rPr lang="en-US" sz="2200" dirty="0">
                          <a:effectLst/>
                          <a:latin typeface="Times New Roman"/>
                          <a:ea typeface="Times New Roman"/>
                        </a:rPr>
                        <a:t>N-p </a:t>
                      </a:r>
                    </a:p>
                  </a:txBody>
                  <a:tcPr marL="68580" marR="68580" marT="0" marB="0">
                    <a:solidFill>
                      <a:schemeClr val="bg2">
                        <a:lumMod val="40000"/>
                        <a:lumOff val="60000"/>
                      </a:schemeClr>
                    </a:solidFill>
                  </a:tcPr>
                </a:tc>
                <a:tc>
                  <a:txBody>
                    <a:bodyPr/>
                    <a:lstStyle/>
                    <a:p>
                      <a:pPr algn="ctr"/>
                      <a:r>
                        <a:rPr lang="en-US" sz="2200" dirty="0"/>
                        <a:t>Old</a:t>
                      </a:r>
                    </a:p>
                  </a:txBody>
                  <a:tcPr>
                    <a:solidFill>
                      <a:schemeClr val="bg2">
                        <a:lumMod val="40000"/>
                        <a:lumOff val="60000"/>
                      </a:schemeClr>
                    </a:solidFill>
                  </a:tcPr>
                </a:tc>
                <a:extLst>
                  <a:ext uri="{0D108BD9-81ED-4DB2-BD59-A6C34878D82A}">
                    <a16:rowId xmlns:a16="http://schemas.microsoft.com/office/drawing/2014/main" val="2573374316"/>
                  </a:ext>
                </a:extLst>
              </a:tr>
              <a:tr h="624840">
                <a:tc>
                  <a:txBody>
                    <a:bodyPr/>
                    <a:lstStyle/>
                    <a:p>
                      <a:r>
                        <a:rPr lang="en-US" sz="2200" b="0" dirty="0" err="1">
                          <a:solidFill>
                            <a:srgbClr val="7030A0"/>
                          </a:solidFill>
                        </a:rPr>
                        <a:t>SSa</a:t>
                      </a:r>
                      <a:endParaRPr lang="en-US" sz="2200" b="0" dirty="0">
                        <a:solidFill>
                          <a:srgbClr val="7030A0"/>
                        </a:solidFill>
                      </a:endParaRPr>
                    </a:p>
                  </a:txBody>
                  <a:tcPr>
                    <a:solidFill>
                      <a:schemeClr val="accent3">
                        <a:lumMod val="60000"/>
                        <a:lumOff val="40000"/>
                      </a:schemeClr>
                    </a:solidFill>
                  </a:tcPr>
                </a:tc>
                <a:tc>
                  <a:txBody>
                    <a:bodyPr/>
                    <a:lstStyle/>
                    <a:p>
                      <a:pPr algn="l"/>
                      <a:r>
                        <a:rPr lang="en-US" sz="2200" kern="1200" dirty="0">
                          <a:solidFill>
                            <a:schemeClr val="accent6">
                              <a:lumMod val="50000"/>
                            </a:schemeClr>
                          </a:solidFill>
                          <a:effectLst/>
                          <a:sym typeface="Symbol"/>
                        </a:rPr>
                        <a:t></a:t>
                      </a:r>
                      <a:r>
                        <a:rPr lang="de-DE" sz="2200" kern="1200" dirty="0">
                          <a:solidFill>
                            <a:schemeClr val="accent6">
                              <a:lumMod val="50000"/>
                            </a:schemeClr>
                          </a:solidFill>
                          <a:effectLst/>
                        </a:rPr>
                        <a:t>(T</a:t>
                      </a:r>
                      <a:r>
                        <a:rPr lang="de-DE" sz="2200" kern="1200" baseline="-25000" dirty="0">
                          <a:solidFill>
                            <a:schemeClr val="accent6">
                              <a:lumMod val="50000"/>
                            </a:schemeClr>
                          </a:solidFill>
                          <a:effectLst/>
                        </a:rPr>
                        <a:t>a</a:t>
                      </a:r>
                      <a:r>
                        <a:rPr lang="de-DE" sz="2200" kern="1200" baseline="30000" dirty="0">
                          <a:solidFill>
                            <a:schemeClr val="accent6">
                              <a:lumMod val="50000"/>
                            </a:schemeClr>
                          </a:solidFill>
                          <a:effectLst/>
                        </a:rPr>
                        <a:t>2</a:t>
                      </a:r>
                      <a:r>
                        <a:rPr lang="de-DE" sz="2200" kern="1200" dirty="0">
                          <a:solidFill>
                            <a:schemeClr val="accent6">
                              <a:lumMod val="50000"/>
                            </a:schemeClr>
                          </a:solidFill>
                          <a:effectLst/>
                        </a:rPr>
                        <a:t>/n) - G</a:t>
                      </a:r>
                      <a:r>
                        <a:rPr lang="de-DE" sz="2200" kern="1200" baseline="30000" dirty="0">
                          <a:solidFill>
                            <a:schemeClr val="accent6">
                              <a:lumMod val="50000"/>
                            </a:schemeClr>
                          </a:solidFill>
                          <a:effectLst/>
                        </a:rPr>
                        <a:t>2</a:t>
                      </a:r>
                      <a:r>
                        <a:rPr lang="de-DE" sz="2200" kern="1200" dirty="0">
                          <a:solidFill>
                            <a:schemeClr val="accent6">
                              <a:lumMod val="50000"/>
                            </a:schemeClr>
                          </a:solidFill>
                          <a:effectLst/>
                        </a:rPr>
                        <a:t>/N</a:t>
                      </a:r>
                      <a:endParaRPr lang="en-US" sz="2200" dirty="0">
                        <a:solidFill>
                          <a:schemeClr val="accent6">
                            <a:lumMod val="50000"/>
                          </a:schemeClr>
                        </a:solidFill>
                      </a:endParaRPr>
                    </a:p>
                  </a:txBody>
                  <a:tcPr marL="68580" marR="68580" marT="0" marB="0">
                    <a:solidFill>
                      <a:schemeClr val="accent3">
                        <a:lumMod val="60000"/>
                        <a:lumOff val="40000"/>
                      </a:schemeClr>
                    </a:solidFill>
                  </a:tcPr>
                </a:tc>
                <a:tc>
                  <a:txBody>
                    <a:bodyPr/>
                    <a:lstStyle/>
                    <a:p>
                      <a:pPr algn="l"/>
                      <a:r>
                        <a:rPr lang="en-US" sz="2000" dirty="0">
                          <a:solidFill>
                            <a:schemeClr val="accent6">
                              <a:lumMod val="50000"/>
                            </a:schemeClr>
                          </a:solidFill>
                        </a:rPr>
                        <a:t>a-1</a:t>
                      </a:r>
                    </a:p>
                  </a:txBody>
                  <a:tcPr marL="68580" marR="68580" marT="0" marB="0">
                    <a:solidFill>
                      <a:schemeClr val="accent3">
                        <a:lumMod val="60000"/>
                        <a:lumOff val="40000"/>
                      </a:schemeClr>
                    </a:solidFill>
                  </a:tcPr>
                </a:tc>
                <a:tc>
                  <a:txBody>
                    <a:bodyPr/>
                    <a:lstStyle/>
                    <a:p>
                      <a:pPr algn="ctr"/>
                      <a:r>
                        <a:rPr lang="en-US" sz="2200" dirty="0">
                          <a:solidFill>
                            <a:schemeClr val="accent6">
                              <a:lumMod val="50000"/>
                            </a:schemeClr>
                          </a:solidFill>
                        </a:rPr>
                        <a:t>New</a:t>
                      </a:r>
                    </a:p>
                  </a:txBody>
                  <a:tcPr>
                    <a:solidFill>
                      <a:schemeClr val="accent3">
                        <a:lumMod val="60000"/>
                        <a:lumOff val="40000"/>
                      </a:schemeClr>
                    </a:solidFill>
                  </a:tcPr>
                </a:tc>
                <a:extLst>
                  <a:ext uri="{0D108BD9-81ED-4DB2-BD59-A6C34878D82A}">
                    <a16:rowId xmlns:a16="http://schemas.microsoft.com/office/drawing/2014/main" val="1642279170"/>
                  </a:ext>
                </a:extLst>
              </a:tr>
              <a:tr h="624840">
                <a:tc>
                  <a:txBody>
                    <a:bodyPr/>
                    <a:lstStyle/>
                    <a:p>
                      <a:r>
                        <a:rPr lang="en-US" sz="2200" b="0" dirty="0" err="1">
                          <a:solidFill>
                            <a:srgbClr val="7030A0"/>
                          </a:solidFill>
                        </a:rPr>
                        <a:t>SSb</a:t>
                      </a:r>
                      <a:endParaRPr lang="en-US" sz="2200" b="0" dirty="0">
                        <a:solidFill>
                          <a:srgbClr val="7030A0"/>
                        </a:solidFill>
                      </a:endParaRPr>
                    </a:p>
                  </a:txBody>
                  <a:tcPr>
                    <a:solidFill>
                      <a:schemeClr val="accent3">
                        <a:lumMod val="60000"/>
                        <a:lumOff val="40000"/>
                      </a:schemeClr>
                    </a:solidFill>
                  </a:tcPr>
                </a:tc>
                <a:tc>
                  <a:txBody>
                    <a:bodyPr/>
                    <a:lstStyle/>
                    <a:p>
                      <a:pPr algn="l"/>
                      <a:r>
                        <a:rPr lang="en-US" sz="2200" kern="1200" dirty="0">
                          <a:solidFill>
                            <a:schemeClr val="accent6">
                              <a:lumMod val="50000"/>
                            </a:schemeClr>
                          </a:solidFill>
                          <a:effectLst/>
                          <a:sym typeface="Symbol"/>
                        </a:rPr>
                        <a:t></a:t>
                      </a:r>
                      <a:r>
                        <a:rPr lang="de-DE" sz="2200" kern="1200" dirty="0">
                          <a:solidFill>
                            <a:schemeClr val="accent6">
                              <a:lumMod val="50000"/>
                            </a:schemeClr>
                          </a:solidFill>
                          <a:effectLst/>
                        </a:rPr>
                        <a:t>(T</a:t>
                      </a:r>
                      <a:r>
                        <a:rPr lang="de-DE" sz="2200" kern="1200" baseline="-25000" dirty="0">
                          <a:solidFill>
                            <a:schemeClr val="accent6">
                              <a:lumMod val="50000"/>
                            </a:schemeClr>
                          </a:solidFill>
                          <a:effectLst/>
                        </a:rPr>
                        <a:t>b</a:t>
                      </a:r>
                      <a:r>
                        <a:rPr lang="de-DE" sz="2200" kern="1200" baseline="30000" dirty="0">
                          <a:solidFill>
                            <a:schemeClr val="accent6">
                              <a:lumMod val="50000"/>
                            </a:schemeClr>
                          </a:solidFill>
                          <a:effectLst/>
                        </a:rPr>
                        <a:t>2</a:t>
                      </a:r>
                      <a:r>
                        <a:rPr lang="de-DE" sz="2200" kern="1200" dirty="0">
                          <a:solidFill>
                            <a:schemeClr val="accent6">
                              <a:lumMod val="50000"/>
                            </a:schemeClr>
                          </a:solidFill>
                          <a:effectLst/>
                        </a:rPr>
                        <a:t>/n) - G</a:t>
                      </a:r>
                      <a:r>
                        <a:rPr lang="de-DE" sz="2200" kern="1200" baseline="30000" dirty="0">
                          <a:solidFill>
                            <a:schemeClr val="accent6">
                              <a:lumMod val="50000"/>
                            </a:schemeClr>
                          </a:solidFill>
                          <a:effectLst/>
                        </a:rPr>
                        <a:t>2</a:t>
                      </a:r>
                      <a:r>
                        <a:rPr lang="de-DE" sz="2200" kern="1200" dirty="0">
                          <a:solidFill>
                            <a:schemeClr val="accent6">
                              <a:lumMod val="50000"/>
                            </a:schemeClr>
                          </a:solidFill>
                          <a:effectLst/>
                        </a:rPr>
                        <a:t>/N</a:t>
                      </a:r>
                      <a:endParaRPr lang="en-US" sz="2200" dirty="0">
                        <a:solidFill>
                          <a:schemeClr val="accent6">
                            <a:lumMod val="50000"/>
                          </a:schemeClr>
                        </a:solidFill>
                      </a:endParaRPr>
                    </a:p>
                  </a:txBody>
                  <a:tcPr marL="68580" marR="68580" marT="0" marB="0">
                    <a:solidFill>
                      <a:schemeClr val="accent3">
                        <a:lumMod val="60000"/>
                        <a:lumOff val="40000"/>
                      </a:schemeClr>
                    </a:solidFill>
                  </a:tcPr>
                </a:tc>
                <a:tc>
                  <a:txBody>
                    <a:bodyPr/>
                    <a:lstStyle/>
                    <a:p>
                      <a:pPr algn="l"/>
                      <a:r>
                        <a:rPr lang="en-US" sz="2000" dirty="0">
                          <a:solidFill>
                            <a:schemeClr val="accent6">
                              <a:lumMod val="50000"/>
                            </a:schemeClr>
                          </a:solidFill>
                        </a:rPr>
                        <a:t>b-1</a:t>
                      </a:r>
                    </a:p>
                  </a:txBody>
                  <a:tcPr marL="68580" marR="68580" marT="0" marB="0">
                    <a:solidFill>
                      <a:schemeClr val="accent3">
                        <a:lumMod val="60000"/>
                        <a:lumOff val="40000"/>
                      </a:schemeClr>
                    </a:solidFill>
                  </a:tcPr>
                </a:tc>
                <a:tc>
                  <a:txBody>
                    <a:bodyPr/>
                    <a:lstStyle/>
                    <a:p>
                      <a:pPr algn="ctr"/>
                      <a:r>
                        <a:rPr lang="en-US" sz="2200" dirty="0">
                          <a:solidFill>
                            <a:schemeClr val="accent6">
                              <a:lumMod val="50000"/>
                            </a:schemeClr>
                          </a:solidFill>
                        </a:rPr>
                        <a:t>New</a:t>
                      </a:r>
                    </a:p>
                  </a:txBody>
                  <a:tcPr>
                    <a:solidFill>
                      <a:schemeClr val="accent3">
                        <a:lumMod val="60000"/>
                        <a:lumOff val="40000"/>
                      </a:schemeClr>
                    </a:solidFill>
                  </a:tcPr>
                </a:tc>
                <a:extLst>
                  <a:ext uri="{0D108BD9-81ED-4DB2-BD59-A6C34878D82A}">
                    <a16:rowId xmlns:a16="http://schemas.microsoft.com/office/drawing/2014/main" val="336072249"/>
                  </a:ext>
                </a:extLst>
              </a:tr>
              <a:tr h="624840">
                <a:tc>
                  <a:txBody>
                    <a:bodyPr/>
                    <a:lstStyle/>
                    <a:p>
                      <a:r>
                        <a:rPr lang="en-US" sz="2200" b="0" dirty="0" err="1">
                          <a:solidFill>
                            <a:srgbClr val="7030A0"/>
                          </a:solidFill>
                        </a:rPr>
                        <a:t>SSa</a:t>
                      </a:r>
                      <a:r>
                        <a:rPr lang="en-US" sz="2200" b="0" dirty="0">
                          <a:solidFill>
                            <a:srgbClr val="7030A0"/>
                          </a:solidFill>
                        </a:rPr>
                        <a:t>*b</a:t>
                      </a:r>
                      <a:endParaRPr lang="en-US" sz="2200" b="0" dirty="0">
                        <a:solidFill>
                          <a:schemeClr val="tx1"/>
                        </a:solidFill>
                      </a:endParaRPr>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accent6">
                              <a:lumMod val="50000"/>
                            </a:schemeClr>
                          </a:solidFill>
                          <a:effectLst/>
                          <a:sym typeface="Symbol"/>
                        </a:rPr>
                        <a:t>SSBT-SSA-SSB</a:t>
                      </a:r>
                      <a:endParaRPr lang="en-US" sz="2200" dirty="0">
                        <a:solidFill>
                          <a:schemeClr val="accent6">
                            <a:lumMod val="50000"/>
                          </a:schemeClr>
                        </a:solidFill>
                      </a:endParaRPr>
                    </a:p>
                  </a:txBody>
                  <a:tcPr marL="68580" marR="68580" marT="0" marB="0">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accent6">
                              <a:lumMod val="50000"/>
                            </a:schemeClr>
                          </a:solidFill>
                        </a:rPr>
                        <a:t>df</a:t>
                      </a:r>
                      <a:r>
                        <a:rPr lang="en-US" sz="2000" baseline="-25000" dirty="0" err="1">
                          <a:solidFill>
                            <a:schemeClr val="accent6">
                              <a:lumMod val="50000"/>
                            </a:schemeClr>
                          </a:solidFill>
                        </a:rPr>
                        <a:t>bt</a:t>
                      </a:r>
                      <a:r>
                        <a:rPr lang="en-US" sz="2000" dirty="0">
                          <a:solidFill>
                            <a:schemeClr val="accent6">
                              <a:lumMod val="50000"/>
                            </a:schemeClr>
                          </a:solidFill>
                        </a:rPr>
                        <a:t>– </a:t>
                      </a:r>
                      <a:r>
                        <a:rPr lang="en-US" sz="2000" dirty="0" err="1">
                          <a:solidFill>
                            <a:schemeClr val="accent6">
                              <a:lumMod val="50000"/>
                            </a:schemeClr>
                          </a:solidFill>
                        </a:rPr>
                        <a:t>df</a:t>
                      </a:r>
                      <a:r>
                        <a:rPr lang="en-US" sz="2000" baseline="-25000" dirty="0" err="1">
                          <a:solidFill>
                            <a:schemeClr val="accent6">
                              <a:lumMod val="50000"/>
                            </a:schemeClr>
                          </a:solidFill>
                        </a:rPr>
                        <a:t>A</a:t>
                      </a:r>
                      <a:r>
                        <a:rPr lang="en-US" sz="2000" dirty="0" err="1">
                          <a:solidFill>
                            <a:schemeClr val="accent6">
                              <a:lumMod val="50000"/>
                            </a:schemeClr>
                          </a:solidFill>
                        </a:rPr>
                        <a:t>-df</a:t>
                      </a:r>
                      <a:r>
                        <a:rPr lang="en-US" sz="2000" baseline="-25000" dirty="0" err="1">
                          <a:solidFill>
                            <a:schemeClr val="accent6">
                              <a:lumMod val="50000"/>
                            </a:schemeClr>
                          </a:solidFill>
                        </a:rPr>
                        <a:t>B</a:t>
                      </a:r>
                      <a:endParaRPr lang="en-US" sz="2000" dirty="0">
                        <a:solidFill>
                          <a:schemeClr val="accent6">
                            <a:lumMod val="50000"/>
                          </a:schemeClr>
                        </a:solidFill>
                        <a:effectLst/>
                        <a:latin typeface="Courier New"/>
                        <a:ea typeface="Times New Roman"/>
                        <a:cs typeface="Times New Roman"/>
                      </a:endParaRPr>
                    </a:p>
                  </a:txBody>
                  <a:tcPr marL="68580" marR="68580" marT="0" marB="0">
                    <a:solidFill>
                      <a:schemeClr val="accent3">
                        <a:lumMod val="60000"/>
                        <a:lumOff val="40000"/>
                      </a:schemeClr>
                    </a:solidFill>
                  </a:tcPr>
                </a:tc>
                <a:tc>
                  <a:txBody>
                    <a:bodyPr/>
                    <a:lstStyle/>
                    <a:p>
                      <a:pPr algn="ctr"/>
                      <a:r>
                        <a:rPr lang="en-US" sz="2200" dirty="0">
                          <a:solidFill>
                            <a:schemeClr val="accent6">
                              <a:lumMod val="50000"/>
                            </a:schemeClr>
                          </a:solidFill>
                        </a:rPr>
                        <a:t>New</a:t>
                      </a:r>
                    </a:p>
                  </a:txBody>
                  <a:tcPr>
                    <a:solidFill>
                      <a:schemeClr val="accent3">
                        <a:lumMod val="60000"/>
                        <a:lumOff val="40000"/>
                      </a:schemeClr>
                    </a:solidFill>
                  </a:tcPr>
                </a:tc>
                <a:extLst>
                  <a:ext uri="{0D108BD9-81ED-4DB2-BD59-A6C34878D82A}">
                    <a16:rowId xmlns:a16="http://schemas.microsoft.com/office/drawing/2014/main" val="3706864771"/>
                  </a:ext>
                </a:extLst>
              </a:tr>
              <a:tr h="624840">
                <a:tc>
                  <a:txBody>
                    <a:bodyPr/>
                    <a:lstStyle/>
                    <a:p>
                      <a:r>
                        <a:rPr lang="en-US" sz="2200" b="0" dirty="0" err="1">
                          <a:solidFill>
                            <a:schemeClr val="tx1"/>
                          </a:solidFill>
                        </a:rPr>
                        <a:t>MSbt</a:t>
                      </a:r>
                      <a:endParaRPr lang="en-US" sz="2200" b="0" dirty="0">
                        <a:solidFill>
                          <a:schemeClr val="tx1"/>
                        </a:solidFill>
                      </a:endParaRPr>
                    </a:p>
                  </a:txBody>
                  <a:tcPr>
                    <a:solidFill>
                      <a:schemeClr val="bg2">
                        <a:lumMod val="40000"/>
                        <a:lumOff val="60000"/>
                      </a:schemeClr>
                    </a:solidFill>
                  </a:tcPr>
                </a:tc>
                <a:tc>
                  <a:txBody>
                    <a:bodyPr/>
                    <a:lstStyle/>
                    <a:p>
                      <a:endParaRPr lang="en-US" sz="2200" dirty="0">
                        <a:solidFill>
                          <a:schemeClr val="tx1"/>
                        </a:solidFill>
                      </a:endParaRPr>
                    </a:p>
                  </a:txBody>
                  <a:tcPr>
                    <a:solidFill>
                      <a:schemeClr val="bg2">
                        <a:lumMod val="40000"/>
                        <a:lumOff val="60000"/>
                      </a:schemeClr>
                    </a:solidFill>
                  </a:tcPr>
                </a:tc>
                <a:tc>
                  <a:txBody>
                    <a:bodyPr/>
                    <a:lstStyle/>
                    <a:p>
                      <a:pPr marL="0" marR="0" algn="ctr">
                        <a:spcBef>
                          <a:spcPts val="0"/>
                        </a:spcBef>
                        <a:spcAft>
                          <a:spcPts val="0"/>
                        </a:spcAft>
                      </a:pPr>
                      <a:endParaRPr lang="en-US" sz="2200" b="1" dirty="0">
                        <a:solidFill>
                          <a:schemeClr val="tx1"/>
                        </a:solidFill>
                        <a:effectLst/>
                        <a:latin typeface="Times New Roman"/>
                        <a:ea typeface="Times New Roman"/>
                      </a:endParaRPr>
                    </a:p>
                  </a:txBody>
                  <a:tcPr marL="68580" marR="68580" marT="0" marB="0">
                    <a:solidFill>
                      <a:schemeClr val="bg2">
                        <a:lumMod val="40000"/>
                        <a:lumOff val="60000"/>
                      </a:schemeClr>
                    </a:solidFill>
                  </a:tcPr>
                </a:tc>
                <a:tc>
                  <a:txBody>
                    <a:bodyPr/>
                    <a:lstStyle/>
                    <a:p>
                      <a:pPr algn="ctr"/>
                      <a:r>
                        <a:rPr lang="en-US" sz="2200" dirty="0">
                          <a:solidFill>
                            <a:schemeClr val="tx1"/>
                          </a:solidFill>
                        </a:rPr>
                        <a:t>Old</a:t>
                      </a:r>
                    </a:p>
                  </a:txBody>
                  <a:tcPr>
                    <a:solidFill>
                      <a:schemeClr val="bg2">
                        <a:lumMod val="40000"/>
                        <a:lumOff val="60000"/>
                      </a:schemeClr>
                    </a:solidFill>
                  </a:tcPr>
                </a:tc>
                <a:extLst>
                  <a:ext uri="{0D108BD9-81ED-4DB2-BD59-A6C34878D82A}">
                    <a16:rowId xmlns:a16="http://schemas.microsoft.com/office/drawing/2014/main" val="3671331475"/>
                  </a:ext>
                </a:extLst>
              </a:tr>
              <a:tr h="624840">
                <a:tc>
                  <a:txBody>
                    <a:bodyPr/>
                    <a:lstStyle/>
                    <a:p>
                      <a:r>
                        <a:rPr lang="en-US" sz="2200" b="0" dirty="0" err="1">
                          <a:solidFill>
                            <a:schemeClr val="tx1"/>
                          </a:solidFill>
                        </a:rPr>
                        <a:t>MSerror</a:t>
                      </a:r>
                      <a:endParaRPr lang="en-US" sz="2200" b="0" dirty="0">
                        <a:solidFill>
                          <a:schemeClr val="tx1"/>
                        </a:solidFill>
                      </a:endParaRPr>
                    </a:p>
                  </a:txBody>
                  <a:tcPr>
                    <a:solidFill>
                      <a:schemeClr val="bg2">
                        <a:lumMod val="40000"/>
                        <a:lumOff val="60000"/>
                      </a:schemeClr>
                    </a:solidFill>
                  </a:tcPr>
                </a:tc>
                <a:tc>
                  <a:txBody>
                    <a:bodyPr/>
                    <a:lstStyle/>
                    <a:p>
                      <a:endParaRPr lang="en-US" sz="2200" dirty="0">
                        <a:solidFill>
                          <a:schemeClr val="tx1"/>
                        </a:solidFill>
                      </a:endParaRPr>
                    </a:p>
                  </a:txBody>
                  <a:tcPr>
                    <a:solidFill>
                      <a:schemeClr val="bg2">
                        <a:lumMod val="40000"/>
                        <a:lumOff val="60000"/>
                      </a:schemeClr>
                    </a:solidFill>
                  </a:tcPr>
                </a:tc>
                <a:tc>
                  <a:txBody>
                    <a:bodyPr/>
                    <a:lstStyle/>
                    <a:p>
                      <a:pPr marL="0" marR="0" algn="ctr">
                        <a:spcBef>
                          <a:spcPts val="0"/>
                        </a:spcBef>
                        <a:spcAft>
                          <a:spcPts val="0"/>
                        </a:spcAft>
                      </a:pPr>
                      <a:endParaRPr lang="en-US" sz="2200" b="1" dirty="0">
                        <a:solidFill>
                          <a:schemeClr val="tx1"/>
                        </a:solidFill>
                        <a:effectLst/>
                        <a:latin typeface="Times New Roman"/>
                        <a:ea typeface="Times New Roman"/>
                      </a:endParaRPr>
                    </a:p>
                  </a:txBody>
                  <a:tcPr marL="68580" marR="68580" marT="0" marB="0">
                    <a:solidFill>
                      <a:schemeClr val="bg2">
                        <a:lumMod val="40000"/>
                        <a:lumOff val="60000"/>
                      </a:schemeClr>
                    </a:solidFill>
                  </a:tcPr>
                </a:tc>
                <a:tc>
                  <a:txBody>
                    <a:bodyPr/>
                    <a:lstStyle/>
                    <a:p>
                      <a:pPr algn="ctr"/>
                      <a:r>
                        <a:rPr lang="en-US" sz="2200" dirty="0">
                          <a:solidFill>
                            <a:schemeClr val="tx1"/>
                          </a:solidFill>
                        </a:rPr>
                        <a:t>Old</a:t>
                      </a:r>
                    </a:p>
                  </a:txBody>
                  <a:tcPr>
                    <a:solidFill>
                      <a:schemeClr val="bg2">
                        <a:lumMod val="40000"/>
                        <a:lumOff val="60000"/>
                      </a:schemeClr>
                    </a:solidFill>
                  </a:tcPr>
                </a:tc>
                <a:extLst>
                  <a:ext uri="{0D108BD9-81ED-4DB2-BD59-A6C34878D82A}">
                    <a16:rowId xmlns:a16="http://schemas.microsoft.com/office/drawing/2014/main" val="3867854780"/>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78F905-314B-6FFF-449D-B33E3259A4B1}"/>
                  </a:ext>
                </a:extLst>
              </p:cNvPr>
              <p:cNvSpPr txBox="1"/>
              <p:nvPr/>
            </p:nvSpPr>
            <p:spPr>
              <a:xfrm>
                <a:off x="3261909" y="5366774"/>
                <a:ext cx="974994"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𝑏𝑡</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𝑑𝑓</m:t>
                              </m:r>
                            </m:e>
                            <m:sub>
                              <m:r>
                                <a:rPr lang="en-US" sz="1400" b="0" i="1" smtClean="0">
                                  <a:latin typeface="Cambria Math" panose="02040503050406030204" pitchFamily="18" charset="0"/>
                                </a:rPr>
                                <m:t>𝑏𝑡</m:t>
                              </m:r>
                            </m:sub>
                          </m:sSub>
                        </m:den>
                      </m:f>
                    </m:oMath>
                  </m:oMathPara>
                </a14:m>
                <a:endParaRPr lang="en-US" sz="1400" dirty="0"/>
              </a:p>
            </p:txBody>
          </p:sp>
        </mc:Choice>
        <mc:Fallback xmlns="">
          <p:sp>
            <p:nvSpPr>
              <p:cNvPr id="7" name="TextBox 6">
                <a:extLst>
                  <a:ext uri="{FF2B5EF4-FFF2-40B4-BE49-F238E27FC236}">
                    <a16:creationId xmlns:a16="http://schemas.microsoft.com/office/drawing/2014/main" id="{1378F905-314B-6FFF-449D-B33E3259A4B1}"/>
                  </a:ext>
                </a:extLst>
              </p:cNvPr>
              <p:cNvSpPr txBox="1">
                <a:spLocks noRot="1" noChangeAspect="1" noMove="1" noResize="1" noEditPoints="1" noAdjustHandles="1" noChangeArrowheads="1" noChangeShapeType="1" noTextEdit="1"/>
              </p:cNvSpPr>
              <p:nvPr/>
            </p:nvSpPr>
            <p:spPr>
              <a:xfrm>
                <a:off x="3261909" y="5366774"/>
                <a:ext cx="974994" cy="442493"/>
              </a:xfrm>
              <a:prstGeom prst="rect">
                <a:avLst/>
              </a:prstGeom>
              <a:blipFill>
                <a:blip r:embed="rId2"/>
                <a:stretch>
                  <a:fillRect t="-277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2BBEB2-2C71-B5DA-7C10-0E207F3F5A12}"/>
                  </a:ext>
                </a:extLst>
              </p:cNvPr>
              <p:cNvSpPr txBox="1"/>
              <p:nvPr/>
            </p:nvSpPr>
            <p:spPr>
              <a:xfrm>
                <a:off x="3139806" y="6077227"/>
                <a:ext cx="1219200" cy="4424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𝑆𝑆</m:t>
                              </m:r>
                            </m:e>
                            <m:sub>
                              <m:r>
                                <a:rPr lang="en-US" sz="1400" b="0" i="1" smtClean="0">
                                  <a:latin typeface="Cambria Math" panose="02040503050406030204" pitchFamily="18" charset="0"/>
                                </a:rPr>
                                <m:t>𝑒𝑟𝑟𝑜𝑟</m:t>
                              </m:r>
                            </m:sub>
                          </m:sSub>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𝑑𝑓</m:t>
                              </m:r>
                            </m:e>
                            <m:sub>
                              <m:r>
                                <a:rPr lang="en-US" sz="1400" b="0" i="1" smtClean="0">
                                  <a:latin typeface="Cambria Math" panose="02040503050406030204" pitchFamily="18" charset="0"/>
                                </a:rPr>
                                <m:t>𝑒𝑟𝑟𝑜𝑟</m:t>
                              </m:r>
                            </m:sub>
                          </m:sSub>
                        </m:den>
                      </m:f>
                    </m:oMath>
                  </m:oMathPara>
                </a14:m>
                <a:endParaRPr lang="en-US" sz="1400" dirty="0"/>
              </a:p>
            </p:txBody>
          </p:sp>
        </mc:Choice>
        <mc:Fallback xmlns="">
          <p:sp>
            <p:nvSpPr>
              <p:cNvPr id="8" name="TextBox 7">
                <a:extLst>
                  <a:ext uri="{FF2B5EF4-FFF2-40B4-BE49-F238E27FC236}">
                    <a16:creationId xmlns:a16="http://schemas.microsoft.com/office/drawing/2014/main" id="{122BBEB2-2C71-B5DA-7C10-0E207F3F5A12}"/>
                  </a:ext>
                </a:extLst>
              </p:cNvPr>
              <p:cNvSpPr txBox="1">
                <a:spLocks noRot="1" noChangeAspect="1" noMove="1" noResize="1" noEditPoints="1" noAdjustHandles="1" noChangeArrowheads="1" noChangeShapeType="1" noTextEdit="1"/>
              </p:cNvSpPr>
              <p:nvPr/>
            </p:nvSpPr>
            <p:spPr>
              <a:xfrm>
                <a:off x="3139806" y="6077227"/>
                <a:ext cx="1219200" cy="442493"/>
              </a:xfrm>
              <a:prstGeom prst="rect">
                <a:avLst/>
              </a:prstGeom>
              <a:blipFill>
                <a:blip r:embed="rId3"/>
                <a:stretch>
                  <a:fillRect t="-2778" b="-16667"/>
                </a:stretch>
              </a:blipFill>
            </p:spPr>
            <p:txBody>
              <a:bodyPr/>
              <a:lstStyle/>
              <a:p>
                <a:r>
                  <a:rPr lang="en-US">
                    <a:noFill/>
                  </a:rPr>
                  <a:t> </a:t>
                </a:r>
              </a:p>
            </p:txBody>
          </p:sp>
        </mc:Fallback>
      </mc:AlternateContent>
    </p:spTree>
    <p:extLst>
      <p:ext uri="{BB962C8B-B14F-4D97-AF65-F5344CB8AC3E}">
        <p14:creationId xmlns:p14="http://schemas.microsoft.com/office/powerpoint/2010/main" val="272663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29817"/>
            <a:ext cx="7773338" cy="884583"/>
          </a:xfrm>
        </p:spPr>
        <p:txBody>
          <a:bodyPr/>
          <a:lstStyle/>
          <a:p>
            <a:r>
              <a:rPr lang="en-US" dirty="0"/>
              <a:t>For Lab:</a:t>
            </a:r>
          </a:p>
        </p:txBody>
      </p:sp>
      <p:sp>
        <p:nvSpPr>
          <p:cNvPr id="3" name="Content Placeholder 2"/>
          <p:cNvSpPr>
            <a:spLocks noGrp="1"/>
          </p:cNvSpPr>
          <p:nvPr>
            <p:ph idx="1"/>
          </p:nvPr>
        </p:nvSpPr>
        <p:spPr>
          <a:xfrm>
            <a:off x="318990" y="1149061"/>
            <a:ext cx="8229600" cy="2743200"/>
          </a:xfrm>
        </p:spPr>
        <p:txBody>
          <a:bodyPr>
            <a:normAutofit/>
          </a:bodyPr>
          <a:lstStyle/>
          <a:p>
            <a:pPr marL="0" indent="0">
              <a:buNone/>
            </a:pPr>
            <a:r>
              <a:rPr lang="en-US" sz="2400" dirty="0">
                <a:latin typeface="Arial" panose="020B0604020202020204" pitchFamily="34" charset="0"/>
                <a:cs typeface="Arial" panose="020B0604020202020204" pitchFamily="34" charset="0"/>
              </a:rPr>
              <a:t>Re-read the methods section of the </a:t>
            </a:r>
            <a:r>
              <a:rPr lang="en-US" sz="2400" dirty="0" err="1">
                <a:latin typeface="Arial" panose="020B0604020202020204" pitchFamily="34" charset="0"/>
                <a:cs typeface="Arial" panose="020B0604020202020204" pitchFamily="34" charset="0"/>
              </a:rPr>
              <a:t>Eskine</a:t>
            </a:r>
            <a:r>
              <a:rPr lang="en-US" sz="2400" dirty="0">
                <a:latin typeface="Arial" panose="020B0604020202020204" pitchFamily="34" charset="0"/>
                <a:cs typeface="Arial" panose="020B0604020202020204" pitchFamily="34" charset="0"/>
              </a:rPr>
              <a:t> et al. (2011) study…it’s been awhile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…and you’re likely to understand more than you did at the beginning of the semester</a:t>
            </a: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343400"/>
            <a:ext cx="7162800" cy="988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065093"/>
            <a:ext cx="7162800" cy="6880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5714" name="Picture 2" descr="FAQs - Frequently Asked Questions. Please find answers to several FAQs">
            <a:extLst>
              <a:ext uri="{FF2B5EF4-FFF2-40B4-BE49-F238E27FC236}">
                <a16:creationId xmlns:a16="http://schemas.microsoft.com/office/drawing/2014/main" id="{33EB7CCD-9D74-444D-AD55-BFC59D37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 y="228600"/>
            <a:ext cx="9075096" cy="634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0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Two-way ANOVA</a:t>
            </a:r>
          </a:p>
        </p:txBody>
      </p:sp>
      <p:sp>
        <p:nvSpPr>
          <p:cNvPr id="3" name="Content Placeholder 2"/>
          <p:cNvSpPr>
            <a:spLocks noGrp="1"/>
          </p:cNvSpPr>
          <p:nvPr>
            <p:ph idx="1"/>
          </p:nvPr>
        </p:nvSpPr>
        <p:spPr>
          <a:xfrm>
            <a:off x="457200" y="1066800"/>
            <a:ext cx="8229600" cy="5562600"/>
          </a:xfrm>
        </p:spPr>
        <p:txBody>
          <a:bodyPr>
            <a:normAutofit/>
          </a:bodyPr>
          <a:lstStyle/>
          <a:p>
            <a:pPr marL="0" indent="0">
              <a:buNone/>
            </a:pPr>
            <a:r>
              <a:rPr lang="en-US" sz="2400" dirty="0">
                <a:latin typeface="Arial" panose="020B0604020202020204" pitchFamily="34" charset="0"/>
                <a:cs typeface="Arial" panose="020B0604020202020204" pitchFamily="34" charset="0"/>
              </a:rPr>
              <a:t>Research suggests that personality is reflected in the way people talk and write about past experiences.  An experiment was conducted in which individuals who were either high or low in neuroticism wrote a narrative about either a positive or a negative experience from their past.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research question was whether neuroticism would predict the number of negative emotion words included in the narrative in each narrative and whether the pattern of negativity would vary as a function of the narrative type. </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76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a:t>Types of Effects in Factorial Designs</a:t>
            </a:r>
          </a:p>
        </p:txBody>
      </p:sp>
      <p:sp>
        <p:nvSpPr>
          <p:cNvPr id="6" name="TextBox 5"/>
          <p:cNvSpPr txBox="1"/>
          <p:nvPr/>
        </p:nvSpPr>
        <p:spPr>
          <a:xfrm>
            <a:off x="457200" y="1066800"/>
            <a:ext cx="8305800" cy="4524315"/>
          </a:xfrm>
          <a:prstGeom prst="rect">
            <a:avLst/>
          </a:prstGeom>
          <a:noFill/>
        </p:spPr>
        <p:txBody>
          <a:bodyPr wrap="square" rtlCol="0">
            <a:spAutoFit/>
          </a:bodyPr>
          <a:lstStyle/>
          <a:p>
            <a:r>
              <a:rPr lang="en-US" sz="2400" b="1" dirty="0">
                <a:solidFill>
                  <a:schemeClr val="accent5"/>
                </a:solidFill>
                <a:latin typeface="Arial" panose="020B0604020202020204" pitchFamily="34" charset="0"/>
                <a:cs typeface="Arial" panose="020B0604020202020204" pitchFamily="34" charset="0"/>
              </a:rPr>
              <a:t>Main Effects: </a:t>
            </a:r>
            <a:r>
              <a:rPr lang="en-US" sz="2400" dirty="0">
                <a:latin typeface="Arial" panose="020B0604020202020204" pitchFamily="34" charset="0"/>
                <a:cs typeface="Arial" panose="020B0604020202020204" pitchFamily="34" charset="0"/>
              </a:rPr>
              <a:t>Do the different levels of a given factor affect the dependent variable?</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people high in neuroticism use more negative words than people low in neuroticism?</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 people use more negative words when they describe low points relative to high points?</a:t>
            </a:r>
          </a:p>
          <a:p>
            <a:pPr lvl="1"/>
            <a:endParaRPr lang="en-US" sz="2400" b="1" dirty="0">
              <a:latin typeface="Arial" panose="020B0604020202020204" pitchFamily="34" charset="0"/>
              <a:cs typeface="Arial" panose="020B0604020202020204" pitchFamily="34" charset="0"/>
            </a:endParaRPr>
          </a:p>
          <a:p>
            <a:pPr lvl="1"/>
            <a:endParaRPr lang="en-US" sz="2400" b="1" dirty="0">
              <a:latin typeface="Arial" panose="020B0604020202020204" pitchFamily="34" charset="0"/>
              <a:cs typeface="Arial" panose="020B0604020202020204" pitchFamily="34" charset="0"/>
            </a:endParaRPr>
          </a:p>
          <a:p>
            <a:r>
              <a:rPr lang="en-US" sz="2400" b="1" dirty="0">
                <a:solidFill>
                  <a:schemeClr val="accent5"/>
                </a:solidFill>
                <a:latin typeface="Arial" panose="020B0604020202020204" pitchFamily="34" charset="0"/>
                <a:cs typeface="Arial" panose="020B0604020202020204" pitchFamily="34" charset="0"/>
              </a:rPr>
              <a:t>Interactions: </a:t>
            </a:r>
            <a:r>
              <a:rPr lang="en-US" sz="2400" dirty="0">
                <a:latin typeface="Arial" panose="020B0604020202020204" pitchFamily="34" charset="0"/>
                <a:cs typeface="Arial" panose="020B0604020202020204" pitchFamily="34" charset="0"/>
              </a:rPr>
              <a:t>Does the effect of one factor depend upon the level of a second factor?</a:t>
            </a:r>
          </a:p>
          <a:p>
            <a:pPr marL="800100" lvl="1" indent="-342900">
              <a:buFont typeface="Arial" pitchFamily="34" charset="0"/>
              <a:buChar char="•"/>
            </a:pPr>
            <a:r>
              <a:rPr lang="en-US" sz="2400" dirty="0">
                <a:latin typeface="Arial" panose="020B0604020202020204" pitchFamily="34" charset="0"/>
                <a:cs typeface="Arial" panose="020B0604020202020204" pitchFamily="34" charset="0"/>
              </a:rPr>
              <a:t>Does the effect of neuroticism differ for positive and negative narratives?</a:t>
            </a:r>
          </a:p>
        </p:txBody>
      </p:sp>
    </p:spTree>
    <p:extLst>
      <p:ext uri="{BB962C8B-B14F-4D97-AF65-F5344CB8AC3E}">
        <p14:creationId xmlns:p14="http://schemas.microsoft.com/office/powerpoint/2010/main" val="21677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9"/>
          </a:xfrm>
          <a:prstGeom prst="rect">
            <a:avLst/>
          </a:prstGeom>
          <a:noFill/>
        </p:spPr>
        <p:txBody>
          <a:bodyPr wrap="square" rtlCol="0">
            <a:spAutoFit/>
          </a:bodyPr>
          <a:lstStyle/>
          <a:p>
            <a:r>
              <a:rPr lang="en-US" sz="2400" dirty="0"/>
              <a:t>Main Effect of Neuroticism:	NO</a:t>
            </a:r>
          </a:p>
          <a:p>
            <a:r>
              <a:rPr lang="en-US" sz="2400" dirty="0"/>
              <a:t>Main Effect of Narrative:	NO</a:t>
            </a:r>
          </a:p>
          <a:p>
            <a:r>
              <a:rPr lang="en-US" sz="2400" dirty="0"/>
              <a:t>Interaction Effect:         	NO</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5.5</a:t>
                      </a:r>
                    </a:p>
                  </a:txBody>
                  <a:tcPr/>
                </a:tc>
                <a:tc>
                  <a:txBody>
                    <a:bodyPr/>
                    <a:lstStyle/>
                    <a:p>
                      <a:pPr algn="ctr"/>
                      <a:r>
                        <a:rPr lang="en-US" dirty="0"/>
                        <a:t>5.5</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5.75</a:t>
                      </a:r>
                    </a:p>
                  </a:txBody>
                  <a:tcPr/>
                </a:tc>
                <a:tc>
                  <a:txBody>
                    <a:bodyPr/>
                    <a:lstStyle/>
                    <a:p>
                      <a:pPr algn="ctr"/>
                      <a:r>
                        <a:rPr lang="en-US" dirty="0">
                          <a:solidFill>
                            <a:srgbClr val="FF0000"/>
                          </a:solidFill>
                        </a:rPr>
                        <a:t>5.75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15" name="Picture 14" descr="n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400"/>
            <a:ext cx="7235797" cy="4343400"/>
          </a:xfrm>
          <a:prstGeom prst="rect">
            <a:avLst/>
          </a:prstGeom>
        </p:spPr>
      </p:pic>
    </p:spTree>
    <p:extLst>
      <p:ext uri="{BB962C8B-B14F-4D97-AF65-F5344CB8AC3E}">
        <p14:creationId xmlns:p14="http://schemas.microsoft.com/office/powerpoint/2010/main" val="17407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Two-Way ANOVA Outcomes</a:t>
            </a:r>
          </a:p>
        </p:txBody>
      </p:sp>
      <p:sp>
        <p:nvSpPr>
          <p:cNvPr id="6" name="TextBox 5"/>
          <p:cNvSpPr txBox="1"/>
          <p:nvPr/>
        </p:nvSpPr>
        <p:spPr>
          <a:xfrm>
            <a:off x="457200" y="5657568"/>
            <a:ext cx="4572000" cy="1200328"/>
          </a:xfrm>
          <a:prstGeom prst="rect">
            <a:avLst/>
          </a:prstGeom>
          <a:noFill/>
        </p:spPr>
        <p:txBody>
          <a:bodyPr wrap="square" rtlCol="0">
            <a:spAutoFit/>
          </a:bodyPr>
          <a:lstStyle/>
          <a:p>
            <a:r>
              <a:rPr lang="en-US" sz="2400" dirty="0"/>
              <a:t>Main Effect of Neuroticism:	YES</a:t>
            </a:r>
          </a:p>
          <a:p>
            <a:r>
              <a:rPr lang="en-US" sz="2400" dirty="0"/>
              <a:t>Main Effect of Narrative:	NO</a:t>
            </a:r>
          </a:p>
          <a:p>
            <a:r>
              <a:rPr lang="en-US" sz="2400" dirty="0"/>
              <a:t>Interaction Effect:         	NO</a:t>
            </a:r>
          </a:p>
        </p:txBody>
      </p:sp>
      <p:graphicFrame>
        <p:nvGraphicFramePr>
          <p:cNvPr id="14" name="Table 13"/>
          <p:cNvGraphicFramePr>
            <a:graphicFrameLocks noGrp="1"/>
          </p:cNvGraphicFramePr>
          <p:nvPr/>
        </p:nvGraphicFramePr>
        <p:xfrm>
          <a:off x="5791200" y="5342687"/>
          <a:ext cx="3200400" cy="1483360"/>
        </p:xfrm>
        <a:graphic>
          <a:graphicData uri="http://schemas.openxmlformats.org/drawingml/2006/table">
            <a:tbl>
              <a:tblPr firstRow="1" firstCol="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Lo</a:t>
                      </a:r>
                      <a:r>
                        <a:rPr lang="en-US" baseline="0" dirty="0"/>
                        <a:t> N</a:t>
                      </a:r>
                      <a:endParaRPr lang="en-US" dirty="0"/>
                    </a:p>
                  </a:txBody>
                  <a:tcPr/>
                </a:tc>
                <a:tc>
                  <a:txBody>
                    <a:bodyPr/>
                    <a:lstStyle/>
                    <a:p>
                      <a:pPr algn="ctr"/>
                      <a:r>
                        <a:rPr lang="en-US" dirty="0"/>
                        <a:t>Hi N</a:t>
                      </a:r>
                    </a:p>
                  </a:txBody>
                  <a:tcPr/>
                </a:tc>
                <a:tc>
                  <a:txBody>
                    <a:bodyPr/>
                    <a:lstStyle/>
                    <a:p>
                      <a:pPr algn="ctr"/>
                      <a:r>
                        <a:rPr lang="en-US" dirty="0"/>
                        <a:t>M</a:t>
                      </a:r>
                    </a:p>
                  </a:txBody>
                  <a:tcPr/>
                </a:tc>
                <a:extLst>
                  <a:ext uri="{0D108BD9-81ED-4DB2-BD59-A6C34878D82A}">
                    <a16:rowId xmlns:a16="http://schemas.microsoft.com/office/drawing/2014/main" val="10000"/>
                  </a:ext>
                </a:extLst>
              </a:tr>
              <a:tr h="370840">
                <a:tc>
                  <a:txBody>
                    <a:bodyPr/>
                    <a:lstStyle/>
                    <a:p>
                      <a:r>
                        <a:rPr lang="en-US" dirty="0" err="1"/>
                        <a:t>Neg</a:t>
                      </a:r>
                      <a:endParaRPr lang="en-US" dirty="0"/>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1"/>
                  </a:ext>
                </a:extLst>
              </a:tr>
              <a:tr h="370840">
                <a:tc>
                  <a:txBody>
                    <a:bodyPr/>
                    <a:lstStyle/>
                    <a:p>
                      <a:r>
                        <a:rPr lang="en-US" dirty="0" err="1"/>
                        <a:t>Pos</a:t>
                      </a:r>
                      <a:endParaRPr lang="en-US" dirty="0"/>
                    </a:p>
                  </a:txBody>
                  <a:tcPr/>
                </a:tc>
                <a:tc>
                  <a:txBody>
                    <a:bodyPr/>
                    <a:lstStyle/>
                    <a:p>
                      <a:pPr algn="ctr"/>
                      <a:r>
                        <a:rPr lang="en-US" dirty="0"/>
                        <a:t>2.5</a:t>
                      </a:r>
                    </a:p>
                  </a:txBody>
                  <a:tcPr/>
                </a:tc>
                <a:tc>
                  <a:txBody>
                    <a:bodyPr/>
                    <a:lstStyle/>
                    <a:p>
                      <a:pPr algn="ctr"/>
                      <a:r>
                        <a:rPr lang="en-US" dirty="0"/>
                        <a:t>8.5</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02"/>
                  </a:ext>
                </a:extLst>
              </a:tr>
              <a:tr h="370840">
                <a:tc>
                  <a:txBody>
                    <a:bodyPr/>
                    <a:lstStyle/>
                    <a:p>
                      <a:r>
                        <a:rPr lang="en-US" dirty="0"/>
                        <a:t>M</a:t>
                      </a:r>
                    </a:p>
                  </a:txBody>
                  <a:tcPr/>
                </a:tc>
                <a:tc>
                  <a:txBody>
                    <a:bodyPr/>
                    <a:lstStyle/>
                    <a:p>
                      <a:pPr algn="ctr"/>
                      <a:r>
                        <a:rPr lang="en-US" dirty="0">
                          <a:solidFill>
                            <a:srgbClr val="FF0000"/>
                          </a:solidFill>
                        </a:rPr>
                        <a:t>2.75</a:t>
                      </a:r>
                    </a:p>
                  </a:txBody>
                  <a:tcPr/>
                </a:tc>
                <a:tc>
                  <a:txBody>
                    <a:bodyPr/>
                    <a:lstStyle/>
                    <a:p>
                      <a:pPr algn="ctr"/>
                      <a:r>
                        <a:rPr lang="en-US" dirty="0">
                          <a:solidFill>
                            <a:srgbClr val="FF0000"/>
                          </a:solidFill>
                        </a:rPr>
                        <a:t>8.75</a:t>
                      </a:r>
                    </a:p>
                  </a:txBody>
                  <a:tcPr/>
                </a:tc>
                <a:tc>
                  <a:txBody>
                    <a:bodyPr/>
                    <a:lstStyle/>
                    <a:p>
                      <a:pPr algn="ctr"/>
                      <a:endParaRPr lang="en-US" dirty="0"/>
                    </a:p>
                  </a:txBody>
                  <a:tcPr/>
                </a:tc>
                <a:extLst>
                  <a:ext uri="{0D108BD9-81ED-4DB2-BD59-A6C34878D82A}">
                    <a16:rowId xmlns:a16="http://schemas.microsoft.com/office/drawing/2014/main" val="10003"/>
                  </a:ext>
                </a:extLst>
              </a:tr>
            </a:tbl>
          </a:graphicData>
        </a:graphic>
      </p:graphicFrame>
      <p:pic>
        <p:nvPicPr>
          <p:cNvPr id="4" name="Picture 3" descr="nn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399"/>
            <a:ext cx="7239000" cy="4345323"/>
          </a:xfrm>
          <a:prstGeom prst="rect">
            <a:avLst/>
          </a:prstGeom>
        </p:spPr>
      </p:pic>
    </p:spTree>
    <p:extLst>
      <p:ext uri="{BB962C8B-B14F-4D97-AF65-F5344CB8AC3E}">
        <p14:creationId xmlns:p14="http://schemas.microsoft.com/office/powerpoint/2010/main" val="15319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{0142C5C6-7DEF-754F-A8C3-3A36AB38A542}tf10001073</Template>
  <TotalTime>2623</TotalTime>
  <Words>2968</Words>
  <Application>Microsoft Macintosh PowerPoint</Application>
  <PresentationFormat>On-screen Show (4:3)</PresentationFormat>
  <Paragraphs>733</Paragraphs>
  <Slides>39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Cambria Math</vt:lpstr>
      <vt:lpstr>Courier New</vt:lpstr>
      <vt:lpstr>Symbol</vt:lpstr>
      <vt:lpstr>Times New Roman</vt:lpstr>
      <vt:lpstr>Tw Cen MT</vt:lpstr>
      <vt:lpstr>Droplet</vt:lpstr>
      <vt:lpstr>ANOVA: Factorial Design</vt:lpstr>
      <vt:lpstr>Swift Stats / Kelce Stats</vt:lpstr>
      <vt:lpstr>PowerPoint Presentation</vt:lpstr>
      <vt:lpstr>What’s Old &amp; What’s New</vt:lpstr>
      <vt:lpstr>For Lab:</vt:lpstr>
      <vt:lpstr>Two-way ANOVA</vt:lpstr>
      <vt:lpstr>Types of Effects in Factorial Designs</vt:lpstr>
      <vt:lpstr>Two-Way ANOVA Outcomes</vt:lpstr>
      <vt:lpstr>Two-Way ANOVA Outcomes</vt:lpstr>
      <vt:lpstr>Two-Way ANOVA Outcomes</vt:lpstr>
      <vt:lpstr>Two-Way ANOVA Outcomes</vt:lpstr>
      <vt:lpstr>Two-Way ANOVA Outcomes</vt:lpstr>
      <vt:lpstr>Two-Way ANOVA Outcomes</vt:lpstr>
      <vt:lpstr>Interaction always takes Precedence!</vt:lpstr>
      <vt:lpstr>More practice with Interpretation</vt:lpstr>
      <vt:lpstr>PowerPoint Presentation</vt:lpstr>
      <vt:lpstr>PowerPoint Presentation</vt:lpstr>
      <vt:lpstr>PowerPoint Presentation</vt:lpstr>
      <vt:lpstr>Nothing tastes better than  a home-made interaction</vt:lpstr>
      <vt:lpstr>Formula Sheet: Factorial ANOVA</vt:lpstr>
      <vt:lpstr>Context Dependent Learning</vt:lpstr>
      <vt:lpstr>PowerPoint Presentation</vt:lpstr>
      <vt:lpstr>PowerPoint Presentation</vt:lpstr>
      <vt:lpstr>PowerPoint Presentation</vt:lpstr>
      <vt:lpstr>PowerPoint Presentation</vt:lpstr>
      <vt:lpstr>PowerPoint Presentation</vt:lpstr>
      <vt:lpstr>PowerPoint Presentation</vt:lpstr>
      <vt:lpstr>Partitioning SSBT</vt:lpstr>
      <vt:lpstr>Partitioning SSBT</vt:lpstr>
      <vt:lpstr>Partitioning SSBT</vt:lpstr>
      <vt:lpstr>PowerPoint Presentation</vt:lpstr>
      <vt:lpstr>Context Dependent Learning ANOVA table</vt:lpstr>
      <vt:lpstr>PowerPoint Presentation</vt:lpstr>
      <vt:lpstr>PowerPoint Presentation</vt:lpstr>
      <vt:lpstr>PowerPoint Presentation</vt:lpstr>
      <vt:lpstr>Learning as a function of the mis/match between test learning and test locations</vt:lpstr>
      <vt:lpstr>Reporting the results of a 2-Way ANOVA</vt:lpstr>
      <vt:lpstr>Reporting the results of a 2-Way ANOVA</vt:lpstr>
      <vt:lpstr>Reporting the results of a 2-Way ANOVA</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ANOVA (also known as a factorial design)</dc:title>
  <dc:creator>Julia McQuade</dc:creator>
  <cp:lastModifiedBy>Microsoft Office User</cp:lastModifiedBy>
  <cp:revision>180</cp:revision>
  <dcterms:created xsi:type="dcterms:W3CDTF">2013-04-14T16:17:10Z</dcterms:created>
  <dcterms:modified xsi:type="dcterms:W3CDTF">2023-11-07T02:56:08Z</dcterms:modified>
</cp:coreProperties>
</file>