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40"/>
  </p:notesMasterIdLst>
  <p:sldIdLst>
    <p:sldId id="256" r:id="rId2"/>
    <p:sldId id="511" r:id="rId3"/>
    <p:sldId id="514" r:id="rId4"/>
    <p:sldId id="507" r:id="rId5"/>
    <p:sldId id="508" r:id="rId6"/>
    <p:sldId id="509" r:id="rId7"/>
    <p:sldId id="510" r:id="rId8"/>
    <p:sldId id="397" r:id="rId9"/>
    <p:sldId id="369" r:id="rId10"/>
    <p:sldId id="370" r:id="rId11"/>
    <p:sldId id="371" r:id="rId12"/>
    <p:sldId id="372" r:id="rId13"/>
    <p:sldId id="373" r:id="rId14"/>
    <p:sldId id="512" r:id="rId15"/>
    <p:sldId id="390" r:id="rId16"/>
    <p:sldId id="392" r:id="rId17"/>
    <p:sldId id="361" r:id="rId18"/>
    <p:sldId id="506" r:id="rId19"/>
    <p:sldId id="403" r:id="rId20"/>
    <p:sldId id="404" r:id="rId21"/>
    <p:sldId id="504" r:id="rId22"/>
    <p:sldId id="405" r:id="rId23"/>
    <p:sldId id="505" r:id="rId24"/>
    <p:sldId id="513" r:id="rId25"/>
    <p:sldId id="400" r:id="rId26"/>
    <p:sldId id="257" r:id="rId27"/>
    <p:sldId id="258" r:id="rId28"/>
    <p:sldId id="259" r:id="rId29"/>
    <p:sldId id="265" r:id="rId30"/>
    <p:sldId id="261" r:id="rId31"/>
    <p:sldId id="266" r:id="rId32"/>
    <p:sldId id="262" r:id="rId33"/>
    <p:sldId id="267" r:id="rId34"/>
    <p:sldId id="263" r:id="rId35"/>
    <p:sldId id="268" r:id="rId36"/>
    <p:sldId id="264" r:id="rId37"/>
    <p:sldId id="270" r:id="rId38"/>
    <p:sldId id="26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 autoAdjust="0"/>
    <p:restoredTop sz="88499" autoAdjust="0"/>
  </p:normalViewPr>
  <p:slideViewPr>
    <p:cSldViewPr>
      <p:cViewPr varScale="1">
        <p:scale>
          <a:sx n="111" d="100"/>
          <a:sy n="111" d="100"/>
        </p:scale>
        <p:origin x="257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20202-6A42-4A12-8781-AD2F0FB3D0E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B17CD-E049-4B2E-967D-F6E9A871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3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0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Previous work did not distinguish between first and third person.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People felt they should have pushed back against the authority figure. 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People do what they are told even if they might </a:t>
            </a:r>
            <a:r>
              <a:rPr lang="en-US"/>
              <a:t>feel guilty about it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4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people feel morally responsible for negative outcomes when they have more agency?</a:t>
            </a:r>
          </a:p>
          <a:p>
            <a:r>
              <a:rPr lang="en-US" dirty="0"/>
              <a:t>More agency = more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5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Agency; Program rule</a:t>
            </a:r>
          </a:p>
          <a:p>
            <a:pPr marL="228600" indent="-228600">
              <a:buAutoNum type="arabicPeriod"/>
            </a:pPr>
            <a:r>
              <a:rPr lang="en-US" dirty="0"/>
              <a:t>Culpability = responsibility; guilty; regret</a:t>
            </a:r>
          </a:p>
          <a:p>
            <a:pPr marL="228600" indent="-228600">
              <a:buAutoNum type="arabicPeriod"/>
            </a:pPr>
            <a:r>
              <a:rPr lang="en-US" dirty="0"/>
              <a:t>2 x 2 </a:t>
            </a:r>
          </a:p>
          <a:p>
            <a:pPr marL="228600" indent="-228600">
              <a:buAutoNum type="arabicPeriod"/>
            </a:pPr>
            <a:r>
              <a:rPr lang="en-US" dirty="0"/>
              <a:t>Main effect of Program and agency</a:t>
            </a:r>
          </a:p>
          <a:p>
            <a:pPr marL="228600" indent="-228600">
              <a:buAutoNum type="arabicPeriod"/>
            </a:pPr>
            <a:r>
              <a:rPr lang="en-US" dirty="0"/>
              <a:t>Interaction effect</a:t>
            </a:r>
          </a:p>
          <a:p>
            <a:pPr marL="228600" indent="-228600">
              <a:buAutoNum type="arabicPeriod"/>
            </a:pPr>
            <a:r>
              <a:rPr lang="en-US" dirty="0"/>
              <a:t>People felt LESS responsible when they made the decision themselves. 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8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Agency; Program rule; time frame</a:t>
            </a:r>
          </a:p>
          <a:p>
            <a:pPr marL="228600" indent="-228600">
              <a:buAutoNum type="arabicPeriod"/>
            </a:pPr>
            <a:r>
              <a:rPr lang="en-US" dirty="0"/>
              <a:t>Culpability = responsibility; guilty; regret</a:t>
            </a:r>
          </a:p>
          <a:p>
            <a:pPr marL="228600" indent="-228600">
              <a:buAutoNum type="arabicPeriod"/>
            </a:pPr>
            <a:r>
              <a:rPr lang="en-US" dirty="0"/>
              <a:t>2 x 2 x 2</a:t>
            </a:r>
          </a:p>
          <a:p>
            <a:pPr marL="228600" indent="-228600">
              <a:buAutoNum type="arabicPeriod"/>
            </a:pPr>
            <a:r>
              <a:rPr lang="en-US" dirty="0"/>
              <a:t>Main effect of agency but not time lag</a:t>
            </a:r>
          </a:p>
          <a:p>
            <a:pPr marL="228600" indent="-228600">
              <a:buAutoNum type="arabicPeriod"/>
            </a:pPr>
            <a:r>
              <a:rPr lang="en-US" dirty="0"/>
              <a:t>No interaction effect</a:t>
            </a:r>
          </a:p>
          <a:p>
            <a:pPr marL="228600" indent="-228600">
              <a:buAutoNum type="arabicPeriod"/>
            </a:pPr>
            <a:r>
              <a:rPr lang="en-US" dirty="0"/>
              <a:t>People felt LESS responsible when they made the decision themselves. 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Agency; </a:t>
            </a:r>
          </a:p>
          <a:p>
            <a:pPr marL="228600" indent="-228600">
              <a:buAutoNum type="arabicPeriod"/>
            </a:pPr>
            <a:r>
              <a:rPr lang="en-US" dirty="0"/>
              <a:t>Culpability = responsibility; guilty; regret</a:t>
            </a:r>
          </a:p>
          <a:p>
            <a:pPr marL="228600" indent="-228600">
              <a:buAutoNum type="arabicPeriod"/>
            </a:pPr>
            <a:r>
              <a:rPr lang="en-US" dirty="0"/>
              <a:t>One-way repeated measures (I think)</a:t>
            </a:r>
          </a:p>
          <a:p>
            <a:pPr marL="228600" indent="-228600">
              <a:buAutoNum type="arabicPeriod"/>
            </a:pPr>
            <a:r>
              <a:rPr lang="en-US" dirty="0"/>
              <a:t>Main effect of agency</a:t>
            </a:r>
          </a:p>
          <a:p>
            <a:pPr marL="228600" indent="-228600">
              <a:buAutoNum type="arabicPeriod"/>
            </a:pPr>
            <a:r>
              <a:rPr lang="en-US" dirty="0"/>
              <a:t>No interaction effect because one way ANOVA</a:t>
            </a:r>
          </a:p>
          <a:p>
            <a:pPr marL="228600" indent="-228600">
              <a:buAutoNum type="arabicPeriod"/>
            </a:pPr>
            <a:r>
              <a:rPr lang="en-US" dirty="0"/>
              <a:t>Others would feel MORE responsible when they made the decision themselves.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Agency; Alex or judgment of Alex</a:t>
            </a:r>
          </a:p>
          <a:p>
            <a:pPr marL="228600" indent="-228600">
              <a:buAutoNum type="arabicPeriod"/>
            </a:pPr>
            <a:r>
              <a:rPr lang="en-US" dirty="0"/>
              <a:t>Culpability = responsibility; guilty; regret</a:t>
            </a:r>
          </a:p>
          <a:p>
            <a:pPr marL="228600" indent="-228600">
              <a:buAutoNum type="arabicPeriod"/>
            </a:pPr>
            <a:r>
              <a:rPr lang="en-US" dirty="0"/>
              <a:t>2 x 2</a:t>
            </a:r>
          </a:p>
          <a:p>
            <a:pPr marL="228600" indent="-228600">
              <a:buAutoNum type="arabicPeriod"/>
            </a:pPr>
            <a:r>
              <a:rPr lang="en-US" dirty="0"/>
              <a:t>No effect of agency but main effect of decision type</a:t>
            </a:r>
          </a:p>
          <a:p>
            <a:pPr marL="228600" indent="-228600">
              <a:buAutoNum type="arabicPeriod"/>
            </a:pPr>
            <a:r>
              <a:rPr lang="en-US" dirty="0"/>
              <a:t>No interaction effect</a:t>
            </a:r>
          </a:p>
          <a:p>
            <a:pPr marL="228600" indent="-228600">
              <a:buAutoNum type="arabicPeriod"/>
            </a:pPr>
            <a:r>
              <a:rPr lang="en-US" dirty="0"/>
              <a:t>People judged other less than they thought other would judge self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7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Agency; Scenario; Strictness</a:t>
            </a:r>
          </a:p>
          <a:p>
            <a:pPr marL="228600" indent="-228600">
              <a:buAutoNum type="arabicPeriod"/>
            </a:pPr>
            <a:r>
              <a:rPr lang="en-US" dirty="0"/>
              <a:t>Culpability = responsibility; guilty; regret</a:t>
            </a:r>
          </a:p>
          <a:p>
            <a:pPr marL="228600" indent="-228600">
              <a:buAutoNum type="arabicPeriod"/>
            </a:pPr>
            <a:r>
              <a:rPr lang="en-US" dirty="0"/>
              <a:t>2 x 2 x 2</a:t>
            </a:r>
          </a:p>
          <a:p>
            <a:pPr marL="228600" indent="-228600">
              <a:buAutoNum type="arabicPeriod"/>
            </a:pPr>
            <a:r>
              <a:rPr lang="en-US" dirty="0"/>
              <a:t>Main effect of agency; but not policy; but STRICTNESS</a:t>
            </a:r>
          </a:p>
          <a:p>
            <a:pPr marL="228600" indent="-228600">
              <a:buAutoNum type="arabicPeriod"/>
            </a:pPr>
            <a:r>
              <a:rPr lang="en-US" dirty="0"/>
              <a:t>No interaction effect</a:t>
            </a:r>
          </a:p>
          <a:p>
            <a:pPr marL="228600" indent="-228600">
              <a:buAutoNum type="arabicPeriod"/>
            </a:pPr>
            <a:r>
              <a:rPr lang="en-US" dirty="0"/>
              <a:t>Judged themselves as more responsible when Low Agency; and More responsible if they chose lenient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3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hold others LESS responsible when carrying out orders given by others, but</a:t>
            </a:r>
          </a:p>
          <a:p>
            <a:r>
              <a:rPr lang="en-US" dirty="0"/>
              <a:t>We hold ourselves MORE responsible when carrying out orders given by others?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17CD-E049-4B2E-967D-F6E9A871AA1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6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7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80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93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92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94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3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08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cap="none"/>
            </a:lvl1pPr>
            <a:lvl2pPr>
              <a:defRPr cap="none"/>
            </a:lvl2pPr>
            <a:lvl3pPr>
              <a:defRPr cap="none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3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1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9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F3B24A-E450-433A-9E9B-C5F4C9DF5E82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C92B516-5BEA-4644-B015-987032B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5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ANOVA: Factorial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3716646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Calculating simple main effects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1569720" y="3657600"/>
          <a:ext cx="5623560" cy="1847850"/>
        </p:xfrm>
        <a:graphic>
          <a:graphicData uri="http://schemas.openxmlformats.org/drawingml/2006/table">
            <a:tbl>
              <a:tblPr/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No Coffee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&gt; 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Studied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Did not Study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6423" y="3124200"/>
            <a:ext cx="424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Caffeine, Studying, and Exam Performance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753" y="114300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One-way ANOVA for No Coffee condition: compare studied vs. not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0" y="3493532"/>
            <a:ext cx="3009900" cy="214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3657600"/>
            <a:ext cx="1409700" cy="30480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One-way ANOVA</a:t>
            </a:r>
          </a:p>
        </p:txBody>
      </p:sp>
    </p:spTree>
    <p:extLst>
      <p:ext uri="{BB962C8B-B14F-4D97-AF65-F5344CB8AC3E}">
        <p14:creationId xmlns:p14="http://schemas.microsoft.com/office/powerpoint/2010/main" val="24340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78872" y="3657600"/>
            <a:ext cx="1409700" cy="3048000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One-way ANOVA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Calculating simple main effects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2974887" y="3642241"/>
          <a:ext cx="4217670" cy="1847850"/>
        </p:xfrm>
        <a:graphic>
          <a:graphicData uri="http://schemas.openxmlformats.org/drawingml/2006/table">
            <a:tbl>
              <a:tblPr/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1-2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&gt; 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Studied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Did not Study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6423" y="3124200"/>
            <a:ext cx="424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Caffeine, Studying, and Exam Performance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8572" y="3493532"/>
            <a:ext cx="3009900" cy="214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8372" y="114300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One-way ANOVA for 2 cups condition: compare studied vs. not</a:t>
            </a:r>
          </a:p>
        </p:txBody>
      </p:sp>
    </p:spTree>
    <p:extLst>
      <p:ext uri="{BB962C8B-B14F-4D97-AF65-F5344CB8AC3E}">
        <p14:creationId xmlns:p14="http://schemas.microsoft.com/office/powerpoint/2010/main" val="15805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Calculating simple main effects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4381500" y="3673366"/>
          <a:ext cx="2811780" cy="1847850"/>
        </p:xfrm>
        <a:graphic>
          <a:graphicData uri="http://schemas.openxmlformats.org/drawingml/2006/table">
            <a:tbl>
              <a:tblPr/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&gt; 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Studied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Did not Study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6423" y="3124200"/>
            <a:ext cx="424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Caffeine, Studying, and Exam Performance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7475" y="3657600"/>
            <a:ext cx="1409700" cy="30480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One-way ANOVA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372" y="114300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One-way ANOVA for &gt; 2 cups condition: compare studied vs. not</a:t>
            </a:r>
          </a:p>
        </p:txBody>
      </p:sp>
    </p:spTree>
    <p:extLst>
      <p:ext uri="{BB962C8B-B14F-4D97-AF65-F5344CB8AC3E}">
        <p14:creationId xmlns:p14="http://schemas.microsoft.com/office/powerpoint/2010/main" val="151368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657600"/>
            <a:ext cx="5791200" cy="10668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		        						 </a:t>
            </a:r>
            <a:r>
              <a:rPr lang="en-US" dirty="0">
                <a:solidFill>
                  <a:schemeClr val="tx1"/>
                </a:solidFill>
              </a:rPr>
              <a:t>One-Way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				   ANOVA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Calculating simple main effects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0" y="3657600"/>
          <a:ext cx="5623560" cy="1847850"/>
        </p:xfrm>
        <a:graphic>
          <a:graphicData uri="http://schemas.openxmlformats.org/drawingml/2006/table">
            <a:tbl>
              <a:tblPr/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No Coffee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1-2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&gt; 2 Cups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Studied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Did not Study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6423" y="3124200"/>
            <a:ext cx="424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Caffeine, Studying, and Exam Performance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00" y="4724400"/>
            <a:ext cx="5791200" cy="762000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				          						One-Way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				 ANOVA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372" y="979944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And/or…</a:t>
            </a:r>
          </a:p>
          <a:p>
            <a:r>
              <a:rPr lang="en-US" sz="2400" dirty="0"/>
              <a:t>4. One-way ANOVA for the studied condition: </a:t>
            </a:r>
          </a:p>
          <a:p>
            <a:r>
              <a:rPr lang="en-US" sz="2400" dirty="0"/>
              <a:t>	no vs. 2 vs. &gt;2 cups</a:t>
            </a:r>
          </a:p>
          <a:p>
            <a:r>
              <a:rPr lang="en-US" sz="2400" dirty="0"/>
              <a:t>5. One-way ANOVA for the did not study condition:</a:t>
            </a:r>
          </a:p>
          <a:p>
            <a:r>
              <a:rPr lang="en-US" sz="2400" dirty="0"/>
              <a:t>	no vs. 2 vs. &gt;2 cups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36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81B-E4DC-9804-9603-70CCED2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60" y="21771"/>
            <a:ext cx="7773338" cy="1596177"/>
          </a:xfrm>
        </p:spPr>
        <p:txBody>
          <a:bodyPr/>
          <a:lstStyle/>
          <a:p>
            <a:r>
              <a:rPr lang="en-US" dirty="0"/>
              <a:t>Movie Time questionnaire</a:t>
            </a:r>
          </a:p>
        </p:txBody>
      </p:sp>
      <p:pic>
        <p:nvPicPr>
          <p:cNvPr id="1028" name="Picture 4" descr="Around Town June 6 - Chadds Ford Live | Chadds Ford Live">
            <a:extLst>
              <a:ext uri="{FF2B5EF4-FFF2-40B4-BE49-F238E27FC236}">
                <a16:creationId xmlns:a16="http://schemas.microsoft.com/office/drawing/2014/main" id="{E77DC600-F2EF-C229-B164-22E155C6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1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841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Filling in an ANOVA table -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936639-6D8E-A94D-B154-2F880DA40B21}"/>
                  </a:ext>
                </a:extLst>
              </p:cNvPr>
              <p:cNvSpPr txBox="1"/>
              <p:nvPr/>
            </p:nvSpPr>
            <p:spPr>
              <a:xfrm>
                <a:off x="132576" y="949236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𝑆𝑆𝑏𝑒𝑡𝑤𝑒𝑒𝑛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𝑆𝑆𝑒𝑟𝑟𝑜𝑟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936639-6D8E-A94D-B154-2F880DA4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6" y="949236"/>
                <a:ext cx="5081306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6756C0-AD15-4445-8143-FC994A6F3EF9}"/>
                  </a:ext>
                </a:extLst>
              </p:cNvPr>
              <p:cNvSpPr txBox="1"/>
              <p:nvPr/>
            </p:nvSpPr>
            <p:spPr>
              <a:xfrm>
                <a:off x="77624" y="1385569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𝑆𝑆𝑏𝑒𝑡𝑤𝑒𝑒𝑛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𝑆𝑆𝑒𝑟𝑟𝑜𝑟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6756C0-AD15-4445-8143-FC994A6F3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4" y="1385569"/>
                <a:ext cx="508130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68C8A-C763-DC4C-8BDC-6F5CC1B377FA}"/>
                  </a:ext>
                </a:extLst>
              </p:cNvPr>
              <p:cNvSpPr txBox="1"/>
              <p:nvPr/>
            </p:nvSpPr>
            <p:spPr>
              <a:xfrm>
                <a:off x="77624" y="1821902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𝑆𝑆𝑒𝑟𝑟𝑜𝑟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𝑆𝑆𝑏𝑒𝑡𝑤𝑒𝑒𝑛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68C8A-C763-DC4C-8BDC-6F5CC1B37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4" y="1821902"/>
                <a:ext cx="5081306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5D2B4-D80E-E04E-9CA0-170D03E4C094}"/>
                  </a:ext>
                </a:extLst>
              </p:cNvPr>
              <p:cNvSpPr txBox="1"/>
              <p:nvPr/>
            </p:nvSpPr>
            <p:spPr>
              <a:xfrm>
                <a:off x="161378" y="2646032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𝑑𝑓𝑏𝑒𝑡𝑤𝑒𝑒𝑛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𝑑𝑓𝑒𝑟𝑟𝑜𝑟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5D2B4-D80E-E04E-9CA0-170D03E4C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78" y="2646032"/>
                <a:ext cx="5081306" cy="369332"/>
              </a:xfrm>
              <a:prstGeom prst="rect">
                <a:avLst/>
              </a:prstGeom>
              <a:blipFill>
                <a:blip r:embed="rId5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959CC6-2035-664E-8475-5AEC783FDAD5}"/>
                  </a:ext>
                </a:extLst>
              </p:cNvPr>
              <p:cNvSpPr txBox="1"/>
              <p:nvPr/>
            </p:nvSpPr>
            <p:spPr>
              <a:xfrm>
                <a:off x="106426" y="3082365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𝑑𝑓𝑏𝑒𝑡𝑤𝑒𝑒𝑛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𝑑𝑓𝑒𝑟𝑟𝑜𝑟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959CC6-2035-664E-8475-5AEC783FD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6" y="3082365"/>
                <a:ext cx="5081306" cy="369332"/>
              </a:xfrm>
              <a:prstGeom prst="rect">
                <a:avLst/>
              </a:prstGeom>
              <a:blipFill>
                <a:blip r:embed="rId6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AA96BC-3AE8-3B47-805C-418331FA24F6}"/>
                  </a:ext>
                </a:extLst>
              </p:cNvPr>
              <p:cNvSpPr txBox="1"/>
              <p:nvPr/>
            </p:nvSpPr>
            <p:spPr>
              <a:xfrm>
                <a:off x="106426" y="3518698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𝑑𝑓𝑒𝑟𝑟𝑜𝑟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𝑑𝑓𝑡𝑜𝑡𝑎𝑙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𝑑𝑓𝑏𝑒𝑡𝑤𝑒𝑒𝑛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AA96BC-3AE8-3B47-805C-418331FA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6" y="3518698"/>
                <a:ext cx="5081306" cy="369332"/>
              </a:xfrm>
              <a:prstGeom prst="rect">
                <a:avLst/>
              </a:prstGeom>
              <a:blipFill>
                <a:blip r:embed="rId7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80698D-F9A7-EC4A-BA03-B17EFC64BB3D}"/>
                  </a:ext>
                </a:extLst>
              </p:cNvPr>
              <p:cNvSpPr txBox="1"/>
              <p:nvPr/>
            </p:nvSpPr>
            <p:spPr>
              <a:xfrm>
                <a:off x="6139629" y="1452454"/>
                <a:ext cx="1764788" cy="662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/>
                  <a:t>MS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80698D-F9A7-EC4A-BA03-B17EFC64B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629" y="1452454"/>
                <a:ext cx="1764788" cy="662874"/>
              </a:xfrm>
              <a:prstGeom prst="rect">
                <a:avLst/>
              </a:prstGeom>
              <a:blipFill>
                <a:blip r:embed="rId8"/>
                <a:stretch>
                  <a:fillRect l="-11429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3EF41D-18C1-9942-9A9D-CE87FCD771CF}"/>
                  </a:ext>
                </a:extLst>
              </p:cNvPr>
              <p:cNvSpPr txBox="1"/>
              <p:nvPr/>
            </p:nvSpPr>
            <p:spPr>
              <a:xfrm>
                <a:off x="6139629" y="3115392"/>
                <a:ext cx="199578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SS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𝑑𝑓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3EF41D-18C1-9942-9A9D-CE87FCD77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629" y="3115392"/>
                <a:ext cx="1995785" cy="430887"/>
              </a:xfrm>
              <a:prstGeom prst="rect">
                <a:avLst/>
              </a:prstGeom>
              <a:blipFill>
                <a:blip r:embed="rId9"/>
                <a:stretch>
                  <a:fillRect l="-10063" t="-22857" r="-1887" b="-4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86195B-A062-754C-813E-0729B7A97984}"/>
                  </a:ext>
                </a:extLst>
              </p:cNvPr>
              <p:cNvSpPr txBox="1"/>
              <p:nvPr/>
            </p:nvSpPr>
            <p:spPr>
              <a:xfrm>
                <a:off x="6195538" y="2313373"/>
                <a:ext cx="1764788" cy="614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/>
                  <a:t>df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𝑀𝑆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86195B-A062-754C-813E-0729B7A97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538" y="2313373"/>
                <a:ext cx="1764788" cy="614271"/>
              </a:xfrm>
              <a:prstGeom prst="rect">
                <a:avLst/>
              </a:prstGeom>
              <a:blipFill>
                <a:blip r:embed="rId10"/>
                <a:stretch>
                  <a:fillRect l="-1214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2496FD-07C6-C74D-AE2D-7763E1E76347}"/>
                  </a:ext>
                </a:extLst>
              </p:cNvPr>
              <p:cNvSpPr txBox="1"/>
              <p:nvPr/>
            </p:nvSpPr>
            <p:spPr>
              <a:xfrm>
                <a:off x="710052" y="4342828"/>
                <a:ext cx="2641877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𝑀𝑆𝑏𝑒𝑡𝑤𝑒𝑒𝑛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𝑀𝑆𝑒𝑟𝑟𝑜𝑟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2496FD-07C6-C74D-AE2D-7763E1E76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2" y="4342828"/>
                <a:ext cx="2641877" cy="818237"/>
              </a:xfrm>
              <a:prstGeom prst="rect">
                <a:avLst/>
              </a:prstGeom>
              <a:blipFill>
                <a:blip r:embed="rId11"/>
                <a:stretch>
                  <a:fillRect l="-2392" r="-1914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A17936-C584-4A4E-9C80-7C4A61C144CC}"/>
                  </a:ext>
                </a:extLst>
              </p:cNvPr>
              <p:cNvSpPr txBox="1"/>
              <p:nvPr/>
            </p:nvSpPr>
            <p:spPr>
              <a:xfrm>
                <a:off x="699755" y="5399115"/>
                <a:ext cx="3001719" cy="6210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ea typeface="Cambria Math" panose="02040503050406030204" pitchFamily="18" charset="0"/>
                  </a:rPr>
                  <a:t>MSerror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𝑀𝑆𝑏𝑒𝑡𝑤𝑒𝑒𝑛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A17936-C584-4A4E-9C80-7C4A61C14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55" y="5399115"/>
                <a:ext cx="3001719" cy="621067"/>
              </a:xfrm>
              <a:prstGeom prst="rect">
                <a:avLst/>
              </a:prstGeom>
              <a:blipFill>
                <a:blip r:embed="rId12"/>
                <a:stretch>
                  <a:fillRect l="-7173" r="-211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1B4F56-1754-4E4E-B848-E9C33D2F73C6}"/>
                  </a:ext>
                </a:extLst>
              </p:cNvPr>
              <p:cNvSpPr txBox="1"/>
              <p:nvPr/>
            </p:nvSpPr>
            <p:spPr>
              <a:xfrm>
                <a:off x="699755" y="6231459"/>
                <a:ext cx="427749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/>
                  <a:t>MSbetween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𝑀𝑆𝑒𝑟𝑟𝑜𝑟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1B4F56-1754-4E4E-B848-E9C33D2F7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55" y="6231459"/>
                <a:ext cx="4277497" cy="430887"/>
              </a:xfrm>
              <a:prstGeom prst="rect">
                <a:avLst/>
              </a:prstGeom>
              <a:blipFill>
                <a:blip r:embed="rId13"/>
                <a:stretch>
                  <a:fillRect l="-5030" t="-25714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ame 23">
            <a:extLst>
              <a:ext uri="{FF2B5EF4-FFF2-40B4-BE49-F238E27FC236}">
                <a16:creationId xmlns:a16="http://schemas.microsoft.com/office/drawing/2014/main" id="{842BF124-308E-6E44-B991-CE6158476088}"/>
              </a:ext>
            </a:extLst>
          </p:cNvPr>
          <p:cNvSpPr/>
          <p:nvPr/>
        </p:nvSpPr>
        <p:spPr>
          <a:xfrm>
            <a:off x="294041" y="818396"/>
            <a:ext cx="4648200" cy="1527332"/>
          </a:xfrm>
          <a:prstGeom prst="frame">
            <a:avLst>
              <a:gd name="adj1" fmla="val 516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43DFFC5A-44E3-A24B-B9E8-C8D452C047F0}"/>
              </a:ext>
            </a:extLst>
          </p:cNvPr>
          <p:cNvSpPr/>
          <p:nvPr/>
        </p:nvSpPr>
        <p:spPr>
          <a:xfrm>
            <a:off x="307546" y="2476568"/>
            <a:ext cx="4648200" cy="1527332"/>
          </a:xfrm>
          <a:prstGeom prst="frame">
            <a:avLst>
              <a:gd name="adj1" fmla="val 516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17604A2E-8550-D444-A075-6ABB06B94E91}"/>
              </a:ext>
            </a:extLst>
          </p:cNvPr>
          <p:cNvSpPr/>
          <p:nvPr/>
        </p:nvSpPr>
        <p:spPr>
          <a:xfrm>
            <a:off x="5797764" y="1318568"/>
            <a:ext cx="2607419" cy="2405338"/>
          </a:xfrm>
          <a:prstGeom prst="frame">
            <a:avLst>
              <a:gd name="adj1" fmla="val 413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BAA5171-AFC2-6049-8393-9B0BF6D38550}"/>
              </a:ext>
            </a:extLst>
          </p:cNvPr>
          <p:cNvSpPr/>
          <p:nvPr/>
        </p:nvSpPr>
        <p:spPr>
          <a:xfrm>
            <a:off x="310516" y="4187742"/>
            <a:ext cx="4645229" cy="2522565"/>
          </a:xfrm>
          <a:prstGeom prst="frame">
            <a:avLst>
              <a:gd name="adj1" fmla="val 369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A6E159-1651-6240-8F66-CAC8194DD65F}"/>
                  </a:ext>
                </a:extLst>
              </p:cNvPr>
              <p:cNvSpPr txBox="1"/>
              <p:nvPr/>
            </p:nvSpPr>
            <p:spPr>
              <a:xfrm>
                <a:off x="5797764" y="4531957"/>
                <a:ext cx="27308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𝐷𝐹𝑡𝑜𝑡𝑎𝑙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A6E159-1651-6240-8F66-CAC8194DD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764" y="4531957"/>
                <a:ext cx="2730876" cy="430887"/>
              </a:xfrm>
              <a:prstGeom prst="rect">
                <a:avLst/>
              </a:prstGeom>
              <a:blipFill>
                <a:blip r:embed="rId14"/>
                <a:stretch>
                  <a:fillRect l="-2315" r="-1852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93115A-971B-8242-AFD6-1B49766647F3}"/>
                  </a:ext>
                </a:extLst>
              </p:cNvPr>
              <p:cNvSpPr txBox="1"/>
              <p:nvPr/>
            </p:nvSpPr>
            <p:spPr>
              <a:xfrm>
                <a:off x="5524676" y="5103112"/>
                <a:ext cx="32369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𝐷𝐹𝑏𝑒𝑡𝑤𝑒𝑒𝑛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93115A-971B-8242-AFD6-1B4976664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676" y="5103112"/>
                <a:ext cx="3236976" cy="430887"/>
              </a:xfrm>
              <a:prstGeom prst="rect">
                <a:avLst/>
              </a:prstGeom>
              <a:blipFill>
                <a:blip r:embed="rId15"/>
                <a:stretch>
                  <a:fillRect l="-1563" r="-1563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A60FC7-3A60-CE4A-883C-FF54EB60EB71}"/>
                  </a:ext>
                </a:extLst>
              </p:cNvPr>
              <p:cNvSpPr txBox="1"/>
              <p:nvPr/>
            </p:nvSpPr>
            <p:spPr>
              <a:xfrm>
                <a:off x="5604126" y="5622976"/>
                <a:ext cx="28563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𝐷𝐹𝑒𝑟𝑟𝑜𝑟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A60FC7-3A60-CE4A-883C-FF54EB60E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126" y="5622976"/>
                <a:ext cx="2856359" cy="430887"/>
              </a:xfrm>
              <a:prstGeom prst="rect">
                <a:avLst/>
              </a:prstGeom>
              <a:blipFill>
                <a:blip r:embed="rId16"/>
                <a:stretch>
                  <a:fillRect l="-1770" r="-1770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ame 31">
            <a:extLst>
              <a:ext uri="{FF2B5EF4-FFF2-40B4-BE49-F238E27FC236}">
                <a16:creationId xmlns:a16="http://schemas.microsoft.com/office/drawing/2014/main" id="{E5EEE5C7-CCA1-604F-8D1F-97DAFF371000}"/>
              </a:ext>
            </a:extLst>
          </p:cNvPr>
          <p:cNvSpPr/>
          <p:nvPr/>
        </p:nvSpPr>
        <p:spPr>
          <a:xfrm>
            <a:off x="5436338" y="4422901"/>
            <a:ext cx="3453727" cy="1791308"/>
          </a:xfrm>
          <a:prstGeom prst="frame">
            <a:avLst>
              <a:gd name="adj1" fmla="val 413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84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841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Filling in an ANOVA table -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936639-6D8E-A94D-B154-2F880DA40B21}"/>
                  </a:ext>
                </a:extLst>
              </p:cNvPr>
              <p:cNvSpPr txBox="1"/>
              <p:nvPr/>
            </p:nvSpPr>
            <p:spPr>
              <a:xfrm>
                <a:off x="132576" y="949236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𝑆𝑆𝑏𝑡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𝑆𝑆𝑎𝑥𝑏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936639-6D8E-A94D-B154-2F880DA4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6" y="949236"/>
                <a:ext cx="5081306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2496FD-07C6-C74D-AE2D-7763E1E76347}"/>
                  </a:ext>
                </a:extLst>
              </p:cNvPr>
              <p:cNvSpPr txBox="1"/>
              <p:nvPr/>
            </p:nvSpPr>
            <p:spPr>
              <a:xfrm>
                <a:off x="774258" y="3807059"/>
                <a:ext cx="2383473" cy="8068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𝐹𝑎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𝑀𝑆𝑎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𝑀𝑆𝑒𝑟𝑟𝑜𝑟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2496FD-07C6-C74D-AE2D-7763E1E76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58" y="3807059"/>
                <a:ext cx="2383473" cy="806824"/>
              </a:xfrm>
              <a:prstGeom prst="rect">
                <a:avLst/>
              </a:prstGeom>
              <a:blipFill>
                <a:blip r:embed="rId3"/>
                <a:stretch>
                  <a:fillRect l="-2116" t="-3175" r="-211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ame 23">
            <a:extLst>
              <a:ext uri="{FF2B5EF4-FFF2-40B4-BE49-F238E27FC236}">
                <a16:creationId xmlns:a16="http://schemas.microsoft.com/office/drawing/2014/main" id="{842BF124-308E-6E44-B991-CE6158476088}"/>
              </a:ext>
            </a:extLst>
          </p:cNvPr>
          <p:cNvSpPr/>
          <p:nvPr/>
        </p:nvSpPr>
        <p:spPr>
          <a:xfrm>
            <a:off x="294041" y="818396"/>
            <a:ext cx="4648200" cy="1527332"/>
          </a:xfrm>
          <a:prstGeom prst="frame">
            <a:avLst>
              <a:gd name="adj1" fmla="val 516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BAA5171-AFC2-6049-8393-9B0BF6D38550}"/>
              </a:ext>
            </a:extLst>
          </p:cNvPr>
          <p:cNvSpPr/>
          <p:nvPr/>
        </p:nvSpPr>
        <p:spPr>
          <a:xfrm>
            <a:off x="310516" y="3657600"/>
            <a:ext cx="4645229" cy="3052707"/>
          </a:xfrm>
          <a:prstGeom prst="frame">
            <a:avLst>
              <a:gd name="adj1" fmla="val 369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A6E159-1651-6240-8F66-CAC8194DD65F}"/>
                  </a:ext>
                </a:extLst>
              </p:cNvPr>
              <p:cNvSpPr txBox="1"/>
              <p:nvPr/>
            </p:nvSpPr>
            <p:spPr>
              <a:xfrm>
                <a:off x="5487010" y="2345728"/>
                <a:ext cx="20790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𝐷𝐹𝑎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A6E159-1651-6240-8F66-CAC8194DD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010" y="2345728"/>
                <a:ext cx="2079031" cy="430887"/>
              </a:xfrm>
              <a:prstGeom prst="rect">
                <a:avLst/>
              </a:prstGeom>
              <a:blipFill>
                <a:blip r:embed="rId4"/>
                <a:stretch>
                  <a:fillRect l="-3659" r="-2439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93115A-971B-8242-AFD6-1B49766647F3}"/>
                  </a:ext>
                </a:extLst>
              </p:cNvPr>
              <p:cNvSpPr txBox="1"/>
              <p:nvPr/>
            </p:nvSpPr>
            <p:spPr>
              <a:xfrm>
                <a:off x="5494321" y="2890011"/>
                <a:ext cx="2064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𝐷𝐹𝑏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93115A-971B-8242-AFD6-1B4976664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21" y="2890011"/>
                <a:ext cx="2064411" cy="430887"/>
              </a:xfrm>
              <a:prstGeom prst="rect">
                <a:avLst/>
              </a:prstGeom>
              <a:blipFill>
                <a:blip r:embed="rId5"/>
                <a:stretch>
                  <a:fillRect l="-3067" r="-30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A60FC7-3A60-CE4A-883C-FF54EB60EB71}"/>
                  </a:ext>
                </a:extLst>
              </p:cNvPr>
              <p:cNvSpPr txBox="1"/>
              <p:nvPr/>
            </p:nvSpPr>
            <p:spPr>
              <a:xfrm>
                <a:off x="5494321" y="3417109"/>
                <a:ext cx="31824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𝐷𝐹𝑎𝑥𝑏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𝑑𝑓𝑎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𝑑𝑓𝑏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A60FC7-3A60-CE4A-883C-FF54EB60E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21" y="3417109"/>
                <a:ext cx="3182474" cy="430887"/>
              </a:xfrm>
              <a:prstGeom prst="rect">
                <a:avLst/>
              </a:prstGeom>
              <a:blipFill>
                <a:blip r:embed="rId6"/>
                <a:stretch>
                  <a:fillRect l="-1992" r="-278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ame 31">
            <a:extLst>
              <a:ext uri="{FF2B5EF4-FFF2-40B4-BE49-F238E27FC236}">
                <a16:creationId xmlns:a16="http://schemas.microsoft.com/office/drawing/2014/main" id="{E5EEE5C7-CCA1-604F-8D1F-97DAFF371000}"/>
              </a:ext>
            </a:extLst>
          </p:cNvPr>
          <p:cNvSpPr/>
          <p:nvPr/>
        </p:nvSpPr>
        <p:spPr>
          <a:xfrm>
            <a:off x="5405983" y="2209800"/>
            <a:ext cx="3453727" cy="1791308"/>
          </a:xfrm>
          <a:prstGeom prst="frame">
            <a:avLst>
              <a:gd name="adj1" fmla="val 413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A23B7C-03FF-0C40-A23C-235F39B52176}"/>
                  </a:ext>
                </a:extLst>
              </p:cNvPr>
              <p:cNvSpPr txBox="1"/>
              <p:nvPr/>
            </p:nvSpPr>
            <p:spPr>
              <a:xfrm>
                <a:off x="77488" y="1443504"/>
                <a:ext cx="50813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𝑑𝑓𝑏𝑡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𝑑𝑓𝑎𝑥𝑏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A23B7C-03FF-0C40-A23C-235F39B52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8" y="1443504"/>
                <a:ext cx="5081306" cy="369332"/>
              </a:xfrm>
              <a:prstGeom prst="rect">
                <a:avLst/>
              </a:prstGeom>
              <a:blipFill>
                <a:blip r:embed="rId7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0D170D2-A956-404E-ADFE-9E92FA1D557E}"/>
                  </a:ext>
                </a:extLst>
              </p:cNvPr>
              <p:cNvSpPr txBox="1"/>
              <p:nvPr/>
            </p:nvSpPr>
            <p:spPr>
              <a:xfrm>
                <a:off x="774258" y="4816152"/>
                <a:ext cx="237616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𝐹𝑏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𝑀𝑆𝑏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𝑀𝑆𝑒𝑟𝑟𝑜𝑟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0D170D2-A956-404E-ADFE-9E92FA1D5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58" y="4816152"/>
                <a:ext cx="2376163" cy="818237"/>
              </a:xfrm>
              <a:prstGeom prst="rect">
                <a:avLst/>
              </a:prstGeom>
              <a:blipFill>
                <a:blip r:embed="rId8"/>
                <a:stretch>
                  <a:fillRect l="-2660" r="-2128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5189F3-3535-4F47-AC8D-11AF6A396C66}"/>
                  </a:ext>
                </a:extLst>
              </p:cNvPr>
              <p:cNvSpPr txBox="1"/>
              <p:nvPr/>
            </p:nvSpPr>
            <p:spPr>
              <a:xfrm>
                <a:off x="710051" y="5708110"/>
                <a:ext cx="2767296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𝐹𝑎𝑥𝑏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𝑀𝑆𝑎𝑥𝑏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𝑀𝑆𝑒𝑟𝑟𝑜𝑟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5189F3-3535-4F47-AC8D-11AF6A396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1" y="5708110"/>
                <a:ext cx="2767296" cy="818237"/>
              </a:xfrm>
              <a:prstGeom prst="rect">
                <a:avLst/>
              </a:prstGeom>
              <a:blipFill>
                <a:blip r:embed="rId9"/>
                <a:stretch>
                  <a:fillRect l="-2283" r="-1826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466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/>
              <a:t>ANOVA table Problem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363956"/>
              </p:ext>
            </p:extLst>
          </p:nvPr>
        </p:nvGraphicFramePr>
        <p:xfrm>
          <a:off x="685798" y="2501219"/>
          <a:ext cx="8001002" cy="1905000"/>
        </p:xfrm>
        <a:graphic>
          <a:graphicData uri="http://schemas.openxmlformats.org/drawingml/2006/table">
            <a:tbl>
              <a:tblPr/>
              <a:tblGrid>
                <a:gridCol w="133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965">
                  <a:extLst>
                    <a:ext uri="{9D8B030D-6E8A-4147-A177-3AD203B41FA5}">
                      <a16:colId xmlns:a16="http://schemas.microsoft.com/office/drawing/2014/main" val="3869071404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df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Model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Error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1055.00 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25.00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250583"/>
              </p:ext>
            </p:extLst>
          </p:nvPr>
        </p:nvGraphicFramePr>
        <p:xfrm>
          <a:off x="685796" y="4634819"/>
          <a:ext cx="8001000" cy="1981200"/>
        </p:xfrm>
        <a:graphic>
          <a:graphicData uri="http://schemas.openxmlformats.org/drawingml/2006/table">
            <a:tbl>
              <a:tblPr/>
              <a:tblGrid>
                <a:gridCol w="133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964">
                  <a:extLst>
                    <a:ext uri="{9D8B030D-6E8A-4147-A177-3AD203B41FA5}">
                      <a16:colId xmlns:a16="http://schemas.microsoft.com/office/drawing/2014/main" val="3494811018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Source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df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AxB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50.00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.001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.014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89E2A9-4945-1C5D-E537-CFDF426BCD28}"/>
              </a:ext>
            </a:extLst>
          </p:cNvPr>
          <p:cNvSpPr txBox="1"/>
          <p:nvPr/>
        </p:nvSpPr>
        <p:spPr>
          <a:xfrm>
            <a:off x="342900" y="103708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There were 20 subjects per treatment (n = 20).</a:t>
            </a:r>
          </a:p>
        </p:txBody>
      </p:sp>
    </p:spTree>
    <p:extLst>
      <p:ext uri="{BB962C8B-B14F-4D97-AF65-F5344CB8AC3E}">
        <p14:creationId xmlns:p14="http://schemas.microsoft.com/office/powerpoint/2010/main" val="32401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/>
              <a:t>ANOVA table Problem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946616"/>
              </p:ext>
            </p:extLst>
          </p:nvPr>
        </p:nvGraphicFramePr>
        <p:xfrm>
          <a:off x="685798" y="2501219"/>
          <a:ext cx="8001002" cy="1905000"/>
        </p:xfrm>
        <a:graphic>
          <a:graphicData uri="http://schemas.openxmlformats.org/drawingml/2006/table">
            <a:tbl>
              <a:tblPr/>
              <a:tblGrid>
                <a:gridCol w="133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965">
                  <a:extLst>
                    <a:ext uri="{9D8B030D-6E8A-4147-A177-3AD203B41FA5}">
                      <a16:colId xmlns:a16="http://schemas.microsoft.com/office/drawing/2014/main" val="3869071404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df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Model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Error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786.00 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45.00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78110"/>
              </p:ext>
            </p:extLst>
          </p:nvPr>
        </p:nvGraphicFramePr>
        <p:xfrm>
          <a:off x="685796" y="4634819"/>
          <a:ext cx="8001000" cy="1981200"/>
        </p:xfrm>
        <a:graphic>
          <a:graphicData uri="http://schemas.openxmlformats.org/drawingml/2006/table">
            <a:tbl>
              <a:tblPr/>
              <a:tblGrid>
                <a:gridCol w="133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964">
                  <a:extLst>
                    <a:ext uri="{9D8B030D-6E8A-4147-A177-3AD203B41FA5}">
                      <a16:colId xmlns:a16="http://schemas.microsoft.com/office/drawing/2014/main" val="3494811018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Source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df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AxB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54.00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.001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.014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89E2A9-4945-1C5D-E537-CFDF426BCD28}"/>
              </a:ext>
            </a:extLst>
          </p:cNvPr>
          <p:cNvSpPr txBox="1"/>
          <p:nvPr/>
        </p:nvSpPr>
        <p:spPr>
          <a:xfrm>
            <a:off x="342900" y="103708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There were 12 subjects per treatment (n = 12).</a:t>
            </a:r>
          </a:p>
        </p:txBody>
      </p:sp>
    </p:spTree>
    <p:extLst>
      <p:ext uri="{BB962C8B-B14F-4D97-AF65-F5344CB8AC3E}">
        <p14:creationId xmlns:p14="http://schemas.microsoft.com/office/powerpoint/2010/main" val="928965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840D-529E-6A34-1602-F6E7D894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/>
          <a:lstStyle/>
          <a:p>
            <a:r>
              <a:rPr lang="en-US" dirty="0"/>
              <a:t>Factorial ANOVA in SPSS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68FAA-0398-F0E2-532C-0895D70E4A14}"/>
              </a:ext>
            </a:extLst>
          </p:cNvPr>
          <p:cNvSpPr txBox="1"/>
          <p:nvPr/>
        </p:nvSpPr>
        <p:spPr>
          <a:xfrm>
            <a:off x="1602527" y="1145398"/>
            <a:ext cx="5800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E12EC9"/>
                </a:solidFill>
              </a:rPr>
              <a:t>Analyze</a:t>
            </a:r>
            <a:r>
              <a:rPr lang="en-US" sz="2400" dirty="0"/>
              <a:t> → </a:t>
            </a:r>
            <a:r>
              <a:rPr lang="en-US" sz="2400" b="1" i="1" dirty="0">
                <a:solidFill>
                  <a:srgbClr val="E12EC9"/>
                </a:solidFill>
              </a:rPr>
              <a:t>General Linear Model</a:t>
            </a:r>
            <a:r>
              <a:rPr lang="en-US" sz="2400" dirty="0"/>
              <a:t> →</a:t>
            </a:r>
            <a:r>
              <a:rPr lang="en-US" sz="2400" b="1" i="1" dirty="0">
                <a:solidFill>
                  <a:srgbClr val="E12EC9"/>
                </a:solidFill>
              </a:rPr>
              <a:t>Univariate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3EE2C-4F36-92D1-334D-77E1DDFC7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81" y="1827009"/>
            <a:ext cx="6539019" cy="40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9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188D-6BB7-F436-3801-C69F8001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ACFBB-F66F-089E-221B-CEA42BC378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7727" y="965796"/>
            <a:ext cx="6568546" cy="4926408"/>
          </a:xfrm>
        </p:spPr>
      </p:pic>
    </p:spTree>
    <p:extLst>
      <p:ext uri="{BB962C8B-B14F-4D97-AF65-F5344CB8AC3E}">
        <p14:creationId xmlns:p14="http://schemas.microsoft.com/office/powerpoint/2010/main" val="99712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840D-529E-6A34-1602-F6E7D894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/>
          <a:lstStyle/>
          <a:p>
            <a:r>
              <a:rPr lang="en-US" dirty="0"/>
              <a:t>Factorial ANOVA in SPSS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64C77-F904-F4E6-CBCE-C6AF700C01F9}"/>
              </a:ext>
            </a:extLst>
          </p:cNvPr>
          <p:cNvSpPr txBox="1"/>
          <p:nvPr/>
        </p:nvSpPr>
        <p:spPr>
          <a:xfrm>
            <a:off x="1600200" y="1295400"/>
            <a:ext cx="6343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Slide both IVs into the </a:t>
            </a:r>
            <a:r>
              <a:rPr lang="en-US" sz="2400" b="1" i="1" dirty="0">
                <a:solidFill>
                  <a:srgbClr val="E12EC9"/>
                </a:solidFill>
              </a:rPr>
              <a:t>Fixed Factor</a:t>
            </a:r>
            <a:r>
              <a:rPr lang="en-US" sz="2400" b="1" dirty="0">
                <a:solidFill>
                  <a:srgbClr val="E12EC9"/>
                </a:solidFill>
              </a:rPr>
              <a:t> </a:t>
            </a:r>
            <a:r>
              <a:rPr lang="en-US" sz="2400" dirty="0"/>
              <a:t>box.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Slide the DV into the</a:t>
            </a:r>
            <a:r>
              <a:rPr lang="en-US" sz="2400" dirty="0">
                <a:solidFill>
                  <a:srgbClr val="E12EC9"/>
                </a:solidFill>
              </a:rPr>
              <a:t> </a:t>
            </a:r>
            <a:r>
              <a:rPr lang="en-US" sz="2400" b="1" i="1" dirty="0">
                <a:solidFill>
                  <a:srgbClr val="E12EC9"/>
                </a:solidFill>
              </a:rPr>
              <a:t>Dependent Variable</a:t>
            </a:r>
            <a:r>
              <a:rPr lang="en-US" sz="2400" dirty="0">
                <a:solidFill>
                  <a:srgbClr val="E12EC9"/>
                </a:solidFill>
              </a:rPr>
              <a:t> </a:t>
            </a:r>
            <a:r>
              <a:rPr lang="en-US" sz="2400" dirty="0"/>
              <a:t>box.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Then click </a:t>
            </a:r>
            <a:r>
              <a:rPr lang="en-US" sz="2400" b="1" i="1" dirty="0">
                <a:solidFill>
                  <a:srgbClr val="E12EC9"/>
                </a:solidFill>
              </a:rPr>
              <a:t>Options</a:t>
            </a:r>
            <a:r>
              <a:rPr lang="en-US" sz="24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4C3CA-7C16-CE41-8488-59D7DD08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00" y="2524363"/>
            <a:ext cx="5194199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02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E286B0-CACB-6DC0-A100-D509DE75E4DA}"/>
              </a:ext>
            </a:extLst>
          </p:cNvPr>
          <p:cNvSpPr txBox="1"/>
          <p:nvPr/>
        </p:nvSpPr>
        <p:spPr>
          <a:xfrm>
            <a:off x="1600200" y="1295400"/>
            <a:ext cx="6343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Check the boxes labeled: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E12EC9"/>
                </a:solidFill>
              </a:rPr>
              <a:t>Descriptive statistics</a:t>
            </a:r>
            <a:r>
              <a:rPr lang="en-US" sz="2400" b="1" dirty="0">
                <a:solidFill>
                  <a:srgbClr val="E12EC9"/>
                </a:solidFill>
              </a:rPr>
              <a:t> </a:t>
            </a:r>
            <a:r>
              <a:rPr lang="en-US" sz="2400" dirty="0"/>
              <a:t>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E12EC9"/>
                </a:solidFill>
              </a:rPr>
              <a:t>Estimates of effect size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Click </a:t>
            </a:r>
            <a:r>
              <a:rPr lang="en-US" sz="2400" b="1" i="1" dirty="0">
                <a:solidFill>
                  <a:srgbClr val="E12EC9"/>
                </a:solidFill>
              </a:rPr>
              <a:t>Continue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Click </a:t>
            </a:r>
            <a:r>
              <a:rPr lang="en-US" sz="2400" b="1" i="1" dirty="0">
                <a:solidFill>
                  <a:srgbClr val="E12EC9"/>
                </a:solidFill>
              </a:rPr>
              <a:t>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F470C-C055-3CD5-D1DB-C58C50A1D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81" y="2558342"/>
            <a:ext cx="3793619" cy="42640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BB6C11-1F4F-C1AD-947C-6438AA21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/>
          <a:lstStyle/>
          <a:p>
            <a:r>
              <a:rPr lang="en-US" dirty="0"/>
              <a:t>Factorial ANOVA in SPSS</a:t>
            </a:r>
          </a:p>
        </p:txBody>
      </p:sp>
    </p:spTree>
    <p:extLst>
      <p:ext uri="{BB962C8B-B14F-4D97-AF65-F5344CB8AC3E}">
        <p14:creationId xmlns:p14="http://schemas.microsoft.com/office/powerpoint/2010/main" val="3184122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840D-529E-6A34-1602-F6E7D894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-457200"/>
            <a:ext cx="7773338" cy="1596177"/>
          </a:xfrm>
        </p:spPr>
        <p:txBody>
          <a:bodyPr>
            <a:normAutofit/>
          </a:bodyPr>
          <a:lstStyle/>
          <a:p>
            <a:r>
              <a:rPr lang="en-US" sz="2800" dirty="0"/>
              <a:t>Factorial ANOVA in SPSS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771C1-D3C4-0A66-79CA-BCB3187F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78" y="457200"/>
            <a:ext cx="3658443" cy="2626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64D5E-365D-5464-80BD-3EDF09280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9" y="3352800"/>
            <a:ext cx="7759700" cy="3238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BD8DD-D92E-7D43-67F0-E9C6232ABC54}"/>
              </a:ext>
            </a:extLst>
          </p:cNvPr>
          <p:cNvCxnSpPr>
            <a:cxnSpLocks/>
          </p:cNvCxnSpPr>
          <p:nvPr/>
        </p:nvCxnSpPr>
        <p:spPr>
          <a:xfrm>
            <a:off x="768584" y="4876800"/>
            <a:ext cx="7620469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78244B-6E8C-1200-B6D2-0141349F223F}"/>
              </a:ext>
            </a:extLst>
          </p:cNvPr>
          <p:cNvCxnSpPr>
            <a:cxnSpLocks/>
          </p:cNvCxnSpPr>
          <p:nvPr/>
        </p:nvCxnSpPr>
        <p:spPr>
          <a:xfrm>
            <a:off x="698969" y="6172200"/>
            <a:ext cx="349203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71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E286B0-CACB-6DC0-A100-D509DE75E4DA}"/>
              </a:ext>
            </a:extLst>
          </p:cNvPr>
          <p:cNvSpPr txBox="1"/>
          <p:nvPr/>
        </p:nvSpPr>
        <p:spPr>
          <a:xfrm>
            <a:off x="1600200" y="1295400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You try it for the Context Dependent Memory example</a:t>
            </a:r>
            <a:endParaRPr lang="en-US" sz="3200" b="1" i="1" dirty="0">
              <a:solidFill>
                <a:srgbClr val="E12EC9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B6C11-1F4F-C1AD-947C-6438AA21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/>
          <a:lstStyle/>
          <a:p>
            <a:r>
              <a:rPr lang="en-US" dirty="0"/>
              <a:t>Factorial ANOVA in SPSS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48E90-E592-9BF9-545A-F90ADD2D7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-5443"/>
            <a:ext cx="5168900" cy="346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50BD5-A9BD-63A7-C69E-B27E72EF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5" y="3581400"/>
            <a:ext cx="7772400" cy="31899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46C873-5E99-0549-3973-8A3E02C48729}"/>
              </a:ext>
            </a:extLst>
          </p:cNvPr>
          <p:cNvCxnSpPr>
            <a:cxnSpLocks/>
          </p:cNvCxnSpPr>
          <p:nvPr/>
        </p:nvCxnSpPr>
        <p:spPr>
          <a:xfrm>
            <a:off x="761765" y="5029200"/>
            <a:ext cx="7620469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1D0204-0D56-DEF4-5AB9-CF2B7565D89A}"/>
              </a:ext>
            </a:extLst>
          </p:cNvPr>
          <p:cNvCxnSpPr>
            <a:cxnSpLocks/>
          </p:cNvCxnSpPr>
          <p:nvPr/>
        </p:nvCxnSpPr>
        <p:spPr>
          <a:xfrm>
            <a:off x="692150" y="6324600"/>
            <a:ext cx="349203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81B-E4DC-9804-9603-70CCED2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60" y="21771"/>
            <a:ext cx="7773338" cy="1596177"/>
          </a:xfrm>
        </p:spPr>
        <p:txBody>
          <a:bodyPr/>
          <a:lstStyle/>
          <a:p>
            <a:r>
              <a:rPr lang="en-US" dirty="0"/>
              <a:t>Movie Time questionnaire</a:t>
            </a:r>
          </a:p>
        </p:txBody>
      </p:sp>
      <p:pic>
        <p:nvPicPr>
          <p:cNvPr id="1028" name="Picture 4" descr="Around Town June 6 - Chadds Ford Live | Chadds Ford Live">
            <a:extLst>
              <a:ext uri="{FF2B5EF4-FFF2-40B4-BE49-F238E27FC236}">
                <a16:creationId xmlns:a16="http://schemas.microsoft.com/office/drawing/2014/main" id="{E77DC600-F2EF-C229-B164-22E155C6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29" y="1066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221FB-6AA1-C043-70C5-0B57250D9F57}"/>
              </a:ext>
            </a:extLst>
          </p:cNvPr>
          <p:cNvSpPr txBox="1"/>
          <p:nvPr/>
        </p:nvSpPr>
        <p:spPr>
          <a:xfrm>
            <a:off x="1371600" y="3733800"/>
            <a:ext cx="7315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Run a factorial ANOVA to determine if any of the </a:t>
            </a:r>
            <a:r>
              <a:rPr lang="en-US" sz="2800" dirty="0">
                <a:solidFill>
                  <a:schemeClr val="accent5"/>
                </a:solidFill>
              </a:rPr>
              <a:t>peculiar questions</a:t>
            </a:r>
            <a:r>
              <a:rPr lang="en-US" sz="2800" dirty="0"/>
              <a:t> that I asked affects how many times people saw one of the </a:t>
            </a:r>
            <a:r>
              <a:rPr lang="en-US" sz="2800" dirty="0">
                <a:solidFill>
                  <a:srgbClr val="FF67DC"/>
                </a:solidFill>
              </a:rPr>
              <a:t>movies</a:t>
            </a:r>
            <a:r>
              <a:rPr lang="en-US" sz="2800" dirty="0"/>
              <a:t> of the summer?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What are the </a:t>
            </a:r>
            <a:r>
              <a:rPr lang="en-US" sz="2800" dirty="0">
                <a:solidFill>
                  <a:schemeClr val="accent5"/>
                </a:solidFill>
              </a:rPr>
              <a:t>IVs</a:t>
            </a:r>
            <a:r>
              <a:rPr lang="en-US" sz="28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What is the </a:t>
            </a:r>
            <a:r>
              <a:rPr lang="en-US" sz="2800" dirty="0">
                <a:solidFill>
                  <a:schemeClr val="accent5"/>
                </a:solidFill>
              </a:rPr>
              <a:t>DV</a:t>
            </a:r>
            <a:r>
              <a:rPr lang="en-US" sz="28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What does your analysis tell us?</a:t>
            </a:r>
          </a:p>
        </p:txBody>
      </p:sp>
    </p:spTree>
    <p:extLst>
      <p:ext uri="{BB962C8B-B14F-4D97-AF65-F5344CB8AC3E}">
        <p14:creationId xmlns:p14="http://schemas.microsoft.com/office/powerpoint/2010/main" val="4136398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F1B786-2F42-5B40-AF12-5AEB0E38AB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DDD9E-04DB-5A47-9550-D1355E373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905"/>
            <a:ext cx="9144000" cy="22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77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62D0-FAD4-6E48-8EFC-C9D7EDB3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Malter</a:t>
            </a:r>
            <a:r>
              <a:rPr lang="en-US" dirty="0"/>
              <a:t>, et al.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A259D-1004-7B43-86B3-691FC8D3B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main question did </a:t>
            </a:r>
            <a:r>
              <a:rPr lang="en-US" sz="2400" dirty="0" err="1"/>
              <a:t>Malter</a:t>
            </a:r>
            <a:r>
              <a:rPr lang="en-US" sz="2400" dirty="0"/>
              <a:t> et al. Ask?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did they expect to find?</a:t>
            </a:r>
          </a:p>
          <a:p>
            <a:pPr lvl="1"/>
            <a:r>
              <a:rPr lang="en-US" sz="2200" dirty="0"/>
              <a:t>Why?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460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E9A6-FD94-4E4B-ABC1-228DC3B0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 for each Experiment by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28EC-7AE4-764F-BBB2-CF1A3A3468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057400"/>
            <a:ext cx="7772870" cy="43385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Independent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 the design of the experiment?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main effect of either IV?</a:t>
            </a:r>
          </a:p>
          <a:p>
            <a:pPr lvl="1"/>
            <a:r>
              <a:rPr lang="en-US" sz="2200" dirty="0"/>
              <a:t>Explain what the effects Mean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interaction effect?</a:t>
            </a:r>
          </a:p>
          <a:p>
            <a:pPr lvl="1"/>
            <a:r>
              <a:rPr lang="en-US" sz="2200" dirty="0"/>
              <a:t>Interpret the interaction (if it was significant)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conclusions do </a:t>
            </a:r>
            <a:r>
              <a:rPr lang="en-US" sz="2400" dirty="0" err="1"/>
              <a:t>Malter</a:t>
            </a:r>
            <a:r>
              <a:rPr lang="en-US" sz="2400" dirty="0"/>
              <a:t>, et al. draw on the basis of these data?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4833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976B-C0F3-3F46-859D-35674C9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10886"/>
            <a:ext cx="7773338" cy="1596177"/>
          </a:xfrm>
        </p:spPr>
        <p:txBody>
          <a:bodyPr anchor="t"/>
          <a:lstStyle/>
          <a:p>
            <a:r>
              <a:rPr lang="en-US" dirty="0"/>
              <a:t>Experiment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801368-E1A5-3342-8175-FA0B63A0B2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334"/>
            <a:ext cx="3886200" cy="509489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CD2F07-8BDD-6541-9F1C-622D359A9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85334"/>
            <a:ext cx="5257800" cy="50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7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E9A6-FD94-4E4B-ABC1-228DC3B0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 for each Experiment by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28EC-7AE4-764F-BBB2-CF1A3A3468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057400"/>
            <a:ext cx="7772870" cy="43385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Independent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 the design of the experiment?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main effect of either IV?</a:t>
            </a:r>
          </a:p>
          <a:p>
            <a:pPr lvl="1"/>
            <a:r>
              <a:rPr lang="en-US" sz="2200" dirty="0"/>
              <a:t>Explain what the effects Mean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interaction effect?</a:t>
            </a:r>
          </a:p>
          <a:p>
            <a:pPr lvl="1"/>
            <a:r>
              <a:rPr lang="en-US" sz="2200" dirty="0"/>
              <a:t>Interpret the interaction (if it was significant)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conclusions do </a:t>
            </a:r>
            <a:r>
              <a:rPr lang="en-US" sz="2400" dirty="0" err="1"/>
              <a:t>Malter</a:t>
            </a:r>
            <a:r>
              <a:rPr lang="en-US" sz="2400" dirty="0"/>
              <a:t>, et al. draw on the basis of these data?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201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385E-81B3-CFF9-F624-15EEC65A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B80308-089B-8772-3742-571EE3A388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799" y="1015999"/>
            <a:ext cx="6502402" cy="4876800"/>
          </a:xfrm>
        </p:spPr>
      </p:pic>
    </p:spTree>
    <p:extLst>
      <p:ext uri="{BB962C8B-B14F-4D97-AF65-F5344CB8AC3E}">
        <p14:creationId xmlns:p14="http://schemas.microsoft.com/office/powerpoint/2010/main" val="2970387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976B-C0F3-3F46-859D-35674C9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2" y="189157"/>
            <a:ext cx="7773338" cy="1596177"/>
          </a:xfrm>
        </p:spPr>
        <p:txBody>
          <a:bodyPr anchor="t"/>
          <a:lstStyle/>
          <a:p>
            <a:r>
              <a:rPr lang="en-US" dirty="0"/>
              <a:t>Experiment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262D6D-FE6A-7D4D-BEE0-93DD5A52C9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334"/>
            <a:ext cx="3886200" cy="507266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7BB05-6808-2842-B5FA-BAD73DF1D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85334"/>
            <a:ext cx="5279571" cy="50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1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E9A6-FD94-4E4B-ABC1-228DC3B0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 for each Experiment by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28EC-7AE4-764F-BBB2-CF1A3A3468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057400"/>
            <a:ext cx="7772870" cy="43385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Independent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 the design of the experiment?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main effect of either IV?</a:t>
            </a:r>
          </a:p>
          <a:p>
            <a:pPr lvl="1"/>
            <a:r>
              <a:rPr lang="en-US" sz="2200" dirty="0"/>
              <a:t>Explain what the effects Mean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interaction effect?</a:t>
            </a:r>
          </a:p>
          <a:p>
            <a:pPr lvl="1"/>
            <a:r>
              <a:rPr lang="en-US" sz="2200" dirty="0"/>
              <a:t>Interpret the interaction (if it was significant)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conclusions do </a:t>
            </a:r>
            <a:r>
              <a:rPr lang="en-US" sz="2400" dirty="0" err="1"/>
              <a:t>Malter</a:t>
            </a:r>
            <a:r>
              <a:rPr lang="en-US" sz="2400" dirty="0"/>
              <a:t>, et al. draw on the basis of these data?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9113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976B-C0F3-3F46-859D-35674C9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2" y="189157"/>
            <a:ext cx="7773338" cy="1596177"/>
          </a:xfrm>
        </p:spPr>
        <p:txBody>
          <a:bodyPr anchor="t"/>
          <a:lstStyle/>
          <a:p>
            <a:r>
              <a:rPr lang="en-US" dirty="0"/>
              <a:t>Experiment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261144-2FA6-DE4F-A5F4-066B56C581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334"/>
            <a:ext cx="3201338" cy="497315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70FE0-357A-164C-A4CA-267488DBE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52" y="1774448"/>
            <a:ext cx="5979273" cy="3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1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E9A6-FD94-4E4B-ABC1-228DC3B0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 for each Experiment by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28EC-7AE4-764F-BBB2-CF1A3A3468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057400"/>
            <a:ext cx="7772870" cy="43385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Independent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 the design of the experiment?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main effect of either IV?</a:t>
            </a:r>
          </a:p>
          <a:p>
            <a:pPr lvl="1"/>
            <a:r>
              <a:rPr lang="en-US" sz="2200" dirty="0"/>
              <a:t>Explain what the effects Mean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interaction effect?</a:t>
            </a:r>
          </a:p>
          <a:p>
            <a:pPr lvl="1"/>
            <a:r>
              <a:rPr lang="en-US" sz="2200" dirty="0"/>
              <a:t>Interpret the interaction (if it was significant)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conclusions do </a:t>
            </a:r>
            <a:r>
              <a:rPr lang="en-US" sz="2400" dirty="0" err="1"/>
              <a:t>Malter</a:t>
            </a:r>
            <a:r>
              <a:rPr lang="en-US" sz="2400" dirty="0"/>
              <a:t>, et al. draw on the basis of these data?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7335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976B-C0F3-3F46-859D-35674C9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2" y="189157"/>
            <a:ext cx="7773338" cy="1596177"/>
          </a:xfrm>
        </p:spPr>
        <p:txBody>
          <a:bodyPr anchor="t"/>
          <a:lstStyle/>
          <a:p>
            <a:r>
              <a:rPr lang="en-US" dirty="0"/>
              <a:t>Experiment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7746B1-0935-CA43-8AE0-F5ECBF22CB6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3369449" cy="342423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0CDD2-6433-294A-9FC8-BACD6124F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70" y="837779"/>
            <a:ext cx="5850846" cy="1676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C0163-E73F-4644-9F0D-7AC3F0F68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69" y="2514600"/>
            <a:ext cx="587261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8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E9A6-FD94-4E4B-ABC1-228DC3B0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 for each Experiment by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28EC-7AE4-764F-BBB2-CF1A3A3468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057400"/>
            <a:ext cx="7772870" cy="43385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Independent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was/were the dependent variable(s)?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was the design of the experiment?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main effect of either IV?</a:t>
            </a:r>
          </a:p>
          <a:p>
            <a:pPr lvl="1"/>
            <a:r>
              <a:rPr lang="en-US" sz="2200" dirty="0"/>
              <a:t>Explain what the effects Mean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Was there a significant interaction effect?</a:t>
            </a:r>
          </a:p>
          <a:p>
            <a:pPr lvl="1"/>
            <a:r>
              <a:rPr lang="en-US" sz="2200" dirty="0"/>
              <a:t>Interpret the interaction (if it was significant)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conclusions do </a:t>
            </a:r>
            <a:r>
              <a:rPr lang="en-US" sz="2400" dirty="0" err="1"/>
              <a:t>Malter</a:t>
            </a:r>
            <a:r>
              <a:rPr lang="en-US" sz="2400" dirty="0"/>
              <a:t>, et al. draw on the basis of these data?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136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976B-C0F3-3F46-859D-35674C9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2" y="189157"/>
            <a:ext cx="7773338" cy="1596177"/>
          </a:xfrm>
        </p:spPr>
        <p:txBody>
          <a:bodyPr anchor="t"/>
          <a:lstStyle/>
          <a:p>
            <a:r>
              <a:rPr lang="en-US" dirty="0"/>
              <a:t>Experiment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9969CF-38C6-A04F-8CF4-BEEEDFD123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404952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1B272-98C5-F745-AFDC-B9499DD27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81" y="3733800"/>
            <a:ext cx="461111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65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0A5E-9651-E243-9409-F8EE246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0" y="21771"/>
            <a:ext cx="7773338" cy="1596177"/>
          </a:xfrm>
        </p:spPr>
        <p:txBody>
          <a:bodyPr/>
          <a:lstStyle/>
          <a:p>
            <a:r>
              <a:rPr lang="en-US" dirty="0"/>
              <a:t>What is Cohen’s 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8D784-D1FE-BE4D-A370-ACC33B9A8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349"/>
            <a:ext cx="9144000" cy="39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0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A9AA-E4EC-4943-8270-C328D1CA2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44" y="30689"/>
            <a:ext cx="7773338" cy="1596177"/>
          </a:xfrm>
        </p:spPr>
        <p:txBody>
          <a:bodyPr/>
          <a:lstStyle/>
          <a:p>
            <a:r>
              <a:rPr lang="en-US" dirty="0"/>
              <a:t>What does it all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80A5-4F75-E54F-9494-C8A3A6F210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165" y="1828800"/>
            <a:ext cx="8077670" cy="3424107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How do </a:t>
            </a:r>
            <a:r>
              <a:rPr lang="en-US" sz="2800" dirty="0" err="1"/>
              <a:t>Malter</a:t>
            </a:r>
            <a:r>
              <a:rPr lang="en-US" sz="2800" dirty="0"/>
              <a:t>, et al. (2021) resolve the inconsistency between their findings and those of previous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Why would this be the case?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How do these data ‘fit’ with your impressions of classic experiments like Milgram?</a:t>
            </a:r>
          </a:p>
        </p:txBody>
      </p:sp>
    </p:spTree>
    <p:extLst>
      <p:ext uri="{BB962C8B-B14F-4D97-AF65-F5344CB8AC3E}">
        <p14:creationId xmlns:p14="http://schemas.microsoft.com/office/powerpoint/2010/main" val="49156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CF67F-F6BD-FA8E-2F97-D5B21E6F0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3248"/>
            <a:ext cx="7620000" cy="60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85F3-0984-C2EC-E15E-B96B55635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3" y="609600"/>
            <a:ext cx="7653717" cy="57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6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DAB5-F475-CFF6-A714-0A5657B7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A4857F-F0DF-2D63-43FD-4671353303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23343"/>
            <a:ext cx="4648200" cy="6211313"/>
          </a:xfrm>
        </p:spPr>
      </p:pic>
    </p:spTree>
    <p:extLst>
      <p:ext uri="{BB962C8B-B14F-4D97-AF65-F5344CB8AC3E}">
        <p14:creationId xmlns:p14="http://schemas.microsoft.com/office/powerpoint/2010/main" val="415703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02259-7BEB-A890-D11D-E7EBB2EA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D15931-2EFB-73A9-BDE7-AA15C3D578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90666"/>
            <a:ext cx="4800600" cy="6276668"/>
          </a:xfrm>
        </p:spPr>
      </p:pic>
    </p:spTree>
    <p:extLst>
      <p:ext uri="{BB962C8B-B14F-4D97-AF65-F5344CB8AC3E}">
        <p14:creationId xmlns:p14="http://schemas.microsoft.com/office/powerpoint/2010/main" val="59508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0AE09A-3E7C-0957-7D6A-16B06E71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Questions about the video Lectures…</a:t>
            </a:r>
          </a:p>
        </p:txBody>
      </p:sp>
      <p:pic>
        <p:nvPicPr>
          <p:cNvPr id="33798" name="Picture 6" descr="What is a good question? | Dragonfly Training">
            <a:extLst>
              <a:ext uri="{FF2B5EF4-FFF2-40B4-BE49-F238E27FC236}">
                <a16:creationId xmlns:a16="http://schemas.microsoft.com/office/drawing/2014/main" id="{D287FF97-41DF-AFE6-1FF9-85B14B9D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7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Calculating simple main effects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1569720" y="3657600"/>
          <a:ext cx="5623560" cy="1847850"/>
        </p:xfrm>
        <a:graphic>
          <a:graphicData uri="http://schemas.openxmlformats.org/drawingml/2006/table">
            <a:tbl>
              <a:tblPr/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No Coffee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1-2 Cups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&gt; 2 Cups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Studied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Did not Study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34492" y="2877472"/>
            <a:ext cx="567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Caffeine, Studying, and Exam Performance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295400"/>
            <a:ext cx="800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there is a significant interaction, we will perform a separate analysis of variance for each column (or row) to examine individual group differences.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6015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{0142C5C6-7DEF-754F-A8C3-3A36AB38A542}tf10001073</Template>
  <TotalTime>5596</TotalTime>
  <Words>1478</Words>
  <Application>Microsoft Macintosh PowerPoint</Application>
  <PresentationFormat>On-screen Show (4:3)</PresentationFormat>
  <Paragraphs>358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Courier New</vt:lpstr>
      <vt:lpstr>Times New Roman</vt:lpstr>
      <vt:lpstr>Tw Cen MT</vt:lpstr>
      <vt:lpstr>Droplet</vt:lpstr>
      <vt:lpstr>ANOVA: Factorial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about the video Lectures…</vt:lpstr>
      <vt:lpstr>Calculating simple main effects</vt:lpstr>
      <vt:lpstr>Calculating simple main effects</vt:lpstr>
      <vt:lpstr>Calculating simple main effects</vt:lpstr>
      <vt:lpstr>Calculating simple main effects</vt:lpstr>
      <vt:lpstr>Calculating simple main effects</vt:lpstr>
      <vt:lpstr>Movie Time questionnaire</vt:lpstr>
      <vt:lpstr>Filling in an ANOVA table - Equations</vt:lpstr>
      <vt:lpstr>Filling in an ANOVA table - Equations</vt:lpstr>
      <vt:lpstr>ANOVA table Problem</vt:lpstr>
      <vt:lpstr>ANOVA table Problem</vt:lpstr>
      <vt:lpstr>Factorial ANOVA in SPSS</vt:lpstr>
      <vt:lpstr>Factorial ANOVA in SPSS</vt:lpstr>
      <vt:lpstr>Factorial ANOVA in SPSS</vt:lpstr>
      <vt:lpstr>Factorial ANOVA in SPSS</vt:lpstr>
      <vt:lpstr>Factorial ANOVA in SPSS</vt:lpstr>
      <vt:lpstr>Movie Time questionnaire</vt:lpstr>
      <vt:lpstr>PowerPoint Presentation</vt:lpstr>
      <vt:lpstr>Malter, et al. (2021)</vt:lpstr>
      <vt:lpstr>Questions to answer for each Experiment by table</vt:lpstr>
      <vt:lpstr>Experiment 1</vt:lpstr>
      <vt:lpstr>Questions to answer for each Experiment by table</vt:lpstr>
      <vt:lpstr>Experiment 2</vt:lpstr>
      <vt:lpstr>Questions to answer for each Experiment by table</vt:lpstr>
      <vt:lpstr>Experiment 3</vt:lpstr>
      <vt:lpstr>Questions to answer for each Experiment by table</vt:lpstr>
      <vt:lpstr>Experiment 4</vt:lpstr>
      <vt:lpstr>Questions to answer for each Experiment by table</vt:lpstr>
      <vt:lpstr>Experiment 5</vt:lpstr>
      <vt:lpstr>What is Cohen’s d?</vt:lpstr>
      <vt:lpstr>What does it all mean?</vt:lpstr>
    </vt:vector>
  </TitlesOfParts>
  <Company>Amherst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Two-way ANOVA (also known as a factorial design)</dc:title>
  <dc:creator>Julia McQuade</dc:creator>
  <cp:lastModifiedBy>Microsoft Office User</cp:lastModifiedBy>
  <cp:revision>191</cp:revision>
  <dcterms:created xsi:type="dcterms:W3CDTF">2013-04-14T16:17:10Z</dcterms:created>
  <dcterms:modified xsi:type="dcterms:W3CDTF">2023-11-09T17:58:19Z</dcterms:modified>
</cp:coreProperties>
</file>