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2"/>
  </p:notesMasterIdLst>
  <p:sldIdLst>
    <p:sldId id="256" r:id="rId2"/>
    <p:sldId id="264" r:id="rId3"/>
    <p:sldId id="338" r:id="rId4"/>
    <p:sldId id="320" r:id="rId5"/>
    <p:sldId id="266" r:id="rId6"/>
    <p:sldId id="330" r:id="rId7"/>
    <p:sldId id="332" r:id="rId8"/>
    <p:sldId id="333" r:id="rId9"/>
    <p:sldId id="334" r:id="rId10"/>
    <p:sldId id="335" r:id="rId11"/>
    <p:sldId id="336" r:id="rId12"/>
    <p:sldId id="337" r:id="rId13"/>
    <p:sldId id="273" r:id="rId14"/>
    <p:sldId id="279" r:id="rId15"/>
    <p:sldId id="280" r:id="rId16"/>
    <p:sldId id="282" r:id="rId17"/>
    <p:sldId id="327" r:id="rId18"/>
    <p:sldId id="340" r:id="rId19"/>
    <p:sldId id="342" r:id="rId20"/>
    <p:sldId id="328" r:id="rId21"/>
    <p:sldId id="281" r:id="rId22"/>
    <p:sldId id="329" r:id="rId23"/>
    <p:sldId id="283" r:id="rId24"/>
    <p:sldId id="284" r:id="rId25"/>
    <p:sldId id="343" r:id="rId26"/>
    <p:sldId id="287" r:id="rId27"/>
    <p:sldId id="345" r:id="rId28"/>
    <p:sldId id="344" r:id="rId29"/>
    <p:sldId id="346" r:id="rId30"/>
    <p:sldId id="349" r:id="rId31"/>
    <p:sldId id="379" r:id="rId32"/>
    <p:sldId id="289" r:id="rId33"/>
    <p:sldId id="290" r:id="rId34"/>
    <p:sldId id="291" r:id="rId35"/>
    <p:sldId id="380" r:id="rId36"/>
    <p:sldId id="381" r:id="rId37"/>
    <p:sldId id="306" r:id="rId38"/>
    <p:sldId id="319" r:id="rId39"/>
    <p:sldId id="307" r:id="rId40"/>
    <p:sldId id="303" r:id="rId41"/>
    <p:sldId id="313" r:id="rId42"/>
    <p:sldId id="314" r:id="rId43"/>
    <p:sldId id="315" r:id="rId44"/>
    <p:sldId id="312" r:id="rId45"/>
    <p:sldId id="296" r:id="rId46"/>
    <p:sldId id="390" r:id="rId47"/>
    <p:sldId id="392" r:id="rId48"/>
    <p:sldId id="391" r:id="rId49"/>
    <p:sldId id="382" r:id="rId50"/>
    <p:sldId id="383" r:id="rId51"/>
    <p:sldId id="350" r:id="rId52"/>
    <p:sldId id="384" r:id="rId53"/>
    <p:sldId id="351" r:id="rId54"/>
    <p:sldId id="385" r:id="rId55"/>
    <p:sldId id="352" r:id="rId56"/>
    <p:sldId id="353" r:id="rId57"/>
    <p:sldId id="354" r:id="rId58"/>
    <p:sldId id="355" r:id="rId59"/>
    <p:sldId id="356" r:id="rId60"/>
    <p:sldId id="357" r:id="rId61"/>
    <p:sldId id="358" r:id="rId62"/>
    <p:sldId id="359" r:id="rId63"/>
    <p:sldId id="360" r:id="rId64"/>
    <p:sldId id="361" r:id="rId65"/>
    <p:sldId id="387" r:id="rId66"/>
    <p:sldId id="388" r:id="rId67"/>
    <p:sldId id="389" r:id="rId68"/>
    <p:sldId id="365" r:id="rId69"/>
    <p:sldId id="366" r:id="rId70"/>
    <p:sldId id="367" r:id="rId71"/>
    <p:sldId id="368" r:id="rId72"/>
    <p:sldId id="369" r:id="rId73"/>
    <p:sldId id="370" r:id="rId74"/>
    <p:sldId id="371" r:id="rId75"/>
    <p:sldId id="372" r:id="rId76"/>
    <p:sldId id="373" r:id="rId77"/>
    <p:sldId id="374" r:id="rId78"/>
    <p:sldId id="375" r:id="rId79"/>
    <p:sldId id="377" r:id="rId80"/>
    <p:sldId id="37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3044" autoAdjust="0"/>
  </p:normalViewPr>
  <p:slideViewPr>
    <p:cSldViewPr>
      <p:cViewPr varScale="1">
        <p:scale>
          <a:sx n="117" d="100"/>
          <a:sy n="117" d="100"/>
        </p:scale>
        <p:origin x="15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Soccer</c:v>
                </c:pt>
              </c:strCache>
            </c:strRef>
          </c:tx>
          <c:spPr>
            <a:ln w="50800"/>
          </c:spPr>
          <c:marker>
            <c:symbol val="none"/>
          </c:marker>
          <c:cat>
            <c:strRef>
              <c:f>Sheet1!$A$2:$A$3</c:f>
              <c:strCache>
                <c:ptCount val="2"/>
                <c:pt idx="0">
                  <c:v>younger</c:v>
                </c:pt>
                <c:pt idx="1">
                  <c:v>older</c:v>
                </c:pt>
              </c:strCache>
            </c:strRef>
          </c:cat>
          <c:val>
            <c:numRef>
              <c:f>Sheet1!$B$2:$B$3</c:f>
              <c:numCache>
                <c:formatCode>General</c:formatCode>
                <c:ptCount val="2"/>
                <c:pt idx="0">
                  <c:v>4</c:v>
                </c:pt>
                <c:pt idx="1">
                  <c:v>2</c:v>
                </c:pt>
              </c:numCache>
            </c:numRef>
          </c:val>
          <c:smooth val="0"/>
          <c:extLst>
            <c:ext xmlns:c16="http://schemas.microsoft.com/office/drawing/2014/chart" uri="{C3380CC4-5D6E-409C-BE32-E72D297353CC}">
              <c16:uniqueId val="{00000000-42A2-497F-8E6C-E7C6AA5D5FFA}"/>
            </c:ext>
          </c:extLst>
        </c:ser>
        <c:ser>
          <c:idx val="1"/>
          <c:order val="1"/>
          <c:tx>
            <c:strRef>
              <c:f>Sheet1!$C$1</c:f>
              <c:strCache>
                <c:ptCount val="1"/>
                <c:pt idx="0">
                  <c:v>swimmer</c:v>
                </c:pt>
              </c:strCache>
            </c:strRef>
          </c:tx>
          <c:spPr>
            <a:ln w="50800"/>
          </c:spPr>
          <c:marker>
            <c:symbol val="none"/>
          </c:marker>
          <c:cat>
            <c:strRef>
              <c:f>Sheet1!$A$2:$A$3</c:f>
              <c:strCache>
                <c:ptCount val="2"/>
                <c:pt idx="0">
                  <c:v>younger</c:v>
                </c:pt>
                <c:pt idx="1">
                  <c:v>older</c:v>
                </c:pt>
              </c:strCache>
            </c:strRef>
          </c:cat>
          <c:val>
            <c:numRef>
              <c:f>Sheet1!$C$2:$C$3</c:f>
              <c:numCache>
                <c:formatCode>General</c:formatCode>
                <c:ptCount val="2"/>
                <c:pt idx="0">
                  <c:v>6</c:v>
                </c:pt>
                <c:pt idx="1">
                  <c:v>8</c:v>
                </c:pt>
              </c:numCache>
            </c:numRef>
          </c:val>
          <c:smooth val="0"/>
          <c:extLst>
            <c:ext xmlns:c16="http://schemas.microsoft.com/office/drawing/2014/chart" uri="{C3380CC4-5D6E-409C-BE32-E72D297353CC}">
              <c16:uniqueId val="{00000001-42A2-497F-8E6C-E7C6AA5D5FFA}"/>
            </c:ext>
          </c:extLst>
        </c:ser>
        <c:dLbls>
          <c:showLegendKey val="0"/>
          <c:showVal val="0"/>
          <c:showCatName val="0"/>
          <c:showSerName val="0"/>
          <c:showPercent val="0"/>
          <c:showBubbleSize val="0"/>
        </c:dLbls>
        <c:smooth val="0"/>
        <c:axId val="-2118317208"/>
        <c:axId val="-2118314184"/>
      </c:lineChart>
      <c:catAx>
        <c:axId val="-2118317208"/>
        <c:scaling>
          <c:orientation val="minMax"/>
        </c:scaling>
        <c:delete val="0"/>
        <c:axPos val="b"/>
        <c:numFmt formatCode="General" sourceLinked="0"/>
        <c:majorTickMark val="out"/>
        <c:minorTickMark val="none"/>
        <c:tickLblPos val="nextTo"/>
        <c:crossAx val="-2118314184"/>
        <c:crosses val="autoZero"/>
        <c:auto val="1"/>
        <c:lblAlgn val="ctr"/>
        <c:lblOffset val="100"/>
        <c:noMultiLvlLbl val="0"/>
      </c:catAx>
      <c:valAx>
        <c:axId val="-2118314184"/>
        <c:scaling>
          <c:orientation val="minMax"/>
        </c:scaling>
        <c:delete val="0"/>
        <c:axPos val="l"/>
        <c:majorGridlines/>
        <c:title>
          <c:tx>
            <c:rich>
              <a:bodyPr rot="-5400000" vert="horz"/>
              <a:lstStyle/>
              <a:p>
                <a:pPr>
                  <a:defRPr/>
                </a:pPr>
                <a:r>
                  <a:rPr lang="en-US"/>
                  <a:t>Mean conceptual thinking</a:t>
                </a:r>
              </a:p>
            </c:rich>
          </c:tx>
          <c:overlay val="0"/>
        </c:title>
        <c:numFmt formatCode="General" sourceLinked="1"/>
        <c:majorTickMark val="out"/>
        <c:minorTickMark val="none"/>
        <c:tickLblPos val="nextTo"/>
        <c:crossAx val="-2118317208"/>
        <c:crosses val="autoZero"/>
        <c:crossBetween val="between"/>
      </c:valAx>
    </c:plotArea>
    <c:legend>
      <c:legendPos val="r"/>
      <c:overlay val="0"/>
    </c:legend>
    <c:plotVisOnly val="1"/>
    <c:dispBlanksAs val="gap"/>
    <c:showDLblsOverMax val="0"/>
  </c:chart>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Male Subject</c:v>
                </c:pt>
              </c:strCache>
            </c:strRef>
          </c:tx>
          <c:spPr>
            <a:ln w="63500"/>
          </c:spPr>
          <c:marker>
            <c:symbol val="none"/>
          </c:marker>
          <c:cat>
            <c:strRef>
              <c:f>Sheet1!$A$2:$A$3</c:f>
              <c:strCache>
                <c:ptCount val="2"/>
                <c:pt idx="0">
                  <c:v>Male Confederate</c:v>
                </c:pt>
                <c:pt idx="1">
                  <c:v>Female Confederate</c:v>
                </c:pt>
              </c:strCache>
            </c:strRef>
          </c:cat>
          <c:val>
            <c:numRef>
              <c:f>Sheet1!$B$2:$B$3</c:f>
              <c:numCache>
                <c:formatCode>General</c:formatCode>
                <c:ptCount val="2"/>
                <c:pt idx="0">
                  <c:v>4</c:v>
                </c:pt>
                <c:pt idx="1">
                  <c:v>4</c:v>
                </c:pt>
              </c:numCache>
            </c:numRef>
          </c:val>
          <c:smooth val="0"/>
          <c:extLst>
            <c:ext xmlns:c16="http://schemas.microsoft.com/office/drawing/2014/chart" uri="{C3380CC4-5D6E-409C-BE32-E72D297353CC}">
              <c16:uniqueId val="{00000000-237E-4E67-918C-7D86FD49F4E2}"/>
            </c:ext>
          </c:extLst>
        </c:ser>
        <c:ser>
          <c:idx val="1"/>
          <c:order val="1"/>
          <c:tx>
            <c:strRef>
              <c:f>Sheet1!$C$1</c:f>
              <c:strCache>
                <c:ptCount val="1"/>
                <c:pt idx="0">
                  <c:v>Female Subject</c:v>
                </c:pt>
              </c:strCache>
            </c:strRef>
          </c:tx>
          <c:spPr>
            <a:ln w="63500"/>
          </c:spPr>
          <c:marker>
            <c:symbol val="none"/>
          </c:marker>
          <c:cat>
            <c:strRef>
              <c:f>Sheet1!$A$2:$A$3</c:f>
              <c:strCache>
                <c:ptCount val="2"/>
                <c:pt idx="0">
                  <c:v>Male Confederate</c:v>
                </c:pt>
                <c:pt idx="1">
                  <c:v>Female Confederate</c:v>
                </c:pt>
              </c:strCache>
            </c:strRef>
          </c:cat>
          <c:val>
            <c:numRef>
              <c:f>Sheet1!$C$2:$C$3</c:f>
              <c:numCache>
                <c:formatCode>General</c:formatCode>
                <c:ptCount val="2"/>
                <c:pt idx="0">
                  <c:v>5</c:v>
                </c:pt>
                <c:pt idx="1">
                  <c:v>8</c:v>
                </c:pt>
              </c:numCache>
            </c:numRef>
          </c:val>
          <c:smooth val="0"/>
          <c:extLst>
            <c:ext xmlns:c16="http://schemas.microsoft.com/office/drawing/2014/chart" uri="{C3380CC4-5D6E-409C-BE32-E72D297353CC}">
              <c16:uniqueId val="{00000001-237E-4E67-918C-7D86FD49F4E2}"/>
            </c:ext>
          </c:extLst>
        </c:ser>
        <c:dLbls>
          <c:showLegendKey val="0"/>
          <c:showVal val="0"/>
          <c:showCatName val="0"/>
          <c:showSerName val="0"/>
          <c:showPercent val="0"/>
          <c:showBubbleSize val="0"/>
        </c:dLbls>
        <c:smooth val="0"/>
        <c:axId val="-2085733624"/>
        <c:axId val="-2085730648"/>
      </c:lineChart>
      <c:catAx>
        <c:axId val="-2085733624"/>
        <c:scaling>
          <c:orientation val="minMax"/>
        </c:scaling>
        <c:delete val="0"/>
        <c:axPos val="b"/>
        <c:numFmt formatCode="General" sourceLinked="0"/>
        <c:majorTickMark val="out"/>
        <c:minorTickMark val="none"/>
        <c:tickLblPos val="nextTo"/>
        <c:crossAx val="-2085730648"/>
        <c:crosses val="autoZero"/>
        <c:auto val="1"/>
        <c:lblAlgn val="ctr"/>
        <c:lblOffset val="100"/>
        <c:noMultiLvlLbl val="0"/>
      </c:catAx>
      <c:valAx>
        <c:axId val="-2085730648"/>
        <c:scaling>
          <c:orientation val="minMax"/>
        </c:scaling>
        <c:delete val="0"/>
        <c:axPos val="l"/>
        <c:majorGridlines/>
        <c:title>
          <c:tx>
            <c:rich>
              <a:bodyPr rot="-5400000" vert="horz"/>
              <a:lstStyle/>
              <a:p>
                <a:pPr>
                  <a:defRPr/>
                </a:pPr>
                <a:r>
                  <a:rPr lang="en-US" dirty="0"/>
                  <a:t>Preference</a:t>
                </a:r>
              </a:p>
            </c:rich>
          </c:tx>
          <c:overlay val="0"/>
        </c:title>
        <c:numFmt formatCode="General" sourceLinked="1"/>
        <c:majorTickMark val="out"/>
        <c:minorTickMark val="none"/>
        <c:tickLblPos val="nextTo"/>
        <c:crossAx val="-20857336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20202-6A42-4A12-8781-AD2F0FB3D0E2}" type="datetimeFigureOut">
              <a:rPr lang="en-US" smtClean="0"/>
              <a:t>11/1/21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B17CD-E049-4B2E-967D-F6E9A871AA15}" type="slidenum">
              <a:rPr lang="en-US" smtClean="0"/>
              <a:t>‹#›</a:t>
            </a:fld>
            <a:endParaRPr lang="en-US"/>
          </a:p>
        </p:txBody>
      </p:sp>
    </p:spTree>
    <p:extLst>
      <p:ext uri="{BB962C8B-B14F-4D97-AF65-F5344CB8AC3E}">
        <p14:creationId xmlns:p14="http://schemas.microsoft.com/office/powerpoint/2010/main" val="7991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a:t>
            </a:fld>
            <a:endParaRPr lang="en-US"/>
          </a:p>
        </p:txBody>
      </p:sp>
    </p:spTree>
    <p:extLst>
      <p:ext uri="{BB962C8B-B14F-4D97-AF65-F5344CB8AC3E}">
        <p14:creationId xmlns:p14="http://schemas.microsoft.com/office/powerpoint/2010/main" val="293400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19</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20</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21</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22</a:t>
            </a:fld>
            <a:endParaRPr lang="en-US"/>
          </a:p>
        </p:txBody>
      </p:sp>
    </p:spTree>
    <p:extLst>
      <p:ext uri="{BB962C8B-B14F-4D97-AF65-F5344CB8AC3E}">
        <p14:creationId xmlns:p14="http://schemas.microsoft.com/office/powerpoint/2010/main" val="316504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23</a:t>
            </a:fld>
            <a:endParaRPr lang="en-US"/>
          </a:p>
        </p:txBody>
      </p:sp>
    </p:spTree>
    <p:extLst>
      <p:ext uri="{BB962C8B-B14F-4D97-AF65-F5344CB8AC3E}">
        <p14:creationId xmlns:p14="http://schemas.microsoft.com/office/powerpoint/2010/main" val="413689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24</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25</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26</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27</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28</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a:t>
            </a:fld>
            <a:endParaRPr lang="en-US"/>
          </a:p>
        </p:txBody>
      </p:sp>
    </p:spTree>
    <p:extLst>
      <p:ext uri="{BB962C8B-B14F-4D97-AF65-F5344CB8AC3E}">
        <p14:creationId xmlns:p14="http://schemas.microsoft.com/office/powerpoint/2010/main" val="503987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29</a:t>
            </a:fld>
            <a:endParaRPr lang="en-US"/>
          </a:p>
        </p:txBody>
      </p:sp>
    </p:spTree>
    <p:extLst>
      <p:ext uri="{BB962C8B-B14F-4D97-AF65-F5344CB8AC3E}">
        <p14:creationId xmlns:p14="http://schemas.microsoft.com/office/powerpoint/2010/main" val="316504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30</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31</a:t>
            </a:fld>
            <a:endParaRPr lang="en-US"/>
          </a:p>
        </p:txBody>
      </p:sp>
    </p:spTree>
    <p:extLst>
      <p:ext uri="{BB962C8B-B14F-4D97-AF65-F5344CB8AC3E}">
        <p14:creationId xmlns:p14="http://schemas.microsoft.com/office/powerpoint/2010/main" val="3108804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32</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33</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34</a:t>
            </a:fld>
            <a:endParaRPr lang="en-US"/>
          </a:p>
        </p:txBody>
      </p:sp>
    </p:spTree>
    <p:extLst>
      <p:ext uri="{BB962C8B-B14F-4D97-AF65-F5344CB8AC3E}">
        <p14:creationId xmlns:p14="http://schemas.microsoft.com/office/powerpoint/2010/main" val="192417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35</a:t>
            </a:fld>
            <a:endParaRPr lang="en-US"/>
          </a:p>
        </p:txBody>
      </p:sp>
    </p:spTree>
    <p:extLst>
      <p:ext uri="{BB962C8B-B14F-4D97-AF65-F5344CB8AC3E}">
        <p14:creationId xmlns:p14="http://schemas.microsoft.com/office/powerpoint/2010/main" val="2244773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36</a:t>
            </a:fld>
            <a:endParaRPr lang="en-US"/>
          </a:p>
        </p:txBody>
      </p:sp>
    </p:spTree>
    <p:extLst>
      <p:ext uri="{BB962C8B-B14F-4D97-AF65-F5344CB8AC3E}">
        <p14:creationId xmlns:p14="http://schemas.microsoft.com/office/powerpoint/2010/main" val="2075706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37</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38</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a:t>
            </a:fld>
            <a:endParaRPr lang="en-US"/>
          </a:p>
        </p:txBody>
      </p:sp>
    </p:spTree>
    <p:extLst>
      <p:ext uri="{BB962C8B-B14F-4D97-AF65-F5344CB8AC3E}">
        <p14:creationId xmlns:p14="http://schemas.microsoft.com/office/powerpoint/2010/main" val="50398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39</a:t>
            </a:fld>
            <a:endParaRPr lang="en-US"/>
          </a:p>
        </p:txBody>
      </p:sp>
    </p:spTree>
    <p:extLst>
      <p:ext uri="{BB962C8B-B14F-4D97-AF65-F5344CB8AC3E}">
        <p14:creationId xmlns:p14="http://schemas.microsoft.com/office/powerpoint/2010/main" val="334174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41</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42</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43</a:t>
            </a:fld>
            <a:endParaRPr lang="en-US"/>
          </a:p>
        </p:txBody>
      </p:sp>
    </p:spTree>
    <p:extLst>
      <p:ext uri="{BB962C8B-B14F-4D97-AF65-F5344CB8AC3E}">
        <p14:creationId xmlns:p14="http://schemas.microsoft.com/office/powerpoint/2010/main" val="354453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45</a:t>
            </a:fld>
            <a:endParaRPr lang="en-US"/>
          </a:p>
        </p:txBody>
      </p:sp>
    </p:spTree>
    <p:extLst>
      <p:ext uri="{BB962C8B-B14F-4D97-AF65-F5344CB8AC3E}">
        <p14:creationId xmlns:p14="http://schemas.microsoft.com/office/powerpoint/2010/main" val="1097742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48</a:t>
            </a:fld>
            <a:endParaRPr lang="en-US"/>
          </a:p>
        </p:txBody>
      </p:sp>
    </p:spTree>
    <p:extLst>
      <p:ext uri="{BB962C8B-B14F-4D97-AF65-F5344CB8AC3E}">
        <p14:creationId xmlns:p14="http://schemas.microsoft.com/office/powerpoint/2010/main" val="2493777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49</a:t>
            </a:fld>
            <a:endParaRPr lang="en-US"/>
          </a:p>
        </p:txBody>
      </p:sp>
    </p:spTree>
    <p:extLst>
      <p:ext uri="{BB962C8B-B14F-4D97-AF65-F5344CB8AC3E}">
        <p14:creationId xmlns:p14="http://schemas.microsoft.com/office/powerpoint/2010/main" val="376544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50</a:t>
            </a:fld>
            <a:endParaRPr lang="en-US"/>
          </a:p>
        </p:txBody>
      </p:sp>
    </p:spTree>
    <p:extLst>
      <p:ext uri="{BB962C8B-B14F-4D97-AF65-F5344CB8AC3E}">
        <p14:creationId xmlns:p14="http://schemas.microsoft.com/office/powerpoint/2010/main" val="104162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53</a:t>
            </a:fld>
            <a:endParaRPr lang="en-US"/>
          </a:p>
        </p:txBody>
      </p:sp>
    </p:spTree>
    <p:extLst>
      <p:ext uri="{BB962C8B-B14F-4D97-AF65-F5344CB8AC3E}">
        <p14:creationId xmlns:p14="http://schemas.microsoft.com/office/powerpoint/2010/main" val="3415434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54</a:t>
            </a:fld>
            <a:endParaRPr lang="en-US"/>
          </a:p>
        </p:txBody>
      </p:sp>
    </p:spTree>
    <p:extLst>
      <p:ext uri="{BB962C8B-B14F-4D97-AF65-F5344CB8AC3E}">
        <p14:creationId xmlns:p14="http://schemas.microsoft.com/office/powerpoint/2010/main" val="24956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13</a:t>
            </a:fld>
            <a:endParaRPr lang="en-US"/>
          </a:p>
        </p:txBody>
      </p:sp>
    </p:spTree>
    <p:extLst>
      <p:ext uri="{BB962C8B-B14F-4D97-AF65-F5344CB8AC3E}">
        <p14:creationId xmlns:p14="http://schemas.microsoft.com/office/powerpoint/2010/main" val="220181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59</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63</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64</a:t>
            </a:fld>
            <a:endParaRPr lang="en-US"/>
          </a:p>
        </p:txBody>
      </p:sp>
    </p:spTree>
    <p:extLst>
      <p:ext uri="{BB962C8B-B14F-4D97-AF65-F5344CB8AC3E}">
        <p14:creationId xmlns:p14="http://schemas.microsoft.com/office/powerpoint/2010/main" val="1125307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65</a:t>
            </a:fld>
            <a:endParaRPr lang="en-US"/>
          </a:p>
        </p:txBody>
      </p:sp>
    </p:spTree>
    <p:extLst>
      <p:ext uri="{BB962C8B-B14F-4D97-AF65-F5344CB8AC3E}">
        <p14:creationId xmlns:p14="http://schemas.microsoft.com/office/powerpoint/2010/main" val="378294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66</a:t>
            </a:fld>
            <a:endParaRPr lang="en-US"/>
          </a:p>
        </p:txBody>
      </p:sp>
    </p:spTree>
    <p:extLst>
      <p:ext uri="{BB962C8B-B14F-4D97-AF65-F5344CB8AC3E}">
        <p14:creationId xmlns:p14="http://schemas.microsoft.com/office/powerpoint/2010/main" val="678308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67</a:t>
            </a:fld>
            <a:endParaRPr lang="en-US"/>
          </a:p>
        </p:txBody>
      </p:sp>
    </p:spTree>
    <p:extLst>
      <p:ext uri="{BB962C8B-B14F-4D97-AF65-F5344CB8AC3E}">
        <p14:creationId xmlns:p14="http://schemas.microsoft.com/office/powerpoint/2010/main" val="2278791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78</a:t>
            </a:fld>
            <a:endParaRPr lang="en-US"/>
          </a:p>
        </p:txBody>
      </p:sp>
    </p:spTree>
    <p:extLst>
      <p:ext uri="{BB962C8B-B14F-4D97-AF65-F5344CB8AC3E}">
        <p14:creationId xmlns:p14="http://schemas.microsoft.com/office/powerpoint/2010/main" val="14697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14</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15</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16</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17</a:t>
            </a:fld>
            <a:endParaRPr lang="en-US"/>
          </a:p>
        </p:txBody>
      </p:sp>
    </p:spTree>
    <p:extLst>
      <p:ext uri="{BB962C8B-B14F-4D97-AF65-F5344CB8AC3E}">
        <p14:creationId xmlns:p14="http://schemas.microsoft.com/office/powerpoint/2010/main" val="275086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18</a:t>
            </a:fld>
            <a:endParaRPr lang="en-US"/>
          </a:p>
        </p:txBody>
      </p:sp>
    </p:spTree>
    <p:extLst>
      <p:ext uri="{BB962C8B-B14F-4D97-AF65-F5344CB8AC3E}">
        <p14:creationId xmlns:p14="http://schemas.microsoft.com/office/powerpoint/2010/main" val="275086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9527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5353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91718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3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96839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45799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63628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24353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4480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cap="none"/>
            </a:lvl1pPr>
            <a:lvl2pPr>
              <a:defRPr cap="none"/>
            </a:lvl2pPr>
            <a:lvl3pPr>
              <a:defRPr cap="none"/>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93359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51695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B24A-E450-433A-9E9B-C5F4C9DF5E82}"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291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1235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3B24A-E450-433A-9E9B-C5F4C9DF5E82}"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63911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3B24A-E450-433A-9E9B-C5F4C9DF5E82}"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0571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3F3B24A-E450-433A-9E9B-C5F4C9DF5E82}"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5966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79931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33389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3F3B24A-E450-433A-9E9B-C5F4C9DF5E82}" type="datetimeFigureOut">
              <a:rPr lang="en-US" smtClean="0"/>
              <a:t>11/1/21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C92B516-5BEA-4644-B015-987032B343C4}" type="slidenum">
              <a:rPr lang="en-US" smtClean="0"/>
              <a:t>‹#›</a:t>
            </a:fld>
            <a:endParaRPr lang="en-US"/>
          </a:p>
        </p:txBody>
      </p:sp>
    </p:spTree>
    <p:extLst>
      <p:ext uri="{BB962C8B-B14F-4D97-AF65-F5344CB8AC3E}">
        <p14:creationId xmlns:p14="http://schemas.microsoft.com/office/powerpoint/2010/main" val="15986513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6" Type="http://schemas.openxmlformats.org/officeDocument/2006/relationships/image" Target="../media/image59.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ANOVA: Factorial Design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66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2704554934"/>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solidFill>
                            <a:srgbClr val="FF0000"/>
                          </a:solidFill>
                        </a:rPr>
                        <a:t>3.5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2.5</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yy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4285140038"/>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5.5</a:t>
                      </a:r>
                    </a:p>
                  </a:txBody>
                  <a:tcPr/>
                </a:tc>
                <a:tc>
                  <a:txBody>
                    <a:bodyPr/>
                    <a:lstStyle/>
                    <a:p>
                      <a:pPr algn="ctr"/>
                      <a:r>
                        <a:rPr lang="en-US" dirty="0">
                          <a:solidFill>
                            <a:srgbClr val="FF0000"/>
                          </a:solidFill>
                        </a:rPr>
                        <a:t>5.5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n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Interaction always takes Precedence!</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extLst>
              <p:ext uri="{D42A27DB-BD31-4B8C-83A1-F6EECF244321}">
                <p14:modId xmlns:p14="http://schemas.microsoft.com/office/powerpoint/2010/main" val="1593347654"/>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2</a:t>
                      </a:r>
                    </a:p>
                  </a:txBody>
                  <a:tcPr/>
                </a:tc>
                <a:tc>
                  <a:txBody>
                    <a:bodyPr/>
                    <a:lstStyle/>
                    <a:p>
                      <a:pPr algn="ctr"/>
                      <a:r>
                        <a:rPr lang="en-US" dirty="0"/>
                        <a:t>8</a:t>
                      </a:r>
                    </a:p>
                  </a:txBody>
                  <a:tcPr/>
                </a:tc>
                <a:tc>
                  <a:txBody>
                    <a:bodyPr/>
                    <a:lstStyle/>
                    <a:p>
                      <a:pPr algn="ctr"/>
                      <a:r>
                        <a:rPr lang="en-US" dirty="0">
                          <a:solidFill>
                            <a:srgbClr val="FF0000"/>
                          </a:solidFill>
                        </a:rPr>
                        <a:t>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solidFill>
                            <a:srgbClr val="FF0000"/>
                          </a:solidFill>
                        </a:rPr>
                        <a:t>2</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a:t>
                      </a:r>
                    </a:p>
                  </a:txBody>
                  <a:tcPr/>
                </a:tc>
                <a:tc>
                  <a:txBody>
                    <a:bodyPr/>
                    <a:lstStyle/>
                    <a:p>
                      <a:pPr algn="ctr"/>
                      <a:r>
                        <a:rPr lang="en-US" dirty="0">
                          <a:solidFill>
                            <a:srgbClr val="FF0000"/>
                          </a:solidFill>
                        </a:rPr>
                        <a:t>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y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353614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Factorial Experiments (n-way ANOVA)</a:t>
            </a:r>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2400" b="1" dirty="0">
                <a:solidFill>
                  <a:schemeClr val="accent5"/>
                </a:solidFill>
                <a:latin typeface="Arial" panose="020B0604020202020204" pitchFamily="34" charset="0"/>
                <a:cs typeface="Arial" panose="020B0604020202020204" pitchFamily="34" charset="0"/>
              </a:rPr>
              <a:t>Main Effects</a:t>
            </a:r>
          </a:p>
          <a:p>
            <a:pPr lvl="1"/>
            <a:r>
              <a:rPr lang="en-US" sz="2400" dirty="0">
                <a:latin typeface="Arial" panose="020B0604020202020204" pitchFamily="34" charset="0"/>
                <a:cs typeface="Arial" panose="020B0604020202020204" pitchFamily="34" charset="0"/>
              </a:rPr>
              <a:t>Attending Class improves your grade</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People think biological women are more attractive on red backgrounds than on white</a:t>
            </a:r>
          </a:p>
          <a:p>
            <a:pPr marL="457200" lvl="1"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solidFill>
                  <a:schemeClr val="accent5"/>
                </a:solidFill>
                <a:latin typeface="Arial" panose="020B0604020202020204" pitchFamily="34" charset="0"/>
                <a:cs typeface="Arial" panose="020B0604020202020204" pitchFamily="34" charset="0"/>
              </a:rPr>
              <a:t>Interaction</a:t>
            </a:r>
          </a:p>
          <a:p>
            <a:pPr lvl="1"/>
            <a:r>
              <a:rPr lang="en-US" sz="2400" dirty="0">
                <a:latin typeface="Arial" panose="020B0604020202020204" pitchFamily="34" charset="0"/>
                <a:cs typeface="Arial" panose="020B0604020202020204" pitchFamily="34" charset="0"/>
              </a:rPr>
              <a:t>Attending class only improves your grade IF you also do your homework</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Biological males rate women as more attractive on red backgrounds but biological women rate them as more attractive on white backgrounds.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17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A Variability</a:t>
            </a:r>
          </a:p>
          <a:p>
            <a:pPr algn="ctr"/>
            <a:r>
              <a:rPr lang="en-US" sz="2400" dirty="0"/>
              <a:t>SS</a:t>
            </a:r>
            <a:r>
              <a:rPr lang="en-US" sz="2400" baseline="-25000" dirty="0"/>
              <a:t>A</a:t>
            </a:r>
          </a:p>
        </p:txBody>
      </p:sp>
      <p:sp>
        <p:nvSpPr>
          <p:cNvPr id="8" name="Rounded Rectangle 7"/>
          <p:cNvSpPr/>
          <p:nvPr/>
        </p:nvSpPr>
        <p:spPr>
          <a:xfrm>
            <a:off x="2834286" y="5025552"/>
            <a:ext cx="1830532"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B Variability</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3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381000"/>
            <a:ext cx="8229600" cy="1371600"/>
          </a:xfrm>
        </p:spPr>
        <p:txBody>
          <a:bodyPr>
            <a:noAutofit/>
          </a:bodyPr>
          <a:lstStyle/>
          <a:p>
            <a:r>
              <a:rPr lang="en-US" sz="2400" b="1" i="1" dirty="0">
                <a:latin typeface="Arial" panose="020B0604020202020204" pitchFamily="34" charset="0"/>
                <a:cs typeface="Arial" panose="020B0604020202020204" pitchFamily="34" charset="0"/>
              </a:rPr>
              <a:t>Omnibus test </a:t>
            </a:r>
            <a:r>
              <a:rPr lang="en-US" sz="2400" dirty="0">
                <a:latin typeface="Arial" panose="020B0604020202020204" pitchFamily="34" charset="0"/>
                <a:cs typeface="Arial" panose="020B0604020202020204" pitchFamily="34" charset="0"/>
              </a:rPr>
              <a:t>(test of the overall model)</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All group means are equal</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group means differ</a:t>
            </a: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2220507"/>
              </p:ext>
            </p:extLst>
          </p:nvPr>
        </p:nvGraphicFramePr>
        <p:xfrm>
          <a:off x="342899" y="1982241"/>
          <a:ext cx="8305801" cy="3215640"/>
        </p:xfrm>
        <a:graphic>
          <a:graphicData uri="http://schemas.openxmlformats.org/drawingml/2006/table">
            <a:tbl>
              <a:tblPr firstRow="1">
                <a:tableStyleId>{35758FB7-9AC5-4552-8A53-C91805E547FA}</a:tableStyleId>
              </a:tblPr>
              <a:tblGrid>
                <a:gridCol w="2549340">
                  <a:extLst>
                    <a:ext uri="{9D8B030D-6E8A-4147-A177-3AD203B41FA5}">
                      <a16:colId xmlns:a16="http://schemas.microsoft.com/office/drawing/2014/main" val="20000"/>
                    </a:ext>
                  </a:extLst>
                </a:gridCol>
                <a:gridCol w="1108260">
                  <a:extLst>
                    <a:ext uri="{9D8B030D-6E8A-4147-A177-3AD203B41FA5}">
                      <a16:colId xmlns:a16="http://schemas.microsoft.com/office/drawing/2014/main" val="20001"/>
                    </a:ext>
                  </a:extLst>
                </a:gridCol>
                <a:gridCol w="2745270">
                  <a:extLst>
                    <a:ext uri="{9D8B030D-6E8A-4147-A177-3AD203B41FA5}">
                      <a16:colId xmlns:a16="http://schemas.microsoft.com/office/drawing/2014/main" val="20002"/>
                    </a:ext>
                  </a:extLst>
                </a:gridCol>
                <a:gridCol w="1902931">
                  <a:extLst>
                    <a:ext uri="{9D8B030D-6E8A-4147-A177-3AD203B41FA5}">
                      <a16:colId xmlns:a16="http://schemas.microsoft.com/office/drawing/2014/main" val="20003"/>
                    </a:ext>
                  </a:extLst>
                </a:gridCol>
              </a:tblGrid>
              <a:tr h="640080">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Formula</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err="1">
                          <a:effectLst/>
                        </a:rPr>
                        <a:t>df</a:t>
                      </a:r>
                      <a:endParaRPr lang="en-US" sz="2400" b="1"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SS</a:t>
                      </a:r>
                      <a:r>
                        <a:rPr lang="en-US" sz="2400" baseline="-25000" dirty="0">
                          <a:effectLst/>
                        </a:rPr>
                        <a:t>TOTAL </a:t>
                      </a:r>
                      <a:r>
                        <a:rPr lang="en-US" sz="2400" dirty="0">
                          <a:effectLst/>
                        </a:rPr>
                        <a:t> </a:t>
                      </a:r>
                      <a:endParaRPr lang="en-US" sz="1400" dirty="0">
                        <a:effectLst/>
                      </a:endParaRPr>
                    </a:p>
                    <a:p>
                      <a:pPr marL="0" marR="0" algn="ctr">
                        <a:spcBef>
                          <a:spcPts val="0"/>
                        </a:spcBef>
                        <a:spcAft>
                          <a:spcPts val="0"/>
                        </a:spcAft>
                      </a:pPr>
                      <a:endParaRPr lang="en-US" sz="2400" b="1"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de-DE" sz="2800" kern="1200" dirty="0">
                          <a:effectLst/>
                        </a:rPr>
                        <a:t>(x</a:t>
                      </a:r>
                      <a:r>
                        <a:rPr lang="de-DE" sz="2800" kern="1200" baseline="30000" dirty="0">
                          <a:effectLst/>
                        </a:rPr>
                        <a:t>2</a:t>
                      </a:r>
                      <a:r>
                        <a:rPr lang="de-DE" sz="2800" kern="1200" dirty="0">
                          <a:effectLst/>
                        </a:rPr>
                        <a:t>) - G</a:t>
                      </a:r>
                      <a:r>
                        <a:rPr lang="de-DE" sz="2800" kern="1200" baseline="30000" dirty="0">
                          <a:effectLst/>
                        </a:rPr>
                        <a:t>2</a:t>
                      </a:r>
                      <a:r>
                        <a:rPr lang="de-DE" sz="2800" kern="1200" dirty="0">
                          <a:effectLst/>
                        </a:rPr>
                        <a:t>/N</a:t>
                      </a:r>
                      <a:endParaRPr lang="en-US" sz="2800" dirty="0"/>
                    </a:p>
                  </a:txBody>
                  <a:tcPr marL="68580" marR="68580" marT="0" marB="0">
                    <a:solidFill>
                      <a:schemeClr val="bg1"/>
                    </a:solidFill>
                  </a:tcPr>
                </a:tc>
                <a:tc>
                  <a:txBody>
                    <a:bodyPr/>
                    <a:lstStyle/>
                    <a:p>
                      <a:r>
                        <a:rPr lang="en-US" sz="2400" dirty="0"/>
                        <a:t>N-1</a:t>
                      </a:r>
                    </a:p>
                  </a:txBody>
                  <a:tcPr marL="68580" marR="68580" marT="0" marB="0">
                    <a:solidFill>
                      <a:schemeClr val="bg1"/>
                    </a:solidFill>
                  </a:tcPr>
                </a:tc>
                <a:extLst>
                  <a:ext uri="{0D108BD9-81ED-4DB2-BD59-A6C34878D82A}">
                    <a16:rowId xmlns:a16="http://schemas.microsoft.com/office/drawing/2014/main" val="10001"/>
                  </a:ext>
                </a:extLst>
              </a:tr>
              <a:tr h="96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effectLst/>
                        </a:rPr>
                        <a:t>SS</a:t>
                      </a:r>
                      <a:r>
                        <a:rPr lang="en-US" sz="2400" cap="all" baseline="-25000" dirty="0" err="1">
                          <a:effectLst/>
                        </a:rPr>
                        <a:t>between</a:t>
                      </a:r>
                      <a:r>
                        <a:rPr lang="en-US" sz="2400" cap="all" baseline="-25000" dirty="0">
                          <a:effectLst/>
                        </a:rPr>
                        <a:t> treatments</a:t>
                      </a:r>
                      <a:endParaRPr lang="en-US" sz="1400"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de-DE" sz="2800" kern="1200" dirty="0">
                          <a:effectLst/>
                        </a:rPr>
                        <a:t>[(T</a:t>
                      </a:r>
                      <a:r>
                        <a:rPr lang="de-DE" sz="2800" kern="1200" baseline="30000" dirty="0">
                          <a:effectLst/>
                        </a:rPr>
                        <a:t>2</a:t>
                      </a:r>
                      <a:r>
                        <a:rPr lang="de-DE" sz="2800" kern="1200" dirty="0">
                          <a:effectLst/>
                        </a:rPr>
                        <a:t>/n)] - G</a:t>
                      </a:r>
                      <a:r>
                        <a:rPr lang="de-DE" sz="2800" kern="1200" baseline="30000" dirty="0">
                          <a:effectLst/>
                        </a:rPr>
                        <a:t>2</a:t>
                      </a:r>
                      <a:r>
                        <a:rPr lang="de-DE" sz="2800" kern="1200" dirty="0">
                          <a:effectLst/>
                        </a:rPr>
                        <a:t>/N</a:t>
                      </a:r>
                    </a:p>
                    <a:p>
                      <a:endParaRPr lang="en-US" sz="2800" dirty="0"/>
                    </a:p>
                  </a:txBody>
                  <a:tcPr marL="68580" marR="68580" marT="0" marB="0">
                    <a:solidFill>
                      <a:schemeClr val="bg1"/>
                    </a:solidFill>
                  </a:tcPr>
                </a:tc>
                <a:tc>
                  <a:txBody>
                    <a:bodyPr/>
                    <a:lstStyle/>
                    <a:p>
                      <a:r>
                        <a:rPr lang="en-US" sz="2400" dirty="0"/>
                        <a:t>ab-1</a:t>
                      </a:r>
                    </a:p>
                  </a:txBody>
                  <a:tcPr marL="68580" marR="68580" marT="0" marB="0">
                    <a:solidFill>
                      <a:schemeClr val="bg1"/>
                    </a:solidFill>
                  </a:tcPr>
                </a:tc>
                <a:extLst>
                  <a:ext uri="{0D108BD9-81ED-4DB2-BD59-A6C34878D82A}">
                    <a16:rowId xmlns:a16="http://schemas.microsoft.com/office/drawing/2014/main" val="10002"/>
                  </a:ext>
                </a:extLst>
              </a:tr>
              <a:tr h="9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SS</a:t>
                      </a:r>
                      <a:r>
                        <a:rPr lang="en-US" sz="2400" baseline="-25000" dirty="0">
                          <a:effectLst/>
                        </a:rPr>
                        <a:t>WITHIN/ERROR</a:t>
                      </a:r>
                      <a:endParaRPr lang="en-US" sz="1400" dirty="0">
                        <a:effectLst/>
                      </a:endParaRPr>
                    </a:p>
                    <a:p>
                      <a:pPr marL="0" marR="0" algn="ctr">
                        <a:spcBef>
                          <a:spcPts val="0"/>
                        </a:spcBef>
                        <a:spcAft>
                          <a:spcPts val="0"/>
                        </a:spcAft>
                      </a:pPr>
                      <a:endParaRPr lang="en-US" sz="2400" b="1" dirty="0">
                        <a:effectLst/>
                        <a:latin typeface="Times New Roman"/>
                        <a:ea typeface="Times New Roman"/>
                      </a:endParaRPr>
                    </a:p>
                  </a:txBody>
                  <a:tcPr marL="68580" marR="68580" marT="0" marB="0">
                    <a:solidFill>
                      <a:schemeClr val="bg1"/>
                    </a:solidFill>
                  </a:tcPr>
                </a:tc>
                <a:tc>
                  <a:txBody>
                    <a:bodyPr/>
                    <a:lstStyle/>
                    <a:p>
                      <a:pPr algn="ctr"/>
                      <a:r>
                        <a:rPr lang="en-US" sz="2400" dirty="0"/>
                        <a:t>SAME</a:t>
                      </a:r>
                    </a:p>
                  </a:txBody>
                  <a:tcPr marL="68580" marR="68580" marT="0" marB="0">
                    <a:solidFill>
                      <a:schemeClr val="bg1"/>
                    </a:solidFill>
                  </a:tcPr>
                </a:tc>
                <a:tc>
                  <a:txBody>
                    <a:bodyPr/>
                    <a:lstStyle/>
                    <a:p>
                      <a:r>
                        <a:rPr lang="en-US" sz="2800" kern="1200" dirty="0">
                          <a:effectLst/>
                          <a:sym typeface="Symbol"/>
                        </a:rPr>
                        <a:t></a:t>
                      </a:r>
                      <a:r>
                        <a:rPr lang="en-US" sz="2800" kern="1200" dirty="0">
                          <a:effectLst/>
                        </a:rPr>
                        <a:t>[</a:t>
                      </a:r>
                      <a:r>
                        <a:rPr lang="en-US" sz="2800" kern="1200" dirty="0">
                          <a:effectLst/>
                          <a:sym typeface="Symbol"/>
                        </a:rPr>
                        <a:t></a:t>
                      </a:r>
                      <a:r>
                        <a:rPr lang="en-US" sz="2800" kern="1200" dirty="0">
                          <a:effectLst/>
                        </a:rPr>
                        <a:t>(x</a:t>
                      </a:r>
                      <a:r>
                        <a:rPr lang="en-US" sz="2800" kern="1200" baseline="30000" dirty="0">
                          <a:effectLst/>
                        </a:rPr>
                        <a:t>2</a:t>
                      </a:r>
                      <a:r>
                        <a:rPr lang="en-US" sz="2800" kern="1200" dirty="0">
                          <a:effectLst/>
                        </a:rPr>
                        <a:t>) – (T</a:t>
                      </a:r>
                      <a:r>
                        <a:rPr lang="en-US" sz="2800" kern="1200" baseline="30000" dirty="0">
                          <a:effectLst/>
                        </a:rPr>
                        <a:t>2</a:t>
                      </a:r>
                      <a:r>
                        <a:rPr lang="en-US" sz="2800" kern="1200" dirty="0">
                          <a:effectLst/>
                        </a:rPr>
                        <a:t>/n)]</a:t>
                      </a:r>
                    </a:p>
                    <a:p>
                      <a:r>
                        <a:rPr lang="en-US" sz="2800" kern="1200" dirty="0">
                          <a:effectLst/>
                        </a:rPr>
                        <a:t>or….SST-SSBT</a:t>
                      </a:r>
                      <a:endParaRPr lang="en-US" sz="2800" dirty="0"/>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dirty="0" err="1"/>
                        <a:t>ab</a:t>
                      </a:r>
                      <a:endParaRPr lang="en-US" sz="2400" dirty="0"/>
                    </a:p>
                    <a:p>
                      <a:endParaRPr lang="en-US" sz="2400" dirty="0"/>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342899" y="5593498"/>
            <a:ext cx="46482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 number of levels for Factor A</a:t>
            </a:r>
          </a:p>
          <a:p>
            <a:r>
              <a:rPr lang="en-US" sz="2400" dirty="0">
                <a:latin typeface="Arial" panose="020B0604020202020204" pitchFamily="34" charset="0"/>
                <a:cs typeface="Arial" panose="020B0604020202020204" pitchFamily="34" charset="0"/>
              </a:rPr>
              <a:t>b = number of levels for Factor B</a:t>
            </a:r>
          </a:p>
        </p:txBody>
      </p:sp>
      <mc:AlternateContent xmlns:mc="http://schemas.openxmlformats.org/markup-compatibility/2006" xmlns:a14="http://schemas.microsoft.com/office/drawing/2010/main">
        <mc:Choice Requires="a14">
          <p:sp>
            <p:nvSpPr>
              <p:cNvPr id="6" name="TextBox 5"/>
              <p:cNvSpPr txBox="1"/>
              <p:nvPr/>
            </p:nvSpPr>
            <p:spPr>
              <a:xfrm>
                <a:off x="5486400" y="5510510"/>
                <a:ext cx="3162300" cy="829330"/>
              </a:xfrm>
              <a:prstGeom prst="rect">
                <a:avLst/>
              </a:prstGeom>
              <a:noFill/>
            </p:spPr>
            <p:txBody>
              <a:bodyPr wrap="square" rtlCol="0">
                <a:spAutoFit/>
              </a:bodyPr>
              <a:lstStyle/>
              <a:p>
                <a:r>
                  <a:rPr lang="en-US" sz="2800" dirty="0"/>
                  <a:t>F  </a:t>
                </a:r>
                <a:r>
                  <a:rPr lang="en-US" sz="2800" dirty="0">
                    <a:effectLst/>
                  </a:rPr>
                  <a:t>=  </a:t>
                </a:r>
                <a14:m>
                  <m:oMath xmlns:m="http://schemas.openxmlformats.org/officeDocument/2006/math">
                    <m:f>
                      <m:fPr>
                        <m:ctrlPr>
                          <a:rPr lang="en-US" sz="2800" i="1" smtClean="0">
                            <a:effectLst/>
                            <a:latin typeface="Cambria Math" panose="02040503050406030204" pitchFamily="18" charset="0"/>
                          </a:rPr>
                        </m:ctrlPr>
                      </m:fPr>
                      <m:num>
                        <m:r>
                          <m:rPr>
                            <m:nor/>
                          </m:rPr>
                          <a:rPr lang="en-US" sz="2800" b="0" i="0" smtClean="0">
                            <a:effectLst/>
                            <a:latin typeface="Cambria Math"/>
                          </a:rPr>
                          <m:t>M</m:t>
                        </m:r>
                        <m:r>
                          <m:rPr>
                            <m:nor/>
                          </m:rPr>
                          <a:rPr lang="en-US" sz="2800" dirty="0" smtClean="0">
                            <a:effectLst/>
                            <a:latin typeface="Times New Roman"/>
                            <a:ea typeface="Times New Roman"/>
                          </a:rPr>
                          <m:t>S</m:t>
                        </m:r>
                        <m:r>
                          <m:rPr>
                            <m:nor/>
                          </m:rPr>
                          <a:rPr lang="en-US" sz="2800" i="0" baseline="-25000" dirty="0" smtClean="0">
                            <a:effectLst/>
                            <a:latin typeface="Times New Roman"/>
                            <a:ea typeface="Times New Roman"/>
                          </a:rPr>
                          <m:t>BT</m:t>
                        </m:r>
                        <m:r>
                          <m:rPr>
                            <m:nor/>
                          </m:rPr>
                          <a:rPr lang="en-US" sz="2800" dirty="0" smtClean="0">
                            <a:effectLst/>
                            <a:latin typeface="Times New Roman"/>
                            <a:ea typeface="Times New Roman"/>
                          </a:rPr>
                          <m:t> </m:t>
                        </m:r>
                      </m:num>
                      <m:den>
                        <m:r>
                          <m:rPr>
                            <m:nor/>
                          </m:rPr>
                          <a:rPr lang="en-US" sz="2800" b="0" smtClean="0">
                            <a:effectLst/>
                            <a:latin typeface="Cambria Math"/>
                          </a:rPr>
                          <m:t>MS</m:t>
                        </m:r>
                        <m:r>
                          <m:rPr>
                            <m:nor/>
                          </m:rPr>
                          <a:rPr lang="en-US" sz="2800" b="0" baseline="-25000" smtClean="0">
                            <a:effectLst/>
                            <a:latin typeface="Cambria Math"/>
                          </a:rPr>
                          <m:t>E</m:t>
                        </m:r>
                        <m:r>
                          <m:rPr>
                            <m:nor/>
                          </m:rPr>
                          <a:rPr lang="en-US" sz="2800" b="0" i="0" baseline="-25000" smtClean="0">
                            <a:effectLst/>
                            <a:latin typeface="Cambria Math"/>
                          </a:rPr>
                          <m:t>/</m:t>
                        </m:r>
                        <m:r>
                          <m:rPr>
                            <m:nor/>
                          </m:rPr>
                          <a:rPr lang="en-US" sz="2800" b="0" i="0" baseline="-25000" smtClean="0">
                            <a:effectLst/>
                            <a:latin typeface="Cambria Math"/>
                          </a:rPr>
                          <m:t>W</m:t>
                        </m:r>
                      </m:den>
                    </m:f>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486400" y="5510510"/>
                <a:ext cx="3162300" cy="829330"/>
              </a:xfrm>
              <a:prstGeom prst="rect">
                <a:avLst/>
              </a:prstGeom>
              <a:blipFill>
                <a:blip r:embed="rId3"/>
                <a:stretch>
                  <a:fillRect l="-4418" t="-9091" b="-15152"/>
                </a:stretch>
              </a:blipFill>
            </p:spPr>
            <p:txBody>
              <a:bodyPr/>
              <a:lstStyle/>
              <a:p>
                <a:r>
                  <a:rPr lang="en-US">
                    <a:noFill/>
                  </a:rPr>
                  <a:t> </a:t>
                </a:r>
              </a:p>
            </p:txBody>
          </p:sp>
        </mc:Fallback>
      </mc:AlternateContent>
    </p:spTree>
    <p:extLst>
      <p:ext uri="{BB962C8B-B14F-4D97-AF65-F5344CB8AC3E}">
        <p14:creationId xmlns:p14="http://schemas.microsoft.com/office/powerpoint/2010/main" val="176310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3" name="Content Placeholder 2"/>
          <p:cNvSpPr>
            <a:spLocks noGrp="1"/>
          </p:cNvSpPr>
          <p:nvPr>
            <p:ph idx="1"/>
          </p:nvPr>
        </p:nvSpPr>
        <p:spPr>
          <a:xfrm>
            <a:off x="609600" y="2819400"/>
            <a:ext cx="8229600" cy="3048000"/>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Main effect Factor A</a:t>
            </a:r>
            <a:endParaRPr lang="en-US" sz="2400" b="1" dirty="0">
              <a:solidFill>
                <a:schemeClr val="accent5"/>
              </a:solidFill>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No differences b/t any levels of Factor A</a:t>
            </a:r>
            <a:endParaRPr lang="en-US" sz="2400" b="1" dirty="0">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levels of factor A differ. </a:t>
            </a:r>
          </a:p>
          <a:p>
            <a:pPr marL="457200" lvl="1" indent="0">
              <a:buNone/>
            </a:pPr>
            <a:endParaRPr lang="en-US" sz="2400"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Main effect Factor B</a:t>
            </a:r>
            <a:endParaRPr lang="en-US" sz="2400" b="1" dirty="0">
              <a:solidFill>
                <a:schemeClr val="accent5"/>
              </a:solidFill>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No differences b/t any levels of Factor B</a:t>
            </a:r>
            <a:endParaRPr lang="en-US" sz="2400" b="1" dirty="0">
              <a:latin typeface="Arial" panose="020B0604020202020204" pitchFamily="34" charset="0"/>
              <a:cs typeface="Arial" panose="020B0604020202020204" pitchFamily="34" charset="0"/>
            </a:endParaRPr>
          </a:p>
          <a:p>
            <a:pPr lvl="1"/>
            <a:r>
              <a:rPr lang="en-US" sz="2400" b="1" i="1" dirty="0">
                <a:solidFill>
                  <a:schemeClr val="accent5"/>
                </a:solidFill>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At least two levels of factor B differ.  </a:t>
            </a: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42786632"/>
              </p:ext>
            </p:extLst>
          </p:nvPr>
        </p:nvGraphicFramePr>
        <p:xfrm>
          <a:off x="609600" y="990600"/>
          <a:ext cx="7391400" cy="1432560"/>
        </p:xfrm>
        <a:graphic>
          <a:graphicData uri="http://schemas.openxmlformats.org/drawingml/2006/table">
            <a:tbl>
              <a:tblPr firstRow="1" firstCol="1">
                <a:tableStyleId>{35758FB7-9AC5-4552-8A53-C91805E547FA}</a:tableStyleId>
              </a:tblPr>
              <a:tblGrid>
                <a:gridCol w="3402900">
                  <a:extLst>
                    <a:ext uri="{9D8B030D-6E8A-4147-A177-3AD203B41FA5}">
                      <a16:colId xmlns:a16="http://schemas.microsoft.com/office/drawing/2014/main" val="20000"/>
                    </a:ext>
                  </a:extLst>
                </a:gridCol>
                <a:gridCol w="1867489">
                  <a:extLst>
                    <a:ext uri="{9D8B030D-6E8A-4147-A177-3AD203B41FA5}">
                      <a16:colId xmlns:a16="http://schemas.microsoft.com/office/drawing/2014/main" val="20001"/>
                    </a:ext>
                  </a:extLst>
                </a:gridCol>
                <a:gridCol w="2121011">
                  <a:extLst>
                    <a:ext uri="{9D8B030D-6E8A-4147-A177-3AD203B41FA5}">
                      <a16:colId xmlns:a16="http://schemas.microsoft.com/office/drawing/2014/main" val="20002"/>
                    </a:ext>
                  </a:extLst>
                </a:gridCol>
              </a:tblGrid>
              <a:tr h="640080">
                <a:tc>
                  <a:txBody>
                    <a:bodyPr/>
                    <a:lstStyle/>
                    <a:p>
                      <a:pPr marL="0" marR="0" algn="ctr">
                        <a:spcBef>
                          <a:spcPts val="0"/>
                        </a:spcBef>
                        <a:spcAft>
                          <a:spcPts val="0"/>
                        </a:spcAft>
                      </a:pPr>
                      <a:r>
                        <a:rPr lang="en-US" sz="2400" dirty="0">
                          <a:effectLst/>
                        </a:rPr>
                        <a:t> </a:t>
                      </a:r>
                      <a:endParaRPr lang="en-US" sz="2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Low </a:t>
                      </a:r>
                      <a:r>
                        <a:rPr lang="en-US" sz="2400" dirty="0" err="1">
                          <a:effectLst/>
                        </a:rPr>
                        <a:t>Neur</a:t>
                      </a:r>
                      <a:r>
                        <a:rPr lang="en-US" sz="2400" dirty="0">
                          <a:effectLst/>
                        </a:rPr>
                        <a:t> (B)</a:t>
                      </a:r>
                      <a:endParaRPr lang="en-US" sz="24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High</a:t>
                      </a:r>
                      <a:r>
                        <a:rPr lang="en-US" sz="2400" baseline="0" dirty="0">
                          <a:effectLst/>
                        </a:rPr>
                        <a:t> </a:t>
                      </a:r>
                      <a:r>
                        <a:rPr lang="en-US" sz="2400" baseline="0" dirty="0" err="1">
                          <a:effectLst/>
                        </a:rPr>
                        <a:t>Neur</a:t>
                      </a:r>
                      <a:r>
                        <a:rPr lang="en-US" sz="2400" baseline="0" dirty="0">
                          <a:effectLst/>
                        </a:rPr>
                        <a:t> </a:t>
                      </a:r>
                      <a:r>
                        <a:rPr lang="en-US" sz="2400" dirty="0">
                          <a:effectLst/>
                        </a:rPr>
                        <a:t>(B)</a:t>
                      </a:r>
                      <a:endParaRPr lang="en-US" sz="2400" b="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dirty="0">
                          <a:solidFill>
                            <a:schemeClr val="bg1"/>
                          </a:solidFill>
                          <a:effectLst/>
                        </a:rPr>
                        <a:t>Negative Event (A)</a:t>
                      </a:r>
                      <a:endParaRPr lang="en-US" sz="2400" b="1" dirty="0">
                        <a:solidFill>
                          <a:schemeClr val="bg1"/>
                        </a:solidFill>
                        <a:effectLst/>
                        <a:latin typeface="Times New Roman"/>
                        <a:ea typeface="Times New Roman"/>
                      </a:endParaRPr>
                    </a:p>
                  </a:txBody>
                  <a:tcPr marL="68580" marR="68580" marT="0" marB="0">
                    <a:solidFill>
                      <a:schemeClr val="accent5"/>
                    </a:solidFill>
                  </a:tcPr>
                </a:tc>
                <a:tc>
                  <a:txBody>
                    <a:bodyPr/>
                    <a:lstStyle/>
                    <a:p>
                      <a:pPr marL="0" marR="0" algn="ctr">
                        <a:spcBef>
                          <a:spcPts val="0"/>
                        </a:spcBef>
                        <a:spcAft>
                          <a:spcPts val="0"/>
                        </a:spcAft>
                      </a:pPr>
                      <a:r>
                        <a:rPr lang="en-US" sz="2400" dirty="0">
                          <a:effectLst/>
                        </a:rPr>
                        <a:t>M = 3</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 = 9</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dirty="0">
                          <a:solidFill>
                            <a:schemeClr val="bg1"/>
                          </a:solidFill>
                          <a:effectLst/>
                        </a:rPr>
                        <a:t>Positive Event (A)</a:t>
                      </a:r>
                      <a:endParaRPr lang="en-US" sz="2400" b="1" dirty="0">
                        <a:solidFill>
                          <a:schemeClr val="bg1"/>
                        </a:solidFill>
                        <a:effectLst/>
                        <a:latin typeface="Times New Roman"/>
                        <a:ea typeface="Times New Roman"/>
                      </a:endParaRPr>
                    </a:p>
                  </a:txBody>
                  <a:tcPr marL="68580" marR="68580" marT="0" marB="0">
                    <a:solidFill>
                      <a:schemeClr val="accent5"/>
                    </a:solidFill>
                  </a:tcPr>
                </a:tc>
                <a:tc>
                  <a:txBody>
                    <a:bodyPr/>
                    <a:lstStyle/>
                    <a:p>
                      <a:pPr marL="0" marR="0" algn="ctr">
                        <a:spcBef>
                          <a:spcPts val="0"/>
                        </a:spcBef>
                        <a:spcAft>
                          <a:spcPts val="0"/>
                        </a:spcAft>
                      </a:pPr>
                      <a:r>
                        <a:rPr lang="en-US" sz="2400" dirty="0">
                          <a:effectLst/>
                        </a:rPr>
                        <a:t>M = 2</a:t>
                      </a:r>
                      <a:endParaRPr lang="en-US" sz="2400" b="1" dirty="0">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 = 5</a:t>
                      </a:r>
                      <a:endParaRPr lang="en-US" sz="2400" b="1" dirty="0">
                        <a:effectLst/>
                        <a:latin typeface="Times New Roman"/>
                        <a:ea typeface="Times New Roman"/>
                      </a:endParaRPr>
                    </a:p>
                  </a:txBody>
                  <a:tcPr marL="68580" marR="68580" marT="0" marB="0">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081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8" name="Content Placeholder 2"/>
          <p:cNvSpPr>
            <a:spLocks noGrp="1"/>
          </p:cNvSpPr>
          <p:nvPr>
            <p:ph idx="1"/>
          </p:nvPr>
        </p:nvSpPr>
        <p:spPr>
          <a:xfrm>
            <a:off x="451944" y="3018873"/>
            <a:ext cx="8229600" cy="3305727"/>
          </a:xfrm>
        </p:spPr>
        <p:txBody>
          <a:bodyPr>
            <a:norm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 and F for factor A</a:t>
            </a:r>
            <a:endParaRPr lang="en-US" sz="2400" b="1" dirty="0">
              <a:solidFill>
                <a:schemeClr val="accent5"/>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SS and F for factor B</a:t>
            </a:r>
            <a:endParaRPr lang="en-US" sz="2400" b="1" dirty="0">
              <a:solidFill>
                <a:schemeClr val="accent5"/>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sp>
        <p:nvSpPr>
          <p:cNvPr id="10" name="Rectangle 9"/>
          <p:cNvSpPr/>
          <p:nvPr/>
        </p:nvSpPr>
        <p:spPr>
          <a:xfrm>
            <a:off x="4572000" y="5523292"/>
            <a:ext cx="3708066" cy="523220"/>
          </a:xfrm>
          <a:prstGeom prst="rect">
            <a:avLst/>
          </a:prstGeom>
        </p:spPr>
        <p:txBody>
          <a:bodyPr wrap="none">
            <a:spAutoFit/>
          </a:bodyPr>
          <a:lstStyle/>
          <a:p>
            <a:r>
              <a:rPr lang="en-US" sz="2800" dirty="0" err="1"/>
              <a:t>df</a:t>
            </a:r>
            <a:r>
              <a:rPr lang="en-US" sz="2800" dirty="0"/>
              <a:t>=b-1 	F=MS</a:t>
            </a:r>
            <a:r>
              <a:rPr lang="en-US" sz="2800" baseline="-25000" dirty="0"/>
              <a:t>B</a:t>
            </a:r>
            <a:r>
              <a:rPr lang="en-US" sz="2800" dirty="0"/>
              <a:t>/MS</a:t>
            </a:r>
            <a:r>
              <a:rPr lang="en-US" sz="2800" baseline="-25000" dirty="0"/>
              <a:t>E</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124107634"/>
              </p:ext>
            </p:extLst>
          </p:nvPr>
        </p:nvGraphicFramePr>
        <p:xfrm>
          <a:off x="457200" y="3504073"/>
          <a:ext cx="3973282" cy="1172128"/>
        </p:xfrm>
        <a:graphic>
          <a:graphicData uri="http://schemas.openxmlformats.org/presentationml/2006/ole">
            <mc:AlternateContent xmlns:mc="http://schemas.openxmlformats.org/markup-compatibility/2006">
              <mc:Choice xmlns:v="urn:schemas-microsoft-com:vml" Requires="v">
                <p:oleObj spid="_x0000_s19667" name="Equation" r:id="rId4" imgW="1460160" imgH="507960" progId="Equation.3">
                  <p:embed/>
                </p:oleObj>
              </mc:Choice>
              <mc:Fallback>
                <p:oleObj name="Equation" r:id="rId4" imgW="1460160" imgH="507960" progId="Equation.3">
                  <p:embed/>
                  <p:pic>
                    <p:nvPicPr>
                      <p:cNvPr id="0" name=""/>
                      <p:cNvPicPr>
                        <a:picLocks noChangeAspect="1" noChangeArrowheads="1"/>
                      </p:cNvPicPr>
                      <p:nvPr/>
                    </p:nvPicPr>
                    <p:blipFill>
                      <a:blip r:embed="rId5"/>
                      <a:srcRect/>
                      <a:stretch>
                        <a:fillRect/>
                      </a:stretch>
                    </p:blipFill>
                    <p:spPr bwMode="auto">
                      <a:xfrm>
                        <a:off x="457200" y="3504073"/>
                        <a:ext cx="3973282" cy="117212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21878847"/>
              </p:ext>
            </p:extLst>
          </p:nvPr>
        </p:nvGraphicFramePr>
        <p:xfrm>
          <a:off x="533400" y="5204627"/>
          <a:ext cx="3810000" cy="1123959"/>
        </p:xfrm>
        <a:graphic>
          <a:graphicData uri="http://schemas.openxmlformats.org/presentationml/2006/ole">
            <mc:AlternateContent xmlns:mc="http://schemas.openxmlformats.org/markup-compatibility/2006">
              <mc:Choice xmlns:v="urn:schemas-microsoft-com:vml" Requires="v">
                <p:oleObj spid="_x0000_s19668" name="Equation" r:id="rId6" imgW="1460160" imgH="507960" progId="Equation.3">
                  <p:embed/>
                </p:oleObj>
              </mc:Choice>
              <mc:Fallback>
                <p:oleObj name="Equation" r:id="rId6" imgW="1460160" imgH="507960" progId="Equation.3">
                  <p:embed/>
                  <p:pic>
                    <p:nvPicPr>
                      <p:cNvPr id="0" name=""/>
                      <p:cNvPicPr>
                        <a:picLocks noChangeAspect="1" noChangeArrowheads="1"/>
                      </p:cNvPicPr>
                      <p:nvPr/>
                    </p:nvPicPr>
                    <p:blipFill>
                      <a:blip r:embed="rId7"/>
                      <a:srcRect/>
                      <a:stretch>
                        <a:fillRect/>
                      </a:stretch>
                    </p:blipFill>
                    <p:spPr bwMode="auto">
                      <a:xfrm>
                        <a:off x="533400" y="5204627"/>
                        <a:ext cx="3810000" cy="1123959"/>
                      </a:xfrm>
                      <a:prstGeom prst="rect">
                        <a:avLst/>
                      </a:prstGeom>
                      <a:noFill/>
                      <a:ln>
                        <a:noFill/>
                      </a:ln>
                    </p:spPr>
                  </p:pic>
                </p:oleObj>
              </mc:Fallback>
            </mc:AlternateContent>
          </a:graphicData>
        </a:graphic>
      </p:graphicFrame>
      <p:graphicFrame>
        <p:nvGraphicFramePr>
          <p:cNvPr id="13" name="Table 12">
            <a:extLst>
              <a:ext uri="{FF2B5EF4-FFF2-40B4-BE49-F238E27FC236}">
                <a16:creationId xmlns:a16="http://schemas.microsoft.com/office/drawing/2014/main" id="{C49E275C-5026-FA44-9F2E-80F5319768E4}"/>
              </a:ext>
            </a:extLst>
          </p:cNvPr>
          <p:cNvGraphicFramePr>
            <a:graphicFrameLocks noGrp="1"/>
          </p:cNvGraphicFramePr>
          <p:nvPr>
            <p:extLst>
              <p:ext uri="{D42A27DB-BD31-4B8C-83A1-F6EECF244321}">
                <p14:modId xmlns:p14="http://schemas.microsoft.com/office/powerpoint/2010/main" val="440035156"/>
              </p:ext>
            </p:extLst>
          </p:nvPr>
        </p:nvGraphicFramePr>
        <p:xfrm>
          <a:off x="490044" y="907916"/>
          <a:ext cx="8153399" cy="1889760"/>
        </p:xfrm>
        <a:graphic>
          <a:graphicData uri="http://schemas.openxmlformats.org/drawingml/2006/table">
            <a:tbl>
              <a:tblPr firstRow="1" firstCol="1">
                <a:tableStyleId>{35758FB7-9AC5-4552-8A53-C91805E547FA}</a:tableStyleId>
              </a:tblPr>
              <a:tblGrid>
                <a:gridCol w="2916737">
                  <a:extLst>
                    <a:ext uri="{9D8B030D-6E8A-4147-A177-3AD203B41FA5}">
                      <a16:colId xmlns:a16="http://schemas.microsoft.com/office/drawing/2014/main" val="20000"/>
                    </a:ext>
                  </a:extLst>
                </a:gridCol>
                <a:gridCol w="1600686">
                  <a:extLst>
                    <a:ext uri="{9D8B030D-6E8A-4147-A177-3AD203B41FA5}">
                      <a16:colId xmlns:a16="http://schemas.microsoft.com/office/drawing/2014/main" val="20001"/>
                    </a:ext>
                  </a:extLst>
                </a:gridCol>
                <a:gridCol w="1817988">
                  <a:extLst>
                    <a:ext uri="{9D8B030D-6E8A-4147-A177-3AD203B41FA5}">
                      <a16:colId xmlns:a16="http://schemas.microsoft.com/office/drawing/2014/main" val="20002"/>
                    </a:ext>
                  </a:extLst>
                </a:gridCol>
                <a:gridCol w="1817988">
                  <a:extLst>
                    <a:ext uri="{9D8B030D-6E8A-4147-A177-3AD203B41FA5}">
                      <a16:colId xmlns:a16="http://schemas.microsoft.com/office/drawing/2014/main" val="3387500172"/>
                    </a:ext>
                  </a:extLst>
                </a:gridCol>
              </a:tblGrid>
              <a:tr h="640080">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 </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Low </a:t>
                      </a:r>
                      <a:r>
                        <a:rPr lang="en-US" sz="2400" b="0" dirty="0" err="1">
                          <a:effectLst/>
                          <a:latin typeface="Arial" panose="020B0604020202020204" pitchFamily="34" charset="0"/>
                          <a:cs typeface="Arial" panose="020B0604020202020204" pitchFamily="34" charset="0"/>
                        </a:rPr>
                        <a:t>Neur</a:t>
                      </a:r>
                      <a:r>
                        <a:rPr lang="en-US" sz="2400" b="0" dirty="0">
                          <a:effectLst/>
                          <a:latin typeface="Arial" panose="020B0604020202020204" pitchFamily="34" charset="0"/>
                          <a:cs typeface="Arial" panose="020B0604020202020204" pitchFamily="34" charset="0"/>
                        </a:rPr>
                        <a:t> (B)</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High</a:t>
                      </a:r>
                      <a:r>
                        <a:rPr lang="en-US" sz="2400" b="0" baseline="0" dirty="0">
                          <a:effectLst/>
                          <a:latin typeface="Arial" panose="020B0604020202020204" pitchFamily="34" charset="0"/>
                          <a:cs typeface="Arial" panose="020B0604020202020204" pitchFamily="34" charset="0"/>
                        </a:rPr>
                        <a:t> </a:t>
                      </a:r>
                      <a:r>
                        <a:rPr lang="en-US" sz="2400" b="0" baseline="0" dirty="0" err="1">
                          <a:effectLst/>
                          <a:latin typeface="Arial" panose="020B0604020202020204" pitchFamily="34" charset="0"/>
                          <a:cs typeface="Arial" panose="020B0604020202020204" pitchFamily="34" charset="0"/>
                        </a:rPr>
                        <a:t>Neur</a:t>
                      </a:r>
                      <a:r>
                        <a:rPr lang="en-US" sz="2400" b="0" baseline="0" dirty="0">
                          <a:effectLst/>
                          <a:latin typeface="Arial" panose="020B0604020202020204" pitchFamily="34" charset="0"/>
                          <a:cs typeface="Arial" panose="020B0604020202020204" pitchFamily="34" charset="0"/>
                        </a:rPr>
                        <a:t> </a:t>
                      </a:r>
                      <a:r>
                        <a:rPr lang="en-US" sz="2400" b="0" dirty="0">
                          <a:effectLst/>
                          <a:latin typeface="Arial" panose="020B0604020202020204" pitchFamily="34" charset="0"/>
                          <a:cs typeface="Arial" panose="020B0604020202020204" pitchFamily="34" charset="0"/>
                        </a:rPr>
                        <a:t>(B)</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pP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solidFill>
                            <a:schemeClr val="bg1"/>
                          </a:solidFill>
                          <a:effectLst/>
                          <a:latin typeface="Arial" panose="020B0604020202020204" pitchFamily="34" charset="0"/>
                          <a:cs typeface="Arial" panose="020B0604020202020204" pitchFamily="34" charset="0"/>
                        </a:rPr>
                        <a:t>Negative Event (A)</a:t>
                      </a: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2, 3, 4</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8, 9, 10</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Ta = 36</a:t>
                      </a:r>
                    </a:p>
                  </a:txBody>
                  <a:tcPr marL="68580" marR="68580" marT="0" marB="0">
                    <a:solidFill>
                      <a:schemeClr val="bg1"/>
                    </a:solidFill>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solidFill>
                            <a:schemeClr val="bg1"/>
                          </a:solidFill>
                          <a:effectLst/>
                          <a:latin typeface="Arial" panose="020B0604020202020204" pitchFamily="34" charset="0"/>
                          <a:cs typeface="Arial" panose="020B0604020202020204" pitchFamily="34" charset="0"/>
                        </a:rPr>
                        <a:t>Positive Event (A)</a:t>
                      </a: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1, 2, 3</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cs typeface="Arial" panose="020B0604020202020204" pitchFamily="34" charset="0"/>
                        </a:rPr>
                        <a:t>4, 5, 6</a:t>
                      </a:r>
                      <a:endParaRPr lang="en-US" sz="2400" b="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Ta = 21</a:t>
                      </a:r>
                    </a:p>
                  </a:txBody>
                  <a:tcPr marL="68580" marR="68580" marT="0" marB="0">
                    <a:solidFill>
                      <a:schemeClr val="bg1"/>
                    </a:solidFill>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Tb = 15</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Tb = 42</a:t>
                      </a:r>
                    </a:p>
                  </a:txBody>
                  <a:tcPr marL="68580" marR="68580" marT="0" marB="0">
                    <a:solidFill>
                      <a:schemeClr val="bg1"/>
                    </a:solidFill>
                  </a:tcPr>
                </a:tc>
                <a:tc>
                  <a:txBody>
                    <a:bodyPr/>
                    <a:lstStyle/>
                    <a:p>
                      <a:pPr marL="0" marR="0" algn="ctr">
                        <a:spcBef>
                          <a:spcPts val="0"/>
                        </a:spcBef>
                        <a:spcAft>
                          <a:spcPts val="0"/>
                        </a:spcAft>
                      </a:pPr>
                      <a:r>
                        <a:rPr lang="en-US" sz="2400" b="0" dirty="0">
                          <a:effectLst/>
                          <a:latin typeface="Arial" panose="020B0604020202020204" pitchFamily="34" charset="0"/>
                          <a:ea typeface="Times New Roman"/>
                          <a:cs typeface="Arial" panose="020B0604020202020204" pitchFamily="34" charset="0"/>
                        </a:rPr>
                        <a:t>G = 57</a:t>
                      </a:r>
                    </a:p>
                  </a:txBody>
                  <a:tcPr marL="68580" marR="68580" marT="0" marB="0">
                    <a:solidFill>
                      <a:schemeClr val="bg1"/>
                    </a:solidFill>
                  </a:tcPr>
                </a:tc>
                <a:extLst>
                  <a:ext uri="{0D108BD9-81ED-4DB2-BD59-A6C34878D82A}">
                    <a16:rowId xmlns:a16="http://schemas.microsoft.com/office/drawing/2014/main" val="1880573088"/>
                  </a:ext>
                </a:extLst>
              </a:tr>
            </a:tbl>
          </a:graphicData>
        </a:graphic>
      </p:graphicFrame>
    </p:spTree>
    <p:extLst>
      <p:ext uri="{BB962C8B-B14F-4D97-AF65-F5344CB8AC3E}">
        <p14:creationId xmlns:p14="http://schemas.microsoft.com/office/powerpoint/2010/main" val="17290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676400"/>
            <a:ext cx="3352800" cy="38100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0" y="2057400"/>
            <a:ext cx="3352800" cy="3810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67177455"/>
              </p:ext>
            </p:extLst>
          </p:nvPr>
        </p:nvGraphicFramePr>
        <p:xfrm>
          <a:off x="735929" y="914400"/>
          <a:ext cx="7672141" cy="1889760"/>
        </p:xfrm>
        <a:graphic>
          <a:graphicData uri="http://schemas.openxmlformats.org/drawingml/2006/table">
            <a:tbl>
              <a:tblPr/>
              <a:tblGrid>
                <a:gridCol w="307407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78669">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64008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Low</a:t>
                      </a:r>
                      <a:r>
                        <a:rPr lang="en-US" sz="2400" b="0" baseline="0" dirty="0">
                          <a:effectLst/>
                          <a:latin typeface="Times New Roman"/>
                          <a:ea typeface="Times New Roman"/>
                        </a:rPr>
                        <a:t> </a:t>
                      </a:r>
                      <a:r>
                        <a:rPr lang="en-US" sz="2400" b="0" baseline="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High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Negative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2, 3, 4</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8, 9, 10</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Ta = </a:t>
                      </a:r>
                      <a:r>
                        <a:rPr lang="en-US" sz="2400" b="1" dirty="0">
                          <a:solidFill>
                            <a:schemeClr val="accent4">
                              <a:lumMod val="75000"/>
                            </a:schemeClr>
                          </a:solidFill>
                          <a:effectLst/>
                          <a:latin typeface="Times New Roman"/>
                          <a:ea typeface="Times New Roman"/>
                        </a:rPr>
                        <a:t>36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Positive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1, 2,</a:t>
                      </a:r>
                      <a:r>
                        <a:rPr lang="en-US" sz="2400" b="0" baseline="0" dirty="0">
                          <a:effectLst/>
                          <a:latin typeface="Times New Roman"/>
                          <a:ea typeface="Times New Roman"/>
                        </a:rPr>
                        <a:t> </a:t>
                      </a:r>
                      <a:r>
                        <a:rPr lang="en-US" sz="2400" b="0" dirty="0">
                          <a:effectLst/>
                          <a:latin typeface="Times New Roman"/>
                          <a:ea typeface="Times New Roman"/>
                        </a:rPr>
                        <a:t>3</a:t>
                      </a:r>
                      <a:endParaRPr lang="en-US" sz="2400" b="1" dirty="0">
                        <a:solidFill>
                          <a:schemeClr val="accent2">
                            <a:lumMod val="40000"/>
                            <a:lumOff val="6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b="0" dirty="0">
                          <a:effectLst/>
                          <a:latin typeface="Times New Roman"/>
                          <a:ea typeface="Times New Roman"/>
                        </a:rPr>
                        <a:t>4, 5, 6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400" b="1" dirty="0">
                          <a:effectLst/>
                          <a:latin typeface="Times New Roman"/>
                          <a:ea typeface="Times New Roman"/>
                        </a:rPr>
                        <a:t>Ta = </a:t>
                      </a:r>
                      <a:r>
                        <a:rPr lang="en-US" sz="2400" b="1" dirty="0">
                          <a:solidFill>
                            <a:schemeClr val="tx2"/>
                          </a:solidFill>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G =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8" name="Content Placeholder 2"/>
          <p:cNvSpPr>
            <a:spLocks noGrp="1"/>
          </p:cNvSpPr>
          <p:nvPr>
            <p:ph idx="1"/>
          </p:nvPr>
        </p:nvSpPr>
        <p:spPr>
          <a:xfrm>
            <a:off x="451944" y="3018873"/>
            <a:ext cx="8229600" cy="3305727"/>
          </a:xfrm>
        </p:spPr>
        <p:txBody>
          <a:bodyPr>
            <a:normAutofit/>
          </a:bodyPr>
          <a:lstStyle/>
          <a:p>
            <a:r>
              <a:rPr lang="en-US" sz="2800" b="1" i="1" dirty="0"/>
              <a:t>SS and F for </a:t>
            </a:r>
            <a:r>
              <a:rPr lang="en-US" b="1" i="1" dirty="0"/>
              <a:t>factor</a:t>
            </a:r>
            <a:r>
              <a:rPr lang="en-US" sz="2800" b="1" i="1" dirty="0"/>
              <a:t> A</a:t>
            </a:r>
            <a:endParaRPr lang="en-US" sz="2800" b="1" dirty="0"/>
          </a:p>
          <a:p>
            <a:pPr marL="0" indent="0">
              <a:buNone/>
            </a:pPr>
            <a:endParaRPr lang="en-US" sz="2800" dirty="0"/>
          </a:p>
          <a:p>
            <a:pPr marL="0" indent="0">
              <a:buNone/>
            </a:pPr>
            <a:endParaRPr lang="en-US" sz="28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graphicFrame>
        <p:nvGraphicFramePr>
          <p:cNvPr id="11" name="Object 10"/>
          <p:cNvGraphicFramePr>
            <a:graphicFrameLocks noChangeAspect="1"/>
          </p:cNvGraphicFramePr>
          <p:nvPr>
            <p:extLst>
              <p:ext uri="{D42A27DB-BD31-4B8C-83A1-F6EECF244321}">
                <p14:modId xmlns:p14="http://schemas.microsoft.com/office/powerpoint/2010/main" val="1645100640"/>
              </p:ext>
            </p:extLst>
          </p:nvPr>
        </p:nvGraphicFramePr>
        <p:xfrm>
          <a:off x="457200" y="3504073"/>
          <a:ext cx="3973282" cy="1172128"/>
        </p:xfrm>
        <a:graphic>
          <a:graphicData uri="http://schemas.openxmlformats.org/presentationml/2006/ole">
            <mc:AlternateContent xmlns:mc="http://schemas.openxmlformats.org/markup-compatibility/2006">
              <mc:Choice xmlns:v="urn:schemas-microsoft-com:vml" Requires="v">
                <p:oleObj spid="_x0000_s1108" name="Equation" r:id="rId4" imgW="1460160" imgH="507960" progId="Equation.3">
                  <p:embed/>
                </p:oleObj>
              </mc:Choice>
              <mc:Fallback>
                <p:oleObj name="Equation" r:id="rId4" imgW="1460160" imgH="507960" progId="Equation.3">
                  <p:embed/>
                  <p:pic>
                    <p:nvPicPr>
                      <p:cNvPr id="0" name=""/>
                      <p:cNvPicPr>
                        <a:picLocks noChangeAspect="1" noChangeArrowheads="1"/>
                      </p:cNvPicPr>
                      <p:nvPr/>
                    </p:nvPicPr>
                    <p:blipFill>
                      <a:blip r:embed="rId5"/>
                      <a:srcRect/>
                      <a:stretch>
                        <a:fillRect/>
                      </a:stretch>
                    </p:blipFill>
                    <p:spPr bwMode="auto">
                      <a:xfrm>
                        <a:off x="457200" y="3504073"/>
                        <a:ext cx="3973282" cy="117212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05284731"/>
              </p:ext>
            </p:extLst>
          </p:nvPr>
        </p:nvGraphicFramePr>
        <p:xfrm>
          <a:off x="457200" y="4800600"/>
          <a:ext cx="8293100" cy="1169988"/>
        </p:xfrm>
        <a:graphic>
          <a:graphicData uri="http://schemas.openxmlformats.org/presentationml/2006/ole">
            <mc:AlternateContent xmlns:mc="http://schemas.openxmlformats.org/markup-compatibility/2006">
              <mc:Choice xmlns:v="urn:schemas-microsoft-com:vml" Requires="v">
                <p:oleObj spid="_x0000_s1109" name="Equation" r:id="rId6" imgW="3048000" imgH="508000" progId="Equation.3">
                  <p:embed/>
                </p:oleObj>
              </mc:Choice>
              <mc:Fallback>
                <p:oleObj name="Equation" r:id="rId6" imgW="3048000" imgH="508000" progId="Equation.3">
                  <p:embed/>
                  <p:pic>
                    <p:nvPicPr>
                      <p:cNvPr id="0" name=""/>
                      <p:cNvPicPr>
                        <a:picLocks noChangeAspect="1" noChangeArrowheads="1"/>
                      </p:cNvPicPr>
                      <p:nvPr/>
                    </p:nvPicPr>
                    <p:blipFill>
                      <a:blip r:embed="rId7"/>
                      <a:srcRect/>
                      <a:stretch>
                        <a:fillRect/>
                      </a:stretch>
                    </p:blipFill>
                    <p:spPr bwMode="auto">
                      <a:xfrm>
                        <a:off x="457200" y="4800600"/>
                        <a:ext cx="8293100" cy="1169988"/>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06922670"/>
              </p:ext>
            </p:extLst>
          </p:nvPr>
        </p:nvGraphicFramePr>
        <p:xfrm>
          <a:off x="3549650" y="6323013"/>
          <a:ext cx="2108200" cy="409575"/>
        </p:xfrm>
        <a:graphic>
          <a:graphicData uri="http://schemas.openxmlformats.org/presentationml/2006/ole">
            <mc:AlternateContent xmlns:mc="http://schemas.openxmlformats.org/markup-compatibility/2006">
              <mc:Choice xmlns:v="urn:schemas-microsoft-com:vml" Requires="v">
                <p:oleObj spid="_x0000_s1110" name="Equation" r:id="rId8" imgW="774700" imgH="177800" progId="Equation.3">
                  <p:embed/>
                </p:oleObj>
              </mc:Choice>
              <mc:Fallback>
                <p:oleObj name="Equation" r:id="rId8" imgW="774700" imgH="177800" progId="Equation.3">
                  <p:embed/>
                  <p:pic>
                    <p:nvPicPr>
                      <p:cNvPr id="0" name=""/>
                      <p:cNvPicPr>
                        <a:picLocks noChangeAspect="1" noChangeArrowheads="1"/>
                      </p:cNvPicPr>
                      <p:nvPr/>
                    </p:nvPicPr>
                    <p:blipFill>
                      <a:blip r:embed="rId9"/>
                      <a:srcRect/>
                      <a:stretch>
                        <a:fillRect/>
                      </a:stretch>
                    </p:blipFill>
                    <p:spPr bwMode="auto">
                      <a:xfrm>
                        <a:off x="3549650" y="6323013"/>
                        <a:ext cx="2108200" cy="409575"/>
                      </a:xfrm>
                      <a:prstGeom prst="rect">
                        <a:avLst/>
                      </a:prstGeom>
                      <a:noFill/>
                      <a:ln>
                        <a:noFill/>
                      </a:ln>
                    </p:spPr>
                  </p:pic>
                </p:oleObj>
              </mc:Fallback>
            </mc:AlternateContent>
          </a:graphicData>
        </a:graphic>
      </p:graphicFrame>
      <p:sp>
        <p:nvSpPr>
          <p:cNvPr id="5" name="Right Arrow 4"/>
          <p:cNvSpPr/>
          <p:nvPr/>
        </p:nvSpPr>
        <p:spPr>
          <a:xfrm rot="2309438">
            <a:off x="847863" y="4399980"/>
            <a:ext cx="914400" cy="317420"/>
          </a:xfrm>
          <a:prstGeom prst="rightArrow">
            <a:avLst/>
          </a:prstGeom>
          <a:solidFill>
            <a:schemeClr val="accent4">
              <a:lumMod val="75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8120132">
            <a:off x="3713343" y="4466560"/>
            <a:ext cx="914400" cy="317420"/>
          </a:xfrm>
          <a:prstGeom prst="rightArrow">
            <a:avLst/>
          </a:prstGeom>
          <a:solidFill>
            <a:schemeClr val="tx2"/>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75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630362"/>
            <a:ext cx="1600200" cy="808038"/>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10200" y="1676400"/>
            <a:ext cx="1752600" cy="7620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graphicFrame>
        <p:nvGraphicFramePr>
          <p:cNvPr id="4" name="Table 3"/>
          <p:cNvGraphicFramePr>
            <a:graphicFrameLocks noGrp="1"/>
          </p:cNvGraphicFramePr>
          <p:nvPr>
            <p:extLst>
              <p:ext uri="{D42A27DB-BD31-4B8C-83A1-F6EECF244321}">
                <p14:modId xmlns:p14="http://schemas.microsoft.com/office/powerpoint/2010/main" val="3251077807"/>
              </p:ext>
            </p:extLst>
          </p:nvPr>
        </p:nvGraphicFramePr>
        <p:xfrm>
          <a:off x="735929" y="914400"/>
          <a:ext cx="7672141" cy="1889760"/>
        </p:xfrm>
        <a:graphic>
          <a:graphicData uri="http://schemas.openxmlformats.org/drawingml/2006/table">
            <a:tbl>
              <a:tblPr/>
              <a:tblGrid>
                <a:gridCol w="307407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78669">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59436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Low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High </a:t>
                      </a:r>
                      <a:r>
                        <a:rPr lang="en-US" sz="2400" b="0" dirty="0" err="1">
                          <a:effectLst/>
                          <a:latin typeface="Times New Roman"/>
                          <a:ea typeface="Times New Roman"/>
                        </a:rPr>
                        <a:t>Neur</a:t>
                      </a:r>
                      <a:endParaRPr lang="en-US" sz="2400" b="0" dirty="0">
                        <a:effectLst/>
                        <a:latin typeface="Times New Roman"/>
                        <a:ea typeface="Times New Roman"/>
                      </a:endParaRP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b="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Negative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2, 3, 4</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8, 9, 10</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2400" b="1" dirty="0">
                          <a:effectLst/>
                          <a:latin typeface="Times New Roman"/>
                          <a:ea typeface="Times New Roman"/>
                        </a:rPr>
                        <a:t>Ta = 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Positive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1, 2,</a:t>
                      </a:r>
                      <a:r>
                        <a:rPr lang="en-US" sz="2400" b="0" baseline="0" dirty="0">
                          <a:effectLst/>
                          <a:latin typeface="Times New Roman"/>
                          <a:ea typeface="Times New Roman"/>
                        </a:rPr>
                        <a:t> </a:t>
                      </a:r>
                      <a:r>
                        <a:rPr lang="en-US" sz="2400" b="0" dirty="0">
                          <a:effectLst/>
                          <a:latin typeface="Times New Roman"/>
                          <a:ea typeface="Times New Roman"/>
                        </a:rPr>
                        <a:t>3</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4, 5, 6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2400" b="1" dirty="0">
                          <a:effectLst/>
                          <a:latin typeface="Times New Roman"/>
                          <a:ea typeface="Times New Roman"/>
                        </a:rPr>
                        <a:t>Ta =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520">
                <a:tc>
                  <a:txBody>
                    <a:bodyPr/>
                    <a:lstStyle/>
                    <a:p>
                      <a:pPr marL="0" marR="0" algn="ctr">
                        <a:spcBef>
                          <a:spcPts val="0"/>
                        </a:spcBef>
                        <a:spcAft>
                          <a:spcPts val="0"/>
                        </a:spcAft>
                      </a:pP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a:t>
                      </a:r>
                      <a:r>
                        <a:rPr lang="en-US" sz="2400" b="1" dirty="0">
                          <a:solidFill>
                            <a:schemeClr val="accent5">
                              <a:lumMod val="75000"/>
                            </a:schemeClr>
                          </a:solidFill>
                          <a:effectLst/>
                          <a:latin typeface="Times New Roman"/>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Tb = </a:t>
                      </a:r>
                      <a:r>
                        <a:rPr lang="en-US" sz="2400" b="1" dirty="0">
                          <a:solidFill>
                            <a:schemeClr val="accent1">
                              <a:lumMod val="75000"/>
                            </a:schemeClr>
                          </a:solidFill>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G =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p:cNvSpPr>
            <a:spLocks noGrp="1"/>
          </p:cNvSpPr>
          <p:nvPr>
            <p:ph idx="1"/>
          </p:nvPr>
        </p:nvSpPr>
        <p:spPr>
          <a:xfrm>
            <a:off x="451944" y="3018873"/>
            <a:ext cx="8229600" cy="3305727"/>
          </a:xfrm>
        </p:spPr>
        <p:txBody>
          <a:bodyPr>
            <a:normAutofit/>
          </a:bodyPr>
          <a:lstStyle/>
          <a:p>
            <a:r>
              <a:rPr lang="en-US" sz="2800" b="1" i="1" dirty="0"/>
              <a:t>SS and F for </a:t>
            </a:r>
            <a:r>
              <a:rPr lang="en-US" b="1" i="1" dirty="0"/>
              <a:t>factor</a:t>
            </a:r>
            <a:r>
              <a:rPr lang="en-US" sz="2800" b="1" i="1" dirty="0"/>
              <a:t> B</a:t>
            </a:r>
            <a:endParaRPr lang="en-US" sz="2800" b="1" dirty="0"/>
          </a:p>
          <a:p>
            <a:pPr marL="0" indent="0">
              <a:buNone/>
            </a:pPr>
            <a:endParaRPr lang="en-US" sz="2800" dirty="0"/>
          </a:p>
          <a:p>
            <a:pPr marL="0" indent="0">
              <a:buNone/>
            </a:pPr>
            <a:endParaRPr lang="en-US" sz="28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4593021" y="3863912"/>
            <a:ext cx="3713452" cy="523220"/>
          </a:xfrm>
          <a:prstGeom prst="rect">
            <a:avLst/>
          </a:prstGeom>
        </p:spPr>
        <p:txBody>
          <a:bodyPr wrap="none">
            <a:spAutoFit/>
          </a:bodyPr>
          <a:lstStyle/>
          <a:p>
            <a:r>
              <a:rPr lang="en-US" sz="2800" dirty="0" err="1"/>
              <a:t>df</a:t>
            </a:r>
            <a:r>
              <a:rPr lang="en-US" sz="2800" dirty="0"/>
              <a:t>=a-1	F=MS</a:t>
            </a:r>
            <a:r>
              <a:rPr lang="en-US" sz="2800" baseline="-25000" dirty="0"/>
              <a:t>A</a:t>
            </a:r>
            <a:r>
              <a:rPr lang="en-US" sz="2800" dirty="0"/>
              <a:t>/MS</a:t>
            </a:r>
            <a:r>
              <a:rPr lang="en-US" sz="2800" baseline="-25000" dirty="0"/>
              <a:t>E</a:t>
            </a:r>
          </a:p>
        </p:txBody>
      </p:sp>
      <p:graphicFrame>
        <p:nvGraphicFramePr>
          <p:cNvPr id="11" name="Object 10"/>
          <p:cNvGraphicFramePr>
            <a:graphicFrameLocks noChangeAspect="1"/>
          </p:cNvGraphicFramePr>
          <p:nvPr>
            <p:extLst>
              <p:ext uri="{D42A27DB-BD31-4B8C-83A1-F6EECF244321}">
                <p14:modId xmlns:p14="http://schemas.microsoft.com/office/powerpoint/2010/main" val="1857820877"/>
              </p:ext>
            </p:extLst>
          </p:nvPr>
        </p:nvGraphicFramePr>
        <p:xfrm>
          <a:off x="577850" y="3517900"/>
          <a:ext cx="3732213" cy="1143000"/>
        </p:xfrm>
        <a:graphic>
          <a:graphicData uri="http://schemas.openxmlformats.org/presentationml/2006/ole">
            <mc:AlternateContent xmlns:mc="http://schemas.openxmlformats.org/markup-compatibility/2006">
              <mc:Choice xmlns:v="urn:schemas-microsoft-com:vml" Requires="v">
                <p:oleObj spid="_x0000_s21580" name="Equation" r:id="rId4" imgW="1371600" imgH="495300" progId="Equation.3">
                  <p:embed/>
                </p:oleObj>
              </mc:Choice>
              <mc:Fallback>
                <p:oleObj name="Equation" r:id="rId4" imgW="1371600" imgH="495300" progId="Equation.3">
                  <p:embed/>
                  <p:pic>
                    <p:nvPicPr>
                      <p:cNvPr id="0" name=""/>
                      <p:cNvPicPr>
                        <a:picLocks noChangeAspect="1" noChangeArrowheads="1"/>
                      </p:cNvPicPr>
                      <p:nvPr/>
                    </p:nvPicPr>
                    <p:blipFill>
                      <a:blip r:embed="rId5"/>
                      <a:srcRect/>
                      <a:stretch>
                        <a:fillRect/>
                      </a:stretch>
                    </p:blipFill>
                    <p:spPr bwMode="auto">
                      <a:xfrm>
                        <a:off x="577850" y="3517900"/>
                        <a:ext cx="3732213" cy="11430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02342551"/>
              </p:ext>
            </p:extLst>
          </p:nvPr>
        </p:nvGraphicFramePr>
        <p:xfrm>
          <a:off x="474663" y="4800600"/>
          <a:ext cx="8258175" cy="1169988"/>
        </p:xfrm>
        <a:graphic>
          <a:graphicData uri="http://schemas.openxmlformats.org/presentationml/2006/ole">
            <mc:AlternateContent xmlns:mc="http://schemas.openxmlformats.org/markup-compatibility/2006">
              <mc:Choice xmlns:v="urn:schemas-microsoft-com:vml" Requires="v">
                <p:oleObj spid="_x0000_s21581" name="Equation" r:id="rId6" imgW="3035300" imgH="508000" progId="Equation.3">
                  <p:embed/>
                </p:oleObj>
              </mc:Choice>
              <mc:Fallback>
                <p:oleObj name="Equation" r:id="rId6" imgW="3035300" imgH="508000" progId="Equation.3">
                  <p:embed/>
                  <p:pic>
                    <p:nvPicPr>
                      <p:cNvPr id="0" name=""/>
                      <p:cNvPicPr>
                        <a:picLocks noChangeAspect="1" noChangeArrowheads="1"/>
                      </p:cNvPicPr>
                      <p:nvPr/>
                    </p:nvPicPr>
                    <p:blipFill>
                      <a:blip r:embed="rId7"/>
                      <a:srcRect/>
                      <a:stretch>
                        <a:fillRect/>
                      </a:stretch>
                    </p:blipFill>
                    <p:spPr bwMode="auto">
                      <a:xfrm>
                        <a:off x="474663" y="4800600"/>
                        <a:ext cx="8258175" cy="1169988"/>
                      </a:xfrm>
                      <a:prstGeom prst="rect">
                        <a:avLst/>
                      </a:prstGeom>
                      <a:noFill/>
                      <a:ln>
                        <a:noFill/>
                      </a:ln>
                    </p:spPr>
                  </p:pic>
                </p:oleObj>
              </mc:Fallback>
            </mc:AlternateContent>
          </a:graphicData>
        </a:graphic>
      </p:graphicFrame>
      <p:sp>
        <p:nvSpPr>
          <p:cNvPr id="15" name="Right Arrow 14"/>
          <p:cNvSpPr/>
          <p:nvPr/>
        </p:nvSpPr>
        <p:spPr>
          <a:xfrm rot="2309438">
            <a:off x="847863" y="4399980"/>
            <a:ext cx="914400" cy="317420"/>
          </a:xfrm>
          <a:prstGeom prst="rightArrow">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6" name="Right Arrow 15"/>
          <p:cNvSpPr/>
          <p:nvPr/>
        </p:nvSpPr>
        <p:spPr>
          <a:xfrm rot="8120132">
            <a:off x="3713343" y="4466560"/>
            <a:ext cx="914400" cy="317420"/>
          </a:xfrm>
          <a:prstGeom prst="rightArrow">
            <a:avLst/>
          </a:prstGeom>
          <a:solidFill>
            <a:schemeClr val="accent1">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0FA6D4-83E2-5C43-8FF4-63D4CB81A961}"/>
                  </a:ext>
                </a:extLst>
              </p:cNvPr>
              <p:cNvSpPr txBox="1"/>
              <p:nvPr/>
            </p:nvSpPr>
            <p:spPr>
              <a:xfrm>
                <a:off x="3538044" y="6100447"/>
                <a:ext cx="2057400" cy="430887"/>
              </a:xfrm>
              <a:prstGeom prst="rect">
                <a:avLst/>
              </a:prstGeom>
              <a:noFill/>
            </p:spPr>
            <p:txBody>
              <a:bodyPr wrap="square" lIns="0" tIns="0" rIns="0" bIns="0"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𝑆𝑆</m:t>
                        </m:r>
                      </m:e>
                      <m:sub>
                        <m:r>
                          <a:rPr lang="en-US" sz="2800" b="0" i="1" smtClean="0">
                            <a:latin typeface="Cambria Math" panose="02040503050406030204" pitchFamily="18" charset="0"/>
                          </a:rPr>
                          <m:t>𝐴</m:t>
                        </m:r>
                      </m:sub>
                    </m:sSub>
                  </m:oMath>
                </a14:m>
                <a:r>
                  <a:rPr lang="en-US" sz="2800" dirty="0"/>
                  <a:t>=60.75</a:t>
                </a:r>
              </a:p>
            </p:txBody>
          </p:sp>
        </mc:Choice>
        <mc:Fallback xmlns="">
          <p:sp>
            <p:nvSpPr>
              <p:cNvPr id="5" name="TextBox 4">
                <a:extLst>
                  <a:ext uri="{FF2B5EF4-FFF2-40B4-BE49-F238E27FC236}">
                    <a16:creationId xmlns:a16="http://schemas.microsoft.com/office/drawing/2014/main" id="{100FA6D4-83E2-5C43-8FF4-63D4CB81A961}"/>
                  </a:ext>
                </a:extLst>
              </p:cNvPr>
              <p:cNvSpPr txBox="1">
                <a:spLocks noRot="1" noChangeAspect="1" noMove="1" noResize="1" noEditPoints="1" noAdjustHandles="1" noChangeArrowheads="1" noChangeShapeType="1" noTextEdit="1"/>
              </p:cNvSpPr>
              <p:nvPr/>
            </p:nvSpPr>
            <p:spPr>
              <a:xfrm>
                <a:off x="3538044" y="6100447"/>
                <a:ext cx="2057400" cy="430887"/>
              </a:xfrm>
              <a:prstGeom prst="rect">
                <a:avLst/>
              </a:prstGeom>
              <a:blipFill>
                <a:blip r:embed="rId8"/>
                <a:stretch>
                  <a:fillRect l="-6135" t="-26471" b="-47059"/>
                </a:stretch>
              </a:blipFill>
            </p:spPr>
            <p:txBody>
              <a:bodyPr/>
              <a:lstStyle/>
              <a:p>
                <a:r>
                  <a:rPr lang="en-US">
                    <a:noFill/>
                  </a:rPr>
                  <a:t> </a:t>
                </a:r>
              </a:p>
            </p:txBody>
          </p:sp>
        </mc:Fallback>
      </mc:AlternateContent>
    </p:spTree>
    <p:extLst>
      <p:ext uri="{BB962C8B-B14F-4D97-AF65-F5344CB8AC3E}">
        <p14:creationId xmlns:p14="http://schemas.microsoft.com/office/powerpoint/2010/main" val="28968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dirty="0"/>
              <a:t>Factorial Design</a:t>
            </a:r>
          </a:p>
        </p:txBody>
      </p:sp>
      <p:sp>
        <p:nvSpPr>
          <p:cNvPr id="3" name="Content Placeholder 2"/>
          <p:cNvSpPr>
            <a:spLocks noGrp="1"/>
          </p:cNvSpPr>
          <p:nvPr>
            <p:ph idx="1"/>
          </p:nvPr>
        </p:nvSpPr>
        <p:spPr>
          <a:xfrm>
            <a:off x="431800" y="1143000"/>
            <a:ext cx="8229600" cy="1905000"/>
          </a:xfrm>
        </p:spPr>
        <p:txBody>
          <a:bodyPr>
            <a:normAutofit/>
          </a:bodyPr>
          <a:lstStyle/>
          <a:p>
            <a:pPr marL="0" indent="0" algn="ctr">
              <a:buNone/>
            </a:pPr>
            <a:r>
              <a:rPr lang="en-US" sz="2400" b="1" i="1" dirty="0"/>
              <a:t>What about the </a:t>
            </a:r>
            <a:r>
              <a:rPr lang="en-US" sz="2400" b="1" i="1" dirty="0" err="1"/>
              <a:t>Eskine</a:t>
            </a:r>
            <a:r>
              <a:rPr lang="en-US" sz="2400" b="1" i="1" dirty="0"/>
              <a:t>, et al. (2011)?</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98014221"/>
              </p:ext>
            </p:extLst>
          </p:nvPr>
        </p:nvGraphicFramePr>
        <p:xfrm>
          <a:off x="1104900" y="2651760"/>
          <a:ext cx="6934200" cy="2621280"/>
        </p:xfrm>
        <a:graphic>
          <a:graphicData uri="http://schemas.openxmlformats.org/drawingml/2006/table">
            <a:tbl>
              <a:tblPr firstRow="1" bandRow="1">
                <a:tableStyleId>{22838BEF-8BB2-4498-84A7-C5851F593DF1}</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533400">
                <a:tc gridSpan="2">
                  <a:txBody>
                    <a:bodyPr/>
                    <a:lstStyle/>
                    <a:p>
                      <a:pPr algn="ctr"/>
                      <a:r>
                        <a:rPr lang="en-US" sz="2400" dirty="0"/>
                        <a:t>Taste Manipulation  </a:t>
                      </a:r>
                      <a:r>
                        <a:rPr lang="en-US" sz="2400" baseline="0" dirty="0"/>
                        <a:t> X          Political View</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533400">
                <a:tc>
                  <a:txBody>
                    <a:bodyPr/>
                    <a:lstStyle/>
                    <a:p>
                      <a:r>
                        <a:rPr lang="en-US" sz="2400" u="sng" dirty="0"/>
                        <a:t>3 Factor Levels:</a:t>
                      </a:r>
                    </a:p>
                    <a:p>
                      <a:r>
                        <a:rPr lang="en-US" sz="2400" dirty="0"/>
                        <a:t>Neutral</a:t>
                      </a:r>
                    </a:p>
                    <a:p>
                      <a:r>
                        <a:rPr lang="en-US" sz="2400" dirty="0"/>
                        <a:t>Sweet</a:t>
                      </a:r>
                    </a:p>
                    <a:p>
                      <a:r>
                        <a:rPr lang="en-US" sz="2400" dirty="0"/>
                        <a:t>Disgusting</a:t>
                      </a:r>
                    </a:p>
                  </a:txBody>
                  <a:tcPr/>
                </a:tc>
                <a:tc>
                  <a:txBody>
                    <a:bodyPr/>
                    <a:lstStyle/>
                    <a:p>
                      <a:r>
                        <a:rPr lang="en-US" sz="2400" u="sng" dirty="0"/>
                        <a:t>2 Factor Levels:</a:t>
                      </a:r>
                    </a:p>
                    <a:p>
                      <a:r>
                        <a:rPr lang="en-US" sz="2400" dirty="0"/>
                        <a:t>Liberal</a:t>
                      </a:r>
                    </a:p>
                    <a:p>
                      <a:r>
                        <a:rPr lang="en-US" sz="2400" dirty="0"/>
                        <a:t>Conservative</a:t>
                      </a:r>
                    </a:p>
                  </a:txBody>
                  <a:tcPr/>
                </a:tc>
                <a:extLst>
                  <a:ext uri="{0D108BD9-81ED-4DB2-BD59-A6C34878D82A}">
                    <a16:rowId xmlns:a16="http://schemas.microsoft.com/office/drawing/2014/main" val="10001"/>
                  </a:ext>
                </a:extLst>
              </a:tr>
              <a:tr h="533400">
                <a:tc gridSpan="2">
                  <a:txBody>
                    <a:bodyPr/>
                    <a:lstStyle/>
                    <a:p>
                      <a:pPr algn="ctr"/>
                      <a:r>
                        <a:rPr lang="en-US" sz="2400" dirty="0"/>
                        <a:t>3</a:t>
                      </a:r>
                      <a:r>
                        <a:rPr lang="en-US" sz="2400" baseline="0" dirty="0"/>
                        <a:t>          X          2</a:t>
                      </a:r>
                      <a:endParaRPr lang="en-US" sz="2400"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8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13" name="Content Placeholder 2"/>
          <p:cNvSpPr>
            <a:spLocks noGrp="1"/>
          </p:cNvSpPr>
          <p:nvPr>
            <p:ph idx="1"/>
          </p:nvPr>
        </p:nvSpPr>
        <p:spPr>
          <a:xfrm>
            <a:off x="609600" y="3048000"/>
            <a:ext cx="8229600" cy="2057400"/>
          </a:xfrm>
        </p:spPr>
        <p:txBody>
          <a:bodyPr>
            <a:normAutofit/>
          </a:bodyPr>
          <a:lstStyle/>
          <a:p>
            <a:r>
              <a:rPr lang="en-US" sz="2400" b="1" i="1" dirty="0">
                <a:latin typeface="Arial" panose="020B0604020202020204" pitchFamily="34" charset="0"/>
                <a:cs typeface="Arial" panose="020B0604020202020204" pitchFamily="34" charset="0"/>
              </a:rPr>
              <a:t>Interaction Effects</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Ho</a:t>
            </a:r>
            <a:r>
              <a:rPr lang="en-US" sz="2400" dirty="0">
                <a:latin typeface="Arial" panose="020B0604020202020204" pitchFamily="34" charset="0"/>
                <a:cs typeface="Arial" panose="020B0604020202020204" pitchFamily="34" charset="0"/>
              </a:rPr>
              <a:t>: Factors A and B do not interact</a:t>
            </a:r>
            <a:endParaRPr lang="en-US" sz="2400" b="1" dirty="0">
              <a:latin typeface="Arial" panose="020B0604020202020204" pitchFamily="34" charset="0"/>
              <a:cs typeface="Arial" panose="020B0604020202020204" pitchFamily="34" charset="0"/>
            </a:endParaRPr>
          </a:p>
          <a:p>
            <a:pPr lvl="1"/>
            <a:r>
              <a:rPr lang="en-US" sz="2400" b="1" i="1" dirty="0">
                <a:latin typeface="Arial" panose="020B0604020202020204" pitchFamily="34" charset="0"/>
                <a:cs typeface="Arial" panose="020B0604020202020204" pitchFamily="34" charset="0"/>
              </a:rPr>
              <a:t>Ha</a:t>
            </a:r>
            <a:r>
              <a:rPr lang="en-US" sz="2400" dirty="0">
                <a:latin typeface="Arial" panose="020B0604020202020204" pitchFamily="34" charset="0"/>
                <a:cs typeface="Arial" panose="020B0604020202020204" pitchFamily="34" charset="0"/>
              </a:rPr>
              <a:t>: Factors A and B interact</a:t>
            </a:r>
            <a:endParaRPr lang="en-US" sz="2400" b="1"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242875171"/>
              </p:ext>
            </p:extLst>
          </p:nvPr>
        </p:nvGraphicFramePr>
        <p:xfrm>
          <a:off x="1686622" y="1219200"/>
          <a:ext cx="5770756" cy="1524000"/>
        </p:xfrm>
        <a:graphic>
          <a:graphicData uri="http://schemas.openxmlformats.org/drawingml/2006/table">
            <a:tbl>
              <a:tblPr/>
              <a:tblGrid>
                <a:gridCol w="2819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55956">
                  <a:extLst>
                    <a:ext uri="{9D8B030D-6E8A-4147-A177-3AD203B41FA5}">
                      <a16:colId xmlns:a16="http://schemas.microsoft.com/office/drawing/2014/main" val="20002"/>
                    </a:ext>
                  </a:extLst>
                </a:gridCol>
              </a:tblGrid>
              <a:tr h="640080">
                <a:tc>
                  <a:txBody>
                    <a:bodyPr/>
                    <a:lstStyle/>
                    <a:p>
                      <a:pPr marL="0" marR="0" algn="ctr">
                        <a:spcBef>
                          <a:spcPts val="0"/>
                        </a:spcBef>
                        <a:spcAft>
                          <a:spcPts val="0"/>
                        </a:spcAft>
                      </a:pPr>
                      <a:r>
                        <a:rPr lang="en-US" sz="2400" b="0" dirty="0">
                          <a:effectLst/>
                          <a:latin typeface="Times New Roman"/>
                          <a:ea typeface="Times New Roman"/>
                        </a:rPr>
                        <a:t> </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No stress</a:t>
                      </a: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recent stress</a:t>
                      </a:r>
                    </a:p>
                    <a:p>
                      <a:pPr marL="0" marR="0" algn="ctr">
                        <a:spcBef>
                          <a:spcPts val="0"/>
                        </a:spcBef>
                        <a:spcAft>
                          <a:spcPts val="0"/>
                        </a:spcAft>
                      </a:pPr>
                      <a:r>
                        <a:rPr lang="en-US" sz="2400" b="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pPr marL="0" marR="0" algn="ctr">
                        <a:spcBef>
                          <a:spcPts val="0"/>
                        </a:spcBef>
                        <a:spcAft>
                          <a:spcPts val="0"/>
                        </a:spcAft>
                      </a:pPr>
                      <a:r>
                        <a:rPr lang="en-US" sz="2400" b="0" dirty="0">
                          <a:effectLst/>
                          <a:latin typeface="Times New Roman"/>
                          <a:ea typeface="Times New Roman"/>
                        </a:rPr>
                        <a:t>High genetic risk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6</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12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gn="ctr">
                        <a:spcBef>
                          <a:spcPts val="0"/>
                        </a:spcBef>
                        <a:spcAft>
                          <a:spcPts val="0"/>
                        </a:spcAft>
                      </a:pPr>
                      <a:r>
                        <a:rPr lang="en-US" sz="2400" b="0" dirty="0">
                          <a:effectLst/>
                          <a:latin typeface="Times New Roman"/>
                          <a:ea typeface="Times New Roman"/>
                        </a:rPr>
                        <a:t>Low genetic risk (A)</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effectLst/>
                          <a:latin typeface="Times New Roman"/>
                          <a:ea typeface="Times New Roman"/>
                        </a:rPr>
                        <a:t>M = 2</a:t>
                      </a:r>
                      <a:endParaRPr lang="en-US"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592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715962"/>
          </a:xfrm>
        </p:spPr>
        <p:txBody>
          <a:bodyPr>
            <a:normAutofit/>
          </a:bodyPr>
          <a:lstStyle/>
          <a:p>
            <a:r>
              <a:rPr lang="en-US" dirty="0"/>
              <a:t>If we reject the omnibus null…</a:t>
            </a:r>
          </a:p>
        </p:txBody>
      </p:sp>
      <p:sp>
        <p:nvSpPr>
          <p:cNvPr id="3" name="Content Placeholder 2"/>
          <p:cNvSpPr>
            <a:spLocks noGrp="1"/>
          </p:cNvSpPr>
          <p:nvPr>
            <p:ph idx="1"/>
          </p:nvPr>
        </p:nvSpPr>
        <p:spPr>
          <a:xfrm>
            <a:off x="457200" y="990599"/>
            <a:ext cx="8229600" cy="3455437"/>
          </a:xfrm>
        </p:spPr>
        <p:txBody>
          <a:bodyPr>
            <a:noAutofit/>
          </a:bodyPr>
          <a:lstStyle/>
          <a:p>
            <a:pPr marL="0" indent="0">
              <a:buNone/>
            </a:pPr>
            <a:r>
              <a:rPr lang="en-US" sz="2400" b="1" dirty="0">
                <a:solidFill>
                  <a:schemeClr val="accent5"/>
                </a:solidFill>
                <a:latin typeface="Arial" panose="020B0604020202020204" pitchFamily="34" charset="0"/>
                <a:cs typeface="Arial" panose="020B0604020202020204" pitchFamily="34" charset="0"/>
              </a:rPr>
              <a:t>SS and F for interaction:</a:t>
            </a:r>
          </a:p>
          <a:p>
            <a:pPr marL="0" indent="0">
              <a:buNone/>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interaction is defined as the “extra” mean differences not accounted for by the main effects</a:t>
            </a:r>
          </a:p>
          <a:p>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between</a:t>
            </a:r>
            <a:r>
              <a:rPr lang="en-US" sz="2400" baseline="-25000" dirty="0">
                <a:latin typeface="Arial" panose="020B0604020202020204" pitchFamily="34" charset="0"/>
                <a:cs typeface="Arial" panose="020B0604020202020204" pitchFamily="34" charset="0"/>
              </a:rPr>
              <a:t> treatments </a:t>
            </a:r>
            <a:r>
              <a:rPr lang="en-US" sz="2400" dirty="0">
                <a:latin typeface="Arial" panose="020B0604020202020204" pitchFamily="34" charset="0"/>
                <a:cs typeface="Arial" panose="020B0604020202020204" pitchFamily="34" charset="0"/>
              </a:rPr>
              <a:t>– SS</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-SS</a:t>
            </a:r>
            <a:r>
              <a:rPr lang="en-US" sz="2400" baseline="-25000" dirty="0">
                <a:latin typeface="Arial" panose="020B0604020202020204" pitchFamily="34" charset="0"/>
                <a:cs typeface="Arial" panose="020B0604020202020204" pitchFamily="34" charset="0"/>
              </a:rPr>
              <a:t>B</a:t>
            </a:r>
          </a:p>
          <a:p>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between</a:t>
            </a:r>
            <a:r>
              <a:rPr lang="en-US" sz="2400" baseline="-25000" dirty="0">
                <a:latin typeface="Arial" panose="020B0604020202020204" pitchFamily="34" charset="0"/>
                <a:cs typeface="Arial" panose="020B0604020202020204" pitchFamily="34" charset="0"/>
              </a:rPr>
              <a:t> treatments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B</a:t>
            </a:r>
            <a:endParaRPr lang="en-US" sz="2400" baseline="-25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t>
            </a:r>
            <a:r>
              <a:rPr lang="en-US" sz="2400" dirty="0" err="1">
                <a:latin typeface="Arial" panose="020B0604020202020204" pitchFamily="34" charset="0"/>
                <a:cs typeface="Arial" panose="020B0604020202020204" pitchFamily="34" charset="0"/>
              </a:rPr>
              <a:t>MS</a:t>
            </a:r>
            <a:r>
              <a:rPr lang="en-US" sz="2400" baseline="-25000" dirty="0" err="1">
                <a:latin typeface="Arial" panose="020B0604020202020204" pitchFamily="34" charset="0"/>
                <a:cs typeface="Arial" panose="020B0604020202020204" pitchFamily="34" charset="0"/>
              </a:rPr>
              <a:t>AxB</a:t>
            </a:r>
            <a:r>
              <a:rPr lang="en-US" sz="2400" dirty="0">
                <a:latin typeface="Arial" panose="020B0604020202020204" pitchFamily="34" charset="0"/>
                <a:cs typeface="Arial" panose="020B0604020202020204" pitchFamily="34" charset="0"/>
              </a:rPr>
              <a:t>/MS</a:t>
            </a:r>
            <a:r>
              <a:rPr lang="en-US" sz="2400" baseline="-25000" dirty="0">
                <a:latin typeface="Arial" panose="020B0604020202020204" pitchFamily="34" charset="0"/>
                <a:cs typeface="Arial" panose="020B0604020202020204" pitchFamily="34" charset="0"/>
              </a:rPr>
              <a:t>E</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ounded Rectangle 7"/>
          <p:cNvSpPr>
            <a:spLocks noChangeAspect="1"/>
          </p:cNvSpPr>
          <p:nvPr/>
        </p:nvSpPr>
        <p:spPr>
          <a:xfrm>
            <a:off x="4658870" y="3761363"/>
            <a:ext cx="2199130"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Between Treatment</a:t>
            </a:r>
          </a:p>
          <a:p>
            <a:pPr algn="ctr"/>
            <a:r>
              <a:rPr lang="en-US" dirty="0"/>
              <a:t>Variability</a:t>
            </a:r>
          </a:p>
          <a:p>
            <a:pPr algn="ctr"/>
            <a:r>
              <a:rPr lang="en-US" dirty="0" err="1"/>
              <a:t>SS</a:t>
            </a:r>
            <a:r>
              <a:rPr lang="en-US" baseline="-25000" dirty="0" err="1"/>
              <a:t>between</a:t>
            </a:r>
            <a:r>
              <a:rPr lang="en-US" baseline="-25000" dirty="0"/>
              <a:t> treatment</a:t>
            </a:r>
          </a:p>
        </p:txBody>
      </p:sp>
      <p:sp>
        <p:nvSpPr>
          <p:cNvPr id="9" name="Rounded Rectangle 8"/>
          <p:cNvSpPr>
            <a:spLocks noChangeAspect="1"/>
          </p:cNvSpPr>
          <p:nvPr/>
        </p:nvSpPr>
        <p:spPr>
          <a:xfrm>
            <a:off x="2943311" y="5449837"/>
            <a:ext cx="1485899"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Factor A Variability</a:t>
            </a:r>
          </a:p>
          <a:p>
            <a:pPr algn="ctr"/>
            <a:r>
              <a:rPr lang="en-US" dirty="0"/>
              <a:t>SS</a:t>
            </a:r>
            <a:r>
              <a:rPr lang="en-US" baseline="-25000" dirty="0"/>
              <a:t>A</a:t>
            </a:r>
          </a:p>
        </p:txBody>
      </p:sp>
      <p:sp>
        <p:nvSpPr>
          <p:cNvPr id="10" name="Rounded Rectangle 9"/>
          <p:cNvSpPr>
            <a:spLocks noChangeAspect="1"/>
          </p:cNvSpPr>
          <p:nvPr/>
        </p:nvSpPr>
        <p:spPr>
          <a:xfrm>
            <a:off x="4832006" y="5444814"/>
            <a:ext cx="1427813"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Factor B Variability</a:t>
            </a:r>
          </a:p>
          <a:p>
            <a:pPr algn="ctr"/>
            <a:r>
              <a:rPr lang="en-US" dirty="0"/>
              <a:t>SS</a:t>
            </a:r>
            <a:r>
              <a:rPr lang="en-US" baseline="-25000" dirty="0"/>
              <a:t>B</a:t>
            </a:r>
          </a:p>
        </p:txBody>
      </p:sp>
      <p:cxnSp>
        <p:nvCxnSpPr>
          <p:cNvPr id="12" name="Straight Arrow Connector 11"/>
          <p:cNvCxnSpPr>
            <a:cxnSpLocks noChangeAspect="1"/>
          </p:cNvCxnSpPr>
          <p:nvPr/>
        </p:nvCxnSpPr>
        <p:spPr>
          <a:xfrm flipH="1">
            <a:off x="4095127" y="4498821"/>
            <a:ext cx="668166" cy="9171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noChangeAspect="1"/>
          </p:cNvCxnSpPr>
          <p:nvPr/>
        </p:nvCxnSpPr>
        <p:spPr>
          <a:xfrm>
            <a:off x="6629400" y="4523129"/>
            <a:ext cx="668549" cy="8954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a:spLocks noChangeAspect="1"/>
          </p:cNvSpPr>
          <p:nvPr/>
        </p:nvSpPr>
        <p:spPr>
          <a:xfrm>
            <a:off x="6858000" y="5471322"/>
            <a:ext cx="1489954" cy="8915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Interaction Variability</a:t>
            </a:r>
          </a:p>
          <a:p>
            <a:pPr algn="ctr"/>
            <a:r>
              <a:rPr lang="en-US" dirty="0"/>
              <a:t>SS</a:t>
            </a:r>
            <a:r>
              <a:rPr lang="en-US" baseline="-25000" dirty="0"/>
              <a:t>AB</a:t>
            </a:r>
          </a:p>
        </p:txBody>
      </p:sp>
      <p:cxnSp>
        <p:nvCxnSpPr>
          <p:cNvPr id="15" name="Straight Arrow Connector 14"/>
          <p:cNvCxnSpPr>
            <a:cxnSpLocks noChangeAspect="1"/>
          </p:cNvCxnSpPr>
          <p:nvPr/>
        </p:nvCxnSpPr>
        <p:spPr>
          <a:xfrm>
            <a:off x="5545912" y="4652903"/>
            <a:ext cx="0" cy="7656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02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838571"/>
              </p:ext>
            </p:extLst>
          </p:nvPr>
        </p:nvGraphicFramePr>
        <p:xfrm>
          <a:off x="114300" y="609600"/>
          <a:ext cx="8610601" cy="2697480"/>
        </p:xfrm>
        <a:graphic>
          <a:graphicData uri="http://schemas.openxmlformats.org/drawingml/2006/table">
            <a:tbl>
              <a:tblPr firstRow="1" firstCol="1">
                <a:tableStyleId>{35758FB7-9AC5-4552-8A53-C91805E547FA}</a:tableStyleId>
              </a:tblPr>
              <a:tblGrid>
                <a:gridCol w="1380945">
                  <a:extLst>
                    <a:ext uri="{9D8B030D-6E8A-4147-A177-3AD203B41FA5}">
                      <a16:colId xmlns:a16="http://schemas.microsoft.com/office/drawing/2014/main" val="20000"/>
                    </a:ext>
                  </a:extLst>
                </a:gridCol>
                <a:gridCol w="2274498">
                  <a:extLst>
                    <a:ext uri="{9D8B030D-6E8A-4147-A177-3AD203B41FA5}">
                      <a16:colId xmlns:a16="http://schemas.microsoft.com/office/drawing/2014/main" val="20001"/>
                    </a:ext>
                  </a:extLst>
                </a:gridCol>
                <a:gridCol w="1624642">
                  <a:extLst>
                    <a:ext uri="{9D8B030D-6E8A-4147-A177-3AD203B41FA5}">
                      <a16:colId xmlns:a16="http://schemas.microsoft.com/office/drawing/2014/main" val="20002"/>
                    </a:ext>
                  </a:extLst>
                </a:gridCol>
                <a:gridCol w="1624642">
                  <a:extLst>
                    <a:ext uri="{9D8B030D-6E8A-4147-A177-3AD203B41FA5}">
                      <a16:colId xmlns:a16="http://schemas.microsoft.com/office/drawing/2014/main" val="20003"/>
                    </a:ext>
                  </a:extLst>
                </a:gridCol>
                <a:gridCol w="1705874">
                  <a:extLst>
                    <a:ext uri="{9D8B030D-6E8A-4147-A177-3AD203B41FA5}">
                      <a16:colId xmlns:a16="http://schemas.microsoft.com/office/drawing/2014/main" val="20004"/>
                    </a:ext>
                  </a:extLst>
                </a:gridCol>
              </a:tblGrid>
              <a:tr h="487679">
                <a:tc>
                  <a:txBody>
                    <a:bodyPr/>
                    <a:lstStyle/>
                    <a:p>
                      <a:pPr marL="0" marR="0" algn="ctr">
                        <a:spcBef>
                          <a:spcPts val="0"/>
                        </a:spcBef>
                        <a:spcAft>
                          <a:spcPts val="0"/>
                        </a:spcAft>
                      </a:pPr>
                      <a:r>
                        <a:rPr lang="en-US" sz="2400" dirty="0">
                          <a:effectLst/>
                        </a:rPr>
                        <a:t>Source</a:t>
                      </a:r>
                    </a:p>
                    <a:p>
                      <a:pPr marL="0" marR="0" algn="ctr">
                        <a:spcBef>
                          <a:spcPts val="0"/>
                        </a:spcBef>
                        <a:spcAft>
                          <a:spcPts val="0"/>
                        </a:spcAft>
                      </a:pPr>
                      <a:r>
                        <a:rPr lang="en-US" sz="2400" dirty="0">
                          <a:effectLst/>
                        </a:rPr>
                        <a:t> </a:t>
                      </a:r>
                      <a:endParaRPr lang="en-US" sz="24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a:effectLst/>
                        </a:rPr>
                        <a:t>SS</a:t>
                      </a:r>
                      <a:endParaRPr lang="en-US" sz="1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err="1">
                          <a:effectLst/>
                        </a:rPr>
                        <a:t>df</a:t>
                      </a:r>
                      <a:endParaRPr lang="en-US" sz="1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3200" dirty="0">
                          <a:effectLst/>
                        </a:rPr>
                        <a:t>MS</a:t>
                      </a:r>
                      <a:endParaRPr lang="en-US" sz="12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3200">
                          <a:effectLst/>
                        </a:rPr>
                        <a:t>F</a:t>
                      </a:r>
                      <a:endParaRPr lang="en-US" sz="1200">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400" dirty="0">
                          <a:solidFill>
                            <a:schemeClr val="bg1"/>
                          </a:solidFill>
                          <a:effectLst/>
                        </a:rPr>
                        <a:t>Between</a:t>
                      </a: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400" kern="1200" dirty="0">
                          <a:effectLst/>
                          <a:sym typeface="Symbol"/>
                        </a:rPr>
                        <a:t></a:t>
                      </a:r>
                      <a:r>
                        <a:rPr lang="de-DE" sz="2400" kern="1200" dirty="0">
                          <a:effectLst/>
                        </a:rPr>
                        <a:t>[(T</a:t>
                      </a:r>
                      <a:r>
                        <a:rPr lang="de-DE" sz="2400" kern="1200" baseline="30000" dirty="0">
                          <a:effectLst/>
                        </a:rPr>
                        <a:t>2</a:t>
                      </a:r>
                      <a:r>
                        <a:rPr lang="de-DE" sz="2400" kern="1200" dirty="0">
                          <a:effectLst/>
                        </a:rPr>
                        <a:t>/n)] - G</a:t>
                      </a:r>
                      <a:r>
                        <a:rPr lang="de-DE" sz="2400" kern="1200" baseline="30000" dirty="0">
                          <a:effectLst/>
                        </a:rPr>
                        <a:t>2</a:t>
                      </a:r>
                      <a:r>
                        <a:rPr lang="de-DE" sz="2400" kern="1200" dirty="0">
                          <a:effectLst/>
                        </a:rPr>
                        <a:t>/N</a:t>
                      </a:r>
                      <a:endParaRPr lang="en-US" sz="2400" dirty="0"/>
                    </a:p>
                  </a:txBody>
                  <a:tcPr marL="68580" marR="68580" marT="0" marB="0">
                    <a:solidFill>
                      <a:schemeClr val="bg1"/>
                    </a:solidFill>
                  </a:tcPr>
                </a:tc>
                <a:tc>
                  <a:txBody>
                    <a:bodyPr/>
                    <a:lstStyle/>
                    <a:p>
                      <a:pPr algn="l"/>
                      <a:r>
                        <a:rPr lang="en-US" sz="2400" dirty="0"/>
                        <a:t>ab-1</a:t>
                      </a:r>
                    </a:p>
                  </a:txBody>
                  <a:tcPr marL="68580" marR="68580" marT="0" marB="0">
                    <a:solidFill>
                      <a:schemeClr val="bg1"/>
                    </a:solidFill>
                  </a:tcPr>
                </a:tc>
                <a:tc>
                  <a:txBody>
                    <a:bodyPr/>
                    <a:lstStyle/>
                    <a:p>
                      <a:pPr marL="0" marR="0" algn="ctr">
                        <a:spcBef>
                          <a:spcPts val="0"/>
                        </a:spcBef>
                        <a:spcAft>
                          <a:spcPts val="0"/>
                        </a:spcAft>
                      </a:pPr>
                      <a:r>
                        <a:rPr lang="en-US" sz="2400" dirty="0">
                          <a:effectLst/>
                        </a:rPr>
                        <a:t>SS</a:t>
                      </a:r>
                      <a:r>
                        <a:rPr lang="en-US" sz="2400" baseline="0" dirty="0">
                          <a:effectLst/>
                        </a:rPr>
                        <a:t>BT</a:t>
                      </a:r>
                      <a:r>
                        <a:rPr lang="en-US" sz="2400" dirty="0">
                          <a:effectLst/>
                        </a:rPr>
                        <a:t>/</a:t>
                      </a:r>
                      <a:r>
                        <a:rPr lang="en-US" sz="2400" dirty="0" err="1">
                          <a:effectLst/>
                        </a:rPr>
                        <a:t>df</a:t>
                      </a:r>
                      <a:r>
                        <a:rPr lang="en-US" sz="2400" baseline="-25000" dirty="0" err="1">
                          <a:effectLst/>
                        </a:rPr>
                        <a:t>bt</a:t>
                      </a:r>
                      <a:endParaRPr lang="en-US" sz="24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MSBT/MSE</a:t>
                      </a:r>
                      <a:endParaRPr lang="en-US" sz="24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762000">
                <a:tc>
                  <a:txBody>
                    <a:bodyPr/>
                    <a:lstStyle/>
                    <a:p>
                      <a:pPr marL="0" marR="0">
                        <a:spcBef>
                          <a:spcPts val="0"/>
                        </a:spcBef>
                        <a:spcAft>
                          <a:spcPts val="0"/>
                        </a:spcAft>
                      </a:pPr>
                      <a:r>
                        <a:rPr lang="en-US" sz="2400" dirty="0">
                          <a:solidFill>
                            <a:schemeClr val="bg1"/>
                          </a:solidFill>
                          <a:effectLst/>
                        </a:rPr>
                        <a:t>Within/</a:t>
                      </a:r>
                    </a:p>
                    <a:p>
                      <a:pPr marL="0" marR="0">
                        <a:spcBef>
                          <a:spcPts val="0"/>
                        </a:spcBef>
                        <a:spcAft>
                          <a:spcPts val="0"/>
                        </a:spcAft>
                      </a:pPr>
                      <a:r>
                        <a:rPr lang="en-US" sz="2400" dirty="0">
                          <a:solidFill>
                            <a:schemeClr val="bg1"/>
                          </a:solidFill>
                          <a:effectLst/>
                        </a:rPr>
                        <a:t>Error</a:t>
                      </a: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400" kern="1200" dirty="0">
                          <a:effectLst/>
                          <a:sym typeface="Symbol"/>
                        </a:rPr>
                        <a:t></a:t>
                      </a:r>
                      <a:r>
                        <a:rPr lang="en-US" sz="2400" kern="1200" dirty="0">
                          <a:effectLst/>
                        </a:rPr>
                        <a:t>[</a:t>
                      </a:r>
                      <a:r>
                        <a:rPr lang="en-US" sz="2400" kern="1200" dirty="0">
                          <a:effectLst/>
                          <a:sym typeface="Symbol"/>
                        </a:rPr>
                        <a:t></a:t>
                      </a:r>
                      <a:r>
                        <a:rPr lang="en-US" sz="2400" kern="1200" dirty="0">
                          <a:effectLst/>
                        </a:rPr>
                        <a:t>(x</a:t>
                      </a:r>
                      <a:r>
                        <a:rPr lang="en-US" sz="2400" kern="1200" baseline="30000" dirty="0">
                          <a:effectLst/>
                        </a:rPr>
                        <a:t>2</a:t>
                      </a:r>
                      <a:r>
                        <a:rPr lang="en-US" sz="2400" kern="1200" dirty="0">
                          <a:effectLst/>
                        </a:rPr>
                        <a:t>) – (T</a:t>
                      </a:r>
                      <a:r>
                        <a:rPr lang="en-US" sz="2400" kern="1200" baseline="30000" dirty="0">
                          <a:effectLst/>
                        </a:rPr>
                        <a:t>2</a:t>
                      </a:r>
                      <a:r>
                        <a:rPr lang="en-US" sz="2400" kern="1200" dirty="0">
                          <a:effectLst/>
                        </a:rPr>
                        <a:t>/n)]</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a:t>
                      </a:r>
                      <a:r>
                        <a:rPr lang="en-US" sz="2400" dirty="0" err="1"/>
                        <a:t>ab</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400" dirty="0">
                          <a:effectLst/>
                        </a:rPr>
                        <a:t>SS</a:t>
                      </a:r>
                      <a:r>
                        <a:rPr lang="en-US" sz="2400" baseline="0" dirty="0">
                          <a:effectLst/>
                        </a:rPr>
                        <a:t>E</a:t>
                      </a:r>
                      <a:r>
                        <a:rPr lang="en-US" sz="2400" dirty="0">
                          <a:effectLst/>
                        </a:rPr>
                        <a:t>/</a:t>
                      </a:r>
                      <a:r>
                        <a:rPr lang="en-US" sz="2400" dirty="0" err="1">
                          <a:effectLst/>
                        </a:rPr>
                        <a:t>df</a:t>
                      </a:r>
                      <a:r>
                        <a:rPr lang="en-US" sz="2400" baseline="-25000" dirty="0" err="1">
                          <a:effectLst/>
                        </a:rPr>
                        <a:t>E</a:t>
                      </a:r>
                      <a:endParaRPr lang="en-US" sz="24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24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Total</a:t>
                      </a:r>
                    </a:p>
                    <a:p>
                      <a:pPr marL="0" marR="0">
                        <a:spcBef>
                          <a:spcPts val="0"/>
                        </a:spcBef>
                        <a:spcAft>
                          <a:spcPts val="0"/>
                        </a:spcAft>
                      </a:pPr>
                      <a:endParaRPr lang="en-US" sz="24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sym typeface="Symbol"/>
                        </a:rPr>
                        <a:t></a:t>
                      </a:r>
                      <a:r>
                        <a:rPr lang="de-DE" sz="2400" kern="1200" dirty="0">
                          <a:effectLst/>
                        </a:rPr>
                        <a:t>(x</a:t>
                      </a:r>
                      <a:r>
                        <a:rPr lang="de-DE" sz="2400" kern="1200" baseline="30000" dirty="0">
                          <a:effectLst/>
                        </a:rPr>
                        <a:t>2</a:t>
                      </a:r>
                      <a:r>
                        <a:rPr lang="de-DE" sz="2400" kern="1200" dirty="0">
                          <a:effectLst/>
                        </a:rPr>
                        <a:t>) - G</a:t>
                      </a:r>
                      <a:r>
                        <a:rPr lang="de-DE" sz="2400" kern="1200" baseline="30000" dirty="0">
                          <a:effectLst/>
                        </a:rPr>
                        <a:t>2</a:t>
                      </a:r>
                      <a:r>
                        <a:rPr lang="de-DE" sz="2400" kern="1200" dirty="0">
                          <a:effectLst/>
                        </a:rPr>
                        <a:t>/N</a:t>
                      </a:r>
                      <a:endParaRPr lang="en-US" sz="2400" dirty="0"/>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N-1</a:t>
                      </a:r>
                    </a:p>
                    <a:p>
                      <a:pPr marL="0" marR="0" algn="l">
                        <a:spcBef>
                          <a:spcPts val="0"/>
                        </a:spcBef>
                        <a:spcAft>
                          <a:spcPts val="0"/>
                        </a:spcAft>
                      </a:pPr>
                      <a:endParaRPr lang="en-US" sz="24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12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endParaRPr lang="en-US" sz="1200" dirty="0">
                        <a:effectLst/>
                        <a:latin typeface="Courier New"/>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7065797"/>
              </p:ext>
            </p:extLst>
          </p:nvPr>
        </p:nvGraphicFramePr>
        <p:xfrm>
          <a:off x="114301" y="3886200"/>
          <a:ext cx="8610602" cy="2484120"/>
        </p:xfrm>
        <a:graphic>
          <a:graphicData uri="http://schemas.openxmlformats.org/drawingml/2006/table">
            <a:tbl>
              <a:tblPr firstRow="1" firstCol="1">
                <a:tableStyleId>{35758FB7-9AC5-4552-8A53-C91805E547FA}</a:tableStyleId>
              </a:tblPr>
              <a:tblGrid>
                <a:gridCol w="1380946">
                  <a:extLst>
                    <a:ext uri="{9D8B030D-6E8A-4147-A177-3AD203B41FA5}">
                      <a16:colId xmlns:a16="http://schemas.microsoft.com/office/drawing/2014/main" val="20000"/>
                    </a:ext>
                  </a:extLst>
                </a:gridCol>
                <a:gridCol w="2274498">
                  <a:extLst>
                    <a:ext uri="{9D8B030D-6E8A-4147-A177-3AD203B41FA5}">
                      <a16:colId xmlns:a16="http://schemas.microsoft.com/office/drawing/2014/main" val="20001"/>
                    </a:ext>
                  </a:extLst>
                </a:gridCol>
                <a:gridCol w="1624642">
                  <a:extLst>
                    <a:ext uri="{9D8B030D-6E8A-4147-A177-3AD203B41FA5}">
                      <a16:colId xmlns:a16="http://schemas.microsoft.com/office/drawing/2014/main" val="20002"/>
                    </a:ext>
                  </a:extLst>
                </a:gridCol>
                <a:gridCol w="1624642">
                  <a:extLst>
                    <a:ext uri="{9D8B030D-6E8A-4147-A177-3AD203B41FA5}">
                      <a16:colId xmlns:a16="http://schemas.microsoft.com/office/drawing/2014/main" val="20003"/>
                    </a:ext>
                  </a:extLst>
                </a:gridCol>
                <a:gridCol w="1705874">
                  <a:extLst>
                    <a:ext uri="{9D8B030D-6E8A-4147-A177-3AD203B41FA5}">
                      <a16:colId xmlns:a16="http://schemas.microsoft.com/office/drawing/2014/main" val="20004"/>
                    </a:ext>
                  </a:extLst>
                </a:gridCol>
              </a:tblGrid>
              <a:tr h="457200">
                <a:tc>
                  <a:txBody>
                    <a:bodyPr/>
                    <a:lstStyle/>
                    <a:p>
                      <a:pPr marL="0" marR="0" algn="ctr">
                        <a:spcBef>
                          <a:spcPts val="0"/>
                        </a:spcBef>
                        <a:spcAft>
                          <a:spcPts val="0"/>
                        </a:spcAft>
                      </a:pPr>
                      <a:r>
                        <a:rPr lang="en-US" sz="2200" dirty="0">
                          <a:effectLst/>
                        </a:rPr>
                        <a:t>Source</a:t>
                      </a:r>
                    </a:p>
                    <a:p>
                      <a:pPr marL="0" marR="0" algn="ctr">
                        <a:spcBef>
                          <a:spcPts val="0"/>
                        </a:spcBef>
                        <a:spcAft>
                          <a:spcPts val="0"/>
                        </a:spcAft>
                      </a:pPr>
                      <a:r>
                        <a:rPr lang="en-US" sz="2200" dirty="0">
                          <a:effectLst/>
                        </a:rPr>
                        <a:t> </a:t>
                      </a:r>
                      <a:endParaRPr lang="en-US" sz="22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a:effectLst/>
                        </a:rPr>
                        <a:t>SS</a:t>
                      </a:r>
                      <a:endParaRPr lang="en-US" sz="11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err="1">
                          <a:effectLst/>
                        </a:rPr>
                        <a:t>df</a:t>
                      </a:r>
                      <a:endParaRPr lang="en-US" sz="1100" dirty="0">
                        <a:effectLst/>
                        <a:latin typeface="Courier New"/>
                        <a:ea typeface="Times New Roman"/>
                        <a:cs typeface="Times New Roman"/>
                      </a:endParaRPr>
                    </a:p>
                  </a:txBody>
                  <a:tcPr marL="68580" marR="68580" marT="0" marB="0"/>
                </a:tc>
                <a:tc>
                  <a:txBody>
                    <a:bodyPr/>
                    <a:lstStyle/>
                    <a:p>
                      <a:pPr marL="0" marR="0" algn="ctr">
                        <a:spcBef>
                          <a:spcPts val="0"/>
                        </a:spcBef>
                        <a:spcAft>
                          <a:spcPts val="0"/>
                        </a:spcAft>
                      </a:pPr>
                      <a:r>
                        <a:rPr lang="en-US" sz="2800" dirty="0">
                          <a:effectLst/>
                        </a:rPr>
                        <a:t>MS</a:t>
                      </a:r>
                      <a:endParaRPr lang="en-US" sz="11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800">
                          <a:effectLst/>
                        </a:rPr>
                        <a:t>F</a:t>
                      </a:r>
                      <a:endParaRPr lang="en-US" sz="1100">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200" dirty="0">
                          <a:solidFill>
                            <a:schemeClr val="bg1"/>
                          </a:solidFill>
                          <a:effectLst/>
                        </a:rPr>
                        <a:t>Factor</a:t>
                      </a:r>
                      <a:r>
                        <a:rPr lang="en-US" sz="2200" baseline="0" dirty="0">
                          <a:solidFill>
                            <a:schemeClr val="bg1"/>
                          </a:solidFill>
                          <a:effectLst/>
                        </a:rPr>
                        <a:t> A</a:t>
                      </a: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200" kern="1200" dirty="0">
                          <a:effectLst/>
                          <a:sym typeface="Symbol"/>
                        </a:rPr>
                        <a:t></a:t>
                      </a:r>
                      <a:r>
                        <a:rPr lang="de-DE" sz="2200" kern="1200" dirty="0">
                          <a:effectLst/>
                        </a:rPr>
                        <a:t>(T</a:t>
                      </a:r>
                      <a:r>
                        <a:rPr lang="de-DE" sz="2200" kern="1200" baseline="-25000" dirty="0">
                          <a:effectLst/>
                        </a:rPr>
                        <a:t>a</a:t>
                      </a:r>
                      <a:r>
                        <a:rPr lang="de-DE" sz="2200" kern="1200" baseline="30000" dirty="0">
                          <a:effectLst/>
                        </a:rPr>
                        <a:t>2</a:t>
                      </a:r>
                      <a:r>
                        <a:rPr lang="de-DE" sz="2200" kern="1200" dirty="0">
                          <a:effectLst/>
                        </a:rPr>
                        <a:t>/n) - G</a:t>
                      </a:r>
                      <a:r>
                        <a:rPr lang="de-DE" sz="2200" kern="1200" baseline="30000" dirty="0">
                          <a:effectLst/>
                        </a:rPr>
                        <a:t>2</a:t>
                      </a:r>
                      <a:r>
                        <a:rPr lang="de-DE" sz="2200" kern="1200" dirty="0">
                          <a:effectLst/>
                        </a:rPr>
                        <a:t>/N</a:t>
                      </a:r>
                      <a:endParaRPr lang="en-US" sz="2200" dirty="0"/>
                    </a:p>
                  </a:txBody>
                  <a:tcPr marL="68580" marR="68580" marT="0" marB="0">
                    <a:solidFill>
                      <a:schemeClr val="bg1"/>
                    </a:solidFill>
                  </a:tcPr>
                </a:tc>
                <a:tc>
                  <a:txBody>
                    <a:bodyPr/>
                    <a:lstStyle/>
                    <a:p>
                      <a:pPr algn="l"/>
                      <a:r>
                        <a:rPr lang="en-US" sz="2000" dirty="0"/>
                        <a:t>a-1</a:t>
                      </a:r>
                    </a:p>
                  </a:txBody>
                  <a:tcPr marL="68580" marR="68580" marT="0" marB="0">
                    <a:solidFill>
                      <a:schemeClr val="bg1"/>
                    </a:solidFill>
                  </a:tcPr>
                </a:tc>
                <a:tc>
                  <a:txBody>
                    <a:bodyPr/>
                    <a:lstStyle/>
                    <a:p>
                      <a:pPr marL="0" marR="0" algn="ctr">
                        <a:spcBef>
                          <a:spcPts val="0"/>
                        </a:spcBef>
                        <a:spcAft>
                          <a:spcPts val="0"/>
                        </a:spcAft>
                      </a:pPr>
                      <a:r>
                        <a:rPr lang="en-US" sz="2000" dirty="0">
                          <a:effectLst/>
                        </a:rPr>
                        <a:t>SSA/</a:t>
                      </a:r>
                      <a:r>
                        <a:rPr lang="en-US" sz="2000" dirty="0" err="1">
                          <a:effectLst/>
                        </a:rPr>
                        <a:t>df</a:t>
                      </a:r>
                      <a:r>
                        <a:rPr lang="en-US" sz="2000" baseline="-25000" dirty="0" err="1">
                          <a:effectLst/>
                        </a:rPr>
                        <a:t>a</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MSA/MSE</a:t>
                      </a: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472440">
                <a:tc>
                  <a:txBody>
                    <a:bodyPr/>
                    <a:lstStyle/>
                    <a:p>
                      <a:pPr marL="0" marR="0">
                        <a:spcBef>
                          <a:spcPts val="0"/>
                        </a:spcBef>
                        <a:spcAft>
                          <a:spcPts val="0"/>
                        </a:spcAft>
                      </a:pPr>
                      <a:r>
                        <a:rPr lang="en-US" sz="2200" dirty="0">
                          <a:solidFill>
                            <a:schemeClr val="bg1"/>
                          </a:solidFill>
                          <a:effectLst/>
                        </a:rPr>
                        <a:t>Factor B</a:t>
                      </a:r>
                    </a:p>
                    <a:p>
                      <a:pPr marL="0" marR="0">
                        <a:spcBef>
                          <a:spcPts val="0"/>
                        </a:spcBef>
                        <a:spcAft>
                          <a:spcPts val="0"/>
                        </a:spcAft>
                      </a:pP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algn="l"/>
                      <a:r>
                        <a:rPr lang="en-US" sz="2200" kern="1200" dirty="0">
                          <a:effectLst/>
                          <a:sym typeface="Symbol"/>
                        </a:rPr>
                        <a:t></a:t>
                      </a:r>
                      <a:r>
                        <a:rPr lang="de-DE" sz="2200" kern="1200" dirty="0">
                          <a:effectLst/>
                        </a:rPr>
                        <a:t>(T</a:t>
                      </a:r>
                      <a:r>
                        <a:rPr lang="de-DE" sz="2200" kern="1200" baseline="-25000" dirty="0">
                          <a:effectLst/>
                        </a:rPr>
                        <a:t>b</a:t>
                      </a:r>
                      <a:r>
                        <a:rPr lang="de-DE" sz="2200" kern="1200" baseline="30000" dirty="0">
                          <a:effectLst/>
                        </a:rPr>
                        <a:t>2</a:t>
                      </a:r>
                      <a:r>
                        <a:rPr lang="de-DE" sz="2200" kern="1200" dirty="0">
                          <a:effectLst/>
                        </a:rPr>
                        <a:t>/n) - G</a:t>
                      </a:r>
                      <a:r>
                        <a:rPr lang="de-DE" sz="2200" kern="1200" baseline="30000" dirty="0">
                          <a:effectLst/>
                        </a:rPr>
                        <a:t>2</a:t>
                      </a:r>
                      <a:r>
                        <a:rPr lang="de-DE" sz="2200" kern="1200" dirty="0">
                          <a:effectLst/>
                        </a:rPr>
                        <a:t>/N</a:t>
                      </a:r>
                      <a:endParaRPr lang="en-US" sz="2200" dirty="0"/>
                    </a:p>
                    <a:p>
                      <a:pPr marL="0" marR="0" algn="l">
                        <a:spcBef>
                          <a:spcPts val="0"/>
                        </a:spcBef>
                        <a:spcAft>
                          <a:spcPts val="0"/>
                        </a:spcAft>
                      </a:pPr>
                      <a:endParaRPr lang="en-US" sz="2200" dirty="0">
                        <a:effectLst/>
                        <a:latin typeface="Courier New"/>
                        <a:ea typeface="Times New Roman"/>
                        <a:cs typeface="Times New Roman"/>
                      </a:endParaRPr>
                    </a:p>
                  </a:txBody>
                  <a:tcPr marL="68580" marR="68580" marT="0" marB="0">
                    <a:solidFill>
                      <a:schemeClr val="bg1"/>
                    </a:solidFill>
                  </a:tcPr>
                </a:tc>
                <a:tc>
                  <a:txBody>
                    <a:bodyPr/>
                    <a:lstStyle/>
                    <a:p>
                      <a:pPr algn="l"/>
                      <a:r>
                        <a:rPr lang="en-US" sz="2000" dirty="0"/>
                        <a:t>b-1</a:t>
                      </a:r>
                    </a:p>
                    <a:p>
                      <a:pPr marL="0" marR="0" algn="l">
                        <a:spcBef>
                          <a:spcPts val="0"/>
                        </a:spcBef>
                        <a:spcAft>
                          <a:spcPts val="0"/>
                        </a:spcAft>
                      </a:pPr>
                      <a:endParaRPr lang="en-US" sz="20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SSB/</a:t>
                      </a:r>
                      <a:r>
                        <a:rPr lang="en-US" sz="2000" dirty="0" err="1">
                          <a:effectLst/>
                        </a:rPr>
                        <a:t>df</a:t>
                      </a:r>
                      <a:r>
                        <a:rPr lang="en-US" sz="2000" baseline="-25000" dirty="0" err="1">
                          <a:effectLst/>
                        </a:rPr>
                        <a:t>b</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MSB/MSE</a:t>
                      </a:r>
                    </a:p>
                    <a:p>
                      <a:pPr marL="0" marR="0" algn="ctr">
                        <a:spcBef>
                          <a:spcPts val="0"/>
                        </a:spcBef>
                        <a:spcAft>
                          <a:spcPts val="0"/>
                        </a:spcAft>
                      </a:pP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effectLst/>
                        </a:rPr>
                        <a:t>Interact</a:t>
                      </a:r>
                    </a:p>
                    <a:p>
                      <a:pPr marL="0" marR="0">
                        <a:spcBef>
                          <a:spcPts val="0"/>
                        </a:spcBef>
                        <a:spcAft>
                          <a:spcPts val="0"/>
                        </a:spcAft>
                      </a:pPr>
                      <a:endParaRPr lang="en-US" sz="2200" dirty="0">
                        <a:solidFill>
                          <a:schemeClr val="bg1"/>
                        </a:solidFill>
                        <a:effectLst/>
                        <a:latin typeface="Courier New"/>
                        <a:ea typeface="Times New Roman"/>
                        <a:cs typeface="Times New Roman"/>
                      </a:endParaRPr>
                    </a:p>
                  </a:txBody>
                  <a:tcPr marL="68580" marR="68580" marT="0" marB="0">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effectLst/>
                          <a:sym typeface="Symbol"/>
                        </a:rPr>
                        <a:t>SSBT-SSA-SSB</a:t>
                      </a:r>
                      <a:endParaRPr lang="en-US" sz="2200" dirty="0"/>
                    </a:p>
                    <a:p>
                      <a:pPr marL="0" marR="0" algn="l">
                        <a:spcBef>
                          <a:spcPts val="0"/>
                        </a:spcBef>
                        <a:spcAft>
                          <a:spcPts val="0"/>
                        </a:spcAft>
                      </a:pPr>
                      <a:endParaRPr lang="en-US" sz="2200" dirty="0">
                        <a:effectLst/>
                        <a:latin typeface="Courier New"/>
                        <a:ea typeface="Times New Roman"/>
                        <a:cs typeface="Times New Roman"/>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t>df</a:t>
                      </a:r>
                      <a:r>
                        <a:rPr lang="en-US" sz="2000" baseline="-25000" dirty="0" err="1"/>
                        <a:t>bt</a:t>
                      </a:r>
                      <a:r>
                        <a:rPr lang="en-US" sz="2000" dirty="0"/>
                        <a:t>– </a:t>
                      </a:r>
                      <a:r>
                        <a:rPr lang="en-US" sz="2000" dirty="0" err="1"/>
                        <a:t>df</a:t>
                      </a:r>
                      <a:r>
                        <a:rPr lang="en-US" sz="2000" baseline="-25000" dirty="0" err="1"/>
                        <a:t>A</a:t>
                      </a:r>
                      <a:r>
                        <a:rPr lang="en-US" sz="2000" dirty="0" err="1"/>
                        <a:t>-df</a:t>
                      </a:r>
                      <a:r>
                        <a:rPr lang="en-US" sz="2000" baseline="-25000" dirty="0" err="1"/>
                        <a:t>B</a:t>
                      </a:r>
                      <a:endParaRPr lang="en-US" sz="2000" dirty="0">
                        <a:effectLst/>
                        <a:latin typeface="Courier New"/>
                        <a:ea typeface="Times New Roman"/>
                        <a:cs typeface="Times New Roman"/>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SSAB/</a:t>
                      </a:r>
                      <a:r>
                        <a:rPr lang="en-US" sz="2000" dirty="0" err="1">
                          <a:effectLst/>
                        </a:rPr>
                        <a:t>df</a:t>
                      </a:r>
                      <a:r>
                        <a:rPr lang="en-US" sz="2000" baseline="-25000" dirty="0" err="1">
                          <a:effectLst/>
                        </a:rPr>
                        <a:t>ab</a:t>
                      </a:r>
                      <a:endParaRPr lang="en-US" sz="2000" baseline="-25000" dirty="0">
                        <a:effectLst/>
                        <a:latin typeface="+mn-lt"/>
                        <a:ea typeface="Times New Roman"/>
                        <a:cs typeface="Times New Roman"/>
                      </a:endParaRPr>
                    </a:p>
                  </a:txBody>
                  <a:tcPr marL="68580" marR="68580" marT="0"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a:effectLst/>
                        </a:rPr>
                        <a:t>MSAxB</a:t>
                      </a:r>
                      <a:r>
                        <a:rPr lang="en-US" sz="2000" dirty="0">
                          <a:effectLst/>
                        </a:rPr>
                        <a:t>/MSE</a:t>
                      </a:r>
                    </a:p>
                    <a:p>
                      <a:pPr marL="0" marR="0" algn="ctr">
                        <a:spcBef>
                          <a:spcPts val="0"/>
                        </a:spcBef>
                        <a:spcAft>
                          <a:spcPts val="0"/>
                        </a:spcAft>
                      </a:pPr>
                      <a:endParaRPr lang="en-US" sz="2000" dirty="0">
                        <a:effectLst/>
                        <a:latin typeface="+mn-lt"/>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89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Full Example: Soccer Heading</a:t>
            </a:r>
          </a:p>
        </p:txBody>
      </p:sp>
      <p:sp>
        <p:nvSpPr>
          <p:cNvPr id="3" name="Content Placeholder 2"/>
          <p:cNvSpPr>
            <a:spLocks noGrp="1"/>
          </p:cNvSpPr>
          <p:nvPr>
            <p:ph idx="1"/>
          </p:nvPr>
        </p:nvSpPr>
        <p:spPr>
          <a:xfrm>
            <a:off x="533400" y="914400"/>
            <a:ext cx="8229600" cy="3429000"/>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Does playing soccer lead to neurological damage from heading the ball? Perhaps…but maybe the results don’t show up until later. Downs et al (2002) collect data on older and younger soccer players and swimmers. They administer a cognitive test to these subjects and measured the results. Do the data suggest that cognitive ability differs depending on the sport played and age of participant? Alpha = .05</a:t>
            </a:r>
          </a:p>
          <a:p>
            <a:endParaRPr lang="en-US"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2194641"/>
              </p:ext>
            </p:extLst>
          </p:nvPr>
        </p:nvGraphicFramePr>
        <p:xfrm>
          <a:off x="1371600" y="4343400"/>
          <a:ext cx="6080760" cy="1615440"/>
        </p:xfrm>
        <a:graphic>
          <a:graphicData uri="http://schemas.openxmlformats.org/drawingml/2006/table">
            <a:tbl>
              <a:tblPr/>
              <a:tblGrid>
                <a:gridCol w="2026920">
                  <a:extLst>
                    <a:ext uri="{9D8B030D-6E8A-4147-A177-3AD203B41FA5}">
                      <a16:colId xmlns:a16="http://schemas.microsoft.com/office/drawing/2014/main" val="20000"/>
                    </a:ext>
                  </a:extLst>
                </a:gridCol>
                <a:gridCol w="2026920">
                  <a:extLst>
                    <a:ext uri="{9D8B030D-6E8A-4147-A177-3AD203B41FA5}">
                      <a16:colId xmlns:a16="http://schemas.microsoft.com/office/drawing/2014/main" val="20001"/>
                    </a:ext>
                  </a:extLst>
                </a:gridCol>
                <a:gridCol w="202692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Soccer</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Swimming</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Younger</a:t>
                      </a:r>
                      <a:endParaRPr lang="en-US" sz="1100" dirty="0">
                        <a:effectLst/>
                        <a:latin typeface="Courier New"/>
                        <a:ea typeface="Times New Roman"/>
                        <a:cs typeface="Times New Roman"/>
                      </a:endParaRPr>
                    </a:p>
                    <a:p>
                      <a:pPr marL="0" marR="0" algn="r">
                        <a:spcBef>
                          <a:spcPts val="0"/>
                        </a:spcBef>
                        <a:spcAft>
                          <a:spcPts val="0"/>
                        </a:spcAft>
                      </a:pP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2, 4, 5, 3, 6</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7, 7, 5, 5, 6</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Older</a:t>
                      </a:r>
                      <a:endParaRPr lang="en-US" sz="1100" dirty="0">
                        <a:effectLst/>
                        <a:latin typeface="Courier New"/>
                        <a:ea typeface="Times New Roman"/>
                        <a:cs typeface="Times New Roman"/>
                      </a:endParaRPr>
                    </a:p>
                    <a:p>
                      <a:pPr marL="0" marR="0" algn="r">
                        <a:spcBef>
                          <a:spcPts val="0"/>
                        </a:spcBef>
                        <a:spcAft>
                          <a:spcPts val="0"/>
                        </a:spcAft>
                      </a:pP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3, 1, 2, 3, 1</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10, 8, 7, 7, 8</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811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Full Example: Soccer Heading</a:t>
            </a:r>
          </a:p>
        </p:txBody>
      </p:sp>
      <p:graphicFrame>
        <p:nvGraphicFramePr>
          <p:cNvPr id="4" name="Table 3"/>
          <p:cNvGraphicFramePr>
            <a:graphicFrameLocks noGrp="1"/>
          </p:cNvGraphicFramePr>
          <p:nvPr>
            <p:extLst>
              <p:ext uri="{D42A27DB-BD31-4B8C-83A1-F6EECF244321}">
                <p14:modId xmlns:p14="http://schemas.microsoft.com/office/powerpoint/2010/main" val="2135545338"/>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3105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9098334"/>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15177481"/>
              </p:ext>
            </p:extLst>
          </p:nvPr>
        </p:nvGraphicFramePr>
        <p:xfrm>
          <a:off x="457200" y="4776761"/>
          <a:ext cx="8153400" cy="2057400"/>
        </p:xfrm>
        <a:graphic>
          <a:graphicData uri="http://schemas.openxmlformats.org/presentationml/2006/ole">
            <mc:AlternateContent xmlns:mc="http://schemas.openxmlformats.org/markup-compatibility/2006">
              <mc:Choice xmlns:v="urn:schemas-microsoft-com:vml" Requires="v">
                <p:oleObj spid="_x0000_s26646" name="Equation" r:id="rId4" imgW="4190760" imgH="1028520" progId="Equation.3">
                  <p:embed/>
                </p:oleObj>
              </mc:Choice>
              <mc:Fallback>
                <p:oleObj name="Equation" r:id="rId4" imgW="4190760" imgH="1028520" progId="Equation.3">
                  <p:embed/>
                  <p:pic>
                    <p:nvPicPr>
                      <p:cNvPr id="0" name=""/>
                      <p:cNvPicPr>
                        <a:picLocks noChangeAspect="1" noChangeArrowheads="1"/>
                      </p:cNvPicPr>
                      <p:nvPr/>
                    </p:nvPicPr>
                    <p:blipFill>
                      <a:blip r:embed="rId5"/>
                      <a:srcRect/>
                      <a:stretch>
                        <a:fillRect/>
                      </a:stretch>
                    </p:blipFill>
                    <p:spPr bwMode="auto">
                      <a:xfrm>
                        <a:off x="457200" y="4776761"/>
                        <a:ext cx="8153400" cy="2057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851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SSbt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2881833"/>
              </p:ext>
            </p:extLst>
          </p:nvPr>
        </p:nvGraphicFramePr>
        <p:xfrm>
          <a:off x="830263" y="4757738"/>
          <a:ext cx="8091487" cy="2079625"/>
        </p:xfrm>
        <a:graphic>
          <a:graphicData uri="http://schemas.openxmlformats.org/presentationml/2006/ole">
            <mc:AlternateContent xmlns:mc="http://schemas.openxmlformats.org/markup-compatibility/2006">
              <mc:Choice xmlns:v="urn:schemas-microsoft-com:vml" Requires="v">
                <p:oleObj spid="_x0000_s13448" name="Equation" r:id="rId4" imgW="4114800" imgH="965200" progId="Equation.3">
                  <p:embed/>
                </p:oleObj>
              </mc:Choice>
              <mc:Fallback>
                <p:oleObj name="Equation" r:id="rId4" imgW="4114800" imgH="965200" progId="Equation.3">
                  <p:embed/>
                  <p:pic>
                    <p:nvPicPr>
                      <p:cNvPr id="0" name="Object 4"/>
                      <p:cNvPicPr>
                        <a:picLocks noChangeAspect="1" noChangeArrowheads="1"/>
                      </p:cNvPicPr>
                      <p:nvPr/>
                    </p:nvPicPr>
                    <p:blipFill>
                      <a:blip r:embed="rId5"/>
                      <a:srcRect/>
                      <a:stretch>
                        <a:fillRect/>
                      </a:stretch>
                    </p:blipFill>
                    <p:spPr bwMode="auto">
                      <a:xfrm>
                        <a:off x="830263" y="4757738"/>
                        <a:ext cx="8091487" cy="2079625"/>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F7DC9E8D-B844-DD46-828D-744AAD971CA3}"/>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265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SSerr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30701840"/>
              </p:ext>
            </p:extLst>
          </p:nvPr>
        </p:nvGraphicFramePr>
        <p:xfrm>
          <a:off x="457200" y="5257800"/>
          <a:ext cx="5858583" cy="533400"/>
        </p:xfrm>
        <a:graphic>
          <a:graphicData uri="http://schemas.openxmlformats.org/presentationml/2006/ole">
            <mc:AlternateContent xmlns:mc="http://schemas.openxmlformats.org/markup-compatibility/2006">
              <mc:Choice xmlns:v="urn:schemas-microsoft-com:vml" Requires="v">
                <p:oleObj spid="_x0000_s29717" name="Equation" r:id="rId4" imgW="2146300" imgH="177800" progId="Equation.3">
                  <p:embed/>
                </p:oleObj>
              </mc:Choice>
              <mc:Fallback>
                <p:oleObj name="Equation" r:id="rId4" imgW="2146300" imgH="177800" progId="Equation.3">
                  <p:embed/>
                  <p:pic>
                    <p:nvPicPr>
                      <p:cNvPr id="0" name=""/>
                      <p:cNvPicPr>
                        <a:picLocks noChangeAspect="1" noChangeArrowheads="1"/>
                      </p:cNvPicPr>
                      <p:nvPr/>
                    </p:nvPicPr>
                    <p:blipFill>
                      <a:blip r:embed="rId5"/>
                      <a:srcRect/>
                      <a:stretch>
                        <a:fillRect/>
                      </a:stretch>
                    </p:blipFill>
                    <p:spPr bwMode="auto">
                      <a:xfrm>
                        <a:off x="457200" y="5257800"/>
                        <a:ext cx="5858583" cy="533400"/>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C08894E7-D15D-E14A-A65A-99D4571F43DD}"/>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874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Soccer Heading: </a:t>
            </a:r>
            <a:r>
              <a:rPr lang="en-US" dirty="0" err="1"/>
              <a:t>SSerr</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06126831"/>
              </p:ext>
            </p:extLst>
          </p:nvPr>
        </p:nvGraphicFramePr>
        <p:xfrm>
          <a:off x="744538" y="4778375"/>
          <a:ext cx="6592887" cy="2079625"/>
        </p:xfrm>
        <a:graphic>
          <a:graphicData uri="http://schemas.openxmlformats.org/presentationml/2006/ole">
            <mc:AlternateContent xmlns:mc="http://schemas.openxmlformats.org/markup-compatibility/2006">
              <mc:Choice xmlns:v="urn:schemas-microsoft-com:vml" Requires="v">
                <p:oleObj spid="_x0000_s27670" name="Equation" r:id="rId4" imgW="3352800" imgH="965200" progId="Equation.3">
                  <p:embed/>
                </p:oleObj>
              </mc:Choice>
              <mc:Fallback>
                <p:oleObj name="Equation" r:id="rId4" imgW="3352800" imgH="965200" progId="Equation.3">
                  <p:embed/>
                  <p:pic>
                    <p:nvPicPr>
                      <p:cNvPr id="0" name=""/>
                      <p:cNvPicPr>
                        <a:picLocks noChangeAspect="1" noChangeArrowheads="1"/>
                      </p:cNvPicPr>
                      <p:nvPr/>
                    </p:nvPicPr>
                    <p:blipFill>
                      <a:blip r:embed="rId5"/>
                      <a:srcRect/>
                      <a:stretch>
                        <a:fillRect/>
                      </a:stretch>
                    </p:blipFill>
                    <p:spPr bwMode="auto">
                      <a:xfrm>
                        <a:off x="744538" y="4778375"/>
                        <a:ext cx="6592887" cy="2079625"/>
                      </a:xfrm>
                      <a:prstGeom prst="rect">
                        <a:avLst/>
                      </a:prstGeom>
                      <a:noFill/>
                      <a:ln>
                        <a:noFill/>
                      </a:ln>
                    </p:spPr>
                  </p:pic>
                </p:oleObj>
              </mc:Fallback>
            </mc:AlternateContent>
          </a:graphicData>
        </a:graphic>
      </p:graphicFrame>
      <p:graphicFrame>
        <p:nvGraphicFramePr>
          <p:cNvPr id="7" name="Table 6">
            <a:extLst>
              <a:ext uri="{FF2B5EF4-FFF2-40B4-BE49-F238E27FC236}">
                <a16:creationId xmlns:a16="http://schemas.microsoft.com/office/drawing/2014/main" id="{7F9ED973-0E8F-214B-B6DF-35960ACBF7DE}"/>
              </a:ext>
            </a:extLst>
          </p:cNvPr>
          <p:cNvGraphicFramePr>
            <a:graphicFrameLocks noGrp="1"/>
          </p:cNvGraphicFramePr>
          <p:nvPr>
            <p:extLst>
              <p:ext uri="{D42A27DB-BD31-4B8C-83A1-F6EECF244321}">
                <p14:modId xmlns:p14="http://schemas.microsoft.com/office/powerpoint/2010/main" val="2302635203"/>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27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extLst>
              <p:ext uri="{D42A27DB-BD31-4B8C-83A1-F6EECF244321}">
                <p14:modId xmlns:p14="http://schemas.microsoft.com/office/powerpoint/2010/main" val="3909919858"/>
              </p:ext>
            </p:extLst>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3513535484"/>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32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Types of Effects in Factorial Designs</a:t>
            </a:r>
          </a:p>
        </p:txBody>
      </p:sp>
      <p:sp>
        <p:nvSpPr>
          <p:cNvPr id="6" name="TextBox 5"/>
          <p:cNvSpPr txBox="1"/>
          <p:nvPr/>
        </p:nvSpPr>
        <p:spPr>
          <a:xfrm>
            <a:off x="457200" y="1066800"/>
            <a:ext cx="8305800" cy="3785652"/>
          </a:xfrm>
          <a:prstGeom prst="rect">
            <a:avLst/>
          </a:prstGeom>
          <a:noFill/>
        </p:spPr>
        <p:txBody>
          <a:bodyPr wrap="square" rtlCol="0">
            <a:spAutoFit/>
          </a:bodyPr>
          <a:lstStyle/>
          <a:p>
            <a:r>
              <a:rPr lang="en-US" sz="2400" b="1" i="1" dirty="0">
                <a:solidFill>
                  <a:schemeClr val="accent5"/>
                </a:solidFill>
                <a:latin typeface="Arial" panose="020B0604020202020204" pitchFamily="34" charset="0"/>
                <a:cs typeface="Arial" panose="020B0604020202020204" pitchFamily="34" charset="0"/>
              </a:rPr>
              <a:t>Main Effects</a:t>
            </a:r>
            <a:r>
              <a:rPr lang="en-US" sz="2400" b="1" dirty="0">
                <a:solidFill>
                  <a:schemeClr val="accent5"/>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 the different levels of a given factor affect the dependent variable?</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emotions (e.g., disgust) affect moral judgments?</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liberal and conservatives differ in terms of moral judgments?</a:t>
            </a:r>
          </a:p>
          <a:p>
            <a:pPr lvl="1"/>
            <a:endParaRPr lang="en-US" sz="2400" b="1" i="1" dirty="0">
              <a:latin typeface="Arial" panose="020B0604020202020204" pitchFamily="34" charset="0"/>
              <a:cs typeface="Arial" panose="020B0604020202020204" pitchFamily="34" charset="0"/>
            </a:endParaRPr>
          </a:p>
          <a:p>
            <a:r>
              <a:rPr lang="en-US" sz="2400" b="1" i="1" dirty="0">
                <a:solidFill>
                  <a:schemeClr val="accent5"/>
                </a:solidFill>
                <a:latin typeface="Arial" panose="020B0604020202020204" pitchFamily="34" charset="0"/>
                <a:cs typeface="Arial" panose="020B0604020202020204" pitchFamily="34" charset="0"/>
              </a:rPr>
              <a:t>Interactions</a:t>
            </a:r>
            <a:r>
              <a:rPr lang="en-US" sz="2400" b="1"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Does the effect of one factor depend upon the level of a second factor?</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Is the effect of emotion on moral judgments different for liberals and conservatives?</a:t>
            </a:r>
          </a:p>
        </p:txBody>
      </p:sp>
    </p:spTree>
    <p:extLst>
      <p:ext uri="{BB962C8B-B14F-4D97-AF65-F5344CB8AC3E}">
        <p14:creationId xmlns:p14="http://schemas.microsoft.com/office/powerpoint/2010/main" val="18936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838200"/>
            <a:ext cx="8229600" cy="3048000"/>
          </a:xfrm>
        </p:spPr>
        <p:txBody>
          <a:bodyPr>
            <a:noAutofit/>
          </a:bodyPr>
          <a:lstStyle/>
          <a:p>
            <a:r>
              <a:rPr lang="en-US" sz="2400" dirty="0">
                <a:latin typeface="Arial" panose="020B0604020202020204" pitchFamily="34" charset="0"/>
                <a:cs typeface="Arial" panose="020B0604020202020204" pitchFamily="34" charset="0"/>
              </a:rPr>
              <a:t>Omnibus:</a:t>
            </a:r>
            <a:r>
              <a:rPr lang="de-DE"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lvl="1"/>
            <a:r>
              <a:rPr lang="de-DE" sz="2400" dirty="0">
                <a:latin typeface="Arial" panose="020B0604020202020204" pitchFamily="34" charset="0"/>
                <a:cs typeface="Arial" panose="020B0604020202020204" pitchFamily="34" charset="0"/>
              </a:rPr>
              <a:t>Fob =22.22</a:t>
            </a:r>
          </a:p>
          <a:p>
            <a:pPr lvl="1"/>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bt</a:t>
            </a:r>
            <a:r>
              <a:rPr lang="de-DE" sz="2400" dirty="0">
                <a:latin typeface="Arial" panose="020B0604020202020204" pitchFamily="34" charset="0"/>
                <a:cs typeface="Arial" panose="020B0604020202020204" pitchFamily="34" charset="0"/>
              </a:rPr>
              <a:t>= ab – 1; df</a:t>
            </a:r>
            <a:r>
              <a:rPr lang="de-DE" sz="2400" baseline="-25000" dirty="0">
                <a:latin typeface="Arial" panose="020B0604020202020204" pitchFamily="34" charset="0"/>
                <a:cs typeface="Arial" panose="020B0604020202020204" pitchFamily="34" charset="0"/>
              </a:rPr>
              <a:t>error</a:t>
            </a:r>
            <a:r>
              <a:rPr lang="de-DE" sz="2400" dirty="0">
                <a:latin typeface="Arial" panose="020B0604020202020204" pitchFamily="34" charset="0"/>
                <a:cs typeface="Arial" panose="020B0604020202020204" pitchFamily="34" charset="0"/>
              </a:rPr>
              <a:t>= N– ab	</a:t>
            </a:r>
          </a:p>
          <a:p>
            <a:pPr lvl="1"/>
            <a:r>
              <a:rPr lang="de-DE" sz="2400" dirty="0">
                <a:latin typeface="Arial" panose="020B0604020202020204" pitchFamily="34" charset="0"/>
                <a:cs typeface="Arial" panose="020B0604020202020204" pitchFamily="34" charset="0"/>
              </a:rPr>
              <a:t>Fcrit (3,16) = 3.24</a:t>
            </a:r>
          </a:p>
          <a:p>
            <a:pPr lvl="1"/>
            <a:r>
              <a:rPr lang="de-DE" sz="2400" dirty="0">
                <a:latin typeface="Arial" panose="020B0604020202020204" pitchFamily="34" charset="0"/>
                <a:cs typeface="Arial" panose="020B0604020202020204" pitchFamily="34" charset="0"/>
              </a:rPr>
              <a:t>Decision: reject the null</a:t>
            </a:r>
          </a:p>
          <a:p>
            <a:pPr lvl="1"/>
            <a:r>
              <a:rPr lang="de-DE" sz="2400" dirty="0">
                <a:latin typeface="Arial" panose="020B0604020202020204" pitchFamily="34" charset="0"/>
                <a:cs typeface="Arial" panose="020B0604020202020204" pitchFamily="34" charset="0"/>
              </a:rPr>
              <a:t>Interpretation: There is a significant difference between at least two of the groups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10626937"/>
              </p:ext>
            </p:extLst>
          </p:nvPr>
        </p:nvGraphicFramePr>
        <p:xfrm>
          <a:off x="762000" y="4572000"/>
          <a:ext cx="7239000" cy="18288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Swimmer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younger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Arial" panose="020B0604020202020204" pitchFamily="34" charset="0"/>
                          <a:ea typeface="Times New Roman"/>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614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extLst>
              <p:ext uri="{D42A27DB-BD31-4B8C-83A1-F6EECF244321}">
                <p14:modId xmlns:p14="http://schemas.microsoft.com/office/powerpoint/2010/main" val="142306612"/>
              </p:ext>
            </p:extLst>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91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graphicFrame>
        <p:nvGraphicFramePr>
          <p:cNvPr id="4" name="Table 3"/>
          <p:cNvGraphicFramePr>
            <a:graphicFrameLocks noGrp="1"/>
          </p:cNvGraphicFramePr>
          <p:nvPr>
            <p:extLst>
              <p:ext uri="{D42A27DB-BD31-4B8C-83A1-F6EECF244321}">
                <p14:modId xmlns:p14="http://schemas.microsoft.com/office/powerpoint/2010/main" val="2779992949"/>
              </p:ext>
            </p:extLst>
          </p:nvPr>
        </p:nvGraphicFramePr>
        <p:xfrm>
          <a:off x="1219200" y="762001"/>
          <a:ext cx="6400800" cy="33528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3077">
                <a:tc>
                  <a:txBody>
                    <a:bodyPr/>
                    <a:lstStyle/>
                    <a:p>
                      <a:pPr marL="0" marR="0">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Swimming</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293077">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2, 4, 5, 3, 6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7, 7, 5, 5, 6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20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30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90</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184 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293077">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3, 1, 2, 3, 1</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10, 8, 7, 7, 8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10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 40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326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6803126"/>
              </p:ext>
            </p:extLst>
          </p:nvPr>
        </p:nvGraphicFramePr>
        <p:xfrm>
          <a:off x="284163" y="4419600"/>
          <a:ext cx="8859837" cy="1762125"/>
        </p:xfrm>
        <a:graphic>
          <a:graphicData uri="http://schemas.openxmlformats.org/presentationml/2006/ole">
            <mc:AlternateContent xmlns:mc="http://schemas.openxmlformats.org/markup-compatibility/2006">
              <mc:Choice xmlns:v="urn:schemas-microsoft-com:vml" Requires="v">
                <p:oleObj spid="_x0000_s14460" name="Equation" r:id="rId4" imgW="4089240" imgH="927000" progId="Equation.3">
                  <p:embed/>
                </p:oleObj>
              </mc:Choice>
              <mc:Fallback>
                <p:oleObj name="Equation" r:id="rId4" imgW="4089240" imgH="927000" progId="Equation.3">
                  <p:embed/>
                  <p:pic>
                    <p:nvPicPr>
                      <p:cNvPr id="0" name="Object 3"/>
                      <p:cNvPicPr>
                        <a:picLocks noChangeAspect="1" noChangeArrowheads="1"/>
                      </p:cNvPicPr>
                      <p:nvPr/>
                    </p:nvPicPr>
                    <p:blipFill>
                      <a:blip r:embed="rId5"/>
                      <a:srcRect/>
                      <a:stretch>
                        <a:fillRect/>
                      </a:stretch>
                    </p:blipFill>
                    <p:spPr bwMode="auto">
                      <a:xfrm>
                        <a:off x="284163" y="4419600"/>
                        <a:ext cx="8859837" cy="1762125"/>
                      </a:xfrm>
                      <a:prstGeom prst="rect">
                        <a:avLst/>
                      </a:prstGeom>
                      <a:noFill/>
                      <a:ln>
                        <a:noFill/>
                      </a:ln>
                    </p:spPr>
                  </p:pic>
                </p:oleObj>
              </mc:Fallback>
            </mc:AlternateContent>
          </a:graphicData>
        </a:graphic>
      </p:graphicFrame>
      <p:sp>
        <p:nvSpPr>
          <p:cNvPr id="11" name="Rectangle 10"/>
          <p:cNvSpPr/>
          <p:nvPr/>
        </p:nvSpPr>
        <p:spPr>
          <a:xfrm>
            <a:off x="3352800" y="762000"/>
            <a:ext cx="2133600" cy="3352800"/>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86400" y="762000"/>
            <a:ext cx="2133600" cy="33528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 Arrow 2">
            <a:extLst>
              <a:ext uri="{FF2B5EF4-FFF2-40B4-BE49-F238E27FC236}">
                <a16:creationId xmlns:a16="http://schemas.microsoft.com/office/drawing/2014/main" id="{6D456B44-EC4F-CA48-B1D5-E1B2BA2AB61B}"/>
              </a:ext>
            </a:extLst>
          </p:cNvPr>
          <p:cNvSpPr/>
          <p:nvPr/>
        </p:nvSpPr>
        <p:spPr>
          <a:xfrm>
            <a:off x="5092700" y="5326062"/>
            <a:ext cx="4572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F11CB6DF-96C5-7344-B69B-9010CAFCE67F}"/>
              </a:ext>
            </a:extLst>
          </p:cNvPr>
          <p:cNvSpPr/>
          <p:nvPr/>
        </p:nvSpPr>
        <p:spPr>
          <a:xfrm>
            <a:off x="6781800" y="5326062"/>
            <a:ext cx="457200" cy="914400"/>
          </a:xfrm>
          <a:prstGeom prst="up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543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graphicFrame>
        <p:nvGraphicFramePr>
          <p:cNvPr id="4" name="Table 3"/>
          <p:cNvGraphicFramePr>
            <a:graphicFrameLocks noGrp="1"/>
          </p:cNvGraphicFramePr>
          <p:nvPr>
            <p:extLst>
              <p:ext uri="{D42A27DB-BD31-4B8C-83A1-F6EECF244321}">
                <p14:modId xmlns:p14="http://schemas.microsoft.com/office/powerpoint/2010/main" val="1575200199"/>
              </p:ext>
            </p:extLst>
          </p:nvPr>
        </p:nvGraphicFramePr>
        <p:xfrm>
          <a:off x="1219200" y="762001"/>
          <a:ext cx="6400800" cy="335280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3077">
                <a:tc>
                  <a:txBody>
                    <a:bodyPr/>
                    <a:lstStyle/>
                    <a:p>
                      <a:pPr marL="0" marR="0">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Swimming</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077">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2, 4, 5, 3, 6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a:effectLst/>
                          <a:latin typeface="Times New Roman"/>
                          <a:ea typeface="Times New Roman"/>
                          <a:cs typeface="Times New Roman"/>
                        </a:rPr>
                        <a:t>7, 7, 5, 5, 6</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20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30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90</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184 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293077">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6"/>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3, 1, 2, 3, 1</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10, 8, 7, 7, 8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r h="293077">
                <a:tc>
                  <a:txBody>
                    <a:bodyPr/>
                    <a:lstStyle/>
                    <a:p>
                      <a:pPr marL="0" marR="0" algn="r">
                        <a:spcBef>
                          <a:spcPts val="0"/>
                        </a:spcBef>
                        <a:spcAft>
                          <a:spcPts val="0"/>
                        </a:spcAft>
                      </a:pPr>
                      <a:r>
                        <a:rPr lang="en-US" sz="2000" dirty="0">
                          <a:effectLst/>
                          <a:latin typeface="Times New Roman"/>
                          <a:ea typeface="Times New Roman"/>
                          <a:cs typeface="Times New Roman"/>
                        </a:rPr>
                        <a:t>M</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8"/>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r>
                        <a:rPr lang="en-US" sz="2000" dirty="0">
                          <a:solidFill>
                            <a:srgbClr val="FF0000"/>
                          </a:solidFill>
                          <a:effectLst/>
                          <a:latin typeface="Times New Roman"/>
                          <a:ea typeface="Times New Roman"/>
                          <a:cs typeface="Times New Roman"/>
                        </a:rPr>
                        <a:t>10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solidFill>
                            <a:srgbClr val="FF0000"/>
                          </a:solidFill>
                          <a:effectLst/>
                          <a:latin typeface="Times New Roman"/>
                          <a:ea typeface="Times New Roman"/>
                          <a:cs typeface="Times New Roman"/>
                        </a:rPr>
                        <a:t> 40</a:t>
                      </a:r>
                      <a:endParaRPr lang="en-US" sz="1000" dirty="0">
                        <a:solidFill>
                          <a:srgbClr val="FF0000"/>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9"/>
                  </a:ext>
                </a:extLst>
              </a:tr>
              <a:tr h="293077">
                <a:tc>
                  <a:txBody>
                    <a:bodyPr/>
                    <a:lstStyle/>
                    <a:p>
                      <a:pPr marL="0" marR="0" algn="r">
                        <a:spcBef>
                          <a:spcPts val="0"/>
                        </a:spcBef>
                        <a:spcAft>
                          <a:spcPts val="0"/>
                        </a:spcAft>
                      </a:pPr>
                      <a:r>
                        <a:rPr lang="en-US" sz="2000" dirty="0">
                          <a:effectLst/>
                          <a:latin typeface="Times New Roman"/>
                          <a:ea typeface="Times New Roman"/>
                          <a:cs typeface="Times New Roman"/>
                          <a:sym typeface="Symbol"/>
                        </a:rPr>
                        <a:t></a:t>
                      </a:r>
                      <a:r>
                        <a:rPr lang="en-US" sz="2000" dirty="0">
                          <a:effectLst/>
                          <a:latin typeface="Times New Roman"/>
                          <a:ea typeface="Times New Roman"/>
                          <a:cs typeface="Times New Roman"/>
                        </a:rPr>
                        <a:t>x</a:t>
                      </a:r>
                      <a:r>
                        <a:rPr lang="en-US" sz="2000" baseline="30000" dirty="0">
                          <a:effectLst/>
                          <a:latin typeface="Times New Roman"/>
                          <a:ea typeface="Times New Roman"/>
                          <a:cs typeface="Times New Roman"/>
                        </a:rPr>
                        <a:t>2</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24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326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3352800" y="2590800"/>
            <a:ext cx="4277710" cy="1524000"/>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28466351"/>
              </p:ext>
            </p:extLst>
          </p:nvPr>
        </p:nvGraphicFramePr>
        <p:xfrm>
          <a:off x="304800" y="4419600"/>
          <a:ext cx="8501063" cy="1762125"/>
        </p:xfrm>
        <a:graphic>
          <a:graphicData uri="http://schemas.openxmlformats.org/presentationml/2006/ole">
            <mc:AlternateContent xmlns:mc="http://schemas.openxmlformats.org/markup-compatibility/2006">
              <mc:Choice xmlns:v="urn:schemas-microsoft-com:vml" Requires="v">
                <p:oleObj spid="_x0000_s15481" name="Equation" r:id="rId4" imgW="3924000" imgH="927000" progId="Equation.3">
                  <p:embed/>
                </p:oleObj>
              </mc:Choice>
              <mc:Fallback>
                <p:oleObj name="Equation" r:id="rId4" imgW="3924000" imgH="927000" progId="Equation.3">
                  <p:embed/>
                  <p:pic>
                    <p:nvPicPr>
                      <p:cNvPr id="0" name="Object 6"/>
                      <p:cNvPicPr>
                        <a:picLocks noChangeAspect="1" noChangeArrowheads="1"/>
                      </p:cNvPicPr>
                      <p:nvPr/>
                    </p:nvPicPr>
                    <p:blipFill>
                      <a:blip r:embed="rId5"/>
                      <a:srcRect/>
                      <a:stretch>
                        <a:fillRect/>
                      </a:stretch>
                    </p:blipFill>
                    <p:spPr bwMode="auto">
                      <a:xfrm>
                        <a:off x="304800" y="4419600"/>
                        <a:ext cx="8501063"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 name="Rectangle 7"/>
          <p:cNvSpPr/>
          <p:nvPr/>
        </p:nvSpPr>
        <p:spPr>
          <a:xfrm>
            <a:off x="3352800" y="1066800"/>
            <a:ext cx="4277710" cy="1524000"/>
          </a:xfrm>
          <a:prstGeom prst="rect">
            <a:avLst/>
          </a:prstGeom>
          <a:noFill/>
          <a:ln w="635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F4CE3BF2-8A96-E44E-B6EA-1185D8E23F78}"/>
              </a:ext>
            </a:extLst>
          </p:cNvPr>
          <p:cNvSpPr/>
          <p:nvPr/>
        </p:nvSpPr>
        <p:spPr>
          <a:xfrm>
            <a:off x="6477000" y="5380038"/>
            <a:ext cx="4572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BAAB343D-A1C0-A947-87B6-AF05BCAE8866}"/>
              </a:ext>
            </a:extLst>
          </p:cNvPr>
          <p:cNvSpPr/>
          <p:nvPr/>
        </p:nvSpPr>
        <p:spPr>
          <a:xfrm>
            <a:off x="4800600" y="5380038"/>
            <a:ext cx="457200" cy="914400"/>
          </a:xfrm>
          <a:prstGeom prst="up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94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11162"/>
          </a:xfrm>
        </p:spPr>
        <p:txBody>
          <a:bodyPr>
            <a:noAutofit/>
          </a:bodyPr>
          <a:lstStyle/>
          <a:p>
            <a:r>
              <a:rPr lang="en-US" sz="3600" dirty="0"/>
              <a:t>Partitioning main effects and interaction</a:t>
            </a:r>
          </a:p>
        </p:txBody>
      </p:sp>
      <p:sp>
        <p:nvSpPr>
          <p:cNvPr id="3" name="Rectangle 2"/>
          <p:cNvSpPr/>
          <p:nvPr/>
        </p:nvSpPr>
        <p:spPr>
          <a:xfrm>
            <a:off x="457200" y="4944408"/>
            <a:ext cx="8229600" cy="1938992"/>
          </a:xfrm>
          <a:prstGeom prst="rect">
            <a:avLst/>
          </a:prstGeom>
        </p:spPr>
        <p:txBody>
          <a:bodyPr wrap="square">
            <a:spAutoFit/>
          </a:bodyPr>
          <a:lstStyle/>
          <a:p>
            <a:r>
              <a:rPr lang="en-US" sz="2400" b="1" i="1" dirty="0" err="1">
                <a:solidFill>
                  <a:schemeClr val="accent5"/>
                </a:solidFill>
                <a:latin typeface="Arial" panose="020B0604020202020204" pitchFamily="34" charset="0"/>
                <a:cs typeface="Arial" panose="020B0604020202020204" pitchFamily="34" charset="0"/>
              </a:rPr>
              <a:t>SS</a:t>
            </a:r>
            <a:r>
              <a:rPr lang="en-US" sz="2400" b="1" i="1" baseline="-25000" dirty="0" err="1">
                <a:solidFill>
                  <a:schemeClr val="accent5"/>
                </a:solidFill>
                <a:latin typeface="Arial" panose="020B0604020202020204" pitchFamily="34" charset="0"/>
                <a:cs typeface="Arial" panose="020B0604020202020204" pitchFamily="34" charset="0"/>
              </a:rPr>
              <a:t>SxA</a:t>
            </a:r>
            <a:r>
              <a:rPr lang="en-US" sz="2400" dirty="0">
                <a:latin typeface="Arial" panose="020B0604020202020204" pitchFamily="34" charset="0"/>
                <a:cs typeface="Arial" panose="020B0604020202020204" pitchFamily="34" charset="0"/>
              </a:rPr>
              <a:t>		=	SSBT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sport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age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	100 - 80 - 0</a:t>
            </a:r>
          </a:p>
          <a:p>
            <a:r>
              <a:rPr lang="en-US" sz="2400" dirty="0">
                <a:latin typeface="Arial" panose="020B0604020202020204" pitchFamily="34" charset="0"/>
                <a:cs typeface="Arial" panose="020B0604020202020204" pitchFamily="34" charset="0"/>
              </a:rPr>
              <a:t>		=	20</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p:txBody>
      </p:sp>
      <p:graphicFrame>
        <p:nvGraphicFramePr>
          <p:cNvPr id="5" name="Table 4">
            <a:extLst>
              <a:ext uri="{FF2B5EF4-FFF2-40B4-BE49-F238E27FC236}">
                <a16:creationId xmlns:a16="http://schemas.microsoft.com/office/drawing/2014/main" id="{F5E76A31-DF6A-6C42-B4E6-6BA8F4BE8334}"/>
              </a:ext>
            </a:extLst>
          </p:cNvPr>
          <p:cNvGraphicFramePr>
            <a:graphicFrameLocks noGrp="1"/>
          </p:cNvGraphicFramePr>
          <p:nvPr>
            <p:extLst>
              <p:ext uri="{D42A27DB-BD31-4B8C-83A1-F6EECF244321}">
                <p14:modId xmlns:p14="http://schemas.microsoft.com/office/powerpoint/2010/main" val="560550490"/>
              </p:ext>
            </p:extLst>
          </p:nvPr>
        </p:nvGraphicFramePr>
        <p:xfrm>
          <a:off x="1219200" y="762000"/>
          <a:ext cx="6400800" cy="4023360"/>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57554">
                <a:tc>
                  <a:txBody>
                    <a:bodyPr/>
                    <a:lstStyle/>
                    <a:p>
                      <a:pPr marL="0" marR="0">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Soccer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Swimmer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57554">
                <a:tc>
                  <a:txBody>
                    <a:bodyPr/>
                    <a:lstStyle/>
                    <a:p>
                      <a:pPr marL="0" marR="0">
                        <a:spcBef>
                          <a:spcPts val="0"/>
                        </a:spcBef>
                        <a:spcAft>
                          <a:spcPts val="0"/>
                        </a:spcAft>
                      </a:pPr>
                      <a:r>
                        <a:rPr lang="en-US" sz="2400" dirty="0">
                          <a:effectLst/>
                          <a:latin typeface="Times New Roman"/>
                          <a:ea typeface="Times New Roman"/>
                          <a:cs typeface="Times New Roman"/>
                        </a:rPr>
                        <a:t>Older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2, 4, 5, 3, 6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effectLst/>
                          <a:latin typeface="Times New Roman"/>
                          <a:ea typeface="Times New Roman"/>
                          <a:cs typeface="Times New Roman"/>
                        </a:rPr>
                        <a:t>7, 7, 5, 5, 6</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90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184 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554">
                <a:tc>
                  <a:txBody>
                    <a:bodyPr/>
                    <a:lstStyle/>
                    <a:p>
                      <a:pPr marL="0" marR="0">
                        <a:spcBef>
                          <a:spcPts val="0"/>
                        </a:spcBef>
                        <a:spcAft>
                          <a:spcPts val="0"/>
                        </a:spcAft>
                      </a:pPr>
                      <a:r>
                        <a:rPr lang="en-US" sz="2400" dirty="0">
                          <a:effectLst/>
                          <a:latin typeface="Times New Roman"/>
                          <a:ea typeface="Times New Roman"/>
                          <a:cs typeface="Times New Roman"/>
                        </a:rPr>
                        <a:t>Younger</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 </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a:effectLst/>
                          <a:latin typeface="Times New Roman"/>
                          <a:ea typeface="Times New Roman"/>
                          <a:cs typeface="Times New Roman"/>
                        </a:rPr>
                        <a:t>3, 1, 2, 3, 1</a:t>
                      </a:r>
                      <a:endParaRPr lang="en-US" sz="105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10, 8, 7, 7, 8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554">
                <a:tc>
                  <a:txBody>
                    <a:bodyPr/>
                    <a:lstStyle/>
                    <a:p>
                      <a:pPr marL="0" marR="0" algn="r">
                        <a:spcBef>
                          <a:spcPts val="0"/>
                        </a:spcBef>
                        <a:spcAft>
                          <a:spcPts val="0"/>
                        </a:spcAft>
                      </a:pPr>
                      <a:r>
                        <a:rPr lang="en-US" sz="2400" dirty="0">
                          <a:effectLst/>
                          <a:latin typeface="Times New Roman"/>
                          <a:ea typeface="Times New Roman"/>
                          <a:cs typeface="Times New Roman"/>
                        </a:rPr>
                        <a:t>M</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8 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40 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7554">
                <a:tc>
                  <a:txBody>
                    <a:bodyPr/>
                    <a:lstStyle/>
                    <a:p>
                      <a:pPr marL="0" marR="0" algn="r">
                        <a:spcBef>
                          <a:spcPts val="0"/>
                        </a:spcBef>
                        <a:spcAft>
                          <a:spcPts val="0"/>
                        </a:spcAft>
                      </a:pPr>
                      <a:r>
                        <a:rPr lang="en-US" sz="2400" dirty="0">
                          <a:effectLst/>
                          <a:latin typeface="Times New Roman"/>
                          <a:ea typeface="Times New Roman"/>
                          <a:cs typeface="Times New Roman"/>
                          <a:sym typeface="Symbol"/>
                        </a:rPr>
                        <a:t></a:t>
                      </a:r>
                      <a:r>
                        <a:rPr lang="en-US" sz="2400" dirty="0">
                          <a:effectLst/>
                          <a:latin typeface="Times New Roman"/>
                          <a:ea typeface="Times New Roman"/>
                          <a:cs typeface="Times New Roman"/>
                        </a:rPr>
                        <a:t>x</a:t>
                      </a:r>
                      <a:r>
                        <a:rPr lang="en-US" sz="2400" baseline="300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326 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703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2746303524"/>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81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ANOVA Table</a:t>
            </a:r>
          </a:p>
        </p:txBody>
      </p:sp>
      <p:graphicFrame>
        <p:nvGraphicFramePr>
          <p:cNvPr id="4" name="Table 3"/>
          <p:cNvGraphicFramePr>
            <a:graphicFrameLocks noGrp="1"/>
          </p:cNvGraphicFramePr>
          <p:nvPr/>
        </p:nvGraphicFramePr>
        <p:xfrm>
          <a:off x="457200" y="990600"/>
          <a:ext cx="8127124" cy="2133600"/>
        </p:xfrm>
        <a:graphic>
          <a:graphicData uri="http://schemas.openxmlformats.org/drawingml/2006/table">
            <a:tbl>
              <a:tblPr/>
              <a:tblGrid>
                <a:gridCol w="1981202">
                  <a:extLst>
                    <a:ext uri="{9D8B030D-6E8A-4147-A177-3AD203B41FA5}">
                      <a16:colId xmlns:a16="http://schemas.microsoft.com/office/drawing/2014/main" val="20000"/>
                    </a:ext>
                  </a:extLst>
                </a:gridCol>
                <a:gridCol w="1269308">
                  <a:extLst>
                    <a:ext uri="{9D8B030D-6E8A-4147-A177-3AD203B41FA5}">
                      <a16:colId xmlns:a16="http://schemas.microsoft.com/office/drawing/2014/main" val="20001"/>
                    </a:ext>
                  </a:extLst>
                </a:gridCol>
                <a:gridCol w="1625255">
                  <a:extLst>
                    <a:ext uri="{9D8B030D-6E8A-4147-A177-3AD203B41FA5}">
                      <a16:colId xmlns:a16="http://schemas.microsoft.com/office/drawing/2014/main" val="20002"/>
                    </a:ext>
                  </a:extLst>
                </a:gridCol>
                <a:gridCol w="1625255">
                  <a:extLst>
                    <a:ext uri="{9D8B030D-6E8A-4147-A177-3AD203B41FA5}">
                      <a16:colId xmlns:a16="http://schemas.microsoft.com/office/drawing/2014/main" val="20003"/>
                    </a:ext>
                  </a:extLst>
                </a:gridCol>
                <a:gridCol w="1626104">
                  <a:extLst>
                    <a:ext uri="{9D8B030D-6E8A-4147-A177-3AD203B41FA5}">
                      <a16:colId xmlns:a16="http://schemas.microsoft.com/office/drawing/2014/main" val="20004"/>
                    </a:ext>
                  </a:extLst>
                </a:gridCol>
              </a:tblGrid>
              <a:tr h="82296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2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34440">
                <a:tc>
                  <a:txBody>
                    <a:bodyPr/>
                    <a:lstStyle/>
                    <a:p>
                      <a:pPr marL="0" marR="0">
                        <a:spcBef>
                          <a:spcPts val="0"/>
                        </a:spcBef>
                        <a:spcAft>
                          <a:spcPts val="0"/>
                        </a:spcAft>
                      </a:pPr>
                      <a:r>
                        <a:rPr lang="en-US" sz="2800" dirty="0">
                          <a:effectLst/>
                          <a:latin typeface="Times New Roman"/>
                          <a:ea typeface="Times New Roman"/>
                          <a:cs typeface="Times New Roman"/>
                        </a:rPr>
                        <a:t>Model (BT)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Error</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Total</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100</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24</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124 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  3</a:t>
                      </a:r>
                    </a:p>
                    <a:p>
                      <a:pPr marL="0" marR="0" algn="ctr">
                        <a:spcBef>
                          <a:spcPts val="0"/>
                        </a:spcBef>
                        <a:spcAft>
                          <a:spcPts val="0"/>
                        </a:spcAft>
                      </a:pPr>
                      <a:r>
                        <a:rPr lang="en-US" sz="2800" dirty="0">
                          <a:effectLst/>
                          <a:latin typeface="Times New Roman"/>
                          <a:ea typeface="Times New Roman"/>
                          <a:cs typeface="Times New Roman"/>
                        </a:rPr>
                        <a:t>16</a:t>
                      </a:r>
                    </a:p>
                    <a:p>
                      <a:pPr marL="0" marR="0" algn="ctr">
                        <a:spcBef>
                          <a:spcPts val="0"/>
                        </a:spcBef>
                        <a:spcAft>
                          <a:spcPts val="0"/>
                        </a:spcAft>
                      </a:pPr>
                      <a:r>
                        <a:rPr lang="en-US" sz="2800" dirty="0">
                          <a:effectLst/>
                          <a:latin typeface="Times New Roman"/>
                          <a:ea typeface="Times New Roman"/>
                          <a:cs typeface="Times New Roman"/>
                        </a:rPr>
                        <a:t>19 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33.33</a:t>
                      </a:r>
                    </a:p>
                    <a:p>
                      <a:pPr marL="0" marR="0" algn="ctr">
                        <a:spcBef>
                          <a:spcPts val="0"/>
                        </a:spcBef>
                        <a:spcAft>
                          <a:spcPts val="0"/>
                        </a:spcAft>
                      </a:pPr>
                      <a:r>
                        <a:rPr lang="en-US" sz="2800" dirty="0">
                          <a:effectLst/>
                          <a:latin typeface="Times New Roman"/>
                          <a:ea typeface="Times New Roman"/>
                          <a:cs typeface="Times New Roman"/>
                        </a:rPr>
                        <a:t>1.50</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a:ea typeface="Times New Roman"/>
                          <a:cs typeface="Times New Roman"/>
                        </a:rPr>
                        <a:t>22.22</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762000" y="3276600"/>
            <a:ext cx="4953000" cy="830997"/>
          </a:xfrm>
          <a:prstGeom prst="rect">
            <a:avLst/>
          </a:prstGeom>
          <a:noFill/>
        </p:spPr>
        <p:txBody>
          <a:bodyPr wrap="square" rtlCol="0">
            <a:spAutoFit/>
          </a:bodyPr>
          <a:lstStyle/>
          <a:p>
            <a:r>
              <a:rPr lang="en-US" sz="2400" dirty="0"/>
              <a:t>Model = between treatment</a:t>
            </a:r>
          </a:p>
          <a:p>
            <a:r>
              <a:rPr lang="en-US" sz="2400" dirty="0"/>
              <a:t>Error = within</a:t>
            </a:r>
          </a:p>
        </p:txBody>
      </p:sp>
      <p:graphicFrame>
        <p:nvGraphicFramePr>
          <p:cNvPr id="6" name="Table 5"/>
          <p:cNvGraphicFramePr>
            <a:graphicFrameLocks noGrp="1"/>
          </p:cNvGraphicFramePr>
          <p:nvPr>
            <p:extLst>
              <p:ext uri="{D42A27DB-BD31-4B8C-83A1-F6EECF244321}">
                <p14:modId xmlns:p14="http://schemas.microsoft.com/office/powerpoint/2010/main" val="4243372427"/>
              </p:ext>
            </p:extLst>
          </p:nvPr>
        </p:nvGraphicFramePr>
        <p:xfrm>
          <a:off x="767254" y="4191000"/>
          <a:ext cx="7614745" cy="2133600"/>
        </p:xfrm>
        <a:graphic>
          <a:graphicData uri="http://schemas.openxmlformats.org/drawingml/2006/table">
            <a:tbl>
              <a:tblPr/>
              <a:tblGrid>
                <a:gridCol w="1522790">
                  <a:extLst>
                    <a:ext uri="{9D8B030D-6E8A-4147-A177-3AD203B41FA5}">
                      <a16:colId xmlns:a16="http://schemas.microsoft.com/office/drawing/2014/main" val="20000"/>
                    </a:ext>
                  </a:extLst>
                </a:gridCol>
                <a:gridCol w="1522790">
                  <a:extLst>
                    <a:ext uri="{9D8B030D-6E8A-4147-A177-3AD203B41FA5}">
                      <a16:colId xmlns:a16="http://schemas.microsoft.com/office/drawing/2014/main" val="20001"/>
                    </a:ext>
                  </a:extLst>
                </a:gridCol>
                <a:gridCol w="1522790">
                  <a:extLst>
                    <a:ext uri="{9D8B030D-6E8A-4147-A177-3AD203B41FA5}">
                      <a16:colId xmlns:a16="http://schemas.microsoft.com/office/drawing/2014/main" val="20002"/>
                    </a:ext>
                  </a:extLst>
                </a:gridCol>
                <a:gridCol w="1522790">
                  <a:extLst>
                    <a:ext uri="{9D8B030D-6E8A-4147-A177-3AD203B41FA5}">
                      <a16:colId xmlns:a16="http://schemas.microsoft.com/office/drawing/2014/main" val="20003"/>
                    </a:ext>
                  </a:extLst>
                </a:gridCol>
                <a:gridCol w="1523585">
                  <a:extLst>
                    <a:ext uri="{9D8B030D-6E8A-4147-A177-3AD203B41FA5}">
                      <a16:colId xmlns:a16="http://schemas.microsoft.com/office/drawing/2014/main" val="20004"/>
                    </a:ext>
                  </a:extLst>
                </a:gridCol>
              </a:tblGrid>
              <a:tr h="731520">
                <a:tc>
                  <a:txBody>
                    <a:bodyPr/>
                    <a:lstStyle/>
                    <a:p>
                      <a:pPr marL="0" marR="0" algn="ctr">
                        <a:spcBef>
                          <a:spcPts val="0"/>
                        </a:spcBef>
                        <a:spcAft>
                          <a:spcPts val="0"/>
                        </a:spcAft>
                      </a:pPr>
                      <a:r>
                        <a:rPr lang="en-US" sz="2800" dirty="0">
                          <a:effectLst/>
                          <a:latin typeface="Times New Roman"/>
                          <a:ea typeface="Times New Roman"/>
                          <a:cs typeface="Times New Roman"/>
                        </a:rPr>
                        <a:t>Source</a:t>
                      </a:r>
                      <a:endParaRPr lang="en-US" sz="1100" dirty="0">
                        <a:effectLst/>
                        <a:latin typeface="Courier New"/>
                        <a:ea typeface="Times New Roman"/>
                        <a:cs typeface="Times New Roman"/>
                      </a:endParaRPr>
                    </a:p>
                    <a:p>
                      <a:pPr marL="0" marR="0" algn="ctr">
                        <a:spcBef>
                          <a:spcPts val="0"/>
                        </a:spcBef>
                        <a:spcAft>
                          <a:spcPts val="0"/>
                        </a:spcAft>
                      </a:pPr>
                      <a:r>
                        <a:rPr lang="en-US" sz="2800" dirty="0">
                          <a:effectLst/>
                          <a:latin typeface="Times New Roman"/>
                          <a:ea typeface="Times New Roman"/>
                          <a:cs typeface="Times New Roman"/>
                        </a:rPr>
                        <a:t> </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SS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err="1">
                          <a:effectLst/>
                          <a:latin typeface="Times New Roman"/>
                          <a:ea typeface="Times New Roman"/>
                          <a:cs typeface="Times New Roman"/>
                        </a:rPr>
                        <a:t>df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MS</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a:ea typeface="Times New Roman"/>
                          <a:cs typeface="Times New Roman"/>
                        </a:rPr>
                        <a:t>F</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a:ea typeface="Times New Roman"/>
                          <a:cs typeface="Times New Roman"/>
                        </a:rPr>
                        <a:t>Sport</a:t>
                      </a:r>
                      <a:endParaRPr lang="en-US" sz="1100" dirty="0">
                        <a:effectLst/>
                        <a:latin typeface="Courier New"/>
                        <a:ea typeface="Times New Roman"/>
                        <a:cs typeface="Times New Roman"/>
                      </a:endParaRPr>
                    </a:p>
                    <a:p>
                      <a:pPr marL="0" marR="0">
                        <a:spcBef>
                          <a:spcPts val="0"/>
                        </a:spcBef>
                        <a:spcAft>
                          <a:spcPts val="0"/>
                        </a:spcAft>
                      </a:pPr>
                      <a:r>
                        <a:rPr lang="en-US" sz="2800" dirty="0">
                          <a:effectLst/>
                          <a:latin typeface="Times New Roman"/>
                          <a:ea typeface="Times New Roman"/>
                          <a:cs typeface="Times New Roman"/>
                        </a:rPr>
                        <a:t>Age</a:t>
                      </a:r>
                      <a:endParaRPr lang="en-US" sz="1100" dirty="0">
                        <a:effectLst/>
                        <a:latin typeface="Courier New"/>
                        <a:ea typeface="Times New Roman"/>
                        <a:cs typeface="Times New Roman"/>
                      </a:endParaRPr>
                    </a:p>
                    <a:p>
                      <a:pPr marL="0" marR="0">
                        <a:spcBef>
                          <a:spcPts val="0"/>
                        </a:spcBef>
                        <a:spcAft>
                          <a:spcPts val="0"/>
                        </a:spcAft>
                      </a:pPr>
                      <a:r>
                        <a:rPr lang="en-US" sz="2800" dirty="0" err="1">
                          <a:effectLst/>
                          <a:latin typeface="Times New Roman"/>
                          <a:ea typeface="Times New Roman"/>
                          <a:cs typeface="Times New Roman"/>
                        </a:rPr>
                        <a:t>SxA</a:t>
                      </a:r>
                      <a:endParaRPr lang="en-US" sz="11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1</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80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53.33</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  0.00</a:t>
                      </a:r>
                    </a:p>
                    <a:p>
                      <a:pPr marL="0" marR="0" algn="ctr">
                        <a:spcBef>
                          <a:spcPts val="0"/>
                        </a:spcBef>
                        <a:spcAft>
                          <a:spcPts val="0"/>
                        </a:spcAft>
                      </a:pPr>
                      <a:r>
                        <a:rPr lang="en-US" sz="2800" dirty="0">
                          <a:effectLst/>
                          <a:latin typeface="Times New Roman" panose="02020603050405020304" pitchFamily="18" charset="0"/>
                          <a:ea typeface="Times New Roman"/>
                          <a:cs typeface="Times New Roman" panose="02020603050405020304" pitchFamily="18" charset="0"/>
                        </a:rPr>
                        <a:t>13.33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81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990600"/>
            <a:ext cx="8229600" cy="4267200"/>
          </a:xfrm>
        </p:spPr>
        <p:txBody>
          <a:bodyPr>
            <a:noAutofit/>
          </a:bodyPr>
          <a:lstStyle/>
          <a:p>
            <a:pPr marL="0" indent="0">
              <a:buNone/>
            </a:pPr>
            <a:r>
              <a:rPr lang="en-US" sz="2400" dirty="0">
                <a:latin typeface="Arial" panose="020B0604020202020204" pitchFamily="34" charset="0"/>
                <a:cs typeface="Arial" panose="020B0604020202020204" pitchFamily="34" charset="0"/>
              </a:rPr>
              <a:t>Main effect of sport:	</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Fobs sport=53.33</a:t>
            </a:r>
          </a:p>
          <a:p>
            <a:pPr lvl="1"/>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Sport</a:t>
            </a:r>
            <a:r>
              <a:rPr lang="en-US" sz="2400" dirty="0">
                <a:latin typeface="Arial" panose="020B0604020202020204" pitchFamily="34" charset="0"/>
                <a:cs typeface="Arial" panose="020B0604020202020204" pitchFamily="34" charset="0"/>
              </a:rPr>
              <a:t> = a – 1, </a:t>
            </a:r>
            <a:r>
              <a:rPr lang="en-US" sz="2400" dirty="0" err="1">
                <a:latin typeface="Arial" panose="020B0604020202020204" pitchFamily="34" charset="0"/>
                <a:cs typeface="Arial" panose="020B0604020202020204" pitchFamily="34" charset="0"/>
              </a:rPr>
              <a:t>df</a:t>
            </a:r>
            <a:r>
              <a:rPr lang="en-US" sz="2400" baseline="-25000" dirty="0" err="1">
                <a:latin typeface="Arial" panose="020B0604020202020204" pitchFamily="34" charset="0"/>
                <a:cs typeface="Arial" panose="020B0604020202020204" pitchFamily="34" charset="0"/>
              </a:rPr>
              <a:t>error</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 – </a:t>
            </a:r>
            <a:r>
              <a:rPr lang="en-US" sz="2400" dirty="0" err="1">
                <a:latin typeface="Arial" panose="020B0604020202020204" pitchFamily="34" charset="0"/>
                <a:cs typeface="Arial" panose="020B0604020202020204" pitchFamily="34" charset="0"/>
              </a:rPr>
              <a:t>ab</a:t>
            </a:r>
            <a:r>
              <a:rPr lang="en-US" sz="2400" dirty="0">
                <a:latin typeface="Arial" panose="020B0604020202020204" pitchFamily="34" charset="0"/>
                <a:cs typeface="Arial" panose="020B0604020202020204" pitchFamily="34" charset="0"/>
              </a:rPr>
              <a:t>		</a:t>
            </a:r>
          </a:p>
          <a:p>
            <a:pPr lvl="1"/>
            <a:r>
              <a:rPr lang="en-US" sz="2400" dirty="0" err="1">
                <a:latin typeface="Arial" panose="020B0604020202020204" pitchFamily="34" charset="0"/>
                <a:cs typeface="Arial" panose="020B0604020202020204" pitchFamily="34" charset="0"/>
              </a:rPr>
              <a:t>Fcrit</a:t>
            </a:r>
            <a:r>
              <a:rPr lang="en-US" sz="2400" dirty="0">
                <a:latin typeface="Arial" panose="020B0604020202020204" pitchFamily="34" charset="0"/>
                <a:cs typeface="Arial" panose="020B0604020202020204" pitchFamily="34" charset="0"/>
              </a:rPr>
              <a:t> (1,16) =4.49</a:t>
            </a:r>
          </a:p>
          <a:p>
            <a:pPr lvl="1"/>
            <a:r>
              <a:rPr lang="en-US" sz="2400" dirty="0">
                <a:latin typeface="Arial" panose="020B0604020202020204" pitchFamily="34" charset="0"/>
                <a:cs typeface="Arial" panose="020B0604020202020204" pitchFamily="34" charset="0"/>
              </a:rPr>
              <a:t>Decision: reject the null</a:t>
            </a:r>
          </a:p>
          <a:p>
            <a:pPr lvl="1"/>
            <a:r>
              <a:rPr lang="en-US" sz="2400" dirty="0">
                <a:latin typeface="Arial" panose="020B0604020202020204" pitchFamily="34" charset="0"/>
                <a:cs typeface="Arial" panose="020B0604020202020204" pitchFamily="34" charset="0"/>
              </a:rPr>
              <a:t>Interpretation:  Soccer players scored significantly lower than swimmers on the cognitive test. </a:t>
            </a:r>
          </a:p>
          <a:p>
            <a:pPr marL="4572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pPr marL="0" indent="0">
              <a:buNone/>
            </a:pPr>
            <a:r>
              <a:rPr lang="de-DE"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15857536"/>
              </p:ext>
            </p:extLst>
          </p:nvPr>
        </p:nvGraphicFramePr>
        <p:xfrm>
          <a:off x="1219200" y="48006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657600" y="6019800"/>
            <a:ext cx="24384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5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18C7163-17E2-E04F-AC9D-0071F29C93B8}"/>
              </a:ext>
            </a:extLst>
          </p:cNvPr>
          <p:cNvGraphicFramePr>
            <a:graphicFrameLocks noGrp="1"/>
          </p:cNvGraphicFramePr>
          <p:nvPr>
            <p:extLst>
              <p:ext uri="{D42A27DB-BD31-4B8C-83A1-F6EECF244321}">
                <p14:modId xmlns:p14="http://schemas.microsoft.com/office/powerpoint/2010/main" val="818462514"/>
              </p:ext>
            </p:extLst>
          </p:nvPr>
        </p:nvGraphicFramePr>
        <p:xfrm>
          <a:off x="1235075" y="48387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381000" y="1066800"/>
            <a:ext cx="8229600" cy="4267200"/>
          </a:xfrm>
        </p:spPr>
        <p:txBody>
          <a:bodyPr>
            <a:normAutofit fontScale="62500" lnSpcReduction="20000"/>
          </a:bodyPr>
          <a:lstStyle/>
          <a:p>
            <a:pPr marL="0" indent="0">
              <a:buNone/>
            </a:pPr>
            <a:r>
              <a:rPr lang="en-US" sz="3800" dirty="0">
                <a:latin typeface="Arial" panose="020B0604020202020204" pitchFamily="34" charset="0"/>
                <a:cs typeface="Arial" panose="020B0604020202020204" pitchFamily="34" charset="0"/>
              </a:rPr>
              <a:t>Main effect of age:	</a:t>
            </a:r>
            <a:endParaRPr lang="en-US" sz="3800" b="1" dirty="0">
              <a:latin typeface="Arial" panose="020B0604020202020204" pitchFamily="34" charset="0"/>
              <a:cs typeface="Arial" panose="020B0604020202020204" pitchFamily="34" charset="0"/>
            </a:endParaRPr>
          </a:p>
          <a:p>
            <a:pPr lvl="1"/>
            <a:r>
              <a:rPr lang="en-US" sz="3800" dirty="0">
                <a:latin typeface="Arial" panose="020B0604020202020204" pitchFamily="34" charset="0"/>
                <a:cs typeface="Arial" panose="020B0604020202020204" pitchFamily="34" charset="0"/>
              </a:rPr>
              <a:t>Fobs age = 0</a:t>
            </a:r>
          </a:p>
          <a:p>
            <a:pPr lvl="1"/>
            <a:r>
              <a:rPr lang="en-US" sz="3800" dirty="0" err="1">
                <a:latin typeface="Arial" panose="020B0604020202020204" pitchFamily="34" charset="0"/>
                <a:cs typeface="Arial" panose="020B0604020202020204" pitchFamily="34" charset="0"/>
              </a:rPr>
              <a:t>df</a:t>
            </a:r>
            <a:r>
              <a:rPr lang="en-US" sz="3800" baseline="-25000" dirty="0" err="1">
                <a:latin typeface="Arial" panose="020B0604020202020204" pitchFamily="34" charset="0"/>
                <a:cs typeface="Arial" panose="020B0604020202020204" pitchFamily="34" charset="0"/>
              </a:rPr>
              <a:t>age</a:t>
            </a:r>
            <a:r>
              <a:rPr lang="en-US" sz="3800" dirty="0">
                <a:latin typeface="Arial" panose="020B0604020202020204" pitchFamily="34" charset="0"/>
                <a:cs typeface="Arial" panose="020B0604020202020204" pitchFamily="34" charset="0"/>
              </a:rPr>
              <a:t>= b-1, </a:t>
            </a:r>
            <a:r>
              <a:rPr lang="en-US" sz="3800" dirty="0" err="1">
                <a:latin typeface="Arial" panose="020B0604020202020204" pitchFamily="34" charset="0"/>
                <a:cs typeface="Arial" panose="020B0604020202020204" pitchFamily="34" charset="0"/>
              </a:rPr>
              <a:t>df</a:t>
            </a:r>
            <a:r>
              <a:rPr lang="en-US" sz="3800" baseline="-25000" dirty="0" err="1">
                <a:latin typeface="Arial" panose="020B0604020202020204" pitchFamily="34" charset="0"/>
                <a:cs typeface="Arial" panose="020B0604020202020204" pitchFamily="34" charset="0"/>
              </a:rPr>
              <a:t>error</a:t>
            </a:r>
            <a:r>
              <a:rPr lang="en-US" sz="3800" dirty="0">
                <a:latin typeface="Arial" panose="020B0604020202020204" pitchFamily="34" charset="0"/>
                <a:cs typeface="Arial" panose="020B0604020202020204" pitchFamily="34" charset="0"/>
              </a:rPr>
              <a:t>= N – </a:t>
            </a:r>
            <a:r>
              <a:rPr lang="en-US" sz="3800" dirty="0" err="1">
                <a:latin typeface="Arial" panose="020B0604020202020204" pitchFamily="34" charset="0"/>
                <a:cs typeface="Arial" panose="020B0604020202020204" pitchFamily="34" charset="0"/>
              </a:rPr>
              <a:t>ab</a:t>
            </a:r>
            <a:r>
              <a:rPr lang="en-US" sz="3800" dirty="0">
                <a:latin typeface="Arial" panose="020B0604020202020204" pitchFamily="34" charset="0"/>
                <a:cs typeface="Arial" panose="020B0604020202020204" pitchFamily="34" charset="0"/>
              </a:rPr>
              <a:t>		</a:t>
            </a:r>
          </a:p>
          <a:p>
            <a:pPr lvl="1"/>
            <a:r>
              <a:rPr lang="en-US" sz="3800" dirty="0" err="1">
                <a:latin typeface="Arial" panose="020B0604020202020204" pitchFamily="34" charset="0"/>
                <a:cs typeface="Arial" panose="020B0604020202020204" pitchFamily="34" charset="0"/>
              </a:rPr>
              <a:t>Fcrit</a:t>
            </a:r>
            <a:r>
              <a:rPr lang="en-US" sz="3800" dirty="0">
                <a:latin typeface="Arial" panose="020B0604020202020204" pitchFamily="34" charset="0"/>
                <a:cs typeface="Arial" panose="020B0604020202020204" pitchFamily="34" charset="0"/>
              </a:rPr>
              <a:t> (1,16) = 4.49</a:t>
            </a:r>
          </a:p>
          <a:p>
            <a:pPr lvl="1"/>
            <a:r>
              <a:rPr lang="en-US" sz="3800" dirty="0">
                <a:latin typeface="Arial" panose="020B0604020202020204" pitchFamily="34" charset="0"/>
                <a:cs typeface="Arial" panose="020B0604020202020204" pitchFamily="34" charset="0"/>
              </a:rPr>
              <a:t>Decision: fail to reject the null</a:t>
            </a:r>
          </a:p>
          <a:p>
            <a:pPr lvl="1"/>
            <a:r>
              <a:rPr lang="en-US" sz="3800" dirty="0">
                <a:latin typeface="Arial" panose="020B0604020202020204" pitchFamily="34" charset="0"/>
                <a:cs typeface="Arial" panose="020B0604020202020204" pitchFamily="34" charset="0"/>
              </a:rPr>
              <a:t>Interpretation: Age does not significantly influence cognitive test scores</a:t>
            </a:r>
          </a:p>
          <a:p>
            <a:pPr marL="457200" lvl="1" indent="0">
              <a:buNone/>
            </a:pPr>
            <a:endParaRPr lang="en-US" sz="1800" dirty="0"/>
          </a:p>
          <a:p>
            <a:pPr lvl="1"/>
            <a:endParaRPr lang="en-US" sz="3200" dirty="0"/>
          </a:p>
          <a:p>
            <a:pPr lvl="1"/>
            <a:endParaRPr lang="en-US" b="1" dirty="0"/>
          </a:p>
          <a:p>
            <a:pPr marL="0" indent="0">
              <a:buNone/>
            </a:pPr>
            <a:r>
              <a:rPr lang="de-DE" dirty="0"/>
              <a:t> </a:t>
            </a:r>
            <a:endParaRPr lang="en-US" dirty="0"/>
          </a:p>
          <a:p>
            <a:endParaRPr lang="en-US" dirty="0"/>
          </a:p>
        </p:txBody>
      </p:sp>
      <p:sp>
        <p:nvSpPr>
          <p:cNvPr id="5" name="Rectangle 4"/>
          <p:cNvSpPr/>
          <p:nvPr/>
        </p:nvSpPr>
        <p:spPr>
          <a:xfrm>
            <a:off x="6121400" y="5443538"/>
            <a:ext cx="12192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18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AEFF61B-7F86-C041-93A5-06DC0D4DDC84}"/>
              </a:ext>
            </a:extLst>
          </p:cNvPr>
          <p:cNvGraphicFramePr>
            <a:graphicFrameLocks noGrp="1"/>
          </p:cNvGraphicFramePr>
          <p:nvPr>
            <p:extLst>
              <p:ext uri="{D42A27DB-BD31-4B8C-83A1-F6EECF244321}">
                <p14:modId xmlns:p14="http://schemas.microsoft.com/office/powerpoint/2010/main" val="1785001898"/>
              </p:ext>
            </p:extLst>
          </p:nvPr>
        </p:nvGraphicFramePr>
        <p:xfrm>
          <a:off x="1219200" y="48006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22860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a:ea typeface="Times New Roman"/>
                          <a:cs typeface="Times New Roman"/>
                        </a:rPr>
                        <a:t>Sport</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Soccer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Swimmer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effectLst/>
                          <a:latin typeface="Times New Roman"/>
                          <a:ea typeface="Times New Roman"/>
                          <a:cs typeface="Times New Roman"/>
                        </a:rPr>
                        <a:t>Age</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effectLst/>
                          <a:latin typeface="Times New Roman"/>
                          <a:ea typeface="Times New Roman"/>
                          <a:cs typeface="Times New Roman"/>
                        </a:rPr>
                        <a:t>younger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effectLst/>
                          <a:latin typeface="Times New Roman"/>
                          <a:ea typeface="Times New Roman"/>
                          <a:cs typeface="Times New Roman"/>
                        </a:rPr>
                        <a:t>older</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cs typeface="Times New Roman"/>
                        </a:rPr>
                        <a:t>3</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7</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152400"/>
            <a:ext cx="8229600" cy="792162"/>
          </a:xfrm>
        </p:spPr>
        <p:txBody>
          <a:bodyPr>
            <a:normAutofit/>
          </a:bodyPr>
          <a:lstStyle/>
          <a:p>
            <a:r>
              <a:rPr lang="en-US" sz="3200" dirty="0"/>
              <a:t>Looking up the F critical values</a:t>
            </a:r>
          </a:p>
        </p:txBody>
      </p:sp>
      <p:sp>
        <p:nvSpPr>
          <p:cNvPr id="3" name="Content Placeholder 2"/>
          <p:cNvSpPr>
            <a:spLocks noGrp="1"/>
          </p:cNvSpPr>
          <p:nvPr>
            <p:ph idx="1"/>
          </p:nvPr>
        </p:nvSpPr>
        <p:spPr>
          <a:xfrm>
            <a:off x="457200" y="838200"/>
            <a:ext cx="8229600" cy="4038600"/>
          </a:xfrm>
        </p:spPr>
        <p:txBody>
          <a:bodyPr>
            <a:normAutofit/>
          </a:bodyPr>
          <a:lstStyle/>
          <a:p>
            <a:r>
              <a:rPr lang="en-US" sz="2400" dirty="0">
                <a:latin typeface="Arial" panose="020B0604020202020204" pitchFamily="34" charset="0"/>
                <a:cs typeface="Arial" panose="020B0604020202020204" pitchFamily="34" charset="0"/>
              </a:rPr>
              <a:t>Interaction:</a:t>
            </a:r>
            <a:r>
              <a:rPr lang="de-DE"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lvl="1"/>
            <a:r>
              <a:rPr lang="de-DE" sz="2400" dirty="0">
                <a:latin typeface="Arial" panose="020B0604020202020204" pitchFamily="34" charset="0"/>
                <a:cs typeface="Arial" panose="020B0604020202020204" pitchFamily="34" charset="0"/>
              </a:rPr>
              <a:t>Fob = 13.33 </a:t>
            </a:r>
          </a:p>
          <a:p>
            <a:pPr lvl="1"/>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sportxage</a:t>
            </a:r>
            <a:r>
              <a:rPr lang="de-DE" sz="2400" dirty="0">
                <a:latin typeface="Arial" panose="020B0604020202020204" pitchFamily="34" charset="0"/>
                <a:cs typeface="Arial" panose="020B0604020202020204" pitchFamily="34" charset="0"/>
              </a:rPr>
              <a:t> = (df</a:t>
            </a:r>
            <a:r>
              <a:rPr lang="de-DE" sz="2400" baseline="-25000" dirty="0">
                <a:latin typeface="Arial" panose="020B0604020202020204" pitchFamily="34" charset="0"/>
                <a:cs typeface="Arial" panose="020B0604020202020204" pitchFamily="34" charset="0"/>
              </a:rPr>
              <a:t>bt</a:t>
            </a:r>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sport</a:t>
            </a:r>
            <a:r>
              <a:rPr lang="de-DE" sz="2400" dirty="0">
                <a:latin typeface="Arial" panose="020B0604020202020204" pitchFamily="34" charset="0"/>
                <a:cs typeface="Arial" panose="020B0604020202020204" pitchFamily="34" charset="0"/>
              </a:rPr>
              <a:t>-df</a:t>
            </a:r>
            <a:r>
              <a:rPr lang="de-DE" sz="2400" baseline="-25000" dirty="0">
                <a:latin typeface="Arial" panose="020B0604020202020204" pitchFamily="34" charset="0"/>
                <a:cs typeface="Arial" panose="020B0604020202020204" pitchFamily="34" charset="0"/>
              </a:rPr>
              <a:t>age)</a:t>
            </a:r>
            <a:r>
              <a:rPr lang="de-DE" sz="2400" dirty="0">
                <a:latin typeface="Arial" panose="020B0604020202020204" pitchFamily="34" charset="0"/>
                <a:cs typeface="Arial" panose="020B0604020202020204" pitchFamily="34" charset="0"/>
              </a:rPr>
              <a:t>, df</a:t>
            </a:r>
            <a:r>
              <a:rPr lang="de-DE" sz="2400" baseline="-25000" dirty="0">
                <a:latin typeface="Arial" panose="020B0604020202020204" pitchFamily="34" charset="0"/>
                <a:cs typeface="Arial" panose="020B0604020202020204" pitchFamily="34" charset="0"/>
              </a:rPr>
              <a:t>error</a:t>
            </a:r>
            <a:r>
              <a:rPr lang="de-DE" sz="2400" dirty="0">
                <a:latin typeface="Arial" panose="020B0604020202020204" pitchFamily="34" charset="0"/>
                <a:cs typeface="Arial" panose="020B0604020202020204" pitchFamily="34" charset="0"/>
              </a:rPr>
              <a:t>=N – ab	</a:t>
            </a:r>
          </a:p>
          <a:p>
            <a:pPr lvl="1"/>
            <a:r>
              <a:rPr lang="de-DE" sz="2400" dirty="0">
                <a:latin typeface="Arial" panose="020B0604020202020204" pitchFamily="34" charset="0"/>
                <a:cs typeface="Arial" panose="020B0604020202020204" pitchFamily="34" charset="0"/>
              </a:rPr>
              <a:t>Fcrit (1,16) = 4.49</a:t>
            </a:r>
          </a:p>
          <a:p>
            <a:pPr lvl="1"/>
            <a:r>
              <a:rPr lang="de-DE" sz="2400" dirty="0">
                <a:latin typeface="Arial" panose="020B0604020202020204" pitchFamily="34" charset="0"/>
                <a:cs typeface="Arial" panose="020B0604020202020204" pitchFamily="34" charset="0"/>
              </a:rPr>
              <a:t>Decision: reject the null</a:t>
            </a:r>
          </a:p>
          <a:p>
            <a:pPr lvl="1"/>
            <a:r>
              <a:rPr lang="de-DE" sz="2400" dirty="0">
                <a:latin typeface="Arial" panose="020B0604020202020204" pitchFamily="34" charset="0"/>
                <a:cs typeface="Arial" panose="020B0604020202020204" pitchFamily="34" charset="0"/>
              </a:rPr>
              <a:t>Interpretation: </a:t>
            </a:r>
            <a:r>
              <a:rPr lang="en-US" sz="2400" dirty="0">
                <a:latin typeface="Arial" panose="020B0604020202020204" pitchFamily="34" charset="0"/>
                <a:cs typeface="Arial" panose="020B0604020202020204" pitchFamily="34" charset="0"/>
              </a:rPr>
              <a:t>The effect of sport played on test scores depends on the participant’s age.</a:t>
            </a:r>
            <a:endParaRPr lang="en-US" sz="24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4640317"/>
            <a:ext cx="8229600" cy="1455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Rectangle 5"/>
          <p:cNvSpPr/>
          <p:nvPr/>
        </p:nvSpPr>
        <p:spPr>
          <a:xfrm>
            <a:off x="3657600" y="5368158"/>
            <a:ext cx="2438400" cy="609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35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Two-way ANOVA</a:t>
            </a:r>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sz="2400" dirty="0">
                <a:latin typeface="Arial" panose="020B0604020202020204" pitchFamily="34" charset="0"/>
                <a:cs typeface="Arial" panose="020B0604020202020204" pitchFamily="34" charset="0"/>
              </a:rPr>
              <a:t>Research suggests that personality is reflected in the way people talk and write about past experiences.  An experiment was conducted in which individuals who were either high or low in neuroticism wrote a narrative about either a positive or a negative experience from their past.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research question was whether neuroticism would predict the number of negative emotion words included in the narrative in each narrative and whether the pattern of negativity would vary as a function of the narrative type.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5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036900"/>
              </p:ext>
            </p:extLst>
          </p:nvPr>
        </p:nvGraphicFramePr>
        <p:xfrm>
          <a:off x="685800" y="2366963"/>
          <a:ext cx="7772400" cy="3424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58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latin typeface="Arial" panose="020B0604020202020204" pitchFamily="34" charset="0"/>
                <a:cs typeface="Arial" panose="020B0604020202020204" pitchFamily="34" charset="0"/>
              </a:rPr>
              <a:t>Write-up for a 2-Way ANOVA</a:t>
            </a:r>
          </a:p>
        </p:txBody>
      </p:sp>
      <p:sp>
        <p:nvSpPr>
          <p:cNvPr id="3" name="Content Placeholder 2"/>
          <p:cNvSpPr>
            <a:spLocks noGrp="1"/>
          </p:cNvSpPr>
          <p:nvPr>
            <p:ph idx="1"/>
          </p:nvPr>
        </p:nvSpPr>
        <p:spPr>
          <a:xfrm>
            <a:off x="457200" y="914401"/>
            <a:ext cx="8229600" cy="1828799"/>
          </a:xfrm>
        </p:spPr>
        <p:txBody>
          <a:bodyPr>
            <a:noAutofit/>
          </a:bodyPr>
          <a:lstStyle/>
          <a:p>
            <a:pPr marL="0" indent="0">
              <a:buNone/>
            </a:pPr>
            <a:r>
              <a:rPr lang="en-US" sz="2400" dirty="0">
                <a:latin typeface="Arial" panose="020B0604020202020204" pitchFamily="34" charset="0"/>
                <a:cs typeface="Arial" panose="020B0604020202020204" pitchFamily="34" charset="0"/>
              </a:rPr>
              <a:t>The analysis indicated that there was an overall main effect, F (3, 16) = 22.22,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This indicates that our independent variables significantly influenced conceptual thinking performance. </a:t>
            </a:r>
          </a:p>
        </p:txBody>
      </p:sp>
    </p:spTree>
    <p:extLst>
      <p:ext uri="{BB962C8B-B14F-4D97-AF65-F5344CB8AC3E}">
        <p14:creationId xmlns:p14="http://schemas.microsoft.com/office/powerpoint/2010/main" val="1984238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a:t>Write-up for a 2-Way ANOVA</a:t>
            </a:r>
          </a:p>
        </p:txBody>
      </p:sp>
      <p:sp>
        <p:nvSpPr>
          <p:cNvPr id="3" name="Content Placeholder 2"/>
          <p:cNvSpPr>
            <a:spLocks noGrp="1"/>
          </p:cNvSpPr>
          <p:nvPr>
            <p:ph idx="1"/>
          </p:nvPr>
        </p:nvSpPr>
        <p:spPr>
          <a:xfrm>
            <a:off x="457200" y="914401"/>
            <a:ext cx="8229600" cy="3581400"/>
          </a:xfrm>
        </p:spPr>
        <p:txBody>
          <a:bodyPr>
            <a:noAutofit/>
          </a:bodyPr>
          <a:lstStyle/>
          <a:p>
            <a:pPr marL="0" indent="0">
              <a:buNone/>
            </a:pPr>
            <a:r>
              <a:rPr lang="en-US" sz="2400" dirty="0">
                <a:solidFill>
                  <a:schemeClr val="bg1">
                    <a:lumMod val="65000"/>
                  </a:schemeClr>
                </a:solidFill>
                <a:latin typeface="Arial" panose="020B0604020202020204" pitchFamily="34" charset="0"/>
                <a:cs typeface="Arial" panose="020B0604020202020204" pitchFamily="34" charset="0"/>
              </a:rPr>
              <a:t>The analysis indicated that there was an overall main effect, F (3, 16) = 22.22,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This indicates that our independent variables significantly influenced conceptual thinking performance. </a:t>
            </a:r>
            <a:r>
              <a:rPr lang="en-US" sz="2400" dirty="0">
                <a:latin typeface="Arial" panose="020B0604020202020204" pitchFamily="34" charset="0"/>
                <a:cs typeface="Arial" panose="020B0604020202020204" pitchFamily="34" charset="0"/>
              </a:rPr>
              <a:t>The results indicated a significant main effect of Sport, F (1, 16) = 53.33,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with soccer players performing worse (M = 3) than swimmers (M = 7).  The main effect of age was not significant, F (1, 16) = 0, p &gt; .05.  Younger (M = 5) and Older participants (M = 5) did not differ in performance.</a:t>
            </a:r>
          </a:p>
        </p:txBody>
      </p:sp>
    </p:spTree>
    <p:extLst>
      <p:ext uri="{BB962C8B-B14F-4D97-AF65-F5344CB8AC3E}">
        <p14:creationId xmlns:p14="http://schemas.microsoft.com/office/powerpoint/2010/main" val="417771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a:t>Write-up for a 2-Way ANOVA</a:t>
            </a:r>
          </a:p>
        </p:txBody>
      </p:sp>
      <p:sp>
        <p:nvSpPr>
          <p:cNvPr id="3" name="Content Placeholder 2"/>
          <p:cNvSpPr>
            <a:spLocks noGrp="1"/>
          </p:cNvSpPr>
          <p:nvPr>
            <p:ph idx="1"/>
          </p:nvPr>
        </p:nvSpPr>
        <p:spPr>
          <a:xfrm>
            <a:off x="457200" y="914400"/>
            <a:ext cx="8229600" cy="5211763"/>
          </a:xfrm>
        </p:spPr>
        <p:txBody>
          <a:bodyPr>
            <a:noAutofit/>
          </a:bodyPr>
          <a:lstStyle/>
          <a:p>
            <a:pPr marL="0" indent="0">
              <a:buNone/>
            </a:pPr>
            <a:r>
              <a:rPr lang="en-US" sz="2400" dirty="0">
                <a:solidFill>
                  <a:schemeClr val="bg1">
                    <a:lumMod val="65000"/>
                  </a:schemeClr>
                </a:solidFill>
                <a:latin typeface="Arial" panose="020B0604020202020204" pitchFamily="34" charset="0"/>
                <a:cs typeface="Arial" panose="020B0604020202020204" pitchFamily="34" charset="0"/>
              </a:rPr>
              <a:t>The analysis indicated that there was an overall main effect, F (3, 16) = 22.22,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This indicates that our independent variables significantly influenced conceptual thinking performance. The results indicated a significant main effect of Sport, F (1, 16) = 53.33, </a:t>
            </a: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dirty="0">
                <a:solidFill>
                  <a:schemeClr val="bg1">
                    <a:lumMod val="65000"/>
                  </a:schemeClr>
                </a:solidFill>
                <a:latin typeface="Arial" panose="020B0604020202020204" pitchFamily="34" charset="0"/>
                <a:cs typeface="Arial" panose="020B0604020202020204" pitchFamily="34" charset="0"/>
              </a:rPr>
              <a:t> &lt; .05, with soccer players performing worse (M = 3) than swimmers (M = 7).  The main effect of age was not significant, F (1, 16) = 0, p &gt; .05.  Younger (M = 5) and Older participants (M = 5) did not differ in performance. </a:t>
            </a:r>
            <a:r>
              <a:rPr lang="en-US" sz="2400" dirty="0">
                <a:latin typeface="Arial" panose="020B0604020202020204" pitchFamily="34" charset="0"/>
                <a:cs typeface="Arial" panose="020B0604020202020204" pitchFamily="34" charset="0"/>
              </a:rPr>
              <a:t>Finally, the interaction effect was significant, F (1, 16) = 13.33,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 Swimmers showed poorer performance at younger ages (6) than at older ages (M =8) but soccer players showed better performance at younger ages (M = 4) than at older ages (M =2). </a:t>
            </a:r>
          </a:p>
        </p:txBody>
      </p:sp>
    </p:spTree>
    <p:extLst>
      <p:ext uri="{BB962C8B-B14F-4D97-AF65-F5344CB8AC3E}">
        <p14:creationId xmlns:p14="http://schemas.microsoft.com/office/powerpoint/2010/main" val="417771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2700"/>
            <a:ext cx="7773338" cy="1596177"/>
          </a:xfrm>
        </p:spPr>
        <p:txBody>
          <a:bodyPr>
            <a:normAutofit/>
          </a:bodyPr>
          <a:lstStyle/>
          <a:p>
            <a:r>
              <a:rPr lang="en-US" dirty="0"/>
              <a:t>Assumptions for Factorial Designs</a:t>
            </a:r>
            <a:br>
              <a:rPr lang="en-US" dirty="0"/>
            </a:br>
            <a:r>
              <a:rPr lang="en-US" dirty="0"/>
              <a:t>(n-way ANOVA)</a:t>
            </a:r>
          </a:p>
        </p:txBody>
      </p:sp>
      <p:sp>
        <p:nvSpPr>
          <p:cNvPr id="3" name="Content Placeholder 2"/>
          <p:cNvSpPr>
            <a:spLocks noGrp="1"/>
          </p:cNvSpPr>
          <p:nvPr>
            <p:ph idx="1"/>
          </p:nvPr>
        </p:nvSpPr>
        <p:spPr>
          <a:xfrm>
            <a:off x="685330" y="1828800"/>
            <a:ext cx="7773339" cy="3962400"/>
          </a:xfrm>
        </p:spPr>
        <p:txBody>
          <a:bodyPr>
            <a:noAutofit/>
          </a:bodyPr>
          <a:lstStyle/>
          <a:p>
            <a:pPr marL="457200" indent="-457200">
              <a:buAutoNum type="arabicParenR"/>
            </a:pPr>
            <a:r>
              <a:rPr lang="en-US" sz="2400" dirty="0">
                <a:latin typeface="Arial" panose="020B0604020202020204" pitchFamily="34" charset="0"/>
                <a:cs typeface="Arial" panose="020B0604020202020204" pitchFamily="34" charset="0"/>
              </a:rPr>
              <a:t>Distribution for each treatment (factor level combination) is normal.</a:t>
            </a:r>
          </a:p>
          <a:p>
            <a:pPr marL="457200" indent="-457200">
              <a:buAutoNum type="arabicParenR"/>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2) Homogeneity of variance</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3) Each treatment consists of random, independent samples.	</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4) Balanced design: Equal n in all treatments (but ok if not perfect)</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8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extLst>
              <p:ext uri="{D42A27DB-BD31-4B8C-83A1-F6EECF244321}">
                <p14:modId xmlns:p14="http://schemas.microsoft.com/office/powerpoint/2010/main" val="3653899580"/>
              </p:ext>
            </p:extLst>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9863835"/>
              </p:ext>
            </p:extLst>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838200" y="4876800"/>
            <a:ext cx="7543800" cy="1569660"/>
          </a:xfrm>
          <a:prstGeom prst="rect">
            <a:avLst/>
          </a:prstGeom>
        </p:spPr>
        <p:txBody>
          <a:bodyPr wrap="square">
            <a:spAutoFit/>
          </a:bodyPr>
          <a:lstStyle/>
          <a:p>
            <a:pPr marL="457200" indent="-457200">
              <a:buFontTx/>
              <a:buAutoNum type="arabicParenR"/>
            </a:pPr>
            <a:r>
              <a:rPr lang="en-US" sz="2400" dirty="0">
                <a:latin typeface="Arial" panose="020B0604020202020204" pitchFamily="34" charset="0"/>
                <a:cs typeface="Arial" panose="020B0604020202020204" pitchFamily="34" charset="0"/>
              </a:rPr>
              <a:t>What is SS Model and SS Error? </a:t>
            </a:r>
          </a:p>
          <a:p>
            <a:pPr marL="457200" indent="-457200">
              <a:buFontTx/>
              <a:buAutoNum type="arabicParenR"/>
            </a:pPr>
            <a:r>
              <a:rPr lang="en-US" sz="2400" dirty="0">
                <a:latin typeface="Arial" panose="020B0604020202020204" pitchFamily="34" charset="0"/>
                <a:cs typeface="Arial" panose="020B0604020202020204" pitchFamily="34" charset="0"/>
              </a:rPr>
              <a:t>How many total subjects in the experiment? </a:t>
            </a:r>
          </a:p>
          <a:p>
            <a:pPr marL="457200" indent="-457200">
              <a:buAutoNum type="arabicParenR"/>
            </a:pPr>
            <a:r>
              <a:rPr lang="en-US" sz="2400" dirty="0">
                <a:latin typeface="Arial" panose="020B0604020202020204" pitchFamily="34" charset="0"/>
                <a:cs typeface="Arial" panose="020B0604020202020204" pitchFamily="34" charset="0"/>
              </a:rPr>
              <a:t>How many levels for Factor A? </a:t>
            </a:r>
          </a:p>
          <a:p>
            <a:pPr marL="457200" indent="-457200">
              <a:buAutoNum type="arabicParenR"/>
            </a:pPr>
            <a:r>
              <a:rPr lang="en-US" sz="2400" dirty="0">
                <a:latin typeface="Arial" panose="020B0604020202020204" pitchFamily="34" charset="0"/>
                <a:cs typeface="Arial" panose="020B0604020202020204" pitchFamily="34" charset="0"/>
              </a:rPr>
              <a:t>How many levels for Factor B? </a:t>
            </a:r>
          </a:p>
        </p:txBody>
      </p:sp>
    </p:spTree>
    <p:extLst>
      <p:ext uri="{BB962C8B-B14F-4D97-AF65-F5344CB8AC3E}">
        <p14:creationId xmlns:p14="http://schemas.microsoft.com/office/powerpoint/2010/main" val="2827788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418"/>
            <a:ext cx="8229600" cy="715962"/>
          </a:xfrm>
        </p:spPr>
        <p:txBody>
          <a:bodyPr>
            <a:normAutofit/>
          </a:bodyPr>
          <a:lstStyle/>
          <a:p>
            <a:r>
              <a:rPr lang="en-US" dirty="0"/>
              <a:t>Filling in an ANOVA table - Equations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936639-6D8E-A94D-B154-2F880DA40B21}"/>
                  </a:ext>
                </a:extLst>
              </p:cNvPr>
              <p:cNvSpPr txBox="1"/>
              <p:nvPr/>
            </p:nvSpPr>
            <p:spPr>
              <a:xfrm>
                <a:off x="132576" y="949236"/>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𝑆𝑆𝑒𝑟𝑟𝑜𝑟</m:t>
                      </m:r>
                    </m:oMath>
                  </m:oMathPara>
                </a14:m>
                <a:endParaRPr lang="en-US" sz="2400" b="0" dirty="0"/>
              </a:p>
            </p:txBody>
          </p:sp>
        </mc:Choice>
        <mc:Fallback xmlns="">
          <p:sp>
            <p:nvSpPr>
              <p:cNvPr id="7" name="TextBox 6">
                <a:extLst>
                  <a:ext uri="{FF2B5EF4-FFF2-40B4-BE49-F238E27FC236}">
                    <a16:creationId xmlns:a16="http://schemas.microsoft.com/office/drawing/2014/main" id="{01936639-6D8E-A94D-B154-2F880DA40B21}"/>
                  </a:ext>
                </a:extLst>
              </p:cNvPr>
              <p:cNvSpPr txBox="1">
                <a:spLocks noRot="1" noChangeAspect="1" noMove="1" noResize="1" noEditPoints="1" noAdjustHandles="1" noChangeArrowheads="1" noChangeShapeType="1" noTextEdit="1"/>
              </p:cNvSpPr>
              <p:nvPr/>
            </p:nvSpPr>
            <p:spPr>
              <a:xfrm>
                <a:off x="132576" y="949236"/>
                <a:ext cx="5081306" cy="369332"/>
              </a:xfrm>
              <a:prstGeom prst="rect">
                <a:avLst/>
              </a:prstGeom>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6756C0-AD15-4445-8143-FC994A6F3EF9}"/>
                  </a:ext>
                </a:extLst>
              </p:cNvPr>
              <p:cNvSpPr txBox="1"/>
              <p:nvPr/>
            </p:nvSpPr>
            <p:spPr>
              <a:xfrm>
                <a:off x="77624" y="1385569"/>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𝑆𝑆𝑒𝑟𝑟𝑜𝑟</m:t>
                      </m:r>
                    </m:oMath>
                  </m:oMathPara>
                </a14:m>
                <a:endParaRPr lang="en-US" sz="2400" b="0" dirty="0"/>
              </a:p>
            </p:txBody>
          </p:sp>
        </mc:Choice>
        <mc:Fallback xmlns="">
          <p:sp>
            <p:nvSpPr>
              <p:cNvPr id="8" name="TextBox 7">
                <a:extLst>
                  <a:ext uri="{FF2B5EF4-FFF2-40B4-BE49-F238E27FC236}">
                    <a16:creationId xmlns:a16="http://schemas.microsoft.com/office/drawing/2014/main" id="{166756C0-AD15-4445-8143-FC994A6F3EF9}"/>
                  </a:ext>
                </a:extLst>
              </p:cNvPr>
              <p:cNvSpPr txBox="1">
                <a:spLocks noRot="1" noChangeAspect="1" noMove="1" noResize="1" noEditPoints="1" noAdjustHandles="1" noChangeArrowheads="1" noChangeShapeType="1" noTextEdit="1"/>
              </p:cNvSpPr>
              <p:nvPr/>
            </p:nvSpPr>
            <p:spPr>
              <a:xfrm>
                <a:off x="77624" y="1385569"/>
                <a:ext cx="5081306"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668C8A-C763-DC4C-8BDC-6F5CC1B377FA}"/>
                  </a:ext>
                </a:extLst>
              </p:cNvPr>
              <p:cNvSpPr txBox="1"/>
              <p:nvPr/>
            </p:nvSpPr>
            <p:spPr>
              <a:xfrm>
                <a:off x="77624" y="1821902"/>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𝑆𝑆𝑒𝑟𝑟𝑜𝑟</m:t>
                      </m:r>
                      <m:r>
                        <a:rPr lang="en-US" sz="2400" b="0" i="1" smtClean="0">
                          <a:latin typeface="Cambria Math" panose="02040503050406030204" pitchFamily="18" charset="0"/>
                        </a:rPr>
                        <m:t>=</m:t>
                      </m:r>
                      <m:r>
                        <a:rPr lang="en-US" sz="2400" b="0" i="1" smtClean="0">
                          <a:latin typeface="Cambria Math" panose="02040503050406030204" pitchFamily="18" charset="0"/>
                        </a:rPr>
                        <m:t>𝑆𝑆𝑡𝑜𝑡𝑎𝑙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𝑆𝑆𝑏𝑒𝑡𝑤𝑒𝑒𝑛</m:t>
                      </m:r>
                    </m:oMath>
                  </m:oMathPara>
                </a14:m>
                <a:endParaRPr lang="en-US" sz="2400" b="0" dirty="0"/>
              </a:p>
            </p:txBody>
          </p:sp>
        </mc:Choice>
        <mc:Fallback xmlns="">
          <p:sp>
            <p:nvSpPr>
              <p:cNvPr id="9" name="TextBox 8">
                <a:extLst>
                  <a:ext uri="{FF2B5EF4-FFF2-40B4-BE49-F238E27FC236}">
                    <a16:creationId xmlns:a16="http://schemas.microsoft.com/office/drawing/2014/main" id="{95668C8A-C763-DC4C-8BDC-6F5CC1B377FA}"/>
                  </a:ext>
                </a:extLst>
              </p:cNvPr>
              <p:cNvSpPr txBox="1">
                <a:spLocks noRot="1" noChangeAspect="1" noMove="1" noResize="1" noEditPoints="1" noAdjustHandles="1" noChangeArrowheads="1" noChangeShapeType="1" noTextEdit="1"/>
              </p:cNvSpPr>
              <p:nvPr/>
            </p:nvSpPr>
            <p:spPr>
              <a:xfrm>
                <a:off x="77624" y="1821902"/>
                <a:ext cx="5081306" cy="369332"/>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75D2B4-D80E-E04E-9CA0-170D03E4C094}"/>
                  </a:ext>
                </a:extLst>
              </p:cNvPr>
              <p:cNvSpPr txBox="1"/>
              <p:nvPr/>
            </p:nvSpPr>
            <p:spPr>
              <a:xfrm>
                <a:off x="161378" y="2646032"/>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𝑑𝑓𝑒𝑟𝑟𝑜𝑟</m:t>
                      </m:r>
                    </m:oMath>
                  </m:oMathPara>
                </a14:m>
                <a:endParaRPr lang="en-US" sz="2400" b="0" dirty="0"/>
              </a:p>
            </p:txBody>
          </p:sp>
        </mc:Choice>
        <mc:Fallback xmlns="">
          <p:sp>
            <p:nvSpPr>
              <p:cNvPr id="11" name="TextBox 10">
                <a:extLst>
                  <a:ext uri="{FF2B5EF4-FFF2-40B4-BE49-F238E27FC236}">
                    <a16:creationId xmlns:a16="http://schemas.microsoft.com/office/drawing/2014/main" id="{F075D2B4-D80E-E04E-9CA0-170D03E4C094}"/>
                  </a:ext>
                </a:extLst>
              </p:cNvPr>
              <p:cNvSpPr txBox="1">
                <a:spLocks noRot="1" noChangeAspect="1" noMove="1" noResize="1" noEditPoints="1" noAdjustHandles="1" noChangeArrowheads="1" noChangeShapeType="1" noTextEdit="1"/>
              </p:cNvSpPr>
              <p:nvPr/>
            </p:nvSpPr>
            <p:spPr>
              <a:xfrm>
                <a:off x="161378" y="2646032"/>
                <a:ext cx="5081306" cy="369332"/>
              </a:xfrm>
              <a:prstGeom prst="rect">
                <a:avLst/>
              </a:prstGeom>
              <a:blipFill>
                <a:blip r:embed="rId5"/>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959CC6-2035-664E-8475-5AEC783FDAD5}"/>
                  </a:ext>
                </a:extLst>
              </p:cNvPr>
              <p:cNvSpPr txBox="1"/>
              <p:nvPr/>
            </p:nvSpPr>
            <p:spPr>
              <a:xfrm>
                <a:off x="106426" y="3082365"/>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𝑑𝑓𝑏𝑒𝑡𝑤𝑒𝑒𝑛</m:t>
                      </m:r>
                      <m:r>
                        <a:rPr lang="en-US" sz="2400" b="0" i="1" smtClean="0">
                          <a:latin typeface="Cambria Math" panose="02040503050406030204" pitchFamily="18" charset="0"/>
                        </a:rPr>
                        <m:t>=</m:t>
                      </m:r>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𝑑𝑓𝑒𝑟𝑟𝑜𝑟</m:t>
                      </m:r>
                    </m:oMath>
                  </m:oMathPara>
                </a14:m>
                <a:endParaRPr lang="en-US" sz="2400" b="0" dirty="0"/>
              </a:p>
            </p:txBody>
          </p:sp>
        </mc:Choice>
        <mc:Fallback xmlns="">
          <p:sp>
            <p:nvSpPr>
              <p:cNvPr id="12" name="TextBox 11">
                <a:extLst>
                  <a:ext uri="{FF2B5EF4-FFF2-40B4-BE49-F238E27FC236}">
                    <a16:creationId xmlns:a16="http://schemas.microsoft.com/office/drawing/2014/main" id="{F8959CC6-2035-664E-8475-5AEC783FDAD5}"/>
                  </a:ext>
                </a:extLst>
              </p:cNvPr>
              <p:cNvSpPr txBox="1">
                <a:spLocks noRot="1" noChangeAspect="1" noMove="1" noResize="1" noEditPoints="1" noAdjustHandles="1" noChangeArrowheads="1" noChangeShapeType="1" noTextEdit="1"/>
              </p:cNvSpPr>
              <p:nvPr/>
            </p:nvSpPr>
            <p:spPr>
              <a:xfrm>
                <a:off x="106426" y="3082365"/>
                <a:ext cx="5081306" cy="369332"/>
              </a:xfrm>
              <a:prstGeom prst="rect">
                <a:avLst/>
              </a:prstGeom>
              <a:blipFill>
                <a:blip r:embed="rId6"/>
                <a:stretch>
                  <a:fillRect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AA96BC-3AE8-3B47-805C-418331FA24F6}"/>
                  </a:ext>
                </a:extLst>
              </p:cNvPr>
              <p:cNvSpPr txBox="1"/>
              <p:nvPr/>
            </p:nvSpPr>
            <p:spPr>
              <a:xfrm>
                <a:off x="106426" y="3518698"/>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𝑑𝑓𝑒𝑟𝑟𝑜𝑟</m:t>
                      </m:r>
                      <m:r>
                        <a:rPr lang="en-US" sz="2400" b="0" i="1" smtClean="0">
                          <a:latin typeface="Cambria Math" panose="02040503050406030204" pitchFamily="18" charset="0"/>
                        </a:rPr>
                        <m:t>=</m:t>
                      </m:r>
                      <m:r>
                        <a:rPr lang="en-US" sz="2400" b="0" i="1" smtClean="0">
                          <a:latin typeface="Cambria Math" panose="02040503050406030204" pitchFamily="18" charset="0"/>
                        </a:rPr>
                        <m:t>𝑑𝑓𝑡𝑜𝑡𝑎𝑙</m:t>
                      </m:r>
                      <m:r>
                        <a:rPr lang="en-US" sz="2400" b="0" i="1" smtClean="0">
                          <a:latin typeface="Cambria Math" panose="02040503050406030204" pitchFamily="18" charset="0"/>
                        </a:rPr>
                        <m:t>−</m:t>
                      </m:r>
                      <m:r>
                        <a:rPr lang="en-US" sz="2400" b="0" i="1" smtClean="0">
                          <a:latin typeface="Cambria Math" panose="02040503050406030204" pitchFamily="18" charset="0"/>
                        </a:rPr>
                        <m:t>𝑑𝑓𝑏𝑒𝑡𝑤𝑒𝑒𝑛</m:t>
                      </m:r>
                    </m:oMath>
                  </m:oMathPara>
                </a14:m>
                <a:endParaRPr lang="en-US" sz="2400" b="0" dirty="0"/>
              </a:p>
            </p:txBody>
          </p:sp>
        </mc:Choice>
        <mc:Fallback xmlns="">
          <p:sp>
            <p:nvSpPr>
              <p:cNvPr id="13" name="TextBox 12">
                <a:extLst>
                  <a:ext uri="{FF2B5EF4-FFF2-40B4-BE49-F238E27FC236}">
                    <a16:creationId xmlns:a16="http://schemas.microsoft.com/office/drawing/2014/main" id="{76AA96BC-3AE8-3B47-805C-418331FA24F6}"/>
                  </a:ext>
                </a:extLst>
              </p:cNvPr>
              <p:cNvSpPr txBox="1">
                <a:spLocks noRot="1" noChangeAspect="1" noMove="1" noResize="1" noEditPoints="1" noAdjustHandles="1" noChangeArrowheads="1" noChangeShapeType="1" noTextEdit="1"/>
              </p:cNvSpPr>
              <p:nvPr/>
            </p:nvSpPr>
            <p:spPr>
              <a:xfrm>
                <a:off x="106426" y="3518698"/>
                <a:ext cx="5081306" cy="369332"/>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80698D-F9A7-EC4A-BA03-B17EFC64BB3D}"/>
                  </a:ext>
                </a:extLst>
              </p:cNvPr>
              <p:cNvSpPr txBox="1"/>
              <p:nvPr/>
            </p:nvSpPr>
            <p:spPr>
              <a:xfrm>
                <a:off x="6139629" y="1452454"/>
                <a:ext cx="1764788" cy="662874"/>
              </a:xfrm>
              <a:prstGeom prst="rect">
                <a:avLst/>
              </a:prstGeom>
              <a:noFill/>
            </p:spPr>
            <p:txBody>
              <a:bodyPr wrap="square" lIns="0" tIns="0" rIns="0" bIns="0" rtlCol="0">
                <a:spAutoFit/>
              </a:bodyPr>
              <a:lstStyle/>
              <a:p>
                <a:r>
                  <a:rPr lang="en-US" sz="2800" dirty="0"/>
                  <a:t>MS</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m:t>
                        </m:r>
                      </m:num>
                      <m:den>
                        <m:r>
                          <a:rPr lang="en-US" sz="2800" b="0" i="1" smtClean="0">
                            <a:latin typeface="Cambria Math" panose="02040503050406030204" pitchFamily="18" charset="0"/>
                          </a:rPr>
                          <m:t>𝑑𝑓</m:t>
                        </m:r>
                      </m:den>
                    </m:f>
                  </m:oMath>
                </a14:m>
                <a:endParaRPr lang="en-US" sz="2800" dirty="0"/>
              </a:p>
            </p:txBody>
          </p:sp>
        </mc:Choice>
        <mc:Fallback xmlns="">
          <p:sp>
            <p:nvSpPr>
              <p:cNvPr id="18" name="TextBox 17">
                <a:extLst>
                  <a:ext uri="{FF2B5EF4-FFF2-40B4-BE49-F238E27FC236}">
                    <a16:creationId xmlns:a16="http://schemas.microsoft.com/office/drawing/2014/main" id="{C080698D-F9A7-EC4A-BA03-B17EFC64BB3D}"/>
                  </a:ext>
                </a:extLst>
              </p:cNvPr>
              <p:cNvSpPr txBox="1">
                <a:spLocks noRot="1" noChangeAspect="1" noMove="1" noResize="1" noEditPoints="1" noAdjustHandles="1" noChangeArrowheads="1" noChangeShapeType="1" noTextEdit="1"/>
              </p:cNvSpPr>
              <p:nvPr/>
            </p:nvSpPr>
            <p:spPr>
              <a:xfrm>
                <a:off x="6139629" y="1452454"/>
                <a:ext cx="1764788" cy="662874"/>
              </a:xfrm>
              <a:prstGeom prst="rect">
                <a:avLst/>
              </a:prstGeom>
              <a:blipFill>
                <a:blip r:embed="rId8"/>
                <a:stretch>
                  <a:fillRect l="-11429"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3EF41D-18C1-9942-9A9D-CE87FCD771CF}"/>
                  </a:ext>
                </a:extLst>
              </p:cNvPr>
              <p:cNvSpPr txBox="1"/>
              <p:nvPr/>
            </p:nvSpPr>
            <p:spPr>
              <a:xfrm>
                <a:off x="6139629" y="3115392"/>
                <a:ext cx="1995785" cy="430887"/>
              </a:xfrm>
              <a:prstGeom prst="rect">
                <a:avLst/>
              </a:prstGeom>
              <a:noFill/>
            </p:spPr>
            <p:txBody>
              <a:bodyPr wrap="square" lIns="0" tIns="0" rIns="0" bIns="0" rtlCol="0">
                <a:spAutoFit/>
              </a:bodyPr>
              <a:lstStyle/>
              <a:p>
                <a:r>
                  <a:rPr lang="en-US" sz="2800" b="0" dirty="0"/>
                  <a:t>SS</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𝑀𝑆</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𝑑𝑓</m:t>
                    </m:r>
                  </m:oMath>
                </a14:m>
                <a:endParaRPr lang="en-US" sz="2800" dirty="0"/>
              </a:p>
            </p:txBody>
          </p:sp>
        </mc:Choice>
        <mc:Fallback xmlns="">
          <p:sp>
            <p:nvSpPr>
              <p:cNvPr id="19" name="TextBox 18">
                <a:extLst>
                  <a:ext uri="{FF2B5EF4-FFF2-40B4-BE49-F238E27FC236}">
                    <a16:creationId xmlns:a16="http://schemas.microsoft.com/office/drawing/2014/main" id="{0C3EF41D-18C1-9942-9A9D-CE87FCD771CF}"/>
                  </a:ext>
                </a:extLst>
              </p:cNvPr>
              <p:cNvSpPr txBox="1">
                <a:spLocks noRot="1" noChangeAspect="1" noMove="1" noResize="1" noEditPoints="1" noAdjustHandles="1" noChangeArrowheads="1" noChangeShapeType="1" noTextEdit="1"/>
              </p:cNvSpPr>
              <p:nvPr/>
            </p:nvSpPr>
            <p:spPr>
              <a:xfrm>
                <a:off x="6139629" y="3115392"/>
                <a:ext cx="1995785" cy="430887"/>
              </a:xfrm>
              <a:prstGeom prst="rect">
                <a:avLst/>
              </a:prstGeom>
              <a:blipFill>
                <a:blip r:embed="rId9"/>
                <a:stretch>
                  <a:fillRect l="-10063" t="-22857" r="-1887"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86195B-A062-754C-813E-0729B7A97984}"/>
                  </a:ext>
                </a:extLst>
              </p:cNvPr>
              <p:cNvSpPr txBox="1"/>
              <p:nvPr/>
            </p:nvSpPr>
            <p:spPr>
              <a:xfrm>
                <a:off x="6195538" y="2313373"/>
                <a:ext cx="1764788" cy="614271"/>
              </a:xfrm>
              <a:prstGeom prst="rect">
                <a:avLst/>
              </a:prstGeom>
              <a:noFill/>
            </p:spPr>
            <p:txBody>
              <a:bodyPr wrap="square" lIns="0" tIns="0" rIns="0" bIns="0" rtlCol="0">
                <a:spAutoFit/>
              </a:bodyPr>
              <a:lstStyle/>
              <a:p>
                <a:r>
                  <a:rPr lang="en-US" sz="2800" dirty="0"/>
                  <a:t>df</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m:t>
                        </m:r>
                      </m:num>
                      <m:den>
                        <m:r>
                          <a:rPr lang="en-US" sz="2800" b="0" i="1" smtClean="0">
                            <a:latin typeface="Cambria Math" panose="02040503050406030204" pitchFamily="18" charset="0"/>
                          </a:rPr>
                          <m:t>𝑀𝑆</m:t>
                        </m:r>
                      </m:den>
                    </m:f>
                  </m:oMath>
                </a14:m>
                <a:endParaRPr lang="en-US" sz="2800" dirty="0"/>
              </a:p>
            </p:txBody>
          </p:sp>
        </mc:Choice>
        <mc:Fallback xmlns="">
          <p:sp>
            <p:nvSpPr>
              <p:cNvPr id="20" name="TextBox 19">
                <a:extLst>
                  <a:ext uri="{FF2B5EF4-FFF2-40B4-BE49-F238E27FC236}">
                    <a16:creationId xmlns:a16="http://schemas.microsoft.com/office/drawing/2014/main" id="{2E86195B-A062-754C-813E-0729B7A97984}"/>
                  </a:ext>
                </a:extLst>
              </p:cNvPr>
              <p:cNvSpPr txBox="1">
                <a:spLocks noRot="1" noChangeAspect="1" noMove="1" noResize="1" noEditPoints="1" noAdjustHandles="1" noChangeArrowheads="1" noChangeShapeType="1" noTextEdit="1"/>
              </p:cNvSpPr>
              <p:nvPr/>
            </p:nvSpPr>
            <p:spPr>
              <a:xfrm>
                <a:off x="6195538" y="2313373"/>
                <a:ext cx="1764788" cy="614271"/>
              </a:xfrm>
              <a:prstGeom prst="rect">
                <a:avLst/>
              </a:prstGeom>
              <a:blipFill>
                <a:blip r:embed="rId10"/>
                <a:stretch>
                  <a:fillRect l="-12143"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2496FD-07C6-C74D-AE2D-7763E1E76347}"/>
                  </a:ext>
                </a:extLst>
              </p:cNvPr>
              <p:cNvSpPr txBox="1"/>
              <p:nvPr/>
            </p:nvSpPr>
            <p:spPr>
              <a:xfrm>
                <a:off x="710052" y="4342828"/>
                <a:ext cx="2641877"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𝑀𝑆𝑏𝑒𝑡𝑤𝑒𝑒𝑛</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21" name="TextBox 20">
                <a:extLst>
                  <a:ext uri="{FF2B5EF4-FFF2-40B4-BE49-F238E27FC236}">
                    <a16:creationId xmlns:a16="http://schemas.microsoft.com/office/drawing/2014/main" id="{6B2496FD-07C6-C74D-AE2D-7763E1E76347}"/>
                  </a:ext>
                </a:extLst>
              </p:cNvPr>
              <p:cNvSpPr txBox="1">
                <a:spLocks noRot="1" noChangeAspect="1" noMove="1" noResize="1" noEditPoints="1" noAdjustHandles="1" noChangeArrowheads="1" noChangeShapeType="1" noTextEdit="1"/>
              </p:cNvSpPr>
              <p:nvPr/>
            </p:nvSpPr>
            <p:spPr>
              <a:xfrm>
                <a:off x="710052" y="4342828"/>
                <a:ext cx="2641877" cy="818237"/>
              </a:xfrm>
              <a:prstGeom prst="rect">
                <a:avLst/>
              </a:prstGeom>
              <a:blipFill>
                <a:blip r:embed="rId11"/>
                <a:stretch>
                  <a:fillRect l="-2392" r="-1914"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2A17936-C584-4A4E-9C80-7C4A61C144CC}"/>
                  </a:ext>
                </a:extLst>
              </p:cNvPr>
              <p:cNvSpPr txBox="1"/>
              <p:nvPr/>
            </p:nvSpPr>
            <p:spPr>
              <a:xfrm>
                <a:off x="699755" y="5399115"/>
                <a:ext cx="3001719" cy="621067"/>
              </a:xfrm>
              <a:prstGeom prst="rect">
                <a:avLst/>
              </a:prstGeom>
              <a:noFill/>
            </p:spPr>
            <p:txBody>
              <a:bodyPr wrap="none" lIns="0" tIns="0" rIns="0" bIns="0" rtlCol="0">
                <a:spAutoFit/>
              </a:bodyPr>
              <a:lstStyle/>
              <a:p>
                <a:r>
                  <a:rPr lang="en-US" sz="2800" dirty="0">
                    <a:ea typeface="Cambria Math" panose="02040503050406030204" pitchFamily="18" charset="0"/>
                  </a:rPr>
                  <a:t>MSerror</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𝑀𝑆𝑏𝑒𝑡𝑤𝑒𝑒𝑛</m:t>
                        </m:r>
                      </m:num>
                      <m:den>
                        <m:r>
                          <a:rPr lang="en-US" sz="2800" b="0" i="1" smtClean="0">
                            <a:latin typeface="Cambria Math" panose="02040503050406030204" pitchFamily="18" charset="0"/>
                            <a:ea typeface="Cambria Math" panose="02040503050406030204" pitchFamily="18" charset="0"/>
                          </a:rPr>
                          <m:t>𝐹</m:t>
                        </m:r>
                      </m:den>
                    </m:f>
                  </m:oMath>
                </a14:m>
                <a:endParaRPr lang="en-US" sz="2800" dirty="0"/>
              </a:p>
            </p:txBody>
          </p:sp>
        </mc:Choice>
        <mc:Fallback xmlns="">
          <p:sp>
            <p:nvSpPr>
              <p:cNvPr id="22" name="TextBox 21">
                <a:extLst>
                  <a:ext uri="{FF2B5EF4-FFF2-40B4-BE49-F238E27FC236}">
                    <a16:creationId xmlns:a16="http://schemas.microsoft.com/office/drawing/2014/main" id="{A2A17936-C584-4A4E-9C80-7C4A61C144CC}"/>
                  </a:ext>
                </a:extLst>
              </p:cNvPr>
              <p:cNvSpPr txBox="1">
                <a:spLocks noRot="1" noChangeAspect="1" noMove="1" noResize="1" noEditPoints="1" noAdjustHandles="1" noChangeArrowheads="1" noChangeShapeType="1" noTextEdit="1"/>
              </p:cNvSpPr>
              <p:nvPr/>
            </p:nvSpPr>
            <p:spPr>
              <a:xfrm>
                <a:off x="699755" y="5399115"/>
                <a:ext cx="3001719" cy="621067"/>
              </a:xfrm>
              <a:prstGeom prst="rect">
                <a:avLst/>
              </a:prstGeom>
              <a:blipFill>
                <a:blip r:embed="rId12"/>
                <a:stretch>
                  <a:fillRect l="-7173" r="-211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A1B4F56-1754-4E4E-B848-E9C33D2F73C6}"/>
                  </a:ext>
                </a:extLst>
              </p:cNvPr>
              <p:cNvSpPr txBox="1"/>
              <p:nvPr/>
            </p:nvSpPr>
            <p:spPr>
              <a:xfrm>
                <a:off x="699755" y="6231459"/>
                <a:ext cx="4277497" cy="430887"/>
              </a:xfrm>
              <a:prstGeom prst="rect">
                <a:avLst/>
              </a:prstGeom>
              <a:noFill/>
            </p:spPr>
            <p:txBody>
              <a:bodyPr wrap="square" lIns="0" tIns="0" rIns="0" bIns="0" rtlCol="0">
                <a:spAutoFit/>
              </a:bodyPr>
              <a:lstStyle/>
              <a:p>
                <a:r>
                  <a:rPr lang="en-US" sz="2800" dirty="0"/>
                  <a:t>MSbetween</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𝑀𝑆𝑒𝑟𝑟𝑜𝑟</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𝐹</m:t>
                    </m:r>
                  </m:oMath>
                </a14:m>
                <a:endParaRPr lang="en-US" sz="2800" dirty="0"/>
              </a:p>
            </p:txBody>
          </p:sp>
        </mc:Choice>
        <mc:Fallback xmlns="">
          <p:sp>
            <p:nvSpPr>
              <p:cNvPr id="23" name="TextBox 22">
                <a:extLst>
                  <a:ext uri="{FF2B5EF4-FFF2-40B4-BE49-F238E27FC236}">
                    <a16:creationId xmlns:a16="http://schemas.microsoft.com/office/drawing/2014/main" id="{0A1B4F56-1754-4E4E-B848-E9C33D2F73C6}"/>
                  </a:ext>
                </a:extLst>
              </p:cNvPr>
              <p:cNvSpPr txBox="1">
                <a:spLocks noRot="1" noChangeAspect="1" noMove="1" noResize="1" noEditPoints="1" noAdjustHandles="1" noChangeArrowheads="1" noChangeShapeType="1" noTextEdit="1"/>
              </p:cNvSpPr>
              <p:nvPr/>
            </p:nvSpPr>
            <p:spPr>
              <a:xfrm>
                <a:off x="699755" y="6231459"/>
                <a:ext cx="4277497" cy="430887"/>
              </a:xfrm>
              <a:prstGeom prst="rect">
                <a:avLst/>
              </a:prstGeom>
              <a:blipFill>
                <a:blip r:embed="rId13"/>
                <a:stretch>
                  <a:fillRect l="-5030" t="-25714" b="-42857"/>
                </a:stretch>
              </a:blipFill>
            </p:spPr>
            <p:txBody>
              <a:bodyPr/>
              <a:lstStyle/>
              <a:p>
                <a:r>
                  <a:rPr lang="en-US">
                    <a:noFill/>
                  </a:rPr>
                  <a:t> </a:t>
                </a:r>
              </a:p>
            </p:txBody>
          </p:sp>
        </mc:Fallback>
      </mc:AlternateContent>
      <p:sp>
        <p:nvSpPr>
          <p:cNvPr id="24" name="Frame 23">
            <a:extLst>
              <a:ext uri="{FF2B5EF4-FFF2-40B4-BE49-F238E27FC236}">
                <a16:creationId xmlns:a16="http://schemas.microsoft.com/office/drawing/2014/main" id="{842BF124-308E-6E44-B991-CE6158476088}"/>
              </a:ext>
            </a:extLst>
          </p:cNvPr>
          <p:cNvSpPr/>
          <p:nvPr/>
        </p:nvSpPr>
        <p:spPr>
          <a:xfrm>
            <a:off x="294041" y="818396"/>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a:extLst>
              <a:ext uri="{FF2B5EF4-FFF2-40B4-BE49-F238E27FC236}">
                <a16:creationId xmlns:a16="http://schemas.microsoft.com/office/drawing/2014/main" id="{43DFFC5A-44E3-A24B-B9E8-C8D452C047F0}"/>
              </a:ext>
            </a:extLst>
          </p:cNvPr>
          <p:cNvSpPr/>
          <p:nvPr/>
        </p:nvSpPr>
        <p:spPr>
          <a:xfrm>
            <a:off x="307546" y="2476568"/>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17604A2E-8550-D444-A075-6ABB06B94E91}"/>
              </a:ext>
            </a:extLst>
          </p:cNvPr>
          <p:cNvSpPr/>
          <p:nvPr/>
        </p:nvSpPr>
        <p:spPr>
          <a:xfrm>
            <a:off x="5797764" y="1318568"/>
            <a:ext cx="2607419" cy="240533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1BAA5171-AFC2-6049-8393-9B0BF6D38550}"/>
              </a:ext>
            </a:extLst>
          </p:cNvPr>
          <p:cNvSpPr/>
          <p:nvPr/>
        </p:nvSpPr>
        <p:spPr>
          <a:xfrm>
            <a:off x="310516" y="4187742"/>
            <a:ext cx="4645229" cy="2522565"/>
          </a:xfrm>
          <a:prstGeom prst="frame">
            <a:avLst>
              <a:gd name="adj1" fmla="val 36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A6E159-1651-6240-8F66-CAC8194DD65F}"/>
                  </a:ext>
                </a:extLst>
              </p:cNvPr>
              <p:cNvSpPr txBox="1"/>
              <p:nvPr/>
            </p:nvSpPr>
            <p:spPr>
              <a:xfrm>
                <a:off x="5797764" y="4531957"/>
                <a:ext cx="27308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𝐷𝐹𝑡𝑜𝑡𝑎𝑙</m:t>
                      </m:r>
                      <m:r>
                        <a:rPr lang="en-US" sz="2800" b="0" i="1" smtClean="0">
                          <a:latin typeface="Cambria Math" panose="02040503050406030204" pitchFamily="18" charset="0"/>
                        </a:rPr>
                        <m:t>=</m:t>
                      </m:r>
                      <m:r>
                        <a:rPr lang="en-US" sz="2800" b="0" i="1" smtClean="0">
                          <a:latin typeface="Cambria Math" panose="02040503050406030204" pitchFamily="18" charset="0"/>
                        </a:rPr>
                        <m:t>𝑁</m:t>
                      </m:r>
                      <m:r>
                        <a:rPr lang="en-US" sz="2800" b="0" i="1" smtClean="0">
                          <a:latin typeface="Cambria Math" panose="02040503050406030204" pitchFamily="18" charset="0"/>
                        </a:rPr>
                        <m:t>−1</m:t>
                      </m:r>
                    </m:oMath>
                  </m:oMathPara>
                </a14:m>
                <a:endParaRPr lang="en-US" sz="2800" dirty="0"/>
              </a:p>
            </p:txBody>
          </p:sp>
        </mc:Choice>
        <mc:Fallback xmlns="">
          <p:sp>
            <p:nvSpPr>
              <p:cNvPr id="28" name="TextBox 27">
                <a:extLst>
                  <a:ext uri="{FF2B5EF4-FFF2-40B4-BE49-F238E27FC236}">
                    <a16:creationId xmlns:a16="http://schemas.microsoft.com/office/drawing/2014/main" id="{93A6E159-1651-6240-8F66-CAC8194DD65F}"/>
                  </a:ext>
                </a:extLst>
              </p:cNvPr>
              <p:cNvSpPr txBox="1">
                <a:spLocks noRot="1" noChangeAspect="1" noMove="1" noResize="1" noEditPoints="1" noAdjustHandles="1" noChangeArrowheads="1" noChangeShapeType="1" noTextEdit="1"/>
              </p:cNvSpPr>
              <p:nvPr/>
            </p:nvSpPr>
            <p:spPr>
              <a:xfrm>
                <a:off x="5797764" y="4531957"/>
                <a:ext cx="2730876" cy="430887"/>
              </a:xfrm>
              <a:prstGeom prst="rect">
                <a:avLst/>
              </a:prstGeom>
              <a:blipFill>
                <a:blip r:embed="rId14"/>
                <a:stretch>
                  <a:fillRect l="-2315" r="-1852"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93115A-971B-8242-AFD6-1B49766647F3}"/>
                  </a:ext>
                </a:extLst>
              </p:cNvPr>
              <p:cNvSpPr txBox="1"/>
              <p:nvPr/>
            </p:nvSpPr>
            <p:spPr>
              <a:xfrm>
                <a:off x="5524676" y="5103112"/>
                <a:ext cx="32369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𝐷𝐹𝑏𝑒𝑡𝑤𝑒𝑒𝑛</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−1</m:t>
                      </m:r>
                    </m:oMath>
                  </m:oMathPara>
                </a14:m>
                <a:endParaRPr lang="en-US" sz="2800" dirty="0"/>
              </a:p>
            </p:txBody>
          </p:sp>
        </mc:Choice>
        <mc:Fallback xmlns="">
          <p:sp>
            <p:nvSpPr>
              <p:cNvPr id="30" name="TextBox 29">
                <a:extLst>
                  <a:ext uri="{FF2B5EF4-FFF2-40B4-BE49-F238E27FC236}">
                    <a16:creationId xmlns:a16="http://schemas.microsoft.com/office/drawing/2014/main" id="{6893115A-971B-8242-AFD6-1B49766647F3}"/>
                  </a:ext>
                </a:extLst>
              </p:cNvPr>
              <p:cNvSpPr txBox="1">
                <a:spLocks noRot="1" noChangeAspect="1" noMove="1" noResize="1" noEditPoints="1" noAdjustHandles="1" noChangeArrowheads="1" noChangeShapeType="1" noTextEdit="1"/>
              </p:cNvSpPr>
              <p:nvPr/>
            </p:nvSpPr>
            <p:spPr>
              <a:xfrm>
                <a:off x="5524676" y="5103112"/>
                <a:ext cx="3236976" cy="430887"/>
              </a:xfrm>
              <a:prstGeom prst="rect">
                <a:avLst/>
              </a:prstGeom>
              <a:blipFill>
                <a:blip r:embed="rId15"/>
                <a:stretch>
                  <a:fillRect l="-1563" r="-1563"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A60FC7-3A60-CE4A-883C-FF54EB60EB71}"/>
                  </a:ext>
                </a:extLst>
              </p:cNvPr>
              <p:cNvSpPr txBox="1"/>
              <p:nvPr/>
            </p:nvSpPr>
            <p:spPr>
              <a:xfrm>
                <a:off x="5604126" y="5622976"/>
                <a:ext cx="28563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𝐷𝐹𝑒𝑟𝑟𝑜𝑟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𝑃</m:t>
                      </m:r>
                    </m:oMath>
                  </m:oMathPara>
                </a14:m>
                <a:endParaRPr lang="en-US" sz="2800" dirty="0"/>
              </a:p>
            </p:txBody>
          </p:sp>
        </mc:Choice>
        <mc:Fallback xmlns="">
          <p:sp>
            <p:nvSpPr>
              <p:cNvPr id="31" name="TextBox 30">
                <a:extLst>
                  <a:ext uri="{FF2B5EF4-FFF2-40B4-BE49-F238E27FC236}">
                    <a16:creationId xmlns:a16="http://schemas.microsoft.com/office/drawing/2014/main" id="{13A60FC7-3A60-CE4A-883C-FF54EB60EB71}"/>
                  </a:ext>
                </a:extLst>
              </p:cNvPr>
              <p:cNvSpPr txBox="1">
                <a:spLocks noRot="1" noChangeAspect="1" noMove="1" noResize="1" noEditPoints="1" noAdjustHandles="1" noChangeArrowheads="1" noChangeShapeType="1" noTextEdit="1"/>
              </p:cNvSpPr>
              <p:nvPr/>
            </p:nvSpPr>
            <p:spPr>
              <a:xfrm>
                <a:off x="5604126" y="5622976"/>
                <a:ext cx="2856359" cy="430887"/>
              </a:xfrm>
              <a:prstGeom prst="rect">
                <a:avLst/>
              </a:prstGeom>
              <a:blipFill>
                <a:blip r:embed="rId16"/>
                <a:stretch>
                  <a:fillRect l="-1770" r="-1770" b="-2857"/>
                </a:stretch>
              </a:blipFill>
            </p:spPr>
            <p:txBody>
              <a:bodyPr/>
              <a:lstStyle/>
              <a:p>
                <a:r>
                  <a:rPr lang="en-US">
                    <a:noFill/>
                  </a:rPr>
                  <a:t> </a:t>
                </a:r>
              </a:p>
            </p:txBody>
          </p:sp>
        </mc:Fallback>
      </mc:AlternateContent>
      <p:sp>
        <p:nvSpPr>
          <p:cNvPr id="32" name="Frame 31">
            <a:extLst>
              <a:ext uri="{FF2B5EF4-FFF2-40B4-BE49-F238E27FC236}">
                <a16:creationId xmlns:a16="http://schemas.microsoft.com/office/drawing/2014/main" id="{E5EEE5C7-CCA1-604F-8D1F-97DAFF371000}"/>
              </a:ext>
            </a:extLst>
          </p:cNvPr>
          <p:cNvSpPr/>
          <p:nvPr/>
        </p:nvSpPr>
        <p:spPr>
          <a:xfrm>
            <a:off x="5436338" y="4422901"/>
            <a:ext cx="3453727" cy="179130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3992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418"/>
            <a:ext cx="8229600" cy="715962"/>
          </a:xfrm>
        </p:spPr>
        <p:txBody>
          <a:bodyPr>
            <a:normAutofit/>
          </a:bodyPr>
          <a:lstStyle/>
          <a:p>
            <a:r>
              <a:rPr lang="en-US" dirty="0"/>
              <a:t>Filling in an ANOVA table - Equations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936639-6D8E-A94D-B154-2F880DA40B21}"/>
                  </a:ext>
                </a:extLst>
              </p:cNvPr>
              <p:cNvSpPr txBox="1"/>
              <p:nvPr/>
            </p:nvSpPr>
            <p:spPr>
              <a:xfrm>
                <a:off x="132576" y="949236"/>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𝑆𝑆𝑏𝑡</m:t>
                      </m:r>
                      <m:r>
                        <a:rPr lang="en-US" sz="2400" b="0" i="1" smtClean="0">
                          <a:latin typeface="Cambria Math" panose="02040503050406030204" pitchFamily="18" charset="0"/>
                        </a:rPr>
                        <m:t>=</m:t>
                      </m:r>
                      <m:r>
                        <a:rPr lang="en-US" sz="2400" b="0" i="1" smtClean="0">
                          <a:latin typeface="Cambria Math" panose="02040503050406030204" pitchFamily="18" charset="0"/>
                        </a:rPr>
                        <m:t>𝑆𝑆𝑎</m:t>
                      </m:r>
                      <m:r>
                        <a:rPr lang="en-US" sz="2400" b="0" i="1" smtClean="0">
                          <a:latin typeface="Cambria Math" panose="02040503050406030204" pitchFamily="18" charset="0"/>
                        </a:rPr>
                        <m:t>+</m:t>
                      </m:r>
                      <m:r>
                        <a:rPr lang="en-US" sz="2400" b="0" i="1" smtClean="0">
                          <a:latin typeface="Cambria Math" panose="02040503050406030204" pitchFamily="18" charset="0"/>
                        </a:rPr>
                        <m:t>𝑆𝑆𝑏</m:t>
                      </m:r>
                      <m:r>
                        <a:rPr lang="en-US" sz="2400" b="0" i="1" smtClean="0">
                          <a:latin typeface="Cambria Math" panose="02040503050406030204" pitchFamily="18" charset="0"/>
                        </a:rPr>
                        <m:t>+</m:t>
                      </m:r>
                      <m:r>
                        <a:rPr lang="en-US" sz="2400" b="0" i="1" smtClean="0">
                          <a:latin typeface="Cambria Math" panose="02040503050406030204" pitchFamily="18" charset="0"/>
                        </a:rPr>
                        <m:t>𝑆𝑆𝑎𝑥𝑏</m:t>
                      </m:r>
                    </m:oMath>
                  </m:oMathPara>
                </a14:m>
                <a:endParaRPr lang="en-US" sz="2400" b="0" dirty="0"/>
              </a:p>
            </p:txBody>
          </p:sp>
        </mc:Choice>
        <mc:Fallback xmlns="">
          <p:sp>
            <p:nvSpPr>
              <p:cNvPr id="7" name="TextBox 6">
                <a:extLst>
                  <a:ext uri="{FF2B5EF4-FFF2-40B4-BE49-F238E27FC236}">
                    <a16:creationId xmlns:a16="http://schemas.microsoft.com/office/drawing/2014/main" id="{01936639-6D8E-A94D-B154-2F880DA40B21}"/>
                  </a:ext>
                </a:extLst>
              </p:cNvPr>
              <p:cNvSpPr txBox="1">
                <a:spLocks noRot="1" noChangeAspect="1" noMove="1" noResize="1" noEditPoints="1" noAdjustHandles="1" noChangeArrowheads="1" noChangeShapeType="1" noTextEdit="1"/>
              </p:cNvSpPr>
              <p:nvPr/>
            </p:nvSpPr>
            <p:spPr>
              <a:xfrm>
                <a:off x="132576" y="949236"/>
                <a:ext cx="5081306" cy="369332"/>
              </a:xfrm>
              <a:prstGeom prst="rect">
                <a:avLst/>
              </a:prstGeom>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2496FD-07C6-C74D-AE2D-7763E1E76347}"/>
                  </a:ext>
                </a:extLst>
              </p:cNvPr>
              <p:cNvSpPr txBox="1"/>
              <p:nvPr/>
            </p:nvSpPr>
            <p:spPr>
              <a:xfrm>
                <a:off x="774258" y="3807059"/>
                <a:ext cx="2383473" cy="8068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𝐹𝑎</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𝑀𝑆𝑎</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21" name="TextBox 20">
                <a:extLst>
                  <a:ext uri="{FF2B5EF4-FFF2-40B4-BE49-F238E27FC236}">
                    <a16:creationId xmlns:a16="http://schemas.microsoft.com/office/drawing/2014/main" id="{6B2496FD-07C6-C74D-AE2D-7763E1E76347}"/>
                  </a:ext>
                </a:extLst>
              </p:cNvPr>
              <p:cNvSpPr txBox="1">
                <a:spLocks noRot="1" noChangeAspect="1" noMove="1" noResize="1" noEditPoints="1" noAdjustHandles="1" noChangeArrowheads="1" noChangeShapeType="1" noTextEdit="1"/>
              </p:cNvSpPr>
              <p:nvPr/>
            </p:nvSpPr>
            <p:spPr>
              <a:xfrm>
                <a:off x="774258" y="3807059"/>
                <a:ext cx="2383473" cy="806824"/>
              </a:xfrm>
              <a:prstGeom prst="rect">
                <a:avLst/>
              </a:prstGeom>
              <a:blipFill>
                <a:blip r:embed="rId3"/>
                <a:stretch>
                  <a:fillRect l="-2116" t="-3175" r="-2116" b="-15873"/>
                </a:stretch>
              </a:blipFill>
            </p:spPr>
            <p:txBody>
              <a:bodyPr/>
              <a:lstStyle/>
              <a:p>
                <a:r>
                  <a:rPr lang="en-US">
                    <a:noFill/>
                  </a:rPr>
                  <a:t> </a:t>
                </a:r>
              </a:p>
            </p:txBody>
          </p:sp>
        </mc:Fallback>
      </mc:AlternateContent>
      <p:sp>
        <p:nvSpPr>
          <p:cNvPr id="24" name="Frame 23">
            <a:extLst>
              <a:ext uri="{FF2B5EF4-FFF2-40B4-BE49-F238E27FC236}">
                <a16:creationId xmlns:a16="http://schemas.microsoft.com/office/drawing/2014/main" id="{842BF124-308E-6E44-B991-CE6158476088}"/>
              </a:ext>
            </a:extLst>
          </p:cNvPr>
          <p:cNvSpPr/>
          <p:nvPr/>
        </p:nvSpPr>
        <p:spPr>
          <a:xfrm>
            <a:off x="294041" y="818396"/>
            <a:ext cx="4648200" cy="1527332"/>
          </a:xfrm>
          <a:prstGeom prst="frame">
            <a:avLst>
              <a:gd name="adj1" fmla="val 51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1BAA5171-AFC2-6049-8393-9B0BF6D38550}"/>
              </a:ext>
            </a:extLst>
          </p:cNvPr>
          <p:cNvSpPr/>
          <p:nvPr/>
        </p:nvSpPr>
        <p:spPr>
          <a:xfrm>
            <a:off x="310516" y="3657600"/>
            <a:ext cx="4645229" cy="3052707"/>
          </a:xfrm>
          <a:prstGeom prst="frame">
            <a:avLst>
              <a:gd name="adj1" fmla="val 36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A6E159-1651-6240-8F66-CAC8194DD65F}"/>
                  </a:ext>
                </a:extLst>
              </p:cNvPr>
              <p:cNvSpPr txBox="1"/>
              <p:nvPr/>
            </p:nvSpPr>
            <p:spPr>
              <a:xfrm>
                <a:off x="5487010" y="2345728"/>
                <a:ext cx="207903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𝐷𝐹𝑎</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−1</m:t>
                      </m:r>
                    </m:oMath>
                  </m:oMathPara>
                </a14:m>
                <a:endParaRPr lang="en-US" sz="2800" dirty="0"/>
              </a:p>
            </p:txBody>
          </p:sp>
        </mc:Choice>
        <mc:Fallback xmlns="">
          <p:sp>
            <p:nvSpPr>
              <p:cNvPr id="28" name="TextBox 27">
                <a:extLst>
                  <a:ext uri="{FF2B5EF4-FFF2-40B4-BE49-F238E27FC236}">
                    <a16:creationId xmlns:a16="http://schemas.microsoft.com/office/drawing/2014/main" id="{93A6E159-1651-6240-8F66-CAC8194DD65F}"/>
                  </a:ext>
                </a:extLst>
              </p:cNvPr>
              <p:cNvSpPr txBox="1">
                <a:spLocks noRot="1" noChangeAspect="1" noMove="1" noResize="1" noEditPoints="1" noAdjustHandles="1" noChangeArrowheads="1" noChangeShapeType="1" noTextEdit="1"/>
              </p:cNvSpPr>
              <p:nvPr/>
            </p:nvSpPr>
            <p:spPr>
              <a:xfrm>
                <a:off x="5487010" y="2345728"/>
                <a:ext cx="2079031" cy="430887"/>
              </a:xfrm>
              <a:prstGeom prst="rect">
                <a:avLst/>
              </a:prstGeom>
              <a:blipFill>
                <a:blip r:embed="rId4"/>
                <a:stretch>
                  <a:fillRect l="-3659" r="-2439"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93115A-971B-8242-AFD6-1B49766647F3}"/>
                  </a:ext>
                </a:extLst>
              </p:cNvPr>
              <p:cNvSpPr txBox="1"/>
              <p:nvPr/>
            </p:nvSpPr>
            <p:spPr>
              <a:xfrm>
                <a:off x="5494321" y="2890011"/>
                <a:ext cx="20644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𝐷𝐹𝑏</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−1</m:t>
                      </m:r>
                    </m:oMath>
                  </m:oMathPara>
                </a14:m>
                <a:endParaRPr lang="en-US" sz="2800" dirty="0"/>
              </a:p>
            </p:txBody>
          </p:sp>
        </mc:Choice>
        <mc:Fallback xmlns="">
          <p:sp>
            <p:nvSpPr>
              <p:cNvPr id="30" name="TextBox 29">
                <a:extLst>
                  <a:ext uri="{FF2B5EF4-FFF2-40B4-BE49-F238E27FC236}">
                    <a16:creationId xmlns:a16="http://schemas.microsoft.com/office/drawing/2014/main" id="{6893115A-971B-8242-AFD6-1B49766647F3}"/>
                  </a:ext>
                </a:extLst>
              </p:cNvPr>
              <p:cNvSpPr txBox="1">
                <a:spLocks noRot="1" noChangeAspect="1" noMove="1" noResize="1" noEditPoints="1" noAdjustHandles="1" noChangeArrowheads="1" noChangeShapeType="1" noTextEdit="1"/>
              </p:cNvSpPr>
              <p:nvPr/>
            </p:nvSpPr>
            <p:spPr>
              <a:xfrm>
                <a:off x="5494321" y="2890011"/>
                <a:ext cx="2064411" cy="430887"/>
              </a:xfrm>
              <a:prstGeom prst="rect">
                <a:avLst/>
              </a:prstGeom>
              <a:blipFill>
                <a:blip r:embed="rId5"/>
                <a:stretch>
                  <a:fillRect l="-3067" r="-3067"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3A60FC7-3A60-CE4A-883C-FF54EB60EB71}"/>
                  </a:ext>
                </a:extLst>
              </p:cNvPr>
              <p:cNvSpPr txBox="1"/>
              <p:nvPr/>
            </p:nvSpPr>
            <p:spPr>
              <a:xfrm>
                <a:off x="5494321" y="3417109"/>
                <a:ext cx="318247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𝐷𝐹𝑎𝑥𝑏</m:t>
                      </m:r>
                      <m:r>
                        <a:rPr lang="en-US" sz="2800" b="0" i="1" smtClean="0">
                          <a:latin typeface="Cambria Math" panose="02040503050406030204" pitchFamily="18" charset="0"/>
                        </a:rPr>
                        <m:t>=</m:t>
                      </m:r>
                      <m:r>
                        <a:rPr lang="en-US" sz="2800" b="0" i="1" smtClean="0">
                          <a:latin typeface="Cambria Math" panose="02040503050406030204" pitchFamily="18" charset="0"/>
                        </a:rPr>
                        <m:t>𝑑𝑓𝑎</m:t>
                      </m:r>
                      <m:r>
                        <a:rPr lang="en-US" sz="2800" b="0" i="1" smtClean="0">
                          <a:latin typeface="Cambria Math" panose="02040503050406030204" pitchFamily="18" charset="0"/>
                        </a:rPr>
                        <m:t>∗</m:t>
                      </m:r>
                      <m:r>
                        <a:rPr lang="en-US" sz="2800" b="0" i="1" smtClean="0">
                          <a:latin typeface="Cambria Math" panose="02040503050406030204" pitchFamily="18" charset="0"/>
                        </a:rPr>
                        <m:t>𝑑𝑓𝑏</m:t>
                      </m:r>
                    </m:oMath>
                  </m:oMathPara>
                </a14:m>
                <a:endParaRPr lang="en-US" sz="2800" dirty="0"/>
              </a:p>
            </p:txBody>
          </p:sp>
        </mc:Choice>
        <mc:Fallback xmlns="">
          <p:sp>
            <p:nvSpPr>
              <p:cNvPr id="31" name="TextBox 30">
                <a:extLst>
                  <a:ext uri="{FF2B5EF4-FFF2-40B4-BE49-F238E27FC236}">
                    <a16:creationId xmlns:a16="http://schemas.microsoft.com/office/drawing/2014/main" id="{13A60FC7-3A60-CE4A-883C-FF54EB60EB71}"/>
                  </a:ext>
                </a:extLst>
              </p:cNvPr>
              <p:cNvSpPr txBox="1">
                <a:spLocks noRot="1" noChangeAspect="1" noMove="1" noResize="1" noEditPoints="1" noAdjustHandles="1" noChangeArrowheads="1" noChangeShapeType="1" noTextEdit="1"/>
              </p:cNvSpPr>
              <p:nvPr/>
            </p:nvSpPr>
            <p:spPr>
              <a:xfrm>
                <a:off x="5494321" y="3417109"/>
                <a:ext cx="3182474" cy="430887"/>
              </a:xfrm>
              <a:prstGeom prst="rect">
                <a:avLst/>
              </a:prstGeom>
              <a:blipFill>
                <a:blip r:embed="rId6"/>
                <a:stretch>
                  <a:fillRect l="-1992" r="-2789" b="-31429"/>
                </a:stretch>
              </a:blipFill>
            </p:spPr>
            <p:txBody>
              <a:bodyPr/>
              <a:lstStyle/>
              <a:p>
                <a:r>
                  <a:rPr lang="en-US">
                    <a:noFill/>
                  </a:rPr>
                  <a:t> </a:t>
                </a:r>
              </a:p>
            </p:txBody>
          </p:sp>
        </mc:Fallback>
      </mc:AlternateContent>
      <p:sp>
        <p:nvSpPr>
          <p:cNvPr id="32" name="Frame 31">
            <a:extLst>
              <a:ext uri="{FF2B5EF4-FFF2-40B4-BE49-F238E27FC236}">
                <a16:creationId xmlns:a16="http://schemas.microsoft.com/office/drawing/2014/main" id="{E5EEE5C7-CCA1-604F-8D1F-97DAFF371000}"/>
              </a:ext>
            </a:extLst>
          </p:cNvPr>
          <p:cNvSpPr/>
          <p:nvPr/>
        </p:nvSpPr>
        <p:spPr>
          <a:xfrm>
            <a:off x="5405983" y="2209800"/>
            <a:ext cx="3453727" cy="1791308"/>
          </a:xfrm>
          <a:prstGeom prst="frame">
            <a:avLst>
              <a:gd name="adj1" fmla="val 413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5A23B7C-03FF-0C40-A23C-235F39B52176}"/>
                  </a:ext>
                </a:extLst>
              </p:cNvPr>
              <p:cNvSpPr txBox="1"/>
              <p:nvPr/>
            </p:nvSpPr>
            <p:spPr>
              <a:xfrm>
                <a:off x="77488" y="1443504"/>
                <a:ext cx="508130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𝑑𝑓𝑏𝑡</m:t>
                      </m:r>
                      <m:r>
                        <a:rPr lang="en-US" sz="2400" b="0" i="1" smtClean="0">
                          <a:latin typeface="Cambria Math" panose="02040503050406030204" pitchFamily="18" charset="0"/>
                        </a:rPr>
                        <m:t>=</m:t>
                      </m:r>
                      <m:r>
                        <a:rPr lang="en-US" sz="2400" b="0" i="1" smtClean="0">
                          <a:latin typeface="Cambria Math" panose="02040503050406030204" pitchFamily="18" charset="0"/>
                        </a:rPr>
                        <m:t>𝑑𝑓𝑎</m:t>
                      </m:r>
                      <m:r>
                        <a:rPr lang="en-US" sz="2400" b="0" i="1" smtClean="0">
                          <a:latin typeface="Cambria Math" panose="02040503050406030204" pitchFamily="18" charset="0"/>
                        </a:rPr>
                        <m:t>+</m:t>
                      </m:r>
                      <m:r>
                        <a:rPr lang="en-US" sz="2400" b="0" i="1" smtClean="0">
                          <a:latin typeface="Cambria Math" panose="02040503050406030204" pitchFamily="18" charset="0"/>
                        </a:rPr>
                        <m:t>𝑑𝑓𝑏</m:t>
                      </m:r>
                      <m:r>
                        <a:rPr lang="en-US" sz="2400" b="0" i="1" smtClean="0">
                          <a:latin typeface="Cambria Math" panose="02040503050406030204" pitchFamily="18" charset="0"/>
                        </a:rPr>
                        <m:t>+</m:t>
                      </m:r>
                      <m:r>
                        <a:rPr lang="en-US" sz="2400" b="0" i="1" smtClean="0">
                          <a:latin typeface="Cambria Math" panose="02040503050406030204" pitchFamily="18" charset="0"/>
                        </a:rPr>
                        <m:t>𝑑𝑓𝑎𝑥𝑏</m:t>
                      </m:r>
                    </m:oMath>
                  </m:oMathPara>
                </a14:m>
                <a:endParaRPr lang="en-US" sz="2400" b="0" dirty="0"/>
              </a:p>
            </p:txBody>
          </p:sp>
        </mc:Choice>
        <mc:Fallback xmlns="">
          <p:sp>
            <p:nvSpPr>
              <p:cNvPr id="29" name="TextBox 28">
                <a:extLst>
                  <a:ext uri="{FF2B5EF4-FFF2-40B4-BE49-F238E27FC236}">
                    <a16:creationId xmlns:a16="http://schemas.microsoft.com/office/drawing/2014/main" id="{D5A23B7C-03FF-0C40-A23C-235F39B52176}"/>
                  </a:ext>
                </a:extLst>
              </p:cNvPr>
              <p:cNvSpPr txBox="1">
                <a:spLocks noRot="1" noChangeAspect="1" noMove="1" noResize="1" noEditPoints="1" noAdjustHandles="1" noChangeArrowheads="1" noChangeShapeType="1" noTextEdit="1"/>
              </p:cNvSpPr>
              <p:nvPr/>
            </p:nvSpPr>
            <p:spPr>
              <a:xfrm>
                <a:off x="77488" y="1443504"/>
                <a:ext cx="5081306" cy="369332"/>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0D170D2-A956-404E-ADFE-9E92FA1D557E}"/>
                  </a:ext>
                </a:extLst>
              </p:cNvPr>
              <p:cNvSpPr txBox="1"/>
              <p:nvPr/>
            </p:nvSpPr>
            <p:spPr>
              <a:xfrm>
                <a:off x="774258" y="4816152"/>
                <a:ext cx="2376163"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𝐹𝑏</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𝑀𝑆𝑏</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33" name="TextBox 32">
                <a:extLst>
                  <a:ext uri="{FF2B5EF4-FFF2-40B4-BE49-F238E27FC236}">
                    <a16:creationId xmlns:a16="http://schemas.microsoft.com/office/drawing/2014/main" id="{10D170D2-A956-404E-ADFE-9E92FA1D557E}"/>
                  </a:ext>
                </a:extLst>
              </p:cNvPr>
              <p:cNvSpPr txBox="1">
                <a:spLocks noRot="1" noChangeAspect="1" noMove="1" noResize="1" noEditPoints="1" noAdjustHandles="1" noChangeArrowheads="1" noChangeShapeType="1" noTextEdit="1"/>
              </p:cNvSpPr>
              <p:nvPr/>
            </p:nvSpPr>
            <p:spPr>
              <a:xfrm>
                <a:off x="774258" y="4816152"/>
                <a:ext cx="2376163" cy="818237"/>
              </a:xfrm>
              <a:prstGeom prst="rect">
                <a:avLst/>
              </a:prstGeom>
              <a:blipFill>
                <a:blip r:embed="rId8"/>
                <a:stretch>
                  <a:fillRect l="-2660" r="-212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D5189F3-3535-4F47-AC8D-11AF6A396C66}"/>
                  </a:ext>
                </a:extLst>
              </p:cNvPr>
              <p:cNvSpPr txBox="1"/>
              <p:nvPr/>
            </p:nvSpPr>
            <p:spPr>
              <a:xfrm>
                <a:off x="710051" y="5708110"/>
                <a:ext cx="2767296"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𝐹𝑎𝑥𝑏</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𝑀𝑆𝑎𝑥𝑏</m:t>
                          </m:r>
                        </m:num>
                        <m:den>
                          <m:r>
                            <a:rPr lang="en-US" sz="2800" b="0" i="1" smtClean="0">
                              <a:latin typeface="Cambria Math" panose="02040503050406030204" pitchFamily="18" charset="0"/>
                              <a:ea typeface="Cambria Math" panose="02040503050406030204" pitchFamily="18" charset="0"/>
                            </a:rPr>
                            <m:t>𝑀𝑆𝑒𝑟𝑟𝑜𝑟</m:t>
                          </m:r>
                        </m:den>
                      </m:f>
                    </m:oMath>
                  </m:oMathPara>
                </a14:m>
                <a:endParaRPr lang="en-US" sz="2800" dirty="0"/>
              </a:p>
            </p:txBody>
          </p:sp>
        </mc:Choice>
        <mc:Fallback xmlns="">
          <p:sp>
            <p:nvSpPr>
              <p:cNvPr id="34" name="TextBox 33">
                <a:extLst>
                  <a:ext uri="{FF2B5EF4-FFF2-40B4-BE49-F238E27FC236}">
                    <a16:creationId xmlns:a16="http://schemas.microsoft.com/office/drawing/2014/main" id="{CD5189F3-3535-4F47-AC8D-11AF6A396C66}"/>
                  </a:ext>
                </a:extLst>
              </p:cNvPr>
              <p:cNvSpPr txBox="1">
                <a:spLocks noRot="1" noChangeAspect="1" noMove="1" noResize="1" noEditPoints="1" noAdjustHandles="1" noChangeArrowheads="1" noChangeShapeType="1" noTextEdit="1"/>
              </p:cNvSpPr>
              <p:nvPr/>
            </p:nvSpPr>
            <p:spPr>
              <a:xfrm>
                <a:off x="710051" y="5708110"/>
                <a:ext cx="2767296" cy="818237"/>
              </a:xfrm>
              <a:prstGeom prst="rect">
                <a:avLst/>
              </a:prstGeom>
              <a:blipFill>
                <a:blip r:embed="rId9"/>
                <a:stretch>
                  <a:fillRect l="-2283" r="-1826" b="-15152"/>
                </a:stretch>
              </a:blipFill>
            </p:spPr>
            <p:txBody>
              <a:bodyPr/>
              <a:lstStyle/>
              <a:p>
                <a:r>
                  <a:rPr lang="en-US">
                    <a:noFill/>
                  </a:rPr>
                  <a:t> </a:t>
                </a:r>
              </a:p>
            </p:txBody>
          </p:sp>
        </mc:Fallback>
      </mc:AlternateContent>
    </p:spTree>
    <p:extLst>
      <p:ext uri="{BB962C8B-B14F-4D97-AF65-F5344CB8AC3E}">
        <p14:creationId xmlns:p14="http://schemas.microsoft.com/office/powerpoint/2010/main" val="279791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838200" y="4876800"/>
            <a:ext cx="7543800" cy="1569660"/>
          </a:xfrm>
          <a:prstGeom prst="rect">
            <a:avLst/>
          </a:prstGeom>
        </p:spPr>
        <p:txBody>
          <a:bodyPr wrap="square">
            <a:spAutoFit/>
          </a:bodyPr>
          <a:lstStyle/>
          <a:p>
            <a:pPr marL="457200" indent="-457200">
              <a:buFontTx/>
              <a:buAutoNum type="arabicParenR"/>
            </a:pPr>
            <a:r>
              <a:rPr lang="en-US" sz="2400" dirty="0">
                <a:latin typeface="Arial" panose="020B0604020202020204" pitchFamily="34" charset="0"/>
                <a:cs typeface="Arial" panose="020B0604020202020204" pitchFamily="34" charset="0"/>
              </a:rPr>
              <a:t>What is SS Model and SS Error? </a:t>
            </a:r>
          </a:p>
          <a:p>
            <a:pPr marL="457200" indent="-457200">
              <a:buFontTx/>
              <a:buAutoNum type="arabicParenR"/>
            </a:pPr>
            <a:r>
              <a:rPr lang="en-US" sz="2400" dirty="0">
                <a:latin typeface="Arial" panose="020B0604020202020204" pitchFamily="34" charset="0"/>
                <a:cs typeface="Arial" panose="020B0604020202020204" pitchFamily="34" charset="0"/>
              </a:rPr>
              <a:t>How many total subjects in the experiment? </a:t>
            </a:r>
          </a:p>
          <a:p>
            <a:pPr marL="457200" indent="-457200">
              <a:buAutoNum type="arabicParenR"/>
            </a:pPr>
            <a:r>
              <a:rPr lang="en-US" sz="2400" dirty="0">
                <a:latin typeface="Arial" panose="020B0604020202020204" pitchFamily="34" charset="0"/>
                <a:cs typeface="Arial" panose="020B0604020202020204" pitchFamily="34" charset="0"/>
              </a:rPr>
              <a:t>How many levels for Factor A? </a:t>
            </a:r>
          </a:p>
          <a:p>
            <a:pPr marL="457200" indent="-457200">
              <a:buAutoNum type="arabicParenR"/>
            </a:pPr>
            <a:r>
              <a:rPr lang="en-US" sz="2400" dirty="0">
                <a:latin typeface="Arial" panose="020B0604020202020204" pitchFamily="34" charset="0"/>
                <a:cs typeface="Arial" panose="020B0604020202020204" pitchFamily="34" charset="0"/>
              </a:rPr>
              <a:t>How many levels for Factor B? </a:t>
            </a:r>
          </a:p>
        </p:txBody>
      </p:sp>
    </p:spTree>
    <p:extLst>
      <p:ext uri="{BB962C8B-B14F-4D97-AF65-F5344CB8AC3E}">
        <p14:creationId xmlns:p14="http://schemas.microsoft.com/office/powerpoint/2010/main" val="3279181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9DC7674-0F3A-0F46-B978-A4B5F0C5B037}"/>
              </a:ext>
            </a:extLst>
          </p:cNvPr>
          <p:cNvSpPr/>
          <p:nvPr/>
        </p:nvSpPr>
        <p:spPr>
          <a:xfrm>
            <a:off x="457200" y="5095936"/>
            <a:ext cx="7974724"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5) Which factors are significant if alpha is set at .05?</a:t>
            </a:r>
          </a:p>
          <a:p>
            <a:r>
              <a:rPr lang="en-US" sz="2400" dirty="0">
                <a:latin typeface="Arial" panose="020B0604020202020204" pitchFamily="34" charset="0"/>
                <a:cs typeface="Arial" panose="020B0604020202020204" pitchFamily="34" charset="0"/>
              </a:rPr>
              <a:t>6) Fill in the other blanks</a:t>
            </a:r>
          </a:p>
        </p:txBody>
      </p:sp>
    </p:spTree>
    <p:extLst>
      <p:ext uri="{BB962C8B-B14F-4D97-AF65-F5344CB8AC3E}">
        <p14:creationId xmlns:p14="http://schemas.microsoft.com/office/powerpoint/2010/main" val="235508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Types of Effects in Factorial Designs</a:t>
            </a:r>
          </a:p>
        </p:txBody>
      </p:sp>
      <p:sp>
        <p:nvSpPr>
          <p:cNvPr id="6" name="TextBox 5"/>
          <p:cNvSpPr txBox="1"/>
          <p:nvPr/>
        </p:nvSpPr>
        <p:spPr>
          <a:xfrm>
            <a:off x="457200" y="1066800"/>
            <a:ext cx="8305800" cy="4524315"/>
          </a:xfrm>
          <a:prstGeom prst="rect">
            <a:avLst/>
          </a:prstGeom>
          <a:noFill/>
        </p:spPr>
        <p:txBody>
          <a:bodyPr wrap="square" rtlCol="0">
            <a:spAutoFit/>
          </a:bodyPr>
          <a:lstStyle/>
          <a:p>
            <a:r>
              <a:rPr lang="en-US" sz="2400" b="1" dirty="0">
                <a:solidFill>
                  <a:schemeClr val="accent5"/>
                </a:solidFill>
                <a:latin typeface="Arial" panose="020B0604020202020204" pitchFamily="34" charset="0"/>
                <a:cs typeface="Arial" panose="020B0604020202020204" pitchFamily="34" charset="0"/>
              </a:rPr>
              <a:t>Main Effects: </a:t>
            </a:r>
            <a:r>
              <a:rPr lang="en-US" sz="2400" dirty="0">
                <a:latin typeface="Arial" panose="020B0604020202020204" pitchFamily="34" charset="0"/>
                <a:cs typeface="Arial" panose="020B0604020202020204" pitchFamily="34" charset="0"/>
              </a:rPr>
              <a:t>Do the different levels of a given factor affect the dependent variable?</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high in neuroticism use more negative words than people low in neuroticism?</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use more negative words when they describe low points relative to high points?</a:t>
            </a:r>
          </a:p>
          <a:p>
            <a:pPr lvl="1"/>
            <a:endParaRPr lang="en-US" sz="24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r>
              <a:rPr lang="en-US" sz="2400" b="1" dirty="0">
                <a:solidFill>
                  <a:schemeClr val="accent5"/>
                </a:solidFill>
                <a:latin typeface="Arial" panose="020B0604020202020204" pitchFamily="34" charset="0"/>
                <a:cs typeface="Arial" panose="020B0604020202020204" pitchFamily="34" charset="0"/>
              </a:rPr>
              <a:t>Interactions: </a:t>
            </a:r>
            <a:r>
              <a:rPr lang="en-US" sz="2400" dirty="0">
                <a:latin typeface="Arial" panose="020B0604020202020204" pitchFamily="34" charset="0"/>
                <a:cs typeface="Arial" panose="020B0604020202020204" pitchFamily="34" charset="0"/>
              </a:rPr>
              <a:t>Does the effect of one factor depend upon the level of a second factor?</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Does the effect of neuroticism differ for positive and negative narratives?</a:t>
            </a:r>
          </a:p>
        </p:txBody>
      </p:sp>
    </p:spTree>
    <p:extLst>
      <p:ext uri="{BB962C8B-B14F-4D97-AF65-F5344CB8AC3E}">
        <p14:creationId xmlns:p14="http://schemas.microsoft.com/office/powerpoint/2010/main" val="27384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563562"/>
          </a:xfrm>
        </p:spPr>
        <p:txBody>
          <a:bodyPr>
            <a:noAutofit/>
          </a:bodyPr>
          <a:lstStyle/>
          <a:p>
            <a:r>
              <a:rPr lang="en-US" dirty="0">
                <a:latin typeface="Arial" panose="020B0604020202020204" pitchFamily="34" charset="0"/>
                <a:cs typeface="Arial" panose="020B0604020202020204" pitchFamily="34" charset="0"/>
              </a:rPr>
              <a:t>Filling in the blanks</a:t>
            </a:r>
          </a:p>
        </p:txBody>
      </p:sp>
      <p:graphicFrame>
        <p:nvGraphicFramePr>
          <p:cNvPr id="4" name="Table 3"/>
          <p:cNvGraphicFramePr>
            <a:graphicFrameLocks noGrp="1"/>
          </p:cNvGraphicFramePr>
          <p:nvPr/>
        </p:nvGraphicFramePr>
        <p:xfrm>
          <a:off x="800100" y="685800"/>
          <a:ext cx="7810500" cy="1828800"/>
        </p:xfrm>
        <a:graphic>
          <a:graphicData uri="http://schemas.openxmlformats.org/drawingml/2006/table">
            <a:tbl>
              <a:tblPr/>
              <a:tblGrid>
                <a:gridCol w="1355940">
                  <a:extLst>
                    <a:ext uri="{9D8B030D-6E8A-4147-A177-3AD203B41FA5}">
                      <a16:colId xmlns:a16="http://schemas.microsoft.com/office/drawing/2014/main" val="20000"/>
                    </a:ext>
                  </a:extLst>
                </a:gridCol>
                <a:gridCol w="1211911">
                  <a:extLst>
                    <a:ext uri="{9D8B030D-6E8A-4147-A177-3AD203B41FA5}">
                      <a16:colId xmlns:a16="http://schemas.microsoft.com/office/drawing/2014/main" val="20001"/>
                    </a:ext>
                  </a:extLst>
                </a:gridCol>
                <a:gridCol w="1410846">
                  <a:extLst>
                    <a:ext uri="{9D8B030D-6E8A-4147-A177-3AD203B41FA5}">
                      <a16:colId xmlns:a16="http://schemas.microsoft.com/office/drawing/2014/main" val="20002"/>
                    </a:ext>
                  </a:extLst>
                </a:gridCol>
                <a:gridCol w="1393403">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73152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400" dirty="0">
                          <a:effectLst/>
                          <a:latin typeface="Times New Roman"/>
                          <a:ea typeface="Times New Roman"/>
                          <a:cs typeface="Times New Roman"/>
                        </a:rPr>
                        <a:t>Model</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Error</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Total</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2180.00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119</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10.00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.0046</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04041" y="2632841"/>
          <a:ext cx="7772399" cy="1981200"/>
        </p:xfrm>
        <a:graphic>
          <a:graphicData uri="http://schemas.openxmlformats.org/drawingml/2006/table">
            <a:tbl>
              <a:tblPr/>
              <a:tblGrid>
                <a:gridCol w="1411466">
                  <a:extLst>
                    <a:ext uri="{9D8B030D-6E8A-4147-A177-3AD203B41FA5}">
                      <a16:colId xmlns:a16="http://schemas.microsoft.com/office/drawing/2014/main" val="20000"/>
                    </a:ext>
                  </a:extLst>
                </a:gridCol>
                <a:gridCol w="1268672">
                  <a:extLst>
                    <a:ext uri="{9D8B030D-6E8A-4147-A177-3AD203B41FA5}">
                      <a16:colId xmlns:a16="http://schemas.microsoft.com/office/drawing/2014/main" val="20001"/>
                    </a:ext>
                  </a:extLst>
                </a:gridCol>
                <a:gridCol w="1358652">
                  <a:extLst>
                    <a:ext uri="{9D8B030D-6E8A-4147-A177-3AD203B41FA5}">
                      <a16:colId xmlns:a16="http://schemas.microsoft.com/office/drawing/2014/main" val="20002"/>
                    </a:ext>
                  </a:extLst>
                </a:gridCol>
                <a:gridCol w="1279978">
                  <a:extLst>
                    <a:ext uri="{9D8B030D-6E8A-4147-A177-3AD203B41FA5}">
                      <a16:colId xmlns:a16="http://schemas.microsoft.com/office/drawing/2014/main" val="20003"/>
                    </a:ext>
                  </a:extLst>
                </a:gridCol>
                <a:gridCol w="1310010">
                  <a:extLst>
                    <a:ext uri="{9D8B030D-6E8A-4147-A177-3AD203B41FA5}">
                      <a16:colId xmlns:a16="http://schemas.microsoft.com/office/drawing/2014/main" val="20004"/>
                    </a:ext>
                  </a:extLst>
                </a:gridCol>
                <a:gridCol w="1143621">
                  <a:extLst>
                    <a:ext uri="{9D8B030D-6E8A-4147-A177-3AD203B41FA5}">
                      <a16:colId xmlns:a16="http://schemas.microsoft.com/office/drawing/2014/main" val="20005"/>
                    </a:ext>
                  </a:extLst>
                </a:gridCol>
              </a:tblGrid>
              <a:tr h="792480">
                <a:tc>
                  <a:txBody>
                    <a:bodyPr/>
                    <a:lstStyle/>
                    <a:p>
                      <a:pPr marL="0" marR="0" algn="ctr">
                        <a:spcBef>
                          <a:spcPts val="0"/>
                        </a:spcBef>
                        <a:spcAft>
                          <a:spcPts val="0"/>
                        </a:spcAft>
                      </a:pPr>
                      <a:r>
                        <a:rPr lang="en-US" sz="2400" dirty="0">
                          <a:effectLst/>
                          <a:latin typeface="Times New Roman"/>
                          <a:ea typeface="Times New Roman"/>
                          <a:cs typeface="Times New Roman"/>
                        </a:rPr>
                        <a:t>Source</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SS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effectLst/>
                          <a:latin typeface="Times New Roman"/>
                          <a:ea typeface="Times New Roman"/>
                          <a:cs typeface="Times New Roman"/>
                        </a:rPr>
                        <a:t>df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MS</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F</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P</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effectLst/>
                          <a:latin typeface="Times New Roman"/>
                          <a:ea typeface="Times New Roman"/>
                          <a:cs typeface="Times New Roman"/>
                        </a:rPr>
                        <a:t>A</a:t>
                      </a:r>
                      <a:endParaRPr lang="en-US" sz="1050" dirty="0">
                        <a:effectLst/>
                        <a:latin typeface="Courier New"/>
                        <a:ea typeface="Times New Roman"/>
                        <a:cs typeface="Times New Roman"/>
                      </a:endParaRPr>
                    </a:p>
                    <a:p>
                      <a:pPr marL="0" marR="0">
                        <a:spcBef>
                          <a:spcPts val="0"/>
                        </a:spcBef>
                        <a:spcAft>
                          <a:spcPts val="0"/>
                        </a:spcAft>
                      </a:pPr>
                      <a:r>
                        <a:rPr lang="en-US" sz="2400" dirty="0">
                          <a:effectLst/>
                          <a:latin typeface="Times New Roman"/>
                          <a:ea typeface="Times New Roman"/>
                          <a:cs typeface="Times New Roman"/>
                        </a:rPr>
                        <a:t>B</a:t>
                      </a:r>
                      <a:endParaRPr lang="en-US" sz="1050" dirty="0">
                        <a:effectLst/>
                        <a:latin typeface="Courier New"/>
                        <a:ea typeface="Times New Roman"/>
                        <a:cs typeface="Times New Roman"/>
                      </a:endParaRPr>
                    </a:p>
                    <a:p>
                      <a:pPr marL="0" marR="0">
                        <a:spcBef>
                          <a:spcPts val="0"/>
                        </a:spcBef>
                        <a:spcAft>
                          <a:spcPts val="0"/>
                        </a:spcAft>
                      </a:pPr>
                      <a:r>
                        <a:rPr lang="en-US" sz="2400" dirty="0" err="1">
                          <a:effectLst/>
                          <a:latin typeface="Times New Roman"/>
                          <a:ea typeface="Times New Roman"/>
                          <a:cs typeface="Times New Roman"/>
                        </a:rPr>
                        <a:t>AxB</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45.00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  98.00</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957.00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2</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1.50</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.2493</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.0371</a:t>
                      </a:r>
                      <a:endParaRPr lang="en-US" sz="1050" dirty="0">
                        <a:effectLst/>
                        <a:latin typeface="Courier New"/>
                        <a:ea typeface="Times New Roman"/>
                        <a:cs typeface="Times New Roman"/>
                      </a:endParaRPr>
                    </a:p>
                    <a:p>
                      <a:pPr marL="0" marR="0" algn="ctr">
                        <a:spcBef>
                          <a:spcPts val="0"/>
                        </a:spcBef>
                        <a:spcAft>
                          <a:spcPts val="0"/>
                        </a:spcAft>
                      </a:pPr>
                      <a:r>
                        <a:rPr lang="en-US" sz="2400" dirty="0">
                          <a:effectLst/>
                          <a:latin typeface="Times New Roman"/>
                          <a:ea typeface="Times New Roman"/>
                          <a:cs typeface="Times New Roman"/>
                        </a:rPr>
                        <a:t>.0011</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7076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Factorial ANOVA steps</a:t>
            </a:r>
          </a:p>
        </p:txBody>
      </p:sp>
      <p:sp>
        <p:nvSpPr>
          <p:cNvPr id="3" name="Content Placeholder 2"/>
          <p:cNvSpPr>
            <a:spLocks noGrp="1"/>
          </p:cNvSpPr>
          <p:nvPr>
            <p:ph idx="1"/>
          </p:nvPr>
        </p:nvSpPr>
        <p:spPr>
          <a:xfrm>
            <a:off x="457200" y="762000"/>
            <a:ext cx="8229600" cy="5715000"/>
          </a:xfrm>
        </p:spPr>
        <p:txBody>
          <a:bodyPr>
            <a:noAutofit/>
          </a:bodyPr>
          <a:lstStyle/>
          <a:p>
            <a:pPr marL="514350" indent="-514350">
              <a:buFont typeface="Arial" pitchFamily="34" charset="0"/>
              <a:buAutoNum type="arabicPeriod"/>
            </a:pPr>
            <a:r>
              <a:rPr lang="en-US" sz="2400" dirty="0">
                <a:latin typeface="Arial" panose="020B0604020202020204" pitchFamily="34" charset="0"/>
                <a:cs typeface="Arial" panose="020B0604020202020204" pitchFamily="34" charset="0"/>
              </a:rPr>
              <a:t>Define null and alternative for: </a:t>
            </a:r>
          </a:p>
          <a:p>
            <a:pPr marL="400050" lvl="1" indent="0">
              <a:buNone/>
            </a:pPr>
            <a:r>
              <a:rPr lang="en-US" sz="2400" dirty="0">
                <a:latin typeface="Arial" panose="020B0604020202020204" pitchFamily="34" charset="0"/>
                <a:cs typeface="Arial" panose="020B0604020202020204" pitchFamily="34" charset="0"/>
              </a:rPr>
              <a:t>	Omnibus, main effects, and interaction</a:t>
            </a:r>
          </a:p>
          <a:p>
            <a:pPr marL="514350" indent="-514350">
              <a:buAutoNum type="arabicPeriod"/>
            </a:pPr>
            <a:r>
              <a:rPr lang="en-US" sz="2400" dirty="0">
                <a:latin typeface="Arial" panose="020B0604020202020204" pitchFamily="34" charset="0"/>
                <a:cs typeface="Arial" panose="020B0604020202020204" pitchFamily="34" charset="0"/>
              </a:rPr>
              <a:t>Set alpha</a:t>
            </a:r>
          </a:p>
          <a:p>
            <a:pPr marL="514350" indent="-514350">
              <a:buAutoNum type="arabicPeriod"/>
            </a:pPr>
            <a:r>
              <a:rPr lang="en-US" sz="2400" dirty="0">
                <a:latin typeface="Arial" panose="020B0604020202020204" pitchFamily="34" charset="0"/>
                <a:cs typeface="Arial" panose="020B0604020202020204" pitchFamily="34" charset="0"/>
              </a:rPr>
              <a:t>Calculate sums of squares:</a:t>
            </a:r>
          </a:p>
          <a:p>
            <a:pPr marL="400050" lvl="1" indent="0">
              <a:buNone/>
            </a:pPr>
            <a:r>
              <a:rPr lang="en-US" sz="2400" dirty="0">
                <a:latin typeface="Arial" panose="020B0604020202020204" pitchFamily="34" charset="0"/>
                <a:cs typeface="Arial" panose="020B0604020202020204" pitchFamily="34" charset="0"/>
              </a:rPr>
              <a:t>	Total, Between treatments, Error/within</a:t>
            </a:r>
          </a:p>
          <a:p>
            <a:pPr marL="514350" indent="-514350">
              <a:buAutoNum type="arabicPeriod"/>
            </a:pPr>
            <a:r>
              <a:rPr lang="en-US" sz="2400" dirty="0">
                <a:latin typeface="Arial" panose="020B0604020202020204" pitchFamily="34" charset="0"/>
                <a:cs typeface="Arial" panose="020B0604020202020204" pitchFamily="34" charset="0"/>
              </a:rPr>
              <a:t>Partition SS between treatments into: </a:t>
            </a:r>
          </a:p>
          <a:p>
            <a:pPr marL="400050" lvl="1" indent="0">
              <a:buNone/>
            </a:pPr>
            <a:r>
              <a:rPr lang="en-US" sz="2400" dirty="0">
                <a:latin typeface="Arial" panose="020B0604020202020204" pitchFamily="34" charset="0"/>
                <a:cs typeface="Arial" panose="020B0604020202020204" pitchFamily="34" charset="0"/>
              </a:rPr>
              <a:t>	SS for each main effect and SS interaction</a:t>
            </a:r>
          </a:p>
        </p:txBody>
      </p:sp>
    </p:spTree>
    <p:extLst>
      <p:ext uri="{BB962C8B-B14F-4D97-AF65-F5344CB8AC3E}">
        <p14:creationId xmlns:p14="http://schemas.microsoft.com/office/powerpoint/2010/main" val="4148331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a:t>Factorial ANOVA steps</a:t>
            </a:r>
          </a:p>
        </p:txBody>
      </p:sp>
      <p:sp>
        <p:nvSpPr>
          <p:cNvPr id="3" name="Content Placeholder 2"/>
          <p:cNvSpPr>
            <a:spLocks noGrp="1"/>
          </p:cNvSpPr>
          <p:nvPr>
            <p:ph idx="1"/>
          </p:nvPr>
        </p:nvSpPr>
        <p:spPr>
          <a:xfrm>
            <a:off x="457200" y="762000"/>
            <a:ext cx="8229600" cy="5715000"/>
          </a:xfrm>
        </p:spPr>
        <p:txBody>
          <a:bodyPr>
            <a:noAutofit/>
          </a:bodyPr>
          <a:lstStyle/>
          <a:p>
            <a:pPr marL="514350" indent="-514350">
              <a:buFont typeface="+mj-lt"/>
              <a:buAutoNum type="arabicPeriod" startAt="5"/>
            </a:pPr>
            <a:r>
              <a:rPr lang="en-US" sz="2400" dirty="0">
                <a:latin typeface="Arial" panose="020B0604020202020204" pitchFamily="34" charset="0"/>
                <a:cs typeface="Arial" panose="020B0604020202020204" pitchFamily="34" charset="0"/>
              </a:rPr>
              <a:t>Calculate mean squares and F ratios:</a:t>
            </a:r>
          </a:p>
          <a:p>
            <a:pPr marL="400050" lvl="1" indent="0">
              <a:buNone/>
            </a:pPr>
            <a:r>
              <a:rPr lang="en-US" sz="2400" dirty="0">
                <a:latin typeface="Arial" panose="020B0604020202020204" pitchFamily="34" charset="0"/>
                <a:cs typeface="Arial" panose="020B0604020202020204" pitchFamily="34" charset="0"/>
              </a:rPr>
              <a:t>	omnibus, main effects, interaction</a:t>
            </a:r>
          </a:p>
          <a:p>
            <a:pPr marL="514350" indent="-514350">
              <a:buAutoNum type="arabicPeriod" startAt="5"/>
            </a:pPr>
            <a:r>
              <a:rPr lang="en-US" sz="2400" dirty="0">
                <a:latin typeface="Arial" panose="020B0604020202020204" pitchFamily="34" charset="0"/>
                <a:cs typeface="Arial" panose="020B0604020202020204" pitchFamily="34" charset="0"/>
              </a:rPr>
              <a:t>Identify F critical values for: </a:t>
            </a:r>
          </a:p>
          <a:p>
            <a:pPr marL="400050" lvl="1" indent="0">
              <a:buNone/>
            </a:pPr>
            <a:r>
              <a:rPr lang="en-US" sz="2400" dirty="0">
                <a:latin typeface="Arial" panose="020B0604020202020204" pitchFamily="34" charset="0"/>
                <a:cs typeface="Arial" panose="020B0604020202020204" pitchFamily="34" charset="0"/>
              </a:rPr>
              <a:t>	omnibus, main effects, interaction</a:t>
            </a:r>
          </a:p>
          <a:p>
            <a:pPr marL="514350" indent="-514350">
              <a:buAutoNum type="arabicPeriod" startAt="5"/>
            </a:pPr>
            <a:r>
              <a:rPr lang="en-US" sz="2400" dirty="0">
                <a:latin typeface="Arial" panose="020B0604020202020204" pitchFamily="34" charset="0"/>
                <a:cs typeface="Arial" panose="020B0604020202020204" pitchFamily="34" charset="0"/>
              </a:rPr>
              <a:t>Make decisions about rejecting the null</a:t>
            </a:r>
          </a:p>
          <a:p>
            <a:pPr marL="514350" indent="-514350">
              <a:buAutoNum type="arabicPeriod" startAt="5"/>
            </a:pPr>
            <a:r>
              <a:rPr lang="en-US" sz="2400" dirty="0">
                <a:latin typeface="Arial" panose="020B0604020202020204" pitchFamily="34" charset="0"/>
                <a:cs typeface="Arial" panose="020B0604020202020204" pitchFamily="34" charset="0"/>
              </a:rPr>
              <a:t>Interpret results</a:t>
            </a:r>
          </a:p>
        </p:txBody>
      </p:sp>
    </p:spTree>
    <p:extLst>
      <p:ext uri="{BB962C8B-B14F-4D97-AF65-F5344CB8AC3E}">
        <p14:creationId xmlns:p14="http://schemas.microsoft.com/office/powerpoint/2010/main" val="225579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in Stressful Situations</a:t>
            </a:r>
          </a:p>
        </p:txBody>
      </p:sp>
      <p:sp>
        <p:nvSpPr>
          <p:cNvPr id="3" name="Content Placeholder 2"/>
          <p:cNvSpPr>
            <a:spLocks noGrp="1"/>
          </p:cNvSpPr>
          <p:nvPr>
            <p:ph idx="1"/>
          </p:nvPr>
        </p:nvSpPr>
        <p:spPr>
          <a:xfrm>
            <a:off x="457200" y="838200"/>
            <a:ext cx="8229600" cy="3200400"/>
          </a:xfrm>
        </p:spPr>
        <p:txBody>
          <a:bodyPr>
            <a:noAutofit/>
          </a:bodyPr>
          <a:lstStyle/>
          <a:p>
            <a:pPr marL="0" indent="0">
              <a:buNone/>
            </a:pPr>
            <a:r>
              <a:rPr lang="en-US" sz="2400" dirty="0">
                <a:latin typeface="Arial" panose="020B0604020202020204" pitchFamily="34" charset="0"/>
                <a:cs typeface="Arial" panose="020B0604020202020204" pitchFamily="34" charset="0"/>
              </a:rPr>
              <a:t>The subjects in an experiment were told that they were going to experience a mildly painful medical procedure.  They were asked to rate how much they would like to wait with another subject, who was a confederate, and either identified as male or female.  The two independent variables were the gender of the subject, and the gender of the confederate.  20 subjects participated; 5 in each group. The data are presented in the table below.  Conduct a 2-way ANOVA to examine the effect of these two variables on the subjects' desire to wait with another person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 = .05).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12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in Stressful Situations</a:t>
            </a:r>
          </a:p>
        </p:txBody>
      </p:sp>
      <p:graphicFrame>
        <p:nvGraphicFramePr>
          <p:cNvPr id="4" name="Table 3"/>
          <p:cNvGraphicFramePr>
            <a:graphicFrameLocks noGrp="1"/>
          </p:cNvGraphicFramePr>
          <p:nvPr>
            <p:extLst>
              <p:ext uri="{D42A27DB-BD31-4B8C-83A1-F6EECF244321}">
                <p14:modId xmlns:p14="http://schemas.microsoft.com/office/powerpoint/2010/main" val="4075302368"/>
              </p:ext>
            </p:extLst>
          </p:nvPr>
        </p:nvGraphicFramePr>
        <p:xfrm>
          <a:off x="1371600" y="182880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5793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 + 86 + 129 + 324) - (20 + 20 + 25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627 - 105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627 - 551.25		=	</a:t>
            </a:r>
            <a:r>
              <a:rPr lang="en-US" sz="2400" b="1" dirty="0">
                <a:solidFill>
                  <a:schemeClr val="accent5"/>
                </a:solidFill>
                <a:latin typeface="Arial" panose="020B0604020202020204" pitchFamily="34" charset="0"/>
                <a:cs typeface="Arial" panose="020B0604020202020204" pitchFamily="34" charset="0"/>
              </a:rPr>
              <a:t>75.75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091F2D0-04C7-A34B-B968-7B8E4DE6FFE5}"/>
              </a:ext>
            </a:extLst>
          </p:cNvPr>
          <p:cNvGraphicFramePr>
            <a:graphicFrameLocks noGrp="1"/>
          </p:cNvGraphicFramePr>
          <p:nvPr>
            <p:extLst>
              <p:ext uri="{D42A27DB-BD31-4B8C-83A1-F6EECF244321}">
                <p14:modId xmlns:p14="http://schemas.microsoft.com/office/powerpoint/2010/main" val="15045608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8415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- 551.25</a:t>
            </a:r>
          </a:p>
          <a:p>
            <a:pPr marL="0" indent="0">
              <a:buNone/>
            </a:pPr>
            <a:r>
              <a:rPr lang="en-US" sz="2400" dirty="0">
                <a:latin typeface="Arial" panose="020B0604020202020204" pitchFamily="34" charset="0"/>
                <a:cs typeface="Arial" panose="020B0604020202020204" pitchFamily="34" charset="0"/>
              </a:rPr>
              <a:t>	=	80 + 80 + 125 + 320 – 551.25</a:t>
            </a:r>
          </a:p>
          <a:p>
            <a:pPr marL="0" indent="0">
              <a:buNone/>
            </a:pPr>
            <a:r>
              <a:rPr lang="en-US" sz="2400" dirty="0">
                <a:latin typeface="Arial" panose="020B0604020202020204" pitchFamily="34" charset="0"/>
                <a:cs typeface="Arial" panose="020B0604020202020204" pitchFamily="34" charset="0"/>
              </a:rPr>
              <a:t>	=	605 - 551.25		=	</a:t>
            </a:r>
            <a:r>
              <a:rPr lang="en-US" sz="2400" b="1" dirty="0">
                <a:solidFill>
                  <a:schemeClr val="accent5"/>
                </a:solidFill>
                <a:latin typeface="Arial" panose="020B0604020202020204" pitchFamily="34" charset="0"/>
                <a:cs typeface="Arial" panose="020B0604020202020204" pitchFamily="34" charset="0"/>
              </a:rPr>
              <a:t>53.75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4C25F9-1D86-7B44-B85B-91AB998C7397}"/>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3588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3886200"/>
            <a:ext cx="8229600" cy="2133599"/>
          </a:xfrm>
        </p:spPr>
        <p:txBody>
          <a:bodyPr>
            <a:noAutofit/>
          </a:bodyPr>
          <a:lstStyle/>
          <a:p>
            <a:pPr marL="0" indent="0">
              <a:buNone/>
            </a:pPr>
            <a:endParaRPr lang="en-US" sz="2400" b="1" i="1"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SSE</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SST - SSBT</a:t>
            </a:r>
          </a:p>
          <a:p>
            <a:pPr marL="0" indent="0">
              <a:buNone/>
            </a:pPr>
            <a:r>
              <a:rPr lang="en-US" sz="2400" dirty="0">
                <a:latin typeface="Arial" panose="020B0604020202020204" pitchFamily="34" charset="0"/>
                <a:cs typeface="Arial" panose="020B0604020202020204" pitchFamily="34" charset="0"/>
              </a:rPr>
              <a:t>	=	75.75 - 53.75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p:txBody>
      </p:sp>
      <p:graphicFrame>
        <p:nvGraphicFramePr>
          <p:cNvPr id="5" name="Table 4">
            <a:extLst>
              <a:ext uri="{FF2B5EF4-FFF2-40B4-BE49-F238E27FC236}">
                <a16:creationId xmlns:a16="http://schemas.microsoft.com/office/drawing/2014/main" id="{D772852D-0656-5C4D-AB36-EA7465CAEAE7}"/>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6049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Solution</a:t>
            </a:r>
          </a:p>
        </p:txBody>
      </p:sp>
      <p:sp>
        <p:nvSpPr>
          <p:cNvPr id="3" name="Content Placeholder 2"/>
          <p:cNvSpPr>
            <a:spLocks noGrp="1"/>
          </p:cNvSpPr>
          <p:nvPr>
            <p:ph idx="1"/>
          </p:nvPr>
        </p:nvSpPr>
        <p:spPr>
          <a:xfrm>
            <a:off x="457200" y="3886200"/>
            <a:ext cx="8229600" cy="2514600"/>
          </a:xfrm>
        </p:spPr>
        <p:txBody>
          <a:bodyPr>
            <a:noAutofit/>
          </a:bodyPr>
          <a:lstStyle/>
          <a:p>
            <a:pPr marL="457200" lvl="1" indent="0" algn="ctr">
              <a:buNone/>
            </a:pPr>
            <a:r>
              <a:rPr lang="en-US" sz="2400" dirty="0">
                <a:latin typeface="Arial" panose="020B0604020202020204" pitchFamily="34" charset="0"/>
                <a:cs typeface="Arial" panose="020B0604020202020204" pitchFamily="34" charset="0"/>
              </a:rPr>
              <a:t>Or…</a:t>
            </a:r>
          </a:p>
          <a:p>
            <a:pPr marL="457200" lvl="1" indent="0">
              <a:buNone/>
            </a:pPr>
            <a:r>
              <a:rPr lang="en-US" sz="2400" b="1" dirty="0">
                <a:solidFill>
                  <a:schemeClr val="accent5"/>
                </a:solidFill>
                <a:latin typeface="Arial" panose="020B0604020202020204" pitchFamily="34" charset="0"/>
                <a:cs typeface="Arial" panose="020B0604020202020204" pitchFamily="34" charset="0"/>
              </a:rPr>
              <a:t>SSE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(88-80) + (86-80) + (129-125) + (324-320)</a:t>
            </a:r>
          </a:p>
          <a:p>
            <a:pPr marL="0" indent="0">
              <a:buNone/>
            </a:pPr>
            <a:r>
              <a:rPr lang="en-US" sz="2400" dirty="0">
                <a:latin typeface="Arial" panose="020B0604020202020204" pitchFamily="34" charset="0"/>
                <a:cs typeface="Arial" panose="020B0604020202020204" pitchFamily="34" charset="0"/>
              </a:rPr>
              <a:t>	  =	8 + 6 + 4 + 4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54F30BF-DD44-B44C-9BF8-E5DEBA4E176E}"/>
              </a:ext>
            </a:extLst>
          </p:cNvPr>
          <p:cNvGraphicFramePr>
            <a:graphicFrameLocks noGrp="1"/>
          </p:cNvGraphicFramePr>
          <p:nvPr>
            <p:extLst>
              <p:ext uri="{D42A27DB-BD31-4B8C-83A1-F6EECF244321}">
                <p14:modId xmlns:p14="http://schemas.microsoft.com/office/powerpoint/2010/main" val="1108092665"/>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3090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subject</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confederate</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3833" y="4314192"/>
            <a:ext cx="1091733" cy="400110"/>
          </a:xfrm>
          <a:prstGeom prst="rect">
            <a:avLst/>
          </a:prstGeom>
          <a:noFill/>
        </p:spPr>
        <p:txBody>
          <a:bodyPr wrap="square" rtlCol="0">
            <a:spAutoFit/>
          </a:bodyPr>
          <a:lstStyle/>
          <a:p>
            <a:pPr algn="ctr"/>
            <a:r>
              <a:rPr lang="en-US" sz="2000" b="1" dirty="0"/>
              <a:t>?</a:t>
            </a:r>
          </a:p>
        </p:txBody>
      </p:sp>
      <p:sp>
        <p:nvSpPr>
          <p:cNvPr id="21" name="TextBox 20"/>
          <p:cNvSpPr txBox="1"/>
          <p:nvPr/>
        </p:nvSpPr>
        <p:spPr>
          <a:xfrm>
            <a:off x="2834286" y="4430198"/>
            <a:ext cx="1091733" cy="400110"/>
          </a:xfrm>
          <a:prstGeom prst="rect">
            <a:avLst/>
          </a:prstGeom>
          <a:noFill/>
        </p:spPr>
        <p:txBody>
          <a:bodyPr wrap="square" rtlCol="0">
            <a:spAutoFit/>
          </a:bodyPr>
          <a:lstStyle/>
          <a:p>
            <a:pPr algn="ctr"/>
            <a:r>
              <a:rPr lang="en-US" sz="2000" b="1" dirty="0"/>
              <a:t>?</a:t>
            </a:r>
          </a:p>
        </p:txBody>
      </p:sp>
      <p:sp>
        <p:nvSpPr>
          <p:cNvPr id="22" name="TextBox 21"/>
          <p:cNvSpPr txBox="1"/>
          <p:nvPr/>
        </p:nvSpPr>
        <p:spPr>
          <a:xfrm>
            <a:off x="5893734" y="4430198"/>
            <a:ext cx="1091733" cy="400110"/>
          </a:xfrm>
          <a:prstGeom prst="rect">
            <a:avLst/>
          </a:prstGeom>
          <a:noFill/>
        </p:spPr>
        <p:txBody>
          <a:bodyPr wrap="square" rtlCol="0">
            <a:spAutoFit/>
          </a:bodyPr>
          <a:lstStyle/>
          <a:p>
            <a:pPr algn="ctr"/>
            <a:r>
              <a:rPr lang="en-US" sz="2000" b="1" dirty="0"/>
              <a:t>?</a:t>
            </a:r>
          </a:p>
        </p:txBody>
      </p:sp>
    </p:spTree>
    <p:extLst>
      <p:ext uri="{BB962C8B-B14F-4D97-AF65-F5344CB8AC3E}">
        <p14:creationId xmlns:p14="http://schemas.microsoft.com/office/powerpoint/2010/main" val="367951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3633638676"/>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5.5</a:t>
                      </a:r>
                    </a:p>
                  </a:txBody>
                  <a:tcPr/>
                </a:tc>
                <a:tc>
                  <a:txBody>
                    <a:bodyPr/>
                    <a:lstStyle/>
                    <a:p>
                      <a:pPr algn="ctr"/>
                      <a:r>
                        <a:rPr lang="en-US" dirty="0"/>
                        <a:t>5.5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5.75</a:t>
                      </a:r>
                    </a:p>
                  </a:txBody>
                  <a:tcPr/>
                </a:tc>
                <a:tc>
                  <a:txBody>
                    <a:bodyPr/>
                    <a:lstStyle/>
                    <a:p>
                      <a:pPr algn="ctr"/>
                      <a:r>
                        <a:rPr lang="en-US" dirty="0">
                          <a:solidFill>
                            <a:srgbClr val="FF0000"/>
                          </a:solidFill>
                        </a:rPr>
                        <a:t>5.75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15" name="Picture 14"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36424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dirty="0" err="1"/>
              <a:t>SS</a:t>
            </a:r>
            <a:r>
              <a:rPr lang="en-US" sz="2600" b="1" baseline="-25000" dirty="0" err="1"/>
              <a:t>subj</a:t>
            </a:r>
            <a:r>
              <a:rPr lang="en-US" sz="2600" dirty="0"/>
              <a:t>	=	</a:t>
            </a:r>
            <a:r>
              <a:rPr lang="en-US" sz="2600" dirty="0">
                <a:sym typeface="Symbol"/>
              </a:rPr>
              <a:t></a:t>
            </a:r>
            <a:r>
              <a:rPr lang="en-US" sz="2600" dirty="0"/>
              <a:t>[(T</a:t>
            </a:r>
            <a:r>
              <a:rPr lang="en-US" sz="2600" baseline="-25000" dirty="0"/>
              <a:t>S</a:t>
            </a:r>
            <a:r>
              <a:rPr lang="en-US" sz="2600" baseline="30000" dirty="0"/>
              <a:t>2</a:t>
            </a:r>
            <a:r>
              <a:rPr lang="en-US" sz="2600" dirty="0"/>
              <a:t>/n)] - G</a:t>
            </a:r>
            <a:r>
              <a:rPr lang="en-US" sz="2600" baseline="30000" dirty="0"/>
              <a:t>2</a:t>
            </a:r>
            <a:r>
              <a:rPr lang="en-US" sz="2600" dirty="0"/>
              <a:t>/N</a:t>
            </a:r>
          </a:p>
          <a:p>
            <a:pPr marL="0" indent="0">
              <a:buNone/>
            </a:pPr>
            <a:r>
              <a:rPr lang="en-US" sz="2600" dirty="0"/>
              <a:t>	=	(20+20)</a:t>
            </a:r>
            <a:r>
              <a:rPr lang="en-US" sz="2600" baseline="30000" dirty="0"/>
              <a:t>2</a:t>
            </a:r>
            <a:r>
              <a:rPr lang="en-US" sz="2600" dirty="0"/>
              <a:t>/10 + (25+40)</a:t>
            </a:r>
            <a:r>
              <a:rPr lang="en-US" sz="2600" baseline="30000" dirty="0"/>
              <a:t>2</a:t>
            </a:r>
            <a:r>
              <a:rPr lang="en-US" sz="2600" dirty="0"/>
              <a:t>/10 - 551.25 </a:t>
            </a:r>
          </a:p>
          <a:p>
            <a:pPr marL="0" indent="0">
              <a:buNone/>
            </a:pPr>
            <a:r>
              <a:rPr lang="en-US" sz="2600" dirty="0"/>
              <a:t>	=	(40</a:t>
            </a:r>
            <a:r>
              <a:rPr lang="en-US" sz="2600" baseline="30000" dirty="0"/>
              <a:t>2</a:t>
            </a:r>
            <a:r>
              <a:rPr lang="en-US" sz="2600" dirty="0"/>
              <a:t>/10) + (65</a:t>
            </a:r>
            <a:r>
              <a:rPr lang="en-US" sz="2600" baseline="30000" dirty="0"/>
              <a:t>2</a:t>
            </a:r>
            <a:r>
              <a:rPr lang="en-US" sz="2600" dirty="0"/>
              <a:t>/10) - 551.25</a:t>
            </a:r>
          </a:p>
          <a:p>
            <a:pPr marL="0" indent="0">
              <a:buNone/>
            </a:pPr>
            <a:r>
              <a:rPr lang="en-US" sz="2600" dirty="0"/>
              <a:t>	=	160 + 422.5 - 551.25</a:t>
            </a:r>
          </a:p>
          <a:p>
            <a:pPr marL="0" indent="0">
              <a:buNone/>
            </a:pPr>
            <a:r>
              <a:rPr lang="en-US" sz="2600" dirty="0"/>
              <a:t>	=	582.5 - 551.25		=	  </a:t>
            </a:r>
            <a:r>
              <a:rPr lang="en-US" sz="2600" b="1" dirty="0"/>
              <a:t>31.25</a:t>
            </a:r>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7859338"/>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1828800" y="17526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26670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1752600"/>
            <a:ext cx="5638800" cy="9144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2667000"/>
            <a:ext cx="5638800" cy="914400"/>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2082D313-E400-6247-89FA-0A78FA750855}"/>
              </a:ext>
            </a:extLst>
          </p:cNvPr>
          <p:cNvSpPr/>
          <p:nvPr/>
        </p:nvSpPr>
        <p:spPr>
          <a:xfrm rot="13067488">
            <a:off x="5032817" y="3625584"/>
            <a:ext cx="457200" cy="914400"/>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CA48838E-F458-1D47-B2E1-100A38988872}"/>
              </a:ext>
            </a:extLst>
          </p:cNvPr>
          <p:cNvSpPr/>
          <p:nvPr/>
        </p:nvSpPr>
        <p:spPr>
          <a:xfrm rot="8406921">
            <a:off x="1828800" y="3733800"/>
            <a:ext cx="457200" cy="914400"/>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956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i="1" dirty="0" err="1"/>
              <a:t>SS</a:t>
            </a:r>
            <a:r>
              <a:rPr lang="en-US" sz="2600" b="1" i="1" baseline="-25000" dirty="0" err="1"/>
              <a:t>confed</a:t>
            </a:r>
            <a:r>
              <a:rPr lang="en-US" sz="2600" dirty="0"/>
              <a:t>=	</a:t>
            </a:r>
            <a:r>
              <a:rPr lang="en-US" sz="2600" dirty="0">
                <a:sym typeface="Symbol"/>
              </a:rPr>
              <a:t></a:t>
            </a:r>
            <a:r>
              <a:rPr lang="en-US" sz="2600" dirty="0"/>
              <a:t>[(T</a:t>
            </a:r>
            <a:r>
              <a:rPr lang="en-US" sz="2600" baseline="-25000" dirty="0"/>
              <a:t>C</a:t>
            </a:r>
            <a:r>
              <a:rPr lang="en-US" sz="2600" baseline="30000" dirty="0"/>
              <a:t>2</a:t>
            </a:r>
            <a:r>
              <a:rPr lang="en-US" sz="2600" dirty="0"/>
              <a:t>/n)] - G</a:t>
            </a:r>
            <a:r>
              <a:rPr lang="en-US" sz="2600" baseline="30000" dirty="0"/>
              <a:t>2</a:t>
            </a:r>
            <a:r>
              <a:rPr lang="en-US" sz="2600" dirty="0"/>
              <a:t>/N</a:t>
            </a:r>
          </a:p>
          <a:p>
            <a:pPr marL="0" indent="0">
              <a:buNone/>
            </a:pPr>
            <a:r>
              <a:rPr lang="en-US" sz="2600" dirty="0"/>
              <a:t>	=	(20+25)</a:t>
            </a:r>
            <a:r>
              <a:rPr lang="en-US" sz="2600" baseline="30000" dirty="0"/>
              <a:t>2</a:t>
            </a:r>
            <a:r>
              <a:rPr lang="en-US" sz="2600" dirty="0"/>
              <a:t>/10 + (20+40)</a:t>
            </a:r>
            <a:r>
              <a:rPr lang="en-US" sz="2600" baseline="30000" dirty="0"/>
              <a:t>2</a:t>
            </a:r>
            <a:r>
              <a:rPr lang="en-US" sz="2600" dirty="0"/>
              <a:t>/10 - 551.25 </a:t>
            </a:r>
          </a:p>
          <a:p>
            <a:pPr marL="0" indent="0">
              <a:buNone/>
            </a:pPr>
            <a:r>
              <a:rPr lang="en-US" sz="2600" dirty="0"/>
              <a:t>	=	(45</a:t>
            </a:r>
            <a:r>
              <a:rPr lang="en-US" sz="2600" baseline="30000" dirty="0"/>
              <a:t>2</a:t>
            </a:r>
            <a:r>
              <a:rPr lang="en-US" sz="2600" dirty="0"/>
              <a:t>/10) + (60</a:t>
            </a:r>
            <a:r>
              <a:rPr lang="en-US" sz="2600" baseline="30000" dirty="0"/>
              <a:t>2</a:t>
            </a:r>
            <a:r>
              <a:rPr lang="en-US" sz="2600" dirty="0"/>
              <a:t>/10) - 551.25</a:t>
            </a:r>
          </a:p>
          <a:p>
            <a:pPr marL="0" indent="0">
              <a:buNone/>
            </a:pPr>
            <a:r>
              <a:rPr lang="en-US" sz="2600" dirty="0"/>
              <a:t>	=	202.5 + 360 - 551.25</a:t>
            </a:r>
          </a:p>
          <a:p>
            <a:pPr marL="0" indent="0">
              <a:buNone/>
            </a:pPr>
            <a:r>
              <a:rPr lang="en-US" sz="2600" dirty="0"/>
              <a:t>	=	562.5 - 551.25		=	    </a:t>
            </a:r>
            <a:r>
              <a:rPr lang="en-US" sz="2600" b="1" dirty="0"/>
              <a:t>11.25</a:t>
            </a:r>
          </a:p>
          <a:p>
            <a:pPr marL="0" indent="0">
              <a:buNone/>
            </a:pPr>
            <a:endParaRPr lang="en-US" sz="2600" dirty="0"/>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5436276"/>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3733800" y="1447800"/>
            <a:ext cx="1828800" cy="2133600"/>
          </a:xfrm>
          <a:prstGeom prst="rect">
            <a:avLst/>
          </a:prstGeom>
          <a:noFill/>
          <a:ln w="38100" cmpd="sng">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62600" y="1447800"/>
            <a:ext cx="1905000" cy="2133600"/>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0B0FEF75-7025-4445-A7ED-CDFDF5E4D17F}"/>
              </a:ext>
            </a:extLst>
          </p:cNvPr>
          <p:cNvSpPr/>
          <p:nvPr/>
        </p:nvSpPr>
        <p:spPr>
          <a:xfrm rot="13067488">
            <a:off x="5032817" y="3625584"/>
            <a:ext cx="457200" cy="9144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9EB61BF-37ED-C34D-9D8F-46B375E43376}"/>
              </a:ext>
            </a:extLst>
          </p:cNvPr>
          <p:cNvSpPr/>
          <p:nvPr/>
        </p:nvSpPr>
        <p:spPr>
          <a:xfrm rot="8406921">
            <a:off x="1828800" y="3733800"/>
            <a:ext cx="457200" cy="914400"/>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248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4114800"/>
            <a:ext cx="8229600" cy="2514600"/>
          </a:xfrm>
        </p:spPr>
        <p:txBody>
          <a:bodyPr>
            <a:normAutofit/>
          </a:bodyPr>
          <a:lstStyle/>
          <a:p>
            <a:pPr marL="0" indent="0">
              <a:buNone/>
            </a:pPr>
            <a:r>
              <a:rPr lang="en-US" sz="2400" b="1" i="1" dirty="0" err="1">
                <a:solidFill>
                  <a:schemeClr val="accent5"/>
                </a:solidFill>
                <a:latin typeface="Arial" panose="020B0604020202020204" pitchFamily="34" charset="0"/>
                <a:cs typeface="Arial" panose="020B0604020202020204" pitchFamily="34" charset="0"/>
              </a:rPr>
              <a:t>SS</a:t>
            </a:r>
            <a:r>
              <a:rPr lang="en-US" sz="2400" b="1" i="1" baseline="-25000" dirty="0" err="1">
                <a:solidFill>
                  <a:schemeClr val="accent5"/>
                </a:solidFill>
                <a:latin typeface="Arial" panose="020B0604020202020204" pitchFamily="34" charset="0"/>
                <a:cs typeface="Arial" panose="020B0604020202020204" pitchFamily="34" charset="0"/>
              </a:rPr>
              <a:t>SxC</a:t>
            </a:r>
            <a:r>
              <a:rPr lang="en-US" sz="2400" dirty="0">
                <a:latin typeface="Arial" panose="020B0604020202020204" pitchFamily="34" charset="0"/>
                <a:cs typeface="Arial" panose="020B0604020202020204" pitchFamily="34" charset="0"/>
              </a:rPr>
              <a:t>		=	SSBT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subj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conf</a:t>
            </a:r>
            <a:r>
              <a:rPr lang="en-US" sz="2400" dirty="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	53.75 - (31.25 + 11.25)</a:t>
            </a:r>
          </a:p>
          <a:p>
            <a:pPr marL="0" indent="0">
              <a:buNone/>
            </a:pPr>
            <a:r>
              <a:rPr lang="en-US" sz="2400" dirty="0">
                <a:latin typeface="Arial" panose="020B0604020202020204" pitchFamily="34" charset="0"/>
                <a:cs typeface="Arial" panose="020B0604020202020204" pitchFamily="34" charset="0"/>
              </a:rPr>
              <a:t>		=	53.75 - 42.5			</a:t>
            </a:r>
          </a:p>
          <a:p>
            <a:pPr marL="0" indent="0">
              <a:buNone/>
            </a:pPr>
            <a:r>
              <a:rPr lang="en-US" sz="2400" dirty="0">
                <a:latin typeface="Arial" panose="020B0604020202020204" pitchFamily="34" charset="0"/>
                <a:cs typeface="Arial" panose="020B0604020202020204" pitchFamily="34" charset="0"/>
              </a:rPr>
              <a:t>		=	</a:t>
            </a:r>
            <a:r>
              <a:rPr lang="en-US" sz="2400" dirty="0">
                <a:solidFill>
                  <a:schemeClr val="accent5"/>
                </a:solidFill>
                <a:latin typeface="Arial" panose="020B0604020202020204" pitchFamily="34" charset="0"/>
                <a:cs typeface="Arial" panose="020B0604020202020204" pitchFamily="34" charset="0"/>
              </a:rPr>
              <a:t>11.25</a:t>
            </a:r>
          </a:p>
        </p:txBody>
      </p:sp>
      <p:graphicFrame>
        <p:nvGraphicFramePr>
          <p:cNvPr id="5" name="Table 4">
            <a:extLst>
              <a:ext uri="{FF2B5EF4-FFF2-40B4-BE49-F238E27FC236}">
                <a16:creationId xmlns:a16="http://schemas.microsoft.com/office/drawing/2014/main" id="{74945F46-463C-884D-A0C7-E790890AEDFA}"/>
              </a:ext>
            </a:extLst>
          </p:cNvPr>
          <p:cNvGraphicFramePr>
            <a:graphicFrameLocks noGrp="1"/>
          </p:cNvGraphicFramePr>
          <p:nvPr>
            <p:extLst>
              <p:ext uri="{D42A27DB-BD31-4B8C-83A1-F6EECF244321}">
                <p14:modId xmlns:p14="http://schemas.microsoft.com/office/powerpoint/2010/main" val="2635922687"/>
              </p:ext>
            </p:extLst>
          </p:nvPr>
        </p:nvGraphicFramePr>
        <p:xfrm>
          <a:off x="1257300" y="96012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Confederate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2987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subject</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confederate</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9088" y="4514247"/>
            <a:ext cx="1091733" cy="400110"/>
          </a:xfrm>
          <a:prstGeom prst="rect">
            <a:avLst/>
          </a:prstGeom>
          <a:noFill/>
        </p:spPr>
        <p:txBody>
          <a:bodyPr wrap="square" rtlCol="0">
            <a:spAutoFit/>
          </a:bodyPr>
          <a:lstStyle/>
          <a:p>
            <a:pPr algn="ctr"/>
            <a:r>
              <a:rPr lang="en-US" sz="2000" b="1" dirty="0"/>
              <a:t>31.25</a:t>
            </a:r>
          </a:p>
        </p:txBody>
      </p:sp>
      <p:sp>
        <p:nvSpPr>
          <p:cNvPr id="21" name="TextBox 20"/>
          <p:cNvSpPr txBox="1"/>
          <p:nvPr/>
        </p:nvSpPr>
        <p:spPr>
          <a:xfrm>
            <a:off x="2900884" y="4514247"/>
            <a:ext cx="1091733" cy="400110"/>
          </a:xfrm>
          <a:prstGeom prst="rect">
            <a:avLst/>
          </a:prstGeom>
          <a:noFill/>
        </p:spPr>
        <p:txBody>
          <a:bodyPr wrap="square" rtlCol="0">
            <a:spAutoFit/>
          </a:bodyPr>
          <a:lstStyle/>
          <a:p>
            <a:pPr algn="ctr"/>
            <a:r>
              <a:rPr lang="en-US" sz="2000" b="1" dirty="0"/>
              <a:t>11.25</a:t>
            </a:r>
          </a:p>
        </p:txBody>
      </p:sp>
      <p:sp>
        <p:nvSpPr>
          <p:cNvPr id="22" name="TextBox 21"/>
          <p:cNvSpPr txBox="1"/>
          <p:nvPr/>
        </p:nvSpPr>
        <p:spPr>
          <a:xfrm>
            <a:off x="5957883" y="4530046"/>
            <a:ext cx="1091733" cy="400110"/>
          </a:xfrm>
          <a:prstGeom prst="rect">
            <a:avLst/>
          </a:prstGeom>
          <a:noFill/>
        </p:spPr>
        <p:txBody>
          <a:bodyPr wrap="square" rtlCol="0">
            <a:spAutoFit/>
          </a:bodyPr>
          <a:lstStyle/>
          <a:p>
            <a:pPr algn="ctr"/>
            <a:r>
              <a:rPr lang="en-US" sz="2000" b="1" dirty="0"/>
              <a:t>11.25</a:t>
            </a:r>
          </a:p>
        </p:txBody>
      </p:sp>
    </p:spTree>
    <p:extLst>
      <p:ext uri="{BB962C8B-B14F-4D97-AF65-F5344CB8AC3E}">
        <p14:creationId xmlns:p14="http://schemas.microsoft.com/office/powerpoint/2010/main" val="1647861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232642763"/>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4500131"/>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6028929"/>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011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2862361021"/>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5023165"/>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2817159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extLst>
              <p:ext uri="{D42A27DB-BD31-4B8C-83A1-F6EECF244321}">
                <p14:modId xmlns:p14="http://schemas.microsoft.com/office/powerpoint/2010/main" val="1565049295"/>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Subject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Confed</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SxC</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1007234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Social Support ANOVA table</a:t>
            </a:r>
          </a:p>
        </p:txBody>
      </p:sp>
      <p:graphicFrame>
        <p:nvGraphicFramePr>
          <p:cNvPr id="4" name="Table 3"/>
          <p:cNvGraphicFramePr>
            <a:graphicFrameLocks noGrp="1"/>
          </p:cNvGraphicFramePr>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8881030"/>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Source</a:t>
                      </a:r>
                    </a:p>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panose="02020603050405020304" pitchFamily="18" charset="0"/>
                          <a:ea typeface="Times New Roman"/>
                          <a:cs typeface="Times New Roman" panose="02020603050405020304" pitchFamily="18" charset="0"/>
                        </a:rPr>
                        <a:t>df</a:t>
                      </a:r>
                      <a:endParaRPr lang="en-US" sz="24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Subject</a:t>
                      </a:r>
                    </a:p>
                    <a:p>
                      <a:pPr marL="0" marR="0">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Confed</a:t>
                      </a:r>
                    </a:p>
                    <a:p>
                      <a:pPr marL="0" marR="0">
                        <a:spcBef>
                          <a:spcPts val="0"/>
                        </a:spcBef>
                        <a:spcAft>
                          <a:spcPts val="0"/>
                        </a:spcAft>
                      </a:pPr>
                      <a:r>
                        <a:rPr lang="en-US" sz="2400" dirty="0" err="1">
                          <a:solidFill>
                            <a:schemeClr val="bg1"/>
                          </a:solidFill>
                          <a:effectLst/>
                          <a:latin typeface="Times New Roman" panose="02020603050405020304" pitchFamily="18" charset="0"/>
                          <a:ea typeface="Times New Roman"/>
                          <a:cs typeface="Times New Roman" panose="02020603050405020304" pitchFamily="18" charset="0"/>
                        </a:rPr>
                        <a:t>SxC</a:t>
                      </a:r>
                      <a:endParaRPr lang="en-US" sz="24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22.73</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Confederate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Subject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Female</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spTree>
    <p:extLst>
      <p:ext uri="{BB962C8B-B14F-4D97-AF65-F5344CB8AC3E}">
        <p14:creationId xmlns:p14="http://schemas.microsoft.com/office/powerpoint/2010/main" val="2481814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Participant Gender and Confederate Gender Predicting Preference to Wait with Another Person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2074681"/>
              </p:ext>
            </p:extLst>
          </p:nvPr>
        </p:nvGraphicFramePr>
        <p:xfrm>
          <a:off x="13335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015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2200" dirty="0">
                <a:latin typeface="Arial" panose="020B0604020202020204" pitchFamily="34" charset="0"/>
                <a:cs typeface="Arial" panose="020B0604020202020204" pitchFamily="34" charset="0"/>
              </a:rPr>
              <a:t>The 2x2 ANOVA indicated that there was an overall effect,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(3, 16) = 13.03,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suggesting the independent variables influenced how much people wanted to wait with someone else.  </a:t>
            </a:r>
            <a:r>
              <a:rPr lang="en-US" sz="2200" dirty="0">
                <a:solidFill>
                  <a:schemeClr val="bg1">
                    <a:lumMod val="95000"/>
                  </a:schemeClr>
                </a:solidFill>
                <a:latin typeface="Arial" panose="020B0604020202020204" pitchFamily="34" charset="0"/>
                <a:cs typeface="Arial" panose="020B0604020202020204" pitchFamily="34" charset="0"/>
              </a:rPr>
              <a:t>There was a significant main effect of subject gender,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22.73,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solidFill>
                  <a:schemeClr val="bg1">
                    <a:lumMod val="95000"/>
                  </a:schemeClr>
                </a:solidFill>
                <a:latin typeface="Arial" panose="020B0604020202020204" pitchFamily="34" charset="0"/>
                <a:cs typeface="Arial" panose="020B0604020202020204" pitchFamily="34" charset="0"/>
              </a:rPr>
              <a:t>F</a:t>
            </a:r>
            <a:r>
              <a:rPr lang="en-US" sz="2200" dirty="0">
                <a:solidFill>
                  <a:schemeClr val="bg1">
                    <a:lumMod val="95000"/>
                  </a:schemeClr>
                </a:solidFill>
                <a:latin typeface="Arial" panose="020B0604020202020204" pitchFamily="34" charset="0"/>
                <a:cs typeface="Arial" panose="020B0604020202020204" pitchFamily="34" charset="0"/>
              </a:rPr>
              <a:t> (1,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People preferred to wait with a woman rather than a man.  Finally, the interaction effect was significant,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50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634710585"/>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2.5</a:t>
                      </a:r>
                    </a:p>
                  </a:txBody>
                  <a:tcPr/>
                </a:tc>
                <a:tc>
                  <a:txBody>
                    <a:bodyPr/>
                    <a:lstStyle/>
                    <a:p>
                      <a:pPr algn="ctr"/>
                      <a:r>
                        <a:rPr lang="en-US" dirty="0"/>
                        <a:t>8.5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2.75</a:t>
                      </a:r>
                    </a:p>
                  </a:txBody>
                  <a:tcPr/>
                </a:tc>
                <a:tc>
                  <a:txBody>
                    <a:bodyPr/>
                    <a:lstStyle/>
                    <a:p>
                      <a:pPr algn="ctr"/>
                      <a:r>
                        <a:rPr lang="en-US" dirty="0">
                          <a:solidFill>
                            <a:srgbClr val="FF0000"/>
                          </a:solidFill>
                        </a:rPr>
                        <a:t>8.75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200" dirty="0">
                <a:solidFill>
                  <a:schemeClr val="bg1">
                    <a:lumMod val="65000"/>
                  </a:schemeClr>
                </a:solidFill>
                <a:latin typeface="Arial" panose="020B0604020202020204" pitchFamily="34" charset="0"/>
                <a:cs typeface="Arial" panose="020B0604020202020204" pitchFamily="34" charset="0"/>
              </a:rPr>
              <a:t>The 2x2 ANOVA indicated that there was an overall effect,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(3, 16) = 13.03,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suggesting the independent variables influenced how much people wanted to wait with someone else.  </a:t>
            </a:r>
            <a:r>
              <a:rPr lang="en-US" sz="2200" dirty="0">
                <a:latin typeface="Arial" panose="020B0604020202020204" pitchFamily="34" charset="0"/>
                <a:cs typeface="Arial" panose="020B0604020202020204" pitchFamily="34" charset="0"/>
              </a:rPr>
              <a:t>There was a significant main effect of subject gender,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22.73,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People preferred to wait with a woman rather than a man.  </a:t>
            </a:r>
            <a:r>
              <a:rPr lang="en-US" sz="2200" dirty="0">
                <a:solidFill>
                  <a:schemeClr val="bg1">
                    <a:lumMod val="95000"/>
                  </a:schemeClr>
                </a:solidFill>
                <a:latin typeface="Arial" panose="020B0604020202020204" pitchFamily="34" charset="0"/>
                <a:cs typeface="Arial" panose="020B0604020202020204" pitchFamily="34" charset="0"/>
              </a:rPr>
              <a:t>Finally, the interaction effect was significant, </a:t>
            </a:r>
            <a:r>
              <a:rPr lang="en-US" sz="2200" i="1" dirty="0">
                <a:solidFill>
                  <a:schemeClr val="bg1">
                    <a:lumMod val="95000"/>
                  </a:schemeClr>
                </a:solidFill>
                <a:latin typeface="Arial" panose="020B0604020202020204" pitchFamily="34" charset="0"/>
                <a:cs typeface="Arial" panose="020B0604020202020204" pitchFamily="34" charset="0"/>
              </a:rPr>
              <a:t>F </a:t>
            </a:r>
            <a:r>
              <a:rPr lang="en-US" sz="2200" dirty="0">
                <a:solidFill>
                  <a:schemeClr val="bg1">
                    <a:lumMod val="95000"/>
                  </a:schemeClr>
                </a:solidFill>
                <a:latin typeface="Arial" panose="020B0604020202020204" pitchFamily="34" charset="0"/>
                <a:cs typeface="Arial" panose="020B0604020202020204" pitchFamily="34" charset="0"/>
              </a:rPr>
              <a:t>(1, 16) = 8.18, </a:t>
            </a:r>
            <a:r>
              <a:rPr lang="en-US" sz="2200" i="1" dirty="0">
                <a:solidFill>
                  <a:schemeClr val="bg1">
                    <a:lumMod val="95000"/>
                  </a:schemeClr>
                </a:solidFill>
                <a:latin typeface="Arial" panose="020B0604020202020204" pitchFamily="34" charset="0"/>
                <a:cs typeface="Arial" panose="020B0604020202020204" pitchFamily="34" charset="0"/>
              </a:rPr>
              <a:t>p</a:t>
            </a:r>
            <a:r>
              <a:rPr lang="en-US" sz="2200" dirty="0">
                <a:solidFill>
                  <a:schemeClr val="bg1">
                    <a:lumMod val="95000"/>
                  </a:schemeClr>
                </a:solidFill>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44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200" dirty="0">
                <a:solidFill>
                  <a:schemeClr val="bg1">
                    <a:lumMod val="65000"/>
                  </a:schemeClr>
                </a:solidFill>
                <a:latin typeface="Arial" panose="020B0604020202020204" pitchFamily="34" charset="0"/>
                <a:cs typeface="Arial" panose="020B0604020202020204" pitchFamily="34" charset="0"/>
              </a:rPr>
              <a:t>The 2x2 ANOVA indicated that there was an overall effect,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(3, 16) = 13.03,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suggesting the independent variables influenced how much people wanted to wait with someone else.  There was a significant main effect of subject gender, </a:t>
            </a:r>
            <a:r>
              <a:rPr lang="en-US" sz="2200" i="1" dirty="0">
                <a:solidFill>
                  <a:schemeClr val="bg1">
                    <a:lumMod val="65000"/>
                  </a:schemeClr>
                </a:solidFill>
                <a:latin typeface="Arial" panose="020B0604020202020204" pitchFamily="34" charset="0"/>
                <a:cs typeface="Arial" panose="020B0604020202020204" pitchFamily="34" charset="0"/>
              </a:rPr>
              <a:t>F </a:t>
            </a:r>
            <a:r>
              <a:rPr lang="en-US" sz="2200" dirty="0">
                <a:solidFill>
                  <a:schemeClr val="bg1">
                    <a:lumMod val="65000"/>
                  </a:schemeClr>
                </a:solidFill>
                <a:latin typeface="Arial" panose="020B0604020202020204" pitchFamily="34" charset="0"/>
                <a:cs typeface="Arial" panose="020B0604020202020204" pitchFamily="34" charset="0"/>
              </a:rPr>
              <a:t>(1, 16) = 22.73,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women indicated a greater desire to wait with someone else than men.  The main effect of confederate gender was also significant,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(1, 16) = 8.18,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People preferred to wait with a woman rather than a man.  </a:t>
            </a:r>
            <a:r>
              <a:rPr lang="en-US" sz="2200" dirty="0">
                <a:latin typeface="Arial" panose="020B0604020202020204" pitchFamily="34" charset="0"/>
                <a:cs typeface="Arial" panose="020B0604020202020204" pitchFamily="34" charset="0"/>
              </a:rPr>
              <a:t>Finally, the interaction effect was significant,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Males’ ratings were the same regardless of whether the confederate was male (M = 4) or female (M=4) but females’ ratings were higher if the confederate was a female (M 8), rather than a male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61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66597565"/>
              </p:ext>
            </p:extLst>
          </p:nvPr>
        </p:nvGraphicFramePr>
        <p:xfrm>
          <a:off x="156972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No Coffee</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1-2 Cups</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solidFill>
                            <a:schemeClr val="bg1"/>
                          </a:solidFill>
                          <a:effectLst/>
                          <a:latin typeface="Times New Roman"/>
                          <a:ea typeface="Times New Roman"/>
                        </a:rPr>
                        <a:t>&gt; 2 Cups</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solidFill>
                            <a:schemeClr val="bg1"/>
                          </a:solidFill>
                          <a:effectLst/>
                          <a:latin typeface="Times New Roman"/>
                          <a:ea typeface="Times New Roman"/>
                        </a:rPr>
                        <a:t> </a:t>
                      </a:r>
                      <a:endParaRPr lang="en-US" sz="2000" b="1" dirty="0">
                        <a:solidFill>
                          <a:schemeClr val="bg1"/>
                        </a:solidFill>
                        <a:effectLst/>
                        <a:latin typeface="Times New Roman"/>
                        <a:ea typeface="Times New Roman"/>
                      </a:endParaRPr>
                    </a:p>
                    <a:p>
                      <a:pPr marL="0" marR="0" algn="ctr">
                        <a:spcBef>
                          <a:spcPts val="0"/>
                        </a:spcBef>
                        <a:spcAft>
                          <a:spcPts val="0"/>
                        </a:spcAft>
                      </a:pPr>
                      <a:r>
                        <a:rPr lang="en-US" sz="2000" b="0" dirty="0">
                          <a:solidFill>
                            <a:schemeClr val="bg1"/>
                          </a:solidFill>
                          <a:effectLst/>
                          <a:latin typeface="Times New Roman"/>
                          <a:ea typeface="Times New Roman"/>
                        </a:rPr>
                        <a:t>Studied</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solidFill>
                            <a:schemeClr val="bg1"/>
                          </a:solidFill>
                          <a:effectLst/>
                          <a:latin typeface="Times New Roman"/>
                          <a:ea typeface="Times New Roman"/>
                        </a:rPr>
                        <a:t>Did not Study</a:t>
                      </a:r>
                      <a:endParaRPr lang="en-US" sz="2000" b="1"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734492" y="2877472"/>
            <a:ext cx="5675015" cy="461665"/>
          </a:xfrm>
          <a:prstGeom prst="rect">
            <a:avLst/>
          </a:prstGeom>
        </p:spPr>
        <p:txBody>
          <a:bodyPr wrap="none">
            <a:spAutoFit/>
          </a:bodyPr>
          <a:lstStyle/>
          <a:p>
            <a:r>
              <a:rPr lang="en-US" sz="2400" b="1" dirty="0"/>
              <a:t>Caffeine, Studying, and Exam Performance</a:t>
            </a:r>
          </a:p>
        </p:txBody>
      </p:sp>
      <p:sp>
        <p:nvSpPr>
          <p:cNvPr id="6" name="TextBox 5"/>
          <p:cNvSpPr txBox="1"/>
          <p:nvPr/>
        </p:nvSpPr>
        <p:spPr>
          <a:xfrm>
            <a:off x="762000" y="1295400"/>
            <a:ext cx="8001000" cy="150810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there is a significant interaction, we will perform a separate analysis of variance for each column (or row) to examine individual group differences.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809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692646292"/>
              </p:ext>
            </p:extLst>
          </p:nvPr>
        </p:nvGraphicFramePr>
        <p:xfrm>
          <a:off x="156972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No Coffee</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6" name="TextBox 5"/>
          <p:cNvSpPr txBox="1"/>
          <p:nvPr/>
        </p:nvSpPr>
        <p:spPr>
          <a:xfrm>
            <a:off x="352753"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a:pPr>
            <a:r>
              <a:rPr lang="en-US" sz="2400" dirty="0"/>
              <a:t>One-way ANOVA for No Coffee condition: compare studied vs. not</a:t>
            </a:r>
          </a:p>
        </p:txBody>
      </p:sp>
      <p:sp>
        <p:nvSpPr>
          <p:cNvPr id="3" name="Rectangle 2"/>
          <p:cNvSpPr/>
          <p:nvPr/>
        </p:nvSpPr>
        <p:spPr>
          <a:xfrm>
            <a:off x="4381500" y="3493532"/>
            <a:ext cx="3009900" cy="214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657600"/>
            <a:ext cx="1409700" cy="30480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Tree>
    <p:extLst>
      <p:ext uri="{BB962C8B-B14F-4D97-AF65-F5344CB8AC3E}">
        <p14:creationId xmlns:p14="http://schemas.microsoft.com/office/powerpoint/2010/main" val="3780916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78872" y="3657600"/>
            <a:ext cx="1409700" cy="30480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58187679"/>
              </p:ext>
            </p:extLst>
          </p:nvPr>
        </p:nvGraphicFramePr>
        <p:xfrm>
          <a:off x="2974887" y="3642241"/>
          <a:ext cx="421767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1-2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11" name="Rectangle 10"/>
          <p:cNvSpPr/>
          <p:nvPr/>
        </p:nvSpPr>
        <p:spPr>
          <a:xfrm>
            <a:off x="5788572" y="3493532"/>
            <a:ext cx="3009900" cy="2145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8372"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startAt="2"/>
            </a:pPr>
            <a:r>
              <a:rPr lang="en-US" sz="2400" dirty="0"/>
              <a:t>One-way ANOVA for 2 cups condition: compare studied vs. not</a:t>
            </a:r>
          </a:p>
        </p:txBody>
      </p:sp>
    </p:spTree>
    <p:extLst>
      <p:ext uri="{BB962C8B-B14F-4D97-AF65-F5344CB8AC3E}">
        <p14:creationId xmlns:p14="http://schemas.microsoft.com/office/powerpoint/2010/main" val="19232376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59388232"/>
              </p:ext>
            </p:extLst>
          </p:nvPr>
        </p:nvGraphicFramePr>
        <p:xfrm>
          <a:off x="4381500" y="3673366"/>
          <a:ext cx="281178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9" name="Rectangle 8"/>
          <p:cNvSpPr/>
          <p:nvPr/>
        </p:nvSpPr>
        <p:spPr>
          <a:xfrm>
            <a:off x="5817475" y="3657600"/>
            <a:ext cx="1409700" cy="3048000"/>
          </a:xfrm>
          <a:prstGeom prst="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One-way ANOVA</a:t>
            </a:r>
          </a:p>
        </p:txBody>
      </p:sp>
      <p:sp>
        <p:nvSpPr>
          <p:cNvPr id="13" name="TextBox 12"/>
          <p:cNvSpPr txBox="1"/>
          <p:nvPr/>
        </p:nvSpPr>
        <p:spPr>
          <a:xfrm>
            <a:off x="378372" y="1143000"/>
            <a:ext cx="8001000" cy="1446550"/>
          </a:xfrm>
          <a:prstGeom prst="rect">
            <a:avLst/>
          </a:prstGeom>
          <a:noFill/>
        </p:spPr>
        <p:txBody>
          <a:bodyPr wrap="square" rtlCol="0">
            <a:spAutoFit/>
          </a:bodyPr>
          <a:lstStyle/>
          <a:p>
            <a:endParaRPr lang="en-US" sz="2000" dirty="0"/>
          </a:p>
          <a:p>
            <a:endParaRPr lang="en-US" sz="2000" dirty="0"/>
          </a:p>
          <a:p>
            <a:pPr marL="457200" indent="-457200">
              <a:buFont typeface="+mj-lt"/>
              <a:buAutoNum type="arabicPeriod" startAt="3"/>
            </a:pPr>
            <a:r>
              <a:rPr lang="en-US" sz="2400" dirty="0"/>
              <a:t>One-way ANOVA for &gt; 2 cups condition: compare studied vs. not</a:t>
            </a:r>
          </a:p>
        </p:txBody>
      </p:sp>
    </p:spTree>
    <p:extLst>
      <p:ext uri="{BB962C8B-B14F-4D97-AF65-F5344CB8AC3E}">
        <p14:creationId xmlns:p14="http://schemas.microsoft.com/office/powerpoint/2010/main" val="6404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1800" y="3657600"/>
            <a:ext cx="5791200" cy="10668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One-Way </a:t>
            </a:r>
          </a:p>
          <a:p>
            <a:pPr algn="ctr"/>
            <a:r>
              <a:rPr lang="en-US" dirty="0">
                <a:solidFill>
                  <a:schemeClr val="tx1"/>
                </a:solidFill>
              </a:rPr>
              <a:t>				   ANOVA</a:t>
            </a:r>
          </a:p>
        </p:txBody>
      </p:sp>
      <p:sp>
        <p:nvSpPr>
          <p:cNvPr id="2" name="Title 1"/>
          <p:cNvSpPr>
            <a:spLocks noGrp="1"/>
          </p:cNvSpPr>
          <p:nvPr>
            <p:ph type="title"/>
          </p:nvPr>
        </p:nvSpPr>
        <p:spPr>
          <a:xfrm>
            <a:off x="457200" y="274638"/>
            <a:ext cx="8229600" cy="715962"/>
          </a:xfrm>
        </p:spPr>
        <p:txBody>
          <a:bodyPr>
            <a:noAutofit/>
          </a:bodyPr>
          <a:lstStyle/>
          <a:p>
            <a:r>
              <a:rPr lang="en-US" sz="3200" dirty="0"/>
              <a:t>Calculating simple main effects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294414982"/>
              </p:ext>
            </p:extLst>
          </p:nvPr>
        </p:nvGraphicFramePr>
        <p:xfrm>
          <a:off x="1524000" y="3657600"/>
          <a:ext cx="5623560" cy="1847850"/>
        </p:xfrm>
        <a:graphic>
          <a:graphicData uri="http://schemas.openxmlformats.org/drawingml/2006/table">
            <a:tbl>
              <a:tblPr/>
              <a:tblGrid>
                <a:gridCol w="14058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405890">
                  <a:extLst>
                    <a:ext uri="{9D8B030D-6E8A-4147-A177-3AD203B41FA5}">
                      <a16:colId xmlns:a16="http://schemas.microsoft.com/office/drawing/2014/main" val="20002"/>
                    </a:ext>
                  </a:extLst>
                </a:gridCol>
                <a:gridCol w="1405890">
                  <a:extLst>
                    <a:ext uri="{9D8B030D-6E8A-4147-A177-3AD203B41FA5}">
                      <a16:colId xmlns:a16="http://schemas.microsoft.com/office/drawing/2014/main" val="20003"/>
                    </a:ext>
                  </a:extLst>
                </a:gridCol>
              </a:tblGrid>
              <a:tr h="304800">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No Coffee</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1-2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&gt; 2 Cups</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Studied</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82</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95</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80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525">
                <a:tc>
                  <a:txBody>
                    <a:bodyPr/>
                    <a:lstStyle/>
                    <a:p>
                      <a:pPr marL="0" marR="0" algn="ctr">
                        <a:spcBef>
                          <a:spcPts val="0"/>
                        </a:spcBef>
                        <a:spcAft>
                          <a:spcPts val="0"/>
                        </a:spcAft>
                      </a:pPr>
                      <a:r>
                        <a:rPr lang="en-US" sz="2000" b="0" dirty="0">
                          <a:effectLst/>
                          <a:latin typeface="Times New Roman"/>
                          <a:ea typeface="Times New Roman"/>
                        </a:rPr>
                        <a:t>Did not Study</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74</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73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effectLst/>
                          <a:latin typeface="Times New Roman"/>
                          <a:ea typeface="Times New Roman"/>
                        </a:rPr>
                        <a:t> </a:t>
                      </a:r>
                      <a:endParaRPr lang="en-US" sz="2000" b="1" dirty="0">
                        <a:effectLst/>
                        <a:latin typeface="Times New Roman"/>
                        <a:ea typeface="Times New Roman"/>
                      </a:endParaRPr>
                    </a:p>
                    <a:p>
                      <a:pPr marL="0" marR="0" algn="ctr">
                        <a:spcBef>
                          <a:spcPts val="0"/>
                        </a:spcBef>
                        <a:spcAft>
                          <a:spcPts val="0"/>
                        </a:spcAft>
                      </a:pPr>
                      <a:r>
                        <a:rPr lang="en-US" sz="2000" b="0" dirty="0">
                          <a:effectLst/>
                          <a:latin typeface="Times New Roman"/>
                          <a:ea typeface="Times New Roman"/>
                        </a:rPr>
                        <a:t>60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16423" y="3124200"/>
            <a:ext cx="4245265" cy="369332"/>
          </a:xfrm>
          <a:prstGeom prst="rect">
            <a:avLst/>
          </a:prstGeom>
        </p:spPr>
        <p:txBody>
          <a:bodyPr wrap="none">
            <a:spAutoFit/>
          </a:bodyPr>
          <a:lstStyle/>
          <a:p>
            <a:r>
              <a:rPr lang="en-US" b="1" dirty="0"/>
              <a:t>Caffeine, Studying, and Exam Performance</a:t>
            </a:r>
          </a:p>
        </p:txBody>
      </p:sp>
      <p:sp>
        <p:nvSpPr>
          <p:cNvPr id="8" name="Rectangle 7"/>
          <p:cNvSpPr/>
          <p:nvPr/>
        </p:nvSpPr>
        <p:spPr>
          <a:xfrm>
            <a:off x="2971800" y="4724400"/>
            <a:ext cx="5791200" cy="7620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One-Way </a:t>
            </a:r>
          </a:p>
          <a:p>
            <a:pPr algn="ctr"/>
            <a:r>
              <a:rPr lang="en-US" dirty="0">
                <a:solidFill>
                  <a:schemeClr val="tx1"/>
                </a:solidFill>
              </a:rPr>
              <a:t>				 ANOVA</a:t>
            </a:r>
          </a:p>
        </p:txBody>
      </p:sp>
      <p:sp>
        <p:nvSpPr>
          <p:cNvPr id="9" name="TextBox 8"/>
          <p:cNvSpPr txBox="1"/>
          <p:nvPr/>
        </p:nvSpPr>
        <p:spPr>
          <a:xfrm>
            <a:off x="378372" y="979944"/>
            <a:ext cx="8001000" cy="2677656"/>
          </a:xfrm>
          <a:prstGeom prst="rect">
            <a:avLst/>
          </a:prstGeom>
          <a:noFill/>
        </p:spPr>
        <p:txBody>
          <a:bodyPr wrap="square" rtlCol="0">
            <a:spAutoFit/>
          </a:bodyPr>
          <a:lstStyle/>
          <a:p>
            <a:r>
              <a:rPr lang="en-US" sz="2400" dirty="0"/>
              <a:t>And/or…</a:t>
            </a:r>
          </a:p>
          <a:p>
            <a:r>
              <a:rPr lang="en-US" sz="2400" dirty="0"/>
              <a:t>4. One-way ANOVA for the studied condition: </a:t>
            </a:r>
          </a:p>
          <a:p>
            <a:r>
              <a:rPr lang="en-US" sz="2400" dirty="0"/>
              <a:t>	no vs. 2 vs. &gt;2 cups</a:t>
            </a:r>
          </a:p>
          <a:p>
            <a:r>
              <a:rPr lang="en-US" sz="2400" dirty="0"/>
              <a:t>5. One-way ANOVA for the did not study condition:</a:t>
            </a:r>
          </a:p>
          <a:p>
            <a:r>
              <a:rPr lang="en-US" sz="2400" dirty="0"/>
              <a:t>	no vs. 2 vs. &gt;2 cups</a:t>
            </a:r>
          </a:p>
          <a:p>
            <a:r>
              <a:rPr lang="en-US" sz="2400" dirty="0"/>
              <a:t> </a:t>
            </a:r>
          </a:p>
          <a:p>
            <a:endParaRPr lang="en-US" sz="2400" dirty="0"/>
          </a:p>
        </p:txBody>
      </p:sp>
    </p:spTree>
    <p:extLst>
      <p:ext uri="{BB962C8B-B14F-4D97-AF65-F5344CB8AC3E}">
        <p14:creationId xmlns:p14="http://schemas.microsoft.com/office/powerpoint/2010/main" val="29141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a:t>More practice with Interpretation</a:t>
            </a:r>
          </a:p>
        </p:txBody>
      </p:sp>
    </p:spTree>
    <p:extLst>
      <p:ext uri="{BB962C8B-B14F-4D97-AF65-F5344CB8AC3E}">
        <p14:creationId xmlns:p14="http://schemas.microsoft.com/office/powerpoint/2010/main" val="1601925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38687" cy="3505200"/>
          </a:xfrm>
          <a:prstGeom prst="rect">
            <a:avLst/>
          </a:prstGeom>
          <a:noFill/>
          <a:ln>
            <a:noFill/>
          </a:ln>
        </p:spPr>
      </p:pic>
      <p:sp>
        <p:nvSpPr>
          <p:cNvPr id="5" name="Text Box 2"/>
          <p:cNvSpPr txBox="1"/>
          <p:nvPr/>
        </p:nvSpPr>
        <p:spPr>
          <a:xfrm>
            <a:off x="838200" y="4343400"/>
            <a:ext cx="7696200" cy="2286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SimSun" panose="02010600030101010101" pitchFamily="2" charset="-122"/>
                <a:cs typeface="Times New Roman" panose="02020603050405020304" pitchFamily="18" charset="0"/>
              </a:rPr>
              <a:t>Caspi</a:t>
            </a:r>
            <a:r>
              <a:rPr lang="en-US" sz="2000" dirty="0">
                <a:effectLst/>
                <a:ea typeface="SimSun" panose="02010600030101010101" pitchFamily="2" charset="-122"/>
                <a:cs typeface="Times New Roman" panose="02020603050405020304" pitchFamily="18" charset="0"/>
              </a:rPr>
              <a:t> et al..</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DV: self-reported depression symptoms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#1: number of stressful life events participants experienced in past year (5 levels)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#2: Genetic risk (3 levels: s/s allele; s/l allele, or l/l allele)</a:t>
            </a:r>
          </a:p>
        </p:txBody>
      </p:sp>
    </p:spTree>
    <p:extLst>
      <p:ext uri="{BB962C8B-B14F-4D97-AF65-F5344CB8AC3E}">
        <p14:creationId xmlns:p14="http://schemas.microsoft.com/office/powerpoint/2010/main" val="2241498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943600" cy="3429000"/>
          </a:xfrm>
          <a:prstGeom prst="rect">
            <a:avLst/>
          </a:prstGeom>
          <a:noFill/>
          <a:ln>
            <a:noFill/>
          </a:ln>
        </p:spPr>
      </p:pic>
      <p:sp>
        <p:nvSpPr>
          <p:cNvPr id="5" name="Text Box 8"/>
          <p:cNvSpPr txBox="1"/>
          <p:nvPr/>
        </p:nvSpPr>
        <p:spPr>
          <a:xfrm>
            <a:off x="457200" y="4114800"/>
            <a:ext cx="8229600" cy="2590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McQuade (2017)</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Physical aggression (higher suggests more aggression)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Children’s level of physical victimization (i.e., how much bullied; 2 levels low and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Children’s executive functioning skills (EF: cognitive abilities; 3 levels: low, average,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78634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NO</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1385096709"/>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solidFill>
                            <a:srgbClr val="FF0000"/>
                          </a:solidFill>
                        </a:rPr>
                        <a:t>8</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solidFill>
                            <a:srgbClr val="FF0000"/>
                          </a:solidFill>
                        </a:rPr>
                        <a:t>4</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6</a:t>
                      </a:r>
                    </a:p>
                  </a:txBody>
                  <a:tcPr/>
                </a:tc>
                <a:tc>
                  <a:txBody>
                    <a:bodyPr/>
                    <a:lstStyle/>
                    <a:p>
                      <a:pPr algn="ctr"/>
                      <a:r>
                        <a:rPr lang="en-US" dirty="0">
                          <a:solidFill>
                            <a:srgbClr val="FF0000"/>
                          </a:solidFill>
                        </a:rPr>
                        <a:t>6</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0233"/>
          <a:stretch/>
        </p:blipFill>
        <p:spPr bwMode="auto">
          <a:xfrm>
            <a:off x="1752600" y="228600"/>
            <a:ext cx="5334000" cy="3429000"/>
          </a:xfrm>
          <a:prstGeom prst="rect">
            <a:avLst/>
          </a:prstGeom>
          <a:ln>
            <a:noFill/>
          </a:ln>
          <a:extLst>
            <a:ext uri="{53640926-AAD7-44d8-BBD7-CCE9431645EC}">
              <a14:shadowObscured xmlns:a14="http://schemas.microsoft.com/office/drawing/2010/main" xmlns=""/>
            </a:ext>
          </a:extLst>
        </p:spPr>
      </p:pic>
      <p:sp>
        <p:nvSpPr>
          <p:cNvPr id="5" name="Text Box 10"/>
          <p:cNvSpPr txBox="1"/>
          <p:nvPr/>
        </p:nvSpPr>
        <p:spPr>
          <a:xfrm>
            <a:off x="685800" y="3810000"/>
            <a:ext cx="8001000" cy="2895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Erath et al. (2009)</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externalizing problems (e.g., aggression, noncompliance, rule-breaking)</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Harsh parenting (2 levels: - 1 SD = low and + 1 SD =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Girls’ stress reaction (e.g., how they respond physiologically to a stressful task; 2 levels: Higher SCLR = high stress reaction; Lower SCLR = low stress reaction)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210139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extLst>
              <p:ext uri="{D42A27DB-BD31-4B8C-83A1-F6EECF244321}">
                <p14:modId xmlns:p14="http://schemas.microsoft.com/office/powerpoint/2010/main" val="1600112155"/>
              </p:ext>
            </p:extLst>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5</a:t>
                      </a:r>
                    </a:p>
                  </a:txBody>
                  <a:tcPr/>
                </a:tc>
                <a:tc>
                  <a:txBody>
                    <a:bodyPr/>
                    <a:lstStyle/>
                    <a:p>
                      <a:pPr algn="ctr"/>
                      <a:r>
                        <a:rPr lang="en-US" dirty="0"/>
                        <a:t>9</a:t>
                      </a:r>
                    </a:p>
                  </a:txBody>
                  <a:tcPr/>
                </a:tc>
                <a:tc>
                  <a:txBody>
                    <a:bodyPr/>
                    <a:lstStyle/>
                    <a:p>
                      <a:pPr algn="ctr"/>
                      <a:r>
                        <a:rPr lang="en-US" dirty="0">
                          <a:solidFill>
                            <a:srgbClr val="FF0000"/>
                          </a:solidFill>
                        </a:rPr>
                        <a:t>7</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1</a:t>
                      </a:r>
                    </a:p>
                  </a:txBody>
                  <a:tcPr/>
                </a:tc>
                <a:tc>
                  <a:txBody>
                    <a:bodyPr/>
                    <a:lstStyle/>
                    <a:p>
                      <a:pPr algn="ctr"/>
                      <a:r>
                        <a:rPr lang="en-US" dirty="0"/>
                        <a:t>5</a:t>
                      </a:r>
                    </a:p>
                  </a:txBody>
                  <a:tcPr/>
                </a:tc>
                <a:tc>
                  <a:txBody>
                    <a:bodyPr/>
                    <a:lstStyle/>
                    <a:p>
                      <a:pPr algn="ctr"/>
                      <a:r>
                        <a:rPr lang="en-US" dirty="0">
                          <a:solidFill>
                            <a:srgbClr val="FF0000"/>
                          </a:solidFill>
                        </a:rPr>
                        <a:t>3</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3</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aYbY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23664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{0142C5C6-7DEF-754F-A8C3-3A36AB38A542}tf10001073</Template>
  <TotalTime>2441</TotalTime>
  <Words>5854</Words>
  <Application>Microsoft Macintosh PowerPoint</Application>
  <PresentationFormat>On-screen Show (4:3)</PresentationFormat>
  <Paragraphs>1782</Paragraphs>
  <Slides>80</Slides>
  <Notes>46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Calibri</vt:lpstr>
      <vt:lpstr>Cambria Math</vt:lpstr>
      <vt:lpstr>Courier New</vt:lpstr>
      <vt:lpstr>Symbol</vt:lpstr>
      <vt:lpstr>Times New Roman</vt:lpstr>
      <vt:lpstr>Tw Cen MT</vt:lpstr>
      <vt:lpstr>Droplet</vt:lpstr>
      <vt:lpstr>Equation</vt:lpstr>
      <vt:lpstr>ANOVA: Factorial Design</vt:lpstr>
      <vt:lpstr>Factorial Design</vt:lpstr>
      <vt:lpstr>Types of Effects in Factorial Designs</vt:lpstr>
      <vt:lpstr>Two-way ANOVA</vt:lpstr>
      <vt:lpstr>Types of Effects in Factorial Designs</vt:lpstr>
      <vt:lpstr>Two-Way ANOVA Outcomes</vt:lpstr>
      <vt:lpstr>Two-Way ANOVA Outcomes</vt:lpstr>
      <vt:lpstr>Two-Way ANOVA Outcomes</vt:lpstr>
      <vt:lpstr>Two-Way ANOVA Outcomes</vt:lpstr>
      <vt:lpstr>Two-Way ANOVA Outcomes</vt:lpstr>
      <vt:lpstr>Two-Way ANOVA Outcomes</vt:lpstr>
      <vt:lpstr>Interaction always takes Precedence!</vt:lpstr>
      <vt:lpstr>Factorial Experiments (n-way ANOVA)</vt:lpstr>
      <vt:lpstr>PowerPoint Presentation</vt:lpstr>
      <vt:lpstr>PowerPoint Presentation</vt:lpstr>
      <vt:lpstr>If we reject the omnibus null…</vt:lpstr>
      <vt:lpstr>If we reject the omnibus null…</vt:lpstr>
      <vt:lpstr>If we reject the omnibus null…</vt:lpstr>
      <vt:lpstr>If we reject the omnibus null…</vt:lpstr>
      <vt:lpstr>If we reject the omnibus null…</vt:lpstr>
      <vt:lpstr>If we reject the omnibus null…</vt:lpstr>
      <vt:lpstr>PowerPoint Presentation</vt:lpstr>
      <vt:lpstr>Full Example: Soccer Heading</vt:lpstr>
      <vt:lpstr>Full Example: Soccer Heading</vt:lpstr>
      <vt:lpstr>Soccer Heading: SSt</vt:lpstr>
      <vt:lpstr>Soccer Heading: SSbt</vt:lpstr>
      <vt:lpstr>Soccer Heading: SSerr</vt:lpstr>
      <vt:lpstr>Soccer Heading: SSerr</vt:lpstr>
      <vt:lpstr>ANOVA Table</vt:lpstr>
      <vt:lpstr>Looking up the F critical values</vt:lpstr>
      <vt:lpstr>ANOVA Table</vt:lpstr>
      <vt:lpstr>Partitioning main effects and interaction</vt:lpstr>
      <vt:lpstr>Partitioning main effects and interaction</vt:lpstr>
      <vt:lpstr>Partitioning main effects and interaction</vt:lpstr>
      <vt:lpstr>ANOVA Table</vt:lpstr>
      <vt:lpstr>ANOVA Table</vt:lpstr>
      <vt:lpstr>Looking up the F critical values</vt:lpstr>
      <vt:lpstr>Looking up the F critical values</vt:lpstr>
      <vt:lpstr>Looking up the F critical values</vt:lpstr>
      <vt:lpstr>Graph</vt:lpstr>
      <vt:lpstr>Write-up for a 2-Way ANOVA</vt:lpstr>
      <vt:lpstr>Write-up for a 2-Way ANOVA</vt:lpstr>
      <vt:lpstr>Write-up for a 2-Way ANOVA</vt:lpstr>
      <vt:lpstr>Assumptions for Factorial Designs (n-way ANOVA)</vt:lpstr>
      <vt:lpstr>Filling in the blanks</vt:lpstr>
      <vt:lpstr>Filling in an ANOVA table - Equations</vt:lpstr>
      <vt:lpstr>Filling in an ANOVA table - Equations</vt:lpstr>
      <vt:lpstr>Filling in the blanks</vt:lpstr>
      <vt:lpstr>Filling in the blanks</vt:lpstr>
      <vt:lpstr>Filling in the blanks</vt:lpstr>
      <vt:lpstr>Factorial ANOVA steps</vt:lpstr>
      <vt:lpstr>Factorial ANOVA steps</vt:lpstr>
      <vt:lpstr>Social support in Stressful Situations</vt:lpstr>
      <vt:lpstr>Social support in Stressful Situations</vt:lpstr>
      <vt:lpstr>Social Support Solution</vt:lpstr>
      <vt:lpstr>Social Support Solution</vt:lpstr>
      <vt:lpstr>Social Support Solution</vt:lpstr>
      <vt:lpstr>Social Support Solution</vt:lpstr>
      <vt:lpstr>PowerPoint Presentation</vt:lpstr>
      <vt:lpstr>Partitioning SSBT</vt:lpstr>
      <vt:lpstr>Partitioning SSBT</vt:lpstr>
      <vt:lpstr>Partitioning SSBT</vt:lpstr>
      <vt:lpstr>PowerPoint Presentation</vt:lpstr>
      <vt:lpstr>Social Support ANOVA table</vt:lpstr>
      <vt:lpstr>Social Support ANOVA table</vt:lpstr>
      <vt:lpstr>Social Support ANOVA table</vt:lpstr>
      <vt:lpstr>Social Support ANOVA table</vt:lpstr>
      <vt:lpstr>Participant Gender and Confederate Gender Predicting Preference to Wait with Another Person</vt:lpstr>
      <vt:lpstr>Reporting the results of a 2-Way ANOVA</vt:lpstr>
      <vt:lpstr>Reporting the results of a 2-Way ANOVA</vt:lpstr>
      <vt:lpstr>Reporting the results of a 2-Way ANOVA</vt:lpstr>
      <vt:lpstr>Calculating simple main effects</vt:lpstr>
      <vt:lpstr>Calculating simple main effects</vt:lpstr>
      <vt:lpstr>Calculating simple main effects</vt:lpstr>
      <vt:lpstr>Calculating simple main effects</vt:lpstr>
      <vt:lpstr>Calculating simple main effects</vt:lpstr>
      <vt:lpstr>More practice with Interpretation</vt:lpstr>
      <vt:lpstr>PowerPoint Presentation</vt:lpstr>
      <vt:lpstr>PowerPoint Presentation</vt:lpstr>
      <vt:lpstr>PowerPoint Presentation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ANOVA (also known as a factorial design)</dc:title>
  <dc:creator>Julia McQuade</dc:creator>
  <cp:lastModifiedBy>Microsoft Office User</cp:lastModifiedBy>
  <cp:revision>171</cp:revision>
  <dcterms:created xsi:type="dcterms:W3CDTF">2013-04-14T16:17:10Z</dcterms:created>
  <dcterms:modified xsi:type="dcterms:W3CDTF">2021-11-02T01:48:18Z</dcterms:modified>
</cp:coreProperties>
</file>