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5" r:id="rId6"/>
    <p:sldId id="261" r:id="rId7"/>
    <p:sldId id="266" r:id="rId8"/>
    <p:sldId id="262" r:id="rId9"/>
    <p:sldId id="267" r:id="rId10"/>
    <p:sldId id="263" r:id="rId11"/>
    <p:sldId id="268" r:id="rId12"/>
    <p:sldId id="264" r:id="rId13"/>
    <p:sldId id="270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6" autoAdjust="0"/>
    <p:restoredTop sz="93044" autoAdjust="0"/>
  </p:normalViewPr>
  <p:slideViewPr>
    <p:cSldViewPr>
      <p:cViewPr varScale="1">
        <p:scale>
          <a:sx n="117" d="100"/>
          <a:sy n="117" d="100"/>
        </p:scale>
        <p:origin x="1504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C20202-6A42-4A12-8781-AD2F0FB3D0E2}" type="datetimeFigureOut">
              <a:rPr lang="en-US" smtClean="0"/>
              <a:t>11/3/21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3B17CD-E049-4B2E-967D-F6E9A871A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132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 people feel morally responsible for negative outcomes when they have more agency?</a:t>
            </a:r>
          </a:p>
          <a:p>
            <a:r>
              <a:rPr lang="en-US" dirty="0"/>
              <a:t>More agency = more responsibility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3B17CD-E049-4B2E-967D-F6E9A871AA1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4589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/>
              <a:t>Agency; Program rule</a:t>
            </a:r>
          </a:p>
          <a:p>
            <a:pPr marL="228600" indent="-228600">
              <a:buAutoNum type="arabicPeriod"/>
            </a:pPr>
            <a:r>
              <a:rPr lang="en-US" dirty="0"/>
              <a:t>Culpability = responsibility; guilty; regret</a:t>
            </a:r>
          </a:p>
          <a:p>
            <a:pPr marL="228600" indent="-228600">
              <a:buAutoNum type="arabicPeriod"/>
            </a:pPr>
            <a:r>
              <a:rPr lang="en-US" dirty="0"/>
              <a:t>Main effect of Program and agency</a:t>
            </a:r>
          </a:p>
          <a:p>
            <a:pPr marL="228600" indent="-228600">
              <a:buAutoNum type="arabicPeriod"/>
            </a:pPr>
            <a:r>
              <a:rPr lang="en-US" dirty="0"/>
              <a:t>Interaction effect</a:t>
            </a:r>
          </a:p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3B17CD-E049-4B2E-967D-F6E9A871AA1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2801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3B17CD-E049-4B2E-967D-F6E9A871AA1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143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/>
              <a:t>Agency; Program rule</a:t>
            </a:r>
          </a:p>
          <a:p>
            <a:pPr marL="228600" indent="-228600">
              <a:buAutoNum type="arabicPeriod"/>
            </a:pPr>
            <a:r>
              <a:rPr lang="en-US" dirty="0"/>
              <a:t>Culpability = responsibility; guilty; regret</a:t>
            </a:r>
          </a:p>
          <a:p>
            <a:pPr marL="228600" indent="-228600">
              <a:buAutoNum type="arabicPeriod"/>
            </a:pPr>
            <a:r>
              <a:rPr lang="en-US" dirty="0"/>
              <a:t>Main effect of Program and agency</a:t>
            </a:r>
          </a:p>
          <a:p>
            <a:pPr marL="228600" indent="-228600">
              <a:buAutoNum type="arabicPeriod"/>
            </a:pPr>
            <a:r>
              <a:rPr lang="en-US" dirty="0"/>
              <a:t>Interaction effect</a:t>
            </a:r>
          </a:p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3B17CD-E049-4B2E-967D-F6E9A871AA1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4455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3B17CD-E049-4B2E-967D-F6E9A871AA1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8715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/>
              <a:t>Agency; Program rule</a:t>
            </a:r>
          </a:p>
          <a:p>
            <a:pPr marL="228600" indent="-228600">
              <a:buAutoNum type="arabicPeriod"/>
            </a:pPr>
            <a:r>
              <a:rPr lang="en-US" dirty="0"/>
              <a:t>Culpability = responsibility; guilty; regret</a:t>
            </a:r>
          </a:p>
          <a:p>
            <a:pPr marL="228600" indent="-228600">
              <a:buAutoNum type="arabicPeriod"/>
            </a:pPr>
            <a:r>
              <a:rPr lang="en-US" dirty="0"/>
              <a:t>Main effect of Program and agency</a:t>
            </a:r>
          </a:p>
          <a:p>
            <a:pPr marL="228600" indent="-228600">
              <a:buAutoNum type="arabicPeriod"/>
            </a:pPr>
            <a:r>
              <a:rPr lang="en-US" dirty="0"/>
              <a:t>Interaction effect</a:t>
            </a:r>
          </a:p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3B17CD-E049-4B2E-967D-F6E9A871AA1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3360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hold others LESS responsible when carrying out orders given by others, but</a:t>
            </a:r>
          </a:p>
          <a:p>
            <a:r>
              <a:rPr lang="en-US" dirty="0"/>
              <a:t>We hold ourselves MORE responsible when carrying out orders given by others?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3B17CD-E049-4B2E-967D-F6E9A871AA1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847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3B24A-E450-433A-9E9B-C5F4C9DF5E82}" type="datetimeFigureOut">
              <a:rPr lang="en-US" smtClean="0"/>
              <a:t>11/3/21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2B516-5BEA-4644-B015-987032B343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278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3B24A-E450-433A-9E9B-C5F4C9DF5E82}" type="datetimeFigureOut">
              <a:rPr lang="en-US" smtClean="0"/>
              <a:t>11/3/21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2B516-5BEA-4644-B015-987032B343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329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3B24A-E450-433A-9E9B-C5F4C9DF5E82}" type="datetimeFigureOut">
              <a:rPr lang="en-US" smtClean="0"/>
              <a:t>11/3/21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2B516-5BEA-4644-B015-987032B343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1800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3B24A-E450-433A-9E9B-C5F4C9DF5E82}" type="datetimeFigureOut">
              <a:rPr lang="en-US" smtClean="0"/>
              <a:t>11/3/21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2B516-5BEA-4644-B015-987032B343C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69339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3B24A-E450-433A-9E9B-C5F4C9DF5E82}" type="datetimeFigureOut">
              <a:rPr lang="en-US" smtClean="0"/>
              <a:t>11/3/21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2B516-5BEA-4644-B015-987032B343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3927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3B24A-E450-433A-9E9B-C5F4C9DF5E82}" type="datetimeFigureOut">
              <a:rPr lang="en-US" smtClean="0"/>
              <a:t>11/3/21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2B516-5BEA-4644-B015-987032B343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9945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3B24A-E450-433A-9E9B-C5F4C9DF5E82}" type="datetimeFigureOut">
              <a:rPr lang="en-US" smtClean="0"/>
              <a:t>11/3/21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2B516-5BEA-4644-B015-987032B343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2849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3B24A-E450-433A-9E9B-C5F4C9DF5E82}" type="datetimeFigureOut">
              <a:rPr lang="en-US" smtClean="0"/>
              <a:t>11/3/21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2B516-5BEA-4644-B015-987032B343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5301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3B24A-E450-433A-9E9B-C5F4C9DF5E82}" type="datetimeFigureOut">
              <a:rPr lang="en-US" smtClean="0"/>
              <a:t>11/3/21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2B516-5BEA-4644-B015-987032B343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808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3B24A-E450-433A-9E9B-C5F4C9DF5E82}" type="datetimeFigureOut">
              <a:rPr lang="en-US" smtClean="0"/>
              <a:t>11/3/21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2B516-5BEA-4644-B015-987032B343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953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3B24A-E450-433A-9E9B-C5F4C9DF5E82}" type="datetimeFigureOut">
              <a:rPr lang="en-US" smtClean="0"/>
              <a:t>11/3/21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2B516-5BEA-4644-B015-987032B343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168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3B24A-E450-433A-9E9B-C5F4C9DF5E82}" type="datetimeFigureOut">
              <a:rPr lang="en-US" smtClean="0"/>
              <a:t>11/3/21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2B516-5BEA-4644-B015-987032B343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533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3B24A-E450-433A-9E9B-C5F4C9DF5E82}" type="datetimeFigureOut">
              <a:rPr lang="en-US" smtClean="0"/>
              <a:t>11/3/21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2B516-5BEA-4644-B015-987032B343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112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3B24A-E450-433A-9E9B-C5F4C9DF5E82}" type="datetimeFigureOut">
              <a:rPr lang="en-US" smtClean="0"/>
              <a:t>11/3/21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2B516-5BEA-4644-B015-987032B343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11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3B24A-E450-433A-9E9B-C5F4C9DF5E82}" type="datetimeFigureOut">
              <a:rPr lang="en-US" smtClean="0"/>
              <a:t>11/3/21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2B516-5BEA-4644-B015-987032B343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662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3B24A-E450-433A-9E9B-C5F4C9DF5E82}" type="datetimeFigureOut">
              <a:rPr lang="en-US" smtClean="0"/>
              <a:t>11/3/21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2B516-5BEA-4644-B015-987032B343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315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3B24A-E450-433A-9E9B-C5F4C9DF5E82}" type="datetimeFigureOut">
              <a:rPr lang="en-US" smtClean="0"/>
              <a:t>11/3/21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2B516-5BEA-4644-B015-987032B343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896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3F3B24A-E450-433A-9E9B-C5F4C9DF5E82}" type="datetimeFigureOut">
              <a:rPr lang="en-US" smtClean="0"/>
              <a:t>11/3/21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C92B516-5BEA-4644-B015-987032B343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651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4F1B786-2F42-5B40-AF12-5AEB0E38ABD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D1DDD9E-04DB-5A47-9550-D1355E373C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1905"/>
            <a:ext cx="9144000" cy="2268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6461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5976B-C0F3-3F46-859D-35674C9B7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862" y="189157"/>
            <a:ext cx="7773338" cy="1596177"/>
          </a:xfrm>
        </p:spPr>
        <p:txBody>
          <a:bodyPr anchor="t"/>
          <a:lstStyle/>
          <a:p>
            <a:r>
              <a:rPr lang="en-US" dirty="0"/>
              <a:t>Experiment 4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97746B1-0935-CA43-8AE0-F5ECBF22CB68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09800"/>
            <a:ext cx="3369449" cy="3424237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190CDD2-6433-294A-9FC8-BACD6124F5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2270" y="837779"/>
            <a:ext cx="5850846" cy="167682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11C0163-E73F-4644-9F0D-7AC3F0F68B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2269" y="2514600"/>
            <a:ext cx="5872617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7584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EE9A6-FD94-4E4B-ABC1-228DC3B03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to answer for each Experiment by table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9328EC-7AE4-764F-BBB2-CF1A3A3468F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330" y="2057400"/>
            <a:ext cx="7772870" cy="4338507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/>
              <a:t>What was/were the Independent variable(s)?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What was/were the dependent variable(s)?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What was the design of the experiment?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Was there a significant main effect of either IV?</a:t>
            </a:r>
          </a:p>
          <a:p>
            <a:pPr lvl="1"/>
            <a:r>
              <a:rPr lang="en-US" sz="2200" dirty="0"/>
              <a:t>Explain what the effects Mean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Was there a significant interaction effect?</a:t>
            </a:r>
          </a:p>
          <a:p>
            <a:pPr lvl="1"/>
            <a:r>
              <a:rPr lang="en-US" sz="2200" dirty="0"/>
              <a:t>Interpret the interaction (if it was significant)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What conclusions do </a:t>
            </a:r>
            <a:r>
              <a:rPr lang="en-US" sz="2400" dirty="0" err="1"/>
              <a:t>Malter</a:t>
            </a:r>
            <a:r>
              <a:rPr lang="en-US" sz="2400" dirty="0"/>
              <a:t>, et al. draw on the basis of these data?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41361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5976B-C0F3-3F46-859D-35674C9B7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862" y="189157"/>
            <a:ext cx="7773338" cy="1596177"/>
          </a:xfrm>
        </p:spPr>
        <p:txBody>
          <a:bodyPr anchor="t"/>
          <a:lstStyle/>
          <a:p>
            <a:r>
              <a:rPr lang="en-US" dirty="0"/>
              <a:t>Experiment 5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49969CF-38C6-A04F-8CF4-BEEEDFD12327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629400" cy="4049526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DF1B272-98C5-F745-AFDC-B9499DD275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2881" y="3733800"/>
            <a:ext cx="4611118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6651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C50A5E-9651-E243-9409-F8EE246B4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330" y="21771"/>
            <a:ext cx="7773338" cy="1596177"/>
          </a:xfrm>
        </p:spPr>
        <p:txBody>
          <a:bodyPr/>
          <a:lstStyle/>
          <a:p>
            <a:r>
              <a:rPr lang="en-US" dirty="0"/>
              <a:t>What is Cohen’s d?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78D784-D1FE-BE4D-A370-ACC33B9A86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1349"/>
            <a:ext cx="9144000" cy="3975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3008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9A9AA-E4EC-4943-8270-C328D1CA2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444" y="30689"/>
            <a:ext cx="7773338" cy="1596177"/>
          </a:xfrm>
        </p:spPr>
        <p:txBody>
          <a:bodyPr/>
          <a:lstStyle/>
          <a:p>
            <a:r>
              <a:rPr lang="en-US" dirty="0"/>
              <a:t>What does it all mean?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3580A5-4F75-E54F-9494-C8A3A6F210B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800" dirty="0"/>
              <a:t>How do </a:t>
            </a:r>
            <a:r>
              <a:rPr lang="en-US" sz="2800" dirty="0" err="1"/>
              <a:t>Malter</a:t>
            </a:r>
            <a:r>
              <a:rPr lang="en-US" sz="2800" dirty="0"/>
              <a:t>, et al. (2021) resolve the inconsistency between their findings and those of previous work?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Why would this be the case?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How do these data ‘fit’ with your impressions of classic experiments </a:t>
            </a:r>
            <a:r>
              <a:rPr lang="en-US" sz="2800"/>
              <a:t>like Milgram?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915646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262D0-FAD4-6E48-8EFC-C9D7EDB31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Malter</a:t>
            </a:r>
            <a:r>
              <a:rPr lang="en-US" dirty="0"/>
              <a:t>, et al. (2021)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0A259D-1004-7B43-86B3-691FC8D3BF9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/>
              <a:t>What main question did </a:t>
            </a:r>
            <a:r>
              <a:rPr lang="en-US" sz="2400" dirty="0" err="1"/>
              <a:t>Malter</a:t>
            </a:r>
            <a:r>
              <a:rPr lang="en-US" sz="2400" dirty="0"/>
              <a:t> et al. Ask?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What did they expect to find?</a:t>
            </a:r>
          </a:p>
          <a:p>
            <a:pPr lvl="1"/>
            <a:r>
              <a:rPr lang="en-US" sz="2200" dirty="0"/>
              <a:t>Why?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154600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EE9A6-FD94-4E4B-ABC1-228DC3B03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to answer for each Experiment by table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9328EC-7AE4-764F-BBB2-CF1A3A3468F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330" y="2057400"/>
            <a:ext cx="7772870" cy="4338507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/>
              <a:t>What was/were the Independent variable(s)?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What was/were the dependent variable(s)?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What was the design of the experiment?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Was there a significant main effect of either IV?</a:t>
            </a:r>
          </a:p>
          <a:p>
            <a:pPr lvl="1"/>
            <a:r>
              <a:rPr lang="en-US" sz="2200" dirty="0"/>
              <a:t>Explain what the effects Mean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Was there a significant interaction effect?</a:t>
            </a:r>
          </a:p>
          <a:p>
            <a:pPr lvl="1"/>
            <a:r>
              <a:rPr lang="en-US" sz="2200" dirty="0"/>
              <a:t>Interpret the interaction (if it was significant)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What conclusions do </a:t>
            </a:r>
            <a:r>
              <a:rPr lang="en-US" sz="2400" dirty="0" err="1"/>
              <a:t>Malter</a:t>
            </a:r>
            <a:r>
              <a:rPr lang="en-US" sz="2400" dirty="0"/>
              <a:t>, et al. draw on the basis of these data?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748331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5976B-C0F3-3F46-859D-35674C9B7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331" y="10886"/>
            <a:ext cx="7773338" cy="1596177"/>
          </a:xfrm>
        </p:spPr>
        <p:txBody>
          <a:bodyPr anchor="t"/>
          <a:lstStyle/>
          <a:p>
            <a:r>
              <a:rPr lang="en-US" dirty="0"/>
              <a:t>Experiment 1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E801368-E1A5-3342-8175-FA0B63A0B235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5334"/>
            <a:ext cx="3886200" cy="5094898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1CD2F07-8BDD-6541-9F1C-622D359A9A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1785334"/>
            <a:ext cx="5257800" cy="5072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6175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EE9A6-FD94-4E4B-ABC1-228DC3B03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to answer for each Experiment by table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9328EC-7AE4-764F-BBB2-CF1A3A3468F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330" y="2057400"/>
            <a:ext cx="7772870" cy="4338507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/>
              <a:t>What was/were the Independent variable(s)?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What was/were the dependent variable(s)?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What was the design of the experiment?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Was there a significant main effect of either IV?</a:t>
            </a:r>
          </a:p>
          <a:p>
            <a:pPr lvl="1"/>
            <a:r>
              <a:rPr lang="en-US" sz="2200" dirty="0"/>
              <a:t>Explain what the effects Mean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Was there a significant interaction effect?</a:t>
            </a:r>
          </a:p>
          <a:p>
            <a:pPr lvl="1"/>
            <a:r>
              <a:rPr lang="en-US" sz="2200" dirty="0"/>
              <a:t>Interpret the interaction (if it was significant)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What conclusions do </a:t>
            </a:r>
            <a:r>
              <a:rPr lang="en-US" sz="2400" dirty="0" err="1"/>
              <a:t>Malter</a:t>
            </a:r>
            <a:r>
              <a:rPr lang="en-US" sz="2400" dirty="0"/>
              <a:t>, et al. draw on the basis of these data?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620167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5976B-C0F3-3F46-859D-35674C9B7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862" y="189157"/>
            <a:ext cx="7773338" cy="1596177"/>
          </a:xfrm>
        </p:spPr>
        <p:txBody>
          <a:bodyPr anchor="t"/>
          <a:lstStyle/>
          <a:p>
            <a:r>
              <a:rPr lang="en-US" dirty="0"/>
              <a:t>Experiment 2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A262D6D-FE6A-7D4D-BEE0-93DD5A52C9AA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5334"/>
            <a:ext cx="3886200" cy="5072666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EF7BB05-6808-2842-B5FA-BAD73DF1DF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1785334"/>
            <a:ext cx="5279571" cy="5072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3518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EE9A6-FD94-4E4B-ABC1-228DC3B03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to answer for each Experiment by table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9328EC-7AE4-764F-BBB2-CF1A3A3468F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330" y="2057400"/>
            <a:ext cx="7772870" cy="4338507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/>
              <a:t>What was/were the Independent variable(s)?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What was/were the dependent variable(s)?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What was the design of the experiment?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Was there a significant main effect of either IV?</a:t>
            </a:r>
          </a:p>
          <a:p>
            <a:pPr lvl="1"/>
            <a:r>
              <a:rPr lang="en-US" sz="2200" dirty="0"/>
              <a:t>Explain what the effects Mean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Was there a significant interaction effect?</a:t>
            </a:r>
          </a:p>
          <a:p>
            <a:pPr lvl="1"/>
            <a:r>
              <a:rPr lang="en-US" sz="2200" dirty="0"/>
              <a:t>Interpret the interaction (if it was significant)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What conclusions do </a:t>
            </a:r>
            <a:r>
              <a:rPr lang="en-US" sz="2400" dirty="0" err="1"/>
              <a:t>Malter</a:t>
            </a:r>
            <a:r>
              <a:rPr lang="en-US" sz="2400" dirty="0"/>
              <a:t>, et al. draw on the basis of these data?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791139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5976B-C0F3-3F46-859D-35674C9B7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862" y="189157"/>
            <a:ext cx="7773338" cy="1596177"/>
          </a:xfrm>
        </p:spPr>
        <p:txBody>
          <a:bodyPr anchor="t"/>
          <a:lstStyle/>
          <a:p>
            <a:r>
              <a:rPr lang="en-US" dirty="0"/>
              <a:t>Experiment 3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2261144-2FA6-DE4F-A5F4-066B56C5813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5334"/>
            <a:ext cx="3201338" cy="4973150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6870FE0-357A-164C-A4CA-267488DBEA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452" y="1774448"/>
            <a:ext cx="5979273" cy="3102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113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EE9A6-FD94-4E4B-ABC1-228DC3B03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to answer for each Experiment by table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9328EC-7AE4-764F-BBB2-CF1A3A3468F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330" y="2057400"/>
            <a:ext cx="7772870" cy="4338507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/>
              <a:t>What was/were the Independent variable(s)?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What was/were the dependent variable(s)?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What was the design of the experiment?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Was there a significant main effect of either IV?</a:t>
            </a:r>
          </a:p>
          <a:p>
            <a:pPr lvl="1"/>
            <a:r>
              <a:rPr lang="en-US" sz="2200" dirty="0"/>
              <a:t>Explain what the effects Mean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Was there a significant interaction effect?</a:t>
            </a:r>
          </a:p>
          <a:p>
            <a:pPr lvl="1"/>
            <a:r>
              <a:rPr lang="en-US" sz="2200" dirty="0"/>
              <a:t>Interpret the interaction (if it was significant)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What conclusions do </a:t>
            </a:r>
            <a:r>
              <a:rPr lang="en-US" sz="2400" dirty="0" err="1"/>
              <a:t>Malter</a:t>
            </a:r>
            <a:r>
              <a:rPr lang="en-US" sz="2400" dirty="0"/>
              <a:t>, et al. draw on the basis of these data?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07335020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{0142C5C6-7DEF-754F-A8C3-3A36AB38A542}tf10001073</Template>
  <TotalTime>2485</TotalTime>
  <Words>618</Words>
  <Application>Microsoft Macintosh PowerPoint</Application>
  <PresentationFormat>On-screen Show (4:3)</PresentationFormat>
  <Paragraphs>82</Paragraphs>
  <Slides>14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Tw Cen MT</vt:lpstr>
      <vt:lpstr>Droplet</vt:lpstr>
      <vt:lpstr>PowerPoint Presentation</vt:lpstr>
      <vt:lpstr>Malter, et al. (2021)</vt:lpstr>
      <vt:lpstr>Questions to answer for each Experiment by table</vt:lpstr>
      <vt:lpstr>Experiment 1</vt:lpstr>
      <vt:lpstr>Questions to answer for each Experiment by table</vt:lpstr>
      <vt:lpstr>Experiment 2</vt:lpstr>
      <vt:lpstr>Questions to answer for each Experiment by table</vt:lpstr>
      <vt:lpstr>Experiment 3</vt:lpstr>
      <vt:lpstr>Questions to answer for each Experiment by table</vt:lpstr>
      <vt:lpstr>Experiment 4</vt:lpstr>
      <vt:lpstr>Questions to answer for each Experiment by table</vt:lpstr>
      <vt:lpstr>Experiment 5</vt:lpstr>
      <vt:lpstr>What is Cohen’s d?</vt:lpstr>
      <vt:lpstr>What does it all mean?</vt:lpstr>
    </vt:vector>
  </TitlesOfParts>
  <Company>Amherst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Two-way ANOVA (also known as a factorial design)</dc:title>
  <dc:creator>Julia McQuade</dc:creator>
  <cp:lastModifiedBy>Microsoft Office User</cp:lastModifiedBy>
  <cp:revision>173</cp:revision>
  <dcterms:created xsi:type="dcterms:W3CDTF">2013-04-14T16:17:10Z</dcterms:created>
  <dcterms:modified xsi:type="dcterms:W3CDTF">2021-11-04T00:55:43Z</dcterms:modified>
</cp:coreProperties>
</file>