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24"/>
  </p:notesMasterIdLst>
  <p:sldIdLst>
    <p:sldId id="383" r:id="rId2"/>
    <p:sldId id="410" r:id="rId3"/>
    <p:sldId id="374" r:id="rId4"/>
    <p:sldId id="375" r:id="rId5"/>
    <p:sldId id="385" r:id="rId6"/>
    <p:sldId id="368" r:id="rId7"/>
    <p:sldId id="326" r:id="rId8"/>
    <p:sldId id="405" r:id="rId9"/>
    <p:sldId id="403" r:id="rId10"/>
    <p:sldId id="408" r:id="rId11"/>
    <p:sldId id="335" r:id="rId12"/>
    <p:sldId id="336" r:id="rId13"/>
    <p:sldId id="406" r:id="rId14"/>
    <p:sldId id="407" r:id="rId15"/>
    <p:sldId id="409" r:id="rId16"/>
    <p:sldId id="353" r:id="rId17"/>
    <p:sldId id="351" r:id="rId18"/>
    <p:sldId id="402" r:id="rId19"/>
    <p:sldId id="381" r:id="rId20"/>
    <p:sldId id="379" r:id="rId21"/>
    <p:sldId id="380" r:id="rId22"/>
    <p:sldId id="40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7204" autoAdjust="0"/>
  </p:normalViewPr>
  <p:slideViewPr>
    <p:cSldViewPr>
      <p:cViewPr varScale="1">
        <p:scale>
          <a:sx n="96" d="100"/>
          <a:sy n="96" d="100"/>
        </p:scale>
        <p:origin x="8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20202-6A42-4A12-8781-AD2F0FB3D0E2}" type="datetimeFigureOut">
              <a:rPr lang="en-US" smtClean="0"/>
              <a:t>11/15/23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B17CD-E049-4B2E-967D-F6E9A871AA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3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B17CD-E049-4B2E-967D-F6E9A871AA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2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B17CD-E049-4B2E-967D-F6E9A871AA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3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CD-E049-4B2E-967D-F6E9A871AA1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08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B17CD-E049-4B2E-967D-F6E9A871AA1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1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3F3B24A-E450-433A-9E9B-C5F4C9DF5E82}" type="datetimeFigureOut">
              <a:rPr lang="en-US" smtClean="0"/>
              <a:t>11/15/23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C92B516-5BEA-4644-B015-987032B343C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5869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11/15/23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3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11/15/23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1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11/15/23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0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F3B24A-E450-433A-9E9B-C5F4C9DF5E82}" type="datetimeFigureOut">
              <a:rPr lang="en-US" smtClean="0"/>
              <a:t>11/15/23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92B516-5BEA-4644-B015-987032B343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85880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11/15/23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11/15/23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1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11/15/23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1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11/15/23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F3B24A-E450-433A-9E9B-C5F4C9DF5E82}" type="datetimeFigureOut">
              <a:rPr lang="en-US" smtClean="0"/>
              <a:t>11/15/23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92B516-5BEA-4644-B015-987032B343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07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F3B24A-E450-433A-9E9B-C5F4C9DF5E82}" type="datetimeFigureOut">
              <a:rPr lang="en-US" smtClean="0"/>
              <a:t>11/15/23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92B516-5BEA-4644-B015-987032B343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614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E3F3B24A-E450-433A-9E9B-C5F4C9DF5E82}" type="datetimeFigureOut">
              <a:rPr lang="en-US" smtClean="0"/>
              <a:t>11/15/23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4C92B516-5BEA-4644-B015-987032B343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345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haM5ks8AhgAfLHAS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Correlation</a:t>
            </a:r>
          </a:p>
        </p:txBody>
      </p:sp>
      <p:pic>
        <p:nvPicPr>
          <p:cNvPr id="3" name="Picture 2" descr="What is Inverse Correlation? Definition &amp; Examples">
            <a:extLst>
              <a:ext uri="{FF2B5EF4-FFF2-40B4-BE49-F238E27FC236}">
                <a16:creationId xmlns:a16="http://schemas.microsoft.com/office/drawing/2014/main" id="{1254ECE3-2F15-DA18-01A5-EFF5B9AFB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18" y="1295400"/>
            <a:ext cx="4620090" cy="307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ood Data and Machine Learning. Wield Data Correlation properly to help… |  by Soham Chatterjee | Towards Data Science">
            <a:extLst>
              <a:ext uri="{FF2B5EF4-FFF2-40B4-BE49-F238E27FC236}">
                <a16:creationId xmlns:a16="http://schemas.microsoft.com/office/drawing/2014/main" id="{1DDB12D4-51FE-27D7-7B13-1BE32CEA1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29" y="3657601"/>
            <a:ext cx="4567571" cy="319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588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dirty="0"/>
              <a:t>Hypothesis Tests with 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51355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Step 1: define null and alternative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= 0 (there is no correlation in the population)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Ha: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 0 (there is a correlation in the population)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Step 2: set alpha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Step 3: calculate r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Step 4: Look up critical value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pearson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correlation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		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df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= n-2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Step 5: if │r│ is greater than or equal to critical value: reject the null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Step 6: interpret results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9EB116-D7F5-1F08-1075-D123ECF36020}"/>
                  </a:ext>
                </a:extLst>
              </p:cNvPr>
              <p:cNvSpPr txBox="1"/>
              <p:nvPr/>
            </p:nvSpPr>
            <p:spPr>
              <a:xfrm>
                <a:off x="3495262" y="3241513"/>
                <a:ext cx="3657599" cy="7646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nary>
                                </m:e>
                              </m:d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nary>
                                </m:e>
                              </m:d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9EB116-D7F5-1F08-1075-D123ECF36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262" y="3241513"/>
                <a:ext cx="3657599" cy="764697"/>
              </a:xfrm>
              <a:prstGeom prst="rect">
                <a:avLst/>
              </a:prstGeom>
              <a:blipFill>
                <a:blip r:embed="rId2"/>
                <a:stretch>
                  <a:fillRect l="-3460" t="-142623" b="-196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4F74F0-C8C9-2819-EF28-B76D5D287119}"/>
                  </a:ext>
                </a:extLst>
              </p:cNvPr>
              <p:cNvSpPr txBox="1"/>
              <p:nvPr/>
            </p:nvSpPr>
            <p:spPr>
              <a:xfrm>
                <a:off x="886239" y="4137748"/>
                <a:ext cx="2514600" cy="4876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4F74F0-C8C9-2819-EF28-B76D5D287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39" y="4137748"/>
                <a:ext cx="2514600" cy="487698"/>
              </a:xfrm>
              <a:prstGeom prst="rect">
                <a:avLst/>
              </a:prstGeom>
              <a:blipFill>
                <a:blip r:embed="rId3"/>
                <a:stretch>
                  <a:fillRect l="-3518" t="-82500" b="-1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BF0EC4-C2AB-AECB-66EF-D4B86006A5A5}"/>
                  </a:ext>
                </a:extLst>
              </p:cNvPr>
              <p:cNvSpPr txBox="1"/>
              <p:nvPr/>
            </p:nvSpPr>
            <p:spPr>
              <a:xfrm>
                <a:off x="3625296" y="4137748"/>
                <a:ext cx="2494723" cy="4876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BF0EC4-C2AB-AECB-66EF-D4B86006A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296" y="4137748"/>
                <a:ext cx="2494723" cy="487698"/>
              </a:xfrm>
              <a:prstGeom prst="rect">
                <a:avLst/>
              </a:prstGeom>
              <a:blipFill>
                <a:blip r:embed="rId4"/>
                <a:stretch>
                  <a:fillRect l="-3553" t="-82500" b="-1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58E0AB-D05E-7DFC-9741-BB208CA0CB16}"/>
                  </a:ext>
                </a:extLst>
              </p:cNvPr>
              <p:cNvSpPr txBox="1"/>
              <p:nvPr/>
            </p:nvSpPr>
            <p:spPr>
              <a:xfrm>
                <a:off x="6374293" y="4137748"/>
                <a:ext cx="2514600" cy="8180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skw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𝑆𝑆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𝑆𝑆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58E0AB-D05E-7DFC-9741-BB208CA0C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293" y="4137748"/>
                <a:ext cx="2514600" cy="818044"/>
              </a:xfrm>
              <a:prstGeom prst="rect">
                <a:avLst/>
              </a:prstGeom>
              <a:blipFill>
                <a:blip r:embed="rId5"/>
                <a:stretch>
                  <a:fillRect l="-29798" t="-215152" b="-30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388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22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Homesickness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8229600" cy="274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are we going to combat homesickness?  Maybe the key is to call your parents more often.  I asked a group of students how often they call home in a typical week and how homesick they felt.  The data appear below.  Calculate the correlation coefficient, the coefficient of determination, and interpret those results including a statement of whether calling home is a significant predictor of homesickness.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830477"/>
              </p:ext>
            </p:extLst>
          </p:nvPr>
        </p:nvGraphicFramePr>
        <p:xfrm>
          <a:off x="609600" y="3639845"/>
          <a:ext cx="7924799" cy="3218155"/>
        </p:xfrm>
        <a:graphic>
          <a:graphicData uri="http://schemas.openxmlformats.org/drawingml/2006/table">
            <a:tbl>
              <a:tblPr firstRow="1" firstCol="1" bandRow="1"/>
              <a:tblGrid>
                <a:gridCol w="1440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8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7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7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Scores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Products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Sum of squares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5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Calls (X)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Homesick (Y)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(X)(Y)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x</a:t>
                      </a:r>
                      <a:r>
                        <a:rPr lang="en-US" sz="2000" baseline="30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y</a:t>
                      </a:r>
                      <a:r>
                        <a:rPr lang="en-US" sz="2000" baseline="30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Tiffany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Sophia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Nicky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Lorna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Gloria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∑x =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∑y =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en-US" sz="20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∑(</a:t>
                      </a:r>
                      <a:r>
                        <a:rPr lang="en-US" sz="2000" dirty="0" err="1">
                          <a:effectLst/>
                          <a:latin typeface="+mn-lt"/>
                          <a:ea typeface="SimSun"/>
                          <a:cs typeface="Times New Roman"/>
                        </a:rPr>
                        <a:t>xy</a:t>
                      </a:r>
                      <a:r>
                        <a:rPr lang="en-US" sz="20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) =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∑x</a:t>
                      </a:r>
                      <a:r>
                        <a:rPr lang="en-US" sz="2000" baseline="300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2 =</a:t>
                      </a:r>
                      <a:endParaRPr lang="en-US" sz="20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∑y</a:t>
                      </a:r>
                      <a:r>
                        <a:rPr lang="en-US" sz="2000" baseline="300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2 =</a:t>
                      </a:r>
                      <a:endParaRPr lang="en-US" sz="20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576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097150"/>
              </p:ext>
            </p:extLst>
          </p:nvPr>
        </p:nvGraphicFramePr>
        <p:xfrm>
          <a:off x="914400" y="228601"/>
          <a:ext cx="7467600" cy="3178300"/>
        </p:xfrm>
        <a:graphic>
          <a:graphicData uri="http://schemas.openxmlformats.org/drawingml/2006/table">
            <a:tbl>
              <a:tblPr firstRow="1" firstCol="1" bandRow="1"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92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Scores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Products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Sum of squares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Calls (X)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Homesick (Y)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(X)(Y)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x</a:t>
                      </a:r>
                      <a:r>
                        <a:rPr lang="en-US" sz="2000" baseline="30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y</a:t>
                      </a:r>
                      <a:r>
                        <a:rPr lang="en-US" sz="2000" baseline="30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9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9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9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9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9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7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∑x = 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∑y = 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en-US" sz="20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∑(</a:t>
                      </a:r>
                      <a:r>
                        <a:rPr lang="en-US" sz="2000" dirty="0" err="1">
                          <a:effectLst/>
                          <a:latin typeface="+mn-lt"/>
                          <a:ea typeface="SimSun"/>
                          <a:cs typeface="Times New Roman"/>
                        </a:rPr>
                        <a:t>xy</a:t>
                      </a:r>
                      <a:r>
                        <a:rPr lang="en-US" sz="20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) = 198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∑x</a:t>
                      </a:r>
                      <a:r>
                        <a:rPr lang="en-US" sz="2000" baseline="300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2 = </a:t>
                      </a:r>
                      <a:r>
                        <a:rPr lang="en-US" sz="20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206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∑y</a:t>
                      </a:r>
                      <a:r>
                        <a:rPr lang="en-US" sz="2000" baseline="300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2 = </a:t>
                      </a:r>
                      <a:r>
                        <a:rPr lang="en-US" sz="2000" baseline="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265</a:t>
                      </a:r>
                      <a:endParaRPr lang="en-US" sz="20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319C02-095F-C173-CA76-CC5AA62F934A}"/>
                  </a:ext>
                </a:extLst>
              </p:cNvPr>
              <p:cNvSpPr txBox="1"/>
              <p:nvPr/>
            </p:nvSpPr>
            <p:spPr>
              <a:xfrm>
                <a:off x="2967778" y="3810000"/>
                <a:ext cx="4195021" cy="2215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nary>
                                </m:e>
                              </m:d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nary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= 198 -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= 198 – 210</a:t>
                </a:r>
              </a:p>
              <a:p>
                <a:r>
                  <a:rPr lang="en-US" sz="2400" dirty="0"/>
                  <a:t>= -12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319C02-095F-C173-CA76-CC5AA62F9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778" y="3810000"/>
                <a:ext cx="4195021" cy="2215799"/>
              </a:xfrm>
              <a:prstGeom prst="rect">
                <a:avLst/>
              </a:prstGeom>
              <a:blipFill>
                <a:blip r:embed="rId2"/>
                <a:stretch>
                  <a:fillRect l="-5740" t="-60000" b="-25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965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228601"/>
          <a:ext cx="7467600" cy="3178300"/>
        </p:xfrm>
        <a:graphic>
          <a:graphicData uri="http://schemas.openxmlformats.org/drawingml/2006/table">
            <a:tbl>
              <a:tblPr firstRow="1" firstCol="1" bandRow="1"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92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Scores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Products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Sum of squares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Calls (X)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Homesick (Y)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(X)(Y)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x</a:t>
                      </a:r>
                      <a:r>
                        <a:rPr lang="en-US" sz="2000" baseline="30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y</a:t>
                      </a:r>
                      <a:r>
                        <a:rPr lang="en-US" sz="2000" baseline="30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9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9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9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9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9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7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∑x = 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∑y = 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en-US" sz="20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∑(</a:t>
                      </a:r>
                      <a:r>
                        <a:rPr lang="en-US" sz="2000" dirty="0" err="1">
                          <a:effectLst/>
                          <a:latin typeface="+mn-lt"/>
                          <a:ea typeface="SimSun"/>
                          <a:cs typeface="Times New Roman"/>
                        </a:rPr>
                        <a:t>xy</a:t>
                      </a:r>
                      <a:r>
                        <a:rPr lang="en-US" sz="20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) = 198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∑x</a:t>
                      </a:r>
                      <a:r>
                        <a:rPr lang="en-US" sz="2000" baseline="300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2 = </a:t>
                      </a:r>
                      <a:r>
                        <a:rPr lang="en-US" sz="20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206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∑y</a:t>
                      </a:r>
                      <a:r>
                        <a:rPr lang="en-US" sz="2000" baseline="300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2 = </a:t>
                      </a:r>
                      <a:r>
                        <a:rPr lang="en-US" sz="2000" baseline="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265</a:t>
                      </a:r>
                      <a:endParaRPr lang="en-US" sz="20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4E5585-01FD-2DEA-110E-4601587F9931}"/>
                  </a:ext>
                </a:extLst>
              </p:cNvPr>
              <p:cNvSpPr txBox="1"/>
              <p:nvPr/>
            </p:nvSpPr>
            <p:spPr>
              <a:xfrm>
                <a:off x="914400" y="3733800"/>
                <a:ext cx="3770244" cy="22268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2800" b="0" dirty="0"/>
              </a:p>
              <a:p>
                <a:r>
                  <a:rPr lang="en-US" sz="2800" dirty="0"/>
                  <a:t>= 206 -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= 206 – 180</a:t>
                </a:r>
              </a:p>
              <a:p>
                <a:r>
                  <a:rPr lang="en-US" sz="2800" dirty="0"/>
                  <a:t>= 26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4E5585-01FD-2DEA-110E-4601587F9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733800"/>
                <a:ext cx="3770244" cy="2226892"/>
              </a:xfrm>
              <a:prstGeom prst="rect">
                <a:avLst/>
              </a:prstGeom>
              <a:blipFill>
                <a:blip r:embed="rId2"/>
                <a:stretch>
                  <a:fillRect l="-6061" t="-26136" b="-8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582624-2ABA-70F8-04EB-BB70DA2D6538}"/>
                  </a:ext>
                </a:extLst>
              </p:cNvPr>
              <p:cNvSpPr txBox="1"/>
              <p:nvPr/>
            </p:nvSpPr>
            <p:spPr>
              <a:xfrm>
                <a:off x="5029200" y="3733800"/>
                <a:ext cx="3770244" cy="22268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2800" b="0" dirty="0"/>
              </a:p>
              <a:p>
                <a:r>
                  <a:rPr lang="en-US" sz="2800" dirty="0"/>
                  <a:t>= 265 -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= 265 – 245</a:t>
                </a:r>
              </a:p>
              <a:p>
                <a:r>
                  <a:rPr lang="en-US" sz="2800" dirty="0"/>
                  <a:t>= 20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582624-2ABA-70F8-04EB-BB70DA2D6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733800"/>
                <a:ext cx="3770244" cy="2226892"/>
              </a:xfrm>
              <a:prstGeom prst="rect">
                <a:avLst/>
              </a:prstGeom>
              <a:blipFill>
                <a:blip r:embed="rId3"/>
                <a:stretch>
                  <a:fillRect l="-6061" t="-26136" b="-8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23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228601"/>
          <a:ext cx="7467600" cy="3178300"/>
        </p:xfrm>
        <a:graphic>
          <a:graphicData uri="http://schemas.openxmlformats.org/drawingml/2006/table">
            <a:tbl>
              <a:tblPr firstRow="1" firstCol="1" bandRow="1"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92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Scores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Products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Sum of squares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Calls (X)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Homesick (Y)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(X)(Y)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x</a:t>
                      </a:r>
                      <a:r>
                        <a:rPr lang="en-US" sz="2000" baseline="30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y</a:t>
                      </a:r>
                      <a:r>
                        <a:rPr lang="en-US" sz="2000" baseline="30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9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9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9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9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9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7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∑x = 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∑y = 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en-US" sz="20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∑(</a:t>
                      </a:r>
                      <a:r>
                        <a:rPr lang="en-US" sz="2000" dirty="0" err="1">
                          <a:effectLst/>
                          <a:latin typeface="+mn-lt"/>
                          <a:ea typeface="SimSun"/>
                          <a:cs typeface="Times New Roman"/>
                        </a:rPr>
                        <a:t>xy</a:t>
                      </a:r>
                      <a:r>
                        <a:rPr lang="en-US" sz="20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) = 198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∑x</a:t>
                      </a:r>
                      <a:r>
                        <a:rPr lang="en-US" sz="2000" baseline="300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2 = </a:t>
                      </a:r>
                      <a:r>
                        <a:rPr lang="en-US" sz="20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206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∑y</a:t>
                      </a:r>
                      <a:r>
                        <a:rPr lang="en-US" sz="2000" baseline="300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2 = </a:t>
                      </a:r>
                      <a:r>
                        <a:rPr lang="en-US" sz="2000" baseline="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265</a:t>
                      </a:r>
                      <a:endParaRPr lang="en-US" sz="20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342C4B8-5D6E-AE9D-DBB9-8C2E3EF3E3E5}"/>
              </a:ext>
            </a:extLst>
          </p:cNvPr>
          <p:cNvSpPr txBox="1"/>
          <p:nvPr/>
        </p:nvSpPr>
        <p:spPr>
          <a:xfrm>
            <a:off x="2437606" y="3606218"/>
            <a:ext cx="442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 = -12	  </a:t>
            </a:r>
            <a:r>
              <a:rPr lang="en-US" sz="2400" dirty="0" err="1"/>
              <a:t>SSx</a:t>
            </a:r>
            <a:r>
              <a:rPr lang="en-US" sz="2400" dirty="0"/>
              <a:t> = 26	    </a:t>
            </a:r>
            <a:r>
              <a:rPr lang="en-US" sz="2400" dirty="0" err="1"/>
              <a:t>SSy</a:t>
            </a:r>
            <a:r>
              <a:rPr lang="en-US" sz="2400" dirty="0"/>
              <a:t> = 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F663FF-15D8-646A-7D2F-2AB37575DD3F}"/>
                  </a:ext>
                </a:extLst>
              </p:cNvPr>
              <p:cNvSpPr txBox="1"/>
              <p:nvPr/>
            </p:nvSpPr>
            <p:spPr>
              <a:xfrm>
                <a:off x="2055812" y="4267200"/>
                <a:ext cx="5100362" cy="25209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skw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𝑆𝑆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𝑆𝑆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(26)(20)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22.805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r>
                  <a:rPr lang="en-US" sz="2800" b="0" dirty="0"/>
                  <a:t>= -0.526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F663FF-15D8-646A-7D2F-2AB37575D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812" y="4267200"/>
                <a:ext cx="5100362" cy="2520947"/>
              </a:xfrm>
              <a:prstGeom prst="rect">
                <a:avLst/>
              </a:prstGeom>
              <a:blipFill>
                <a:blip r:embed="rId2"/>
                <a:stretch>
                  <a:fillRect l="-20347" t="-98995" b="-86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123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11-21 at 8.24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799"/>
            <a:ext cx="5562600" cy="5407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10" y="185205"/>
            <a:ext cx="7055380" cy="1400530"/>
          </a:xfrm>
        </p:spPr>
        <p:txBody>
          <a:bodyPr/>
          <a:lstStyle/>
          <a:p>
            <a:r>
              <a:rPr lang="en-US" dirty="0"/>
              <a:t>Critical value for r</a:t>
            </a:r>
          </a:p>
        </p:txBody>
      </p:sp>
      <p:sp>
        <p:nvSpPr>
          <p:cNvPr id="4" name="Rectangle 3"/>
          <p:cNvSpPr/>
          <p:nvPr/>
        </p:nvSpPr>
        <p:spPr>
          <a:xfrm>
            <a:off x="3962400" y="3505200"/>
            <a:ext cx="1295400" cy="685800"/>
          </a:xfrm>
          <a:prstGeom prst="rect">
            <a:avLst/>
          </a:prstGeom>
          <a:noFill/>
          <a:ln w="57150" cmpd="sng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1000" y="3810000"/>
            <a:ext cx="3429000" cy="0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942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is a negative correlation between calling home and homesickness; calling home more often leads to less homesickness.  This relationship is not significant: r (3) = -0.526, p &gt; .05, r2 = 0.277. </a:t>
            </a:r>
          </a:p>
        </p:txBody>
      </p:sp>
    </p:spTree>
    <p:extLst>
      <p:ext uri="{BB962C8B-B14F-4D97-AF65-F5344CB8AC3E}">
        <p14:creationId xmlns:p14="http://schemas.microsoft.com/office/powerpoint/2010/main" val="140818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use correlations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</a:p>
          <a:p>
            <a:pPr lvl="1"/>
            <a:r>
              <a:rPr lang="en-US" dirty="0"/>
              <a:t>If you know someone’s score on one variable can you predict their score on another?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Validity</a:t>
            </a:r>
          </a:p>
          <a:p>
            <a:pPr lvl="1"/>
            <a:r>
              <a:rPr lang="en-US" dirty="0"/>
              <a:t>How do scores on a new test relate to scores on a well established test?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</a:p>
          <a:p>
            <a:pPr lvl="1"/>
            <a:r>
              <a:rPr lang="en-US" dirty="0"/>
              <a:t>Are measurements consistent across time?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Theory Verification</a:t>
            </a:r>
          </a:p>
          <a:p>
            <a:pPr lvl="1"/>
            <a:r>
              <a:rPr lang="en-US" dirty="0"/>
              <a:t>If theory suggests two variables should be related, then they should be correlated in expected direction</a:t>
            </a:r>
          </a:p>
        </p:txBody>
      </p:sp>
    </p:spTree>
    <p:extLst>
      <p:ext uri="{BB962C8B-B14F-4D97-AF65-F5344CB8AC3E}">
        <p14:creationId xmlns:p14="http://schemas.microsoft.com/office/powerpoint/2010/main" val="993410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86B74-655D-0041-9CB1-D34A8EFA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310" y="457200"/>
            <a:ext cx="7055380" cy="1400530"/>
          </a:xfrm>
        </p:spPr>
        <p:txBody>
          <a:bodyPr/>
          <a:lstStyle/>
          <a:p>
            <a:pPr algn="ctr"/>
            <a:r>
              <a:rPr lang="en-US" dirty="0"/>
              <a:t>Any Questions?</a:t>
            </a:r>
          </a:p>
        </p:txBody>
      </p:sp>
      <p:pic>
        <p:nvPicPr>
          <p:cNvPr id="36866" name="Picture 2" descr="Minion Any Questions Question Mark GIF - Minion Any Questions Question  Question Mark - Discover &amp; Share GIFs">
            <a:extLst>
              <a:ext uri="{FF2B5EF4-FFF2-40B4-BE49-F238E27FC236}">
                <a16:creationId xmlns:a16="http://schemas.microsoft.com/office/drawing/2014/main" id="{C7B187E4-2C0E-BF40-AC9F-C9AA25E71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78" y="1371599"/>
            <a:ext cx="4843644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561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/>
              <a:t>Real Research Examples</a:t>
            </a:r>
          </a:p>
        </p:txBody>
      </p:sp>
    </p:spTree>
    <p:extLst>
      <p:ext uri="{BB962C8B-B14F-4D97-AF65-F5344CB8AC3E}">
        <p14:creationId xmlns:p14="http://schemas.microsoft.com/office/powerpoint/2010/main" val="230017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E2F5C-8E51-61CD-C0CA-28ECD089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we’ve been….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20065-90E3-2C87-6181-2F09922FC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C000"/>
                </a:solidFill>
              </a:rPr>
              <a:t>(aka: The Run Down)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E22074-61A1-3AD5-1954-4281A6033BC1}"/>
              </a:ext>
            </a:extLst>
          </p:cNvPr>
          <p:cNvSpPr txBox="1">
            <a:spLocks/>
          </p:cNvSpPr>
          <p:nvPr/>
        </p:nvSpPr>
        <p:spPr>
          <a:xfrm>
            <a:off x="1035326" y="1371600"/>
            <a:ext cx="72009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/>
              <a:t>…Where we’re going</a:t>
            </a:r>
          </a:p>
        </p:txBody>
      </p:sp>
    </p:spTree>
    <p:extLst>
      <p:ext uri="{BB962C8B-B14F-4D97-AF65-F5344CB8AC3E}">
        <p14:creationId xmlns:p14="http://schemas.microsoft.com/office/powerpoint/2010/main" val="2148130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69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33400"/>
            <a:ext cx="7162800" cy="5718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54818"/>
            <a:ext cx="1021076" cy="76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86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A04E4-3908-A740-BB89-AA927F02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Happiness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4385F-6461-6B4E-8085-40DBAC644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are some reasonable questions to ask about this dataset?</a:t>
            </a:r>
          </a:p>
          <a:p>
            <a:r>
              <a:rPr lang="en-US" sz="2800" dirty="0"/>
              <a:t>Tell me the ‘story’ of this data set.  </a:t>
            </a:r>
          </a:p>
          <a:p>
            <a:pPr lvl="1"/>
            <a:r>
              <a:rPr lang="en-US" dirty="0"/>
              <a:t>Perform some analyses to help us understand what predicts happiness.</a:t>
            </a:r>
          </a:p>
        </p:txBody>
      </p:sp>
    </p:spTree>
    <p:extLst>
      <p:ext uri="{BB962C8B-B14F-4D97-AF65-F5344CB8AC3E}">
        <p14:creationId xmlns:p14="http://schemas.microsoft.com/office/powerpoint/2010/main" val="212668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541791"/>
            <a:ext cx="6477000" cy="1400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81156"/>
            <a:ext cx="7200900" cy="1485900"/>
          </a:xfrm>
        </p:spPr>
        <p:txBody>
          <a:bodyPr/>
          <a:lstStyle/>
          <a:p>
            <a:pPr algn="ctr"/>
            <a:r>
              <a:rPr lang="en-US" dirty="0"/>
              <a:t>So far….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6" y="116249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have examined IVs that are categorical: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DVs that are continuous/dimensional:</a:t>
            </a:r>
          </a:p>
        </p:txBody>
      </p:sp>
      <p:sp>
        <p:nvSpPr>
          <p:cNvPr id="5" name="Rectangle 4"/>
          <p:cNvSpPr/>
          <p:nvPr/>
        </p:nvSpPr>
        <p:spPr>
          <a:xfrm>
            <a:off x="3450768" y="2035728"/>
            <a:ext cx="2183296" cy="1225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Humor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762000" y="5226061"/>
            <a:ext cx="7239000" cy="762000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Happiness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0D6E00-839F-BDB1-ED05-A6CFE5F59C99}"/>
              </a:ext>
            </a:extLst>
          </p:cNvPr>
          <p:cNvSpPr/>
          <p:nvPr/>
        </p:nvSpPr>
        <p:spPr>
          <a:xfrm>
            <a:off x="754780" y="2035728"/>
            <a:ext cx="2183296" cy="1225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Gratitude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FC67BD-7F36-1F6E-6DD8-65015CFE5776}"/>
              </a:ext>
            </a:extLst>
          </p:cNvPr>
          <p:cNvSpPr/>
          <p:nvPr/>
        </p:nvSpPr>
        <p:spPr>
          <a:xfrm>
            <a:off x="6116939" y="2035728"/>
            <a:ext cx="2183296" cy="1225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Daily Routine</a:t>
            </a:r>
          </a:p>
        </p:txBody>
      </p:sp>
    </p:spTree>
    <p:extLst>
      <p:ext uri="{BB962C8B-B14F-4D97-AF65-F5344CB8AC3E}">
        <p14:creationId xmlns:p14="http://schemas.microsoft.com/office/powerpoint/2010/main" val="127968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" b="48649"/>
          <a:stretch/>
        </p:blipFill>
        <p:spPr>
          <a:xfrm>
            <a:off x="2362200" y="1886664"/>
            <a:ext cx="4495800" cy="643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437904"/>
            <a:ext cx="6474513" cy="1402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5252"/>
          </a:xfrm>
        </p:spPr>
        <p:txBody>
          <a:bodyPr>
            <a:normAutofit/>
          </a:bodyPr>
          <a:lstStyle/>
          <a:p>
            <a:r>
              <a:rPr lang="en-US" dirty="0"/>
              <a:t>Now we’ll deal with…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7616" y="116249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IVs that are that are continuous/dimensional 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DVs that are continuous/dimensional:</a:t>
            </a:r>
          </a:p>
        </p:txBody>
      </p:sp>
      <p:sp>
        <p:nvSpPr>
          <p:cNvPr id="5" name="Left-Right Arrow 4"/>
          <p:cNvSpPr/>
          <p:nvPr/>
        </p:nvSpPr>
        <p:spPr>
          <a:xfrm>
            <a:off x="942741" y="5150706"/>
            <a:ext cx="7239000" cy="762000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Level of stress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2133600" y="2377687"/>
            <a:ext cx="4876800" cy="762000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Number of close friends</a:t>
            </a:r>
          </a:p>
        </p:txBody>
      </p:sp>
    </p:spTree>
    <p:extLst>
      <p:ext uri="{BB962C8B-B14F-4D97-AF65-F5344CB8AC3E}">
        <p14:creationId xmlns:p14="http://schemas.microsoft.com/office/powerpoint/2010/main" val="207085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955" y="228600"/>
            <a:ext cx="7821090" cy="140053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 vs. ANOVA vs. Regression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401572"/>
              </p:ext>
            </p:extLst>
          </p:nvPr>
        </p:nvGraphicFramePr>
        <p:xfrm>
          <a:off x="851955" y="1219200"/>
          <a:ext cx="7848600" cy="5246808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737">
                <a:tc>
                  <a:txBody>
                    <a:bodyPr/>
                    <a:lstStyle/>
                    <a:p>
                      <a:r>
                        <a:rPr lang="en-US" sz="3200" dirty="0"/>
                        <a:t>CI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Estimation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737">
                <a:tc>
                  <a:txBody>
                    <a:bodyPr/>
                    <a:lstStyle/>
                    <a:p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What is μ?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737">
                <a:tc>
                  <a:txBody>
                    <a:bodyPr/>
                    <a:lstStyle/>
                    <a:p>
                      <a:r>
                        <a:rPr lang="en-US" sz="3200" dirty="0"/>
                        <a:t>ANOVA (t-test)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Comparison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6097">
                <a:tc>
                  <a:txBody>
                    <a:bodyPr/>
                    <a:lstStyle/>
                    <a:p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Are there group differences?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6097">
                <a:tc>
                  <a:txBody>
                    <a:bodyPr/>
                    <a:lstStyle/>
                    <a:p>
                      <a:r>
                        <a:rPr lang="en-US" sz="3200" dirty="0"/>
                        <a:t>Correlation</a:t>
                      </a:r>
                      <a:r>
                        <a:rPr lang="en-US" sz="3200" baseline="0" dirty="0"/>
                        <a:t> / Regression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Prediction</a:t>
                      </a:r>
                      <a:r>
                        <a:rPr lang="en-US" sz="3200" baseline="0" dirty="0"/>
                        <a:t> and Estimation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6997">
                <a:tc>
                  <a:txBody>
                    <a:bodyPr/>
                    <a:lstStyle/>
                    <a:p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Does</a:t>
                      </a:r>
                      <a:r>
                        <a:rPr lang="en-US" sz="3200" baseline="0" dirty="0"/>
                        <a:t> knowing X help me predict Y?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4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9" t="-1" r="-3428" b="75128"/>
          <a:stretch/>
        </p:blipFill>
        <p:spPr bwMode="auto">
          <a:xfrm>
            <a:off x="381000" y="3810000"/>
            <a:ext cx="8763000" cy="194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0" t="34036" r="-1" b="41594"/>
          <a:stretch/>
        </p:blipFill>
        <p:spPr bwMode="auto">
          <a:xfrm>
            <a:off x="549067" y="1143000"/>
            <a:ext cx="7927623" cy="19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3200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Perfect positive relationship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3200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Perfect negative relationship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788572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positive relationship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99334" y="5788572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negative relationship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800" y="5788572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relationship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9021" y="2362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 = +1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7310" y="2377965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 = -1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14800" y="6112877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 = 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4485" y="6140274"/>
            <a:ext cx="2447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 = positive # less than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3568" y="6140274"/>
            <a:ext cx="2447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 = negative # greater than -1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33400" y="30480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Correlation Coefficient: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strength (consistency) of Relationship</a:t>
            </a:r>
          </a:p>
        </p:txBody>
      </p:sp>
    </p:spTree>
    <p:extLst>
      <p:ext uri="{BB962C8B-B14F-4D97-AF65-F5344CB8AC3E}">
        <p14:creationId xmlns:p14="http://schemas.microsoft.com/office/powerpoint/2010/main" val="351061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Correlation Coefficient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2955" y="1505067"/>
            <a:ext cx="6711654" cy="314313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Pearson’s product moment </a:t>
            </a:r>
            <a:r>
              <a:rPr lang="en-US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 of correlation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: a measure of the strength of the linear relationship between two variables. 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/>
              <a:t>r</a:t>
            </a:r>
            <a:endParaRPr lang="en-US" sz="1050" dirty="0"/>
          </a:p>
          <a:p>
            <a:pPr lvl="1"/>
            <a:r>
              <a:rPr lang="en-US" dirty="0"/>
              <a:t>Pearson’s r</a:t>
            </a:r>
            <a:endParaRPr lang="en-US" sz="1050" dirty="0"/>
          </a:p>
          <a:p>
            <a:pPr lvl="1"/>
            <a:r>
              <a:rPr lang="en-US" dirty="0"/>
              <a:t>correlation coefficient 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DBD075-FB59-4F3A-ECC4-7D8CF95B58D6}"/>
                  </a:ext>
                </a:extLst>
              </p:cNvPr>
              <p:cNvSpPr txBox="1"/>
              <p:nvPr/>
            </p:nvSpPr>
            <p:spPr>
              <a:xfrm>
                <a:off x="6553200" y="4611816"/>
                <a:ext cx="1811971" cy="10633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𝑆𝑃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&amp;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DBD075-FB59-4F3A-ECC4-7D8CF95B5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4611816"/>
                <a:ext cx="1811971" cy="1063368"/>
              </a:xfrm>
              <a:prstGeom prst="rect">
                <a:avLst/>
              </a:prstGeom>
              <a:blipFill>
                <a:blip r:embed="rId3"/>
                <a:stretch>
                  <a:fillRect l="-4895" t="-1190" r="-1399" b="-13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A1162F-B470-AABD-0AD3-13D7137CA9B9}"/>
                  </a:ext>
                </a:extLst>
              </p:cNvPr>
              <p:cNvSpPr txBox="1"/>
              <p:nvPr/>
            </p:nvSpPr>
            <p:spPr>
              <a:xfrm>
                <a:off x="982955" y="4611816"/>
                <a:ext cx="5133778" cy="102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𝐶𝑜𝑣𝑎𝑟𝑖𝑎𝑡𝑖𝑜𝑛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𝑎𝑛𝑑𝑜𝑚𝑉𝑎𝑟𝑖𝑎𝑡𝑖𝑜𝑛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A1162F-B470-AABD-0AD3-13D7137CA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55" y="4611816"/>
                <a:ext cx="5133778" cy="1025345"/>
              </a:xfrm>
              <a:prstGeom prst="rect">
                <a:avLst/>
              </a:prstGeom>
              <a:blipFill>
                <a:blip r:embed="rId4"/>
                <a:stretch>
                  <a:fillRect l="-494" t="-8537" r="-2469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96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CDFDB-7C03-A10D-5265-9DEB4C5D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310" y="468114"/>
            <a:ext cx="7055380" cy="1400530"/>
          </a:xfrm>
        </p:spPr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pic>
        <p:nvPicPr>
          <p:cNvPr id="26626" name="Picture 2" descr="4 thought-provoking questions to spark conversation |">
            <a:extLst>
              <a:ext uri="{FF2B5EF4-FFF2-40B4-BE49-F238E27FC236}">
                <a16:creationId xmlns:a16="http://schemas.microsoft.com/office/drawing/2014/main" id="{9EA108BE-DB1E-9098-29DC-799ED3C9B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90" y="1513242"/>
            <a:ext cx="8153400" cy="489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831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A04E4-3908-A740-BB89-AA927F02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collect some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4385F-6461-6B4E-8085-40DBAC644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Please complete this </a:t>
            </a:r>
            <a:r>
              <a:rPr lang="en-US" sz="2800" dirty="0">
                <a:hlinkClick r:id="rId2"/>
              </a:rPr>
              <a:t>Google form</a:t>
            </a:r>
            <a:r>
              <a:rPr lang="en-US" sz="2800" dirty="0"/>
              <a:t>.</a:t>
            </a:r>
          </a:p>
          <a:p>
            <a:r>
              <a:rPr lang="en-US" sz="2800" dirty="0"/>
              <a:t>Then, chill while I grind this into an SPSS data set.</a:t>
            </a:r>
          </a:p>
        </p:txBody>
      </p:sp>
    </p:spTree>
    <p:extLst>
      <p:ext uri="{BB962C8B-B14F-4D97-AF65-F5344CB8AC3E}">
        <p14:creationId xmlns:p14="http://schemas.microsoft.com/office/powerpoint/2010/main" val="398788512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{6E0E6F43-187E-2C4B-B022-16633A8BEE65}tf10001072</Template>
  <TotalTime>3733</TotalTime>
  <Words>876</Words>
  <Application>Microsoft Macintosh PowerPoint</Application>
  <PresentationFormat>On-screen Show (4:3)</PresentationFormat>
  <Paragraphs>257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Franklin Gothic Book</vt:lpstr>
      <vt:lpstr>Crop</vt:lpstr>
      <vt:lpstr>Correlation</vt:lpstr>
      <vt:lpstr>Where we’ve been….</vt:lpstr>
      <vt:lpstr>So far….</vt:lpstr>
      <vt:lpstr>Now we’ll deal with…</vt:lpstr>
      <vt:lpstr>CI vs. ANOVA vs. Regression</vt:lpstr>
      <vt:lpstr>PowerPoint Presentation</vt:lpstr>
      <vt:lpstr>Correlation Coefficient</vt:lpstr>
      <vt:lpstr>Questions</vt:lpstr>
      <vt:lpstr>Let’s collect some data</vt:lpstr>
      <vt:lpstr>Hypothesis Tests with Correlation</vt:lpstr>
      <vt:lpstr>Homesickness</vt:lpstr>
      <vt:lpstr>PowerPoint Presentation</vt:lpstr>
      <vt:lpstr>PowerPoint Presentation</vt:lpstr>
      <vt:lpstr>PowerPoint Presentation</vt:lpstr>
      <vt:lpstr>Critical value for r</vt:lpstr>
      <vt:lpstr>PowerPoint Presentation</vt:lpstr>
      <vt:lpstr>What can we use correlations for?</vt:lpstr>
      <vt:lpstr>Any Questions?</vt:lpstr>
      <vt:lpstr>Real Research Examples</vt:lpstr>
      <vt:lpstr>PowerPoint Presentation</vt:lpstr>
      <vt:lpstr>PowerPoint Presentation</vt:lpstr>
      <vt:lpstr>Happiness data</vt:lpstr>
    </vt:vector>
  </TitlesOfParts>
  <Company>Amherst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Two-way ANOVA (also known as a factorial design)</dc:title>
  <dc:creator>Julia McQuade</dc:creator>
  <cp:lastModifiedBy>Microsoft Office User</cp:lastModifiedBy>
  <cp:revision>205</cp:revision>
  <dcterms:created xsi:type="dcterms:W3CDTF">2013-04-14T16:17:10Z</dcterms:created>
  <dcterms:modified xsi:type="dcterms:W3CDTF">2023-11-16T01:42:39Z</dcterms:modified>
</cp:coreProperties>
</file>