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5" r:id="rId2"/>
    <p:sldId id="257" r:id="rId3"/>
    <p:sldId id="286" r:id="rId4"/>
    <p:sldId id="266" r:id="rId5"/>
    <p:sldId id="268" r:id="rId6"/>
    <p:sldId id="271" r:id="rId7"/>
    <p:sldId id="272" r:id="rId8"/>
    <p:sldId id="282" r:id="rId9"/>
    <p:sldId id="273" r:id="rId10"/>
    <p:sldId id="291" r:id="rId11"/>
    <p:sldId id="292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68939" autoAdjust="0"/>
  </p:normalViewPr>
  <p:slideViewPr>
    <p:cSldViewPr>
      <p:cViewPr varScale="1">
        <p:scale>
          <a:sx n="85" d="100"/>
          <a:sy n="85" d="100"/>
        </p:scale>
        <p:origin x="24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C447-CBD0-4FE9-BC51-3CF553DBC437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38683-B3D4-436E-9C2E-E240E1E0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6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0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52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94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6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 is about protection from disease and infection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 and death is about distancing oneself from reminders of animal nature or morality. A situation that might elicit death related disgust would be touching a dead body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seems to be the defining feature of interpersonal disgust?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Interpersonal disgust is concerns with interpersonal contamination both physically and in terms of ones’ soul or essence. A situation that might elicit interpersonal disgust is if you sit down on a public bus and feel that the seat is still warm</a:t>
            </a:r>
            <a:r>
              <a:rPr lang="en-US" dirty="0">
                <a:effectLst/>
              </a:rPr>
              <a:t> </a:t>
            </a:r>
          </a:p>
          <a:p>
            <a:endParaRPr lang="en-US" dirty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which type of disgust sensitivity did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Hodson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Costello think would be most strongly related to prejudice and negative attitudes towards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outgroup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members?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24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disgust</a:t>
            </a:r>
            <a:r>
              <a:rPr lang="en-US" baseline="0" dirty="0"/>
              <a:t> sensitivity?</a:t>
            </a:r>
          </a:p>
          <a:p>
            <a:r>
              <a:rPr lang="en-US" baseline="0" dirty="0"/>
              <a:t>Disgust signals danger; if disgusted by a person, you will avoid them.</a:t>
            </a:r>
          </a:p>
          <a:p>
            <a:r>
              <a:rPr lang="en-US" baseline="0" dirty="0"/>
              <a:t>More likely to be disgusted by things/ or people that/who are different from us.</a:t>
            </a:r>
          </a:p>
          <a:p>
            <a:endParaRPr lang="en-US" baseline="0" dirty="0"/>
          </a:p>
          <a:p>
            <a:r>
              <a:rPr lang="en-US" baseline="0" dirty="0"/>
              <a:t>RWA – things were better in the old days</a:t>
            </a:r>
          </a:p>
          <a:p>
            <a:endParaRPr lang="en-US" baseline="0" dirty="0"/>
          </a:p>
          <a:p>
            <a:r>
              <a:rPr lang="en-US" baseline="0" dirty="0"/>
              <a:t>SDO – there are inherent inequalities between people and society should reflect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Answers these at</a:t>
            </a:r>
            <a:r>
              <a:rPr lang="en-US" b="1" baseline="0" dirty="0">
                <a:solidFill>
                  <a:srgbClr val="FF0000"/>
                </a:solidFill>
              </a:rPr>
              <a:t> your tables</a:t>
            </a:r>
          </a:p>
          <a:p>
            <a:endParaRPr lang="en-US" b="1" baseline="0" dirty="0">
              <a:solidFill>
                <a:srgbClr val="FF0000"/>
              </a:solidFill>
            </a:endParaRPr>
          </a:p>
          <a:p>
            <a:r>
              <a:rPr lang="en-US" b="1" baseline="0" dirty="0">
                <a:solidFill>
                  <a:srgbClr val="FF0000"/>
                </a:solidFill>
              </a:rPr>
              <a:t>Canadians</a:t>
            </a:r>
          </a:p>
          <a:p>
            <a:endParaRPr lang="en-US" b="1" baseline="0" dirty="0">
              <a:solidFill>
                <a:srgbClr val="FF0000"/>
              </a:solidFill>
            </a:endParaRPr>
          </a:p>
          <a:p>
            <a:r>
              <a:rPr lang="en-US" b="1" baseline="0" dirty="0">
                <a:solidFill>
                  <a:srgbClr val="FF0000"/>
                </a:solidFill>
              </a:rPr>
              <a:t>Temperature scale and ratings scales</a:t>
            </a:r>
          </a:p>
          <a:p>
            <a:endParaRPr lang="en-US" b="1" baseline="0" dirty="0">
              <a:solidFill>
                <a:srgbClr val="FF0000"/>
              </a:solidFill>
            </a:endParaRPr>
          </a:p>
          <a:p>
            <a:r>
              <a:rPr lang="en-US" b="1" baseline="0" dirty="0">
                <a:solidFill>
                  <a:srgbClr val="FF0000"/>
                </a:solidFill>
              </a:rPr>
              <a:t>Is this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85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would assessing the same groups as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hodson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costello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potentially problematic in an Amherst College sample?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4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Removed</a:t>
            </a:r>
            <a:r>
              <a:rPr lang="en-US" baseline="0" dirty="0"/>
              <a:t> Sex </a:t>
            </a:r>
            <a:r>
              <a:rPr lang="en-US" baseline="0" dirty="0" err="1"/>
              <a:t>digust</a:t>
            </a:r>
            <a:r>
              <a:rPr lang="en-US" baseline="0" dirty="0"/>
              <a:t> questions because they were pretty disgusting.  </a:t>
            </a:r>
          </a:p>
          <a:p>
            <a:r>
              <a:rPr lang="en-US" baseline="0" dirty="0"/>
              <a:t>Ethics of making people uncomfortable.  The ends didn’t justify the means.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4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4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8683-B3D4-436E-9C2E-E240E1E022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4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0AFD-B3B9-9247-AB3D-21AFBC88E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9AC09-2472-C042-B954-876B1C437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A1DC3-E7D9-6A44-B2C9-53FEA29F0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0B23-DE17-40CE-B927-0636974873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00F96-57B8-1044-A613-803E52C7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AB308-828A-F849-A7D6-1670214A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6ED1-E9FA-4F11-8F03-D659B2FA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C5AF-0F7D-1640-82A0-F4A1A57F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76AF0-8475-F942-987E-91116E297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D1626-C6FD-B740-9BD5-74E9DF7B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0B23-DE17-40CE-B927-0636974873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8D946-14F6-9C44-B3ED-0D00EAFB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92B99-1ACB-EF49-A887-D7F41D2E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6ED1-E9FA-4F11-8F03-D659B2FA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2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878BE8-6FEA-9D4B-AD9D-421E89B8E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39BB4-5B1E-C940-907B-A95C8D4FD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BA389-B8A0-3043-8DD9-81041AD23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0B23-DE17-40CE-B927-0636974873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7B7DD-22BC-314A-97D4-478E9D2E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649F1-4649-1B42-8299-3A2BC243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6ED1-E9FA-4F11-8F03-D659B2FA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1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4FD5-F824-D14C-A79A-C5319C37B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C8C2C-8E59-554E-8FDF-5A259619B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B0798-6F08-6140-AAF5-DF846C09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0B23-DE17-40CE-B927-0636974873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3824B-3DC7-7B49-A209-BCCFC2FF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BE35E-B2F5-F441-BB70-F22F8015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6ED1-E9FA-4F11-8F03-D659B2FA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2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5246-F6FE-CF42-BA4A-A2DB5328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7E7DA-41A6-3F40-B59F-95F6C8C31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5F4B1-DB50-2D4E-B97F-ECB2C3D1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0B23-DE17-40CE-B927-0636974873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DCD95-F488-1C4A-91A0-77CE4C90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A43B1-427E-F54F-96F1-AF6F5AE0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6ED1-E9FA-4F11-8F03-D659B2FA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2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15393-B6A3-5C45-95E8-4D856787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D4E3-67AC-D148-A24B-05062E0A2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9CADF-845E-9840-8B5B-617DF86EA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1B2C0-4B8D-B645-AF81-9E8812C2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0B23-DE17-40CE-B927-0636974873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FAB06-0DD5-F54F-9738-85C5C9BD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C5DB1-0356-3440-9779-E4E8ACAF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6ED1-E9FA-4F11-8F03-D659B2FA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0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2BF7-8934-944E-A9A5-9BF4E5CE3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7AFCA-762B-1C4F-8625-F1ACAF887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F02E8-D7EB-F74F-9625-FBC1D89DB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798F0-3630-F046-846B-FF76B6A98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CB39D-B4E8-3B4B-AA55-C54950002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AFCEEE-1303-F84B-B3CB-ACCCD4F5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0B23-DE17-40CE-B927-0636974873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1724E-4CBE-6E47-B13C-70A740A1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78A65-6656-A54B-A008-4E3F5E47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6ED1-E9FA-4F11-8F03-D659B2FA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7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151-1E6E-304C-8F34-69130B08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26CEA-9F82-B740-A0DB-C8C70864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0B23-DE17-40CE-B927-0636974873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20D65-6B10-3F4D-B0C9-C394096B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14E68-1117-EB4F-9574-2B40ADD2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6ED1-E9FA-4F11-8F03-D659B2FA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0AE6C4-65E7-C849-9A2F-1B79DFB6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0B23-DE17-40CE-B927-0636974873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425D80-086A-3D49-80DF-CFBE10BF7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0CFFF-055C-8242-819F-46795067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6ED1-E9FA-4F11-8F03-D659B2FA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8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ADBF-D06A-8846-B83E-3DA645E2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CB00B-F455-B645-A9D7-B5A619DEF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EC231-E303-C845-A0FC-39A13CB0A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B96FE-B567-A64A-84B6-351DA9E5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0B23-DE17-40CE-B927-0636974873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F5E43-D00C-D74D-81E9-538C90CB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3EDA9-DE62-3248-B1B7-1AB6EEE7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6ED1-E9FA-4F11-8F03-D659B2FA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8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AE2C-CB2F-E749-B8CD-562892AB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2A77E9-12E7-D642-B979-27221F521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3FCB8-6E49-6E42-808E-50845E373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6172F-C9FF-B546-9AF9-276F87E3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0B23-DE17-40CE-B927-0636974873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C10DA-619A-F747-87B8-235D3B28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CB326-318E-6A4F-A24C-2B2A2BC4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6ED1-E9FA-4F11-8F03-D659B2FA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2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38000">
              <a:schemeClr val="accent4">
                <a:lumMod val="40000"/>
                <a:lumOff val="60000"/>
              </a:schemeClr>
            </a:gs>
            <a:gs pos="89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DAE94-E7B7-6D49-9899-CEA56B67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2F702-22A1-234A-B53B-FA3AE2653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84F52-2397-0246-9BAD-28D9ED4DA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00B23-DE17-40CE-B927-0636974873E1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AC2C-D871-5C44-B95D-7504AC951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5A4D-0BE8-1941-B159-018DCC59E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C6ED1-E9FA-4F11-8F03-D659B2FA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1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5" y="762000"/>
            <a:ext cx="8600063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59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531" b="38628"/>
          <a:stretch/>
        </p:blipFill>
        <p:spPr>
          <a:xfrm>
            <a:off x="762000" y="2407919"/>
            <a:ext cx="7791469" cy="1249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01" y="1295400"/>
            <a:ext cx="8229600" cy="3200398"/>
          </a:xfrm>
        </p:spPr>
        <p:txBody>
          <a:bodyPr>
            <a:normAutofit/>
          </a:bodyPr>
          <a:lstStyle/>
          <a:p>
            <a:r>
              <a:rPr lang="en-US" dirty="0"/>
              <a:t>Mean and SD of main variables:</a:t>
            </a:r>
          </a:p>
          <a:p>
            <a:pPr lvl="1"/>
            <a:r>
              <a:rPr lang="en-US" dirty="0"/>
              <a:t>Attitudes (AC, Williams, Elderly)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41910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 		mean        </a:t>
            </a:r>
            <a:r>
              <a:rPr lang="en-US" sz="2000" dirty="0" err="1">
                <a:solidFill>
                  <a:srgbClr val="0000FF"/>
                </a:solidFill>
                <a:latin typeface="Courier"/>
                <a:cs typeface="Courier"/>
              </a:rPr>
              <a:t>sd</a:t>
            </a:r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 	   se(mean)   n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Courier"/>
                <a:cs typeface="Courier"/>
              </a:rPr>
              <a:t>FavorAC</a:t>
            </a:r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   68.33333   22.65315   2.067940   120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Courier"/>
                <a:cs typeface="Courier"/>
              </a:rPr>
              <a:t>FavorOA</a:t>
            </a:r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   68.33333   18.93524   1.728543   120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Courier"/>
                <a:cs typeface="Courier"/>
              </a:rPr>
              <a:t>FavorWC</a:t>
            </a:r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   46.58333   20.64082   1.884240   120</a:t>
            </a:r>
          </a:p>
        </p:txBody>
      </p:sp>
    </p:spTree>
    <p:extLst>
      <p:ext uri="{BB962C8B-B14F-4D97-AF65-F5344CB8AC3E}">
        <p14:creationId xmlns:p14="http://schemas.microsoft.com/office/powerpoint/2010/main" val="369346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01" y="1295400"/>
            <a:ext cx="8229600" cy="3200398"/>
          </a:xfrm>
        </p:spPr>
        <p:txBody>
          <a:bodyPr>
            <a:normAutofit/>
          </a:bodyPr>
          <a:lstStyle/>
          <a:p>
            <a:r>
              <a:rPr lang="en-US" dirty="0"/>
              <a:t>Mean and SD of main variables:</a:t>
            </a:r>
          </a:p>
          <a:p>
            <a:pPr lvl="1"/>
            <a:r>
              <a:rPr lang="en-US" dirty="0"/>
              <a:t>Disgust (Interpersonal, Core, Death)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3646" y="316636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4503" y="317709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3495" y="31681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5611" y="321119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6866" b="64704"/>
          <a:stretch/>
        </p:blipFill>
        <p:spPr>
          <a:xfrm>
            <a:off x="1637419" y="2351296"/>
            <a:ext cx="4395517" cy="9145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41910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            mean     </a:t>
            </a:r>
            <a:r>
              <a:rPr lang="en-US" sz="2000" dirty="0" err="1">
                <a:solidFill>
                  <a:srgbClr val="0000FF"/>
                </a:solidFill>
                <a:latin typeface="Courier"/>
                <a:cs typeface="Courier"/>
              </a:rPr>
              <a:t>sd</a:t>
            </a:r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      se</a:t>
            </a:r>
          </a:p>
          <a:p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Core        2.63    0.49    0.04 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Courier"/>
                <a:cs typeface="Courier"/>
              </a:rPr>
              <a:t>DeathBody</a:t>
            </a:r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   2.62    0.65    0.06</a:t>
            </a:r>
          </a:p>
          <a:p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Inter       2.11    0.57    0.05</a:t>
            </a:r>
          </a:p>
        </p:txBody>
      </p:sp>
    </p:spTree>
    <p:extLst>
      <p:ext uri="{BB962C8B-B14F-4D97-AF65-F5344CB8AC3E}">
        <p14:creationId xmlns:p14="http://schemas.microsoft.com/office/powerpoint/2010/main" val="252434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01" y="1295400"/>
            <a:ext cx="8229600" cy="3200398"/>
          </a:xfrm>
        </p:spPr>
        <p:txBody>
          <a:bodyPr>
            <a:normAutofit/>
          </a:bodyPr>
          <a:lstStyle/>
          <a:p>
            <a:r>
              <a:rPr lang="en-US" dirty="0"/>
              <a:t>Mean and SD of main variables:</a:t>
            </a:r>
          </a:p>
          <a:p>
            <a:pPr lvl="1"/>
            <a:r>
              <a:rPr lang="en-US" dirty="0"/>
              <a:t>Perceived Vulnerability to Disease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230" b="66982"/>
          <a:stretch/>
        </p:blipFill>
        <p:spPr>
          <a:xfrm>
            <a:off x="1295400" y="2471569"/>
            <a:ext cx="4746035" cy="740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321233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9197" y="321233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0594" y="321169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39817" y="321169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0912" y="31895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2309" y="31895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7674" y="320096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426720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 mean      </a:t>
            </a:r>
            <a:r>
              <a:rPr lang="en-US" sz="2000" dirty="0" err="1">
                <a:solidFill>
                  <a:srgbClr val="0000FF"/>
                </a:solidFill>
                <a:latin typeface="Courier"/>
                <a:cs typeface="Courier"/>
              </a:rPr>
              <a:t>sd</a:t>
            </a:r>
            <a:r>
              <a:rPr lang="en-US" sz="2000">
                <a:solidFill>
                  <a:srgbClr val="0000FF"/>
                </a:solidFill>
                <a:latin typeface="Courier"/>
                <a:cs typeface="Courier"/>
              </a:rPr>
              <a:t>      se</a:t>
            </a:r>
            <a:endParaRPr lang="en-US" sz="2000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 3.85     0.73    0.067</a:t>
            </a:r>
          </a:p>
        </p:txBody>
      </p:sp>
    </p:spTree>
    <p:extLst>
      <p:ext uri="{BB962C8B-B14F-4D97-AF65-F5344CB8AC3E}">
        <p14:creationId xmlns:p14="http://schemas.microsoft.com/office/powerpoint/2010/main" val="44161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7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Does Disgust relate to inter-group attitudes?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found: </a:t>
            </a:r>
          </a:p>
          <a:p>
            <a:r>
              <a:rPr lang="en-US" dirty="0"/>
              <a:t>Disgust influences moral judgments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research finds: </a:t>
            </a:r>
          </a:p>
          <a:p>
            <a:r>
              <a:rPr lang="en-US" dirty="0"/>
              <a:t>Disgust → avoidance and distancing</a:t>
            </a:r>
          </a:p>
          <a:p>
            <a:r>
              <a:rPr lang="en-US" dirty="0"/>
              <a:t>Prejudice involves avoidance and distancing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Therefore….</a:t>
            </a:r>
          </a:p>
          <a:p>
            <a:pPr lvl="1"/>
            <a:r>
              <a:rPr lang="en-US" dirty="0"/>
              <a:t>Disgust → Prejudice/ out-group attitudes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/>
              <a:t>Disgust 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43000"/>
            <a:ext cx="6477000" cy="4983163"/>
          </a:xfrm>
        </p:spPr>
        <p:txBody>
          <a:bodyPr>
            <a:normAutofit/>
          </a:bodyPr>
          <a:lstStyle/>
          <a:p>
            <a:r>
              <a:rPr lang="en-US" dirty="0"/>
              <a:t>People may differ in how easily they are disgusted by different things.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Types of disgust: </a:t>
            </a:r>
          </a:p>
          <a:p>
            <a:pPr lvl="1"/>
            <a:r>
              <a:rPr lang="en-US" b="1" dirty="0"/>
              <a:t>Core</a:t>
            </a:r>
            <a:r>
              <a:rPr lang="en-US" dirty="0"/>
              <a:t>: “A bowel movement left </a:t>
            </a:r>
            <a:r>
              <a:rPr lang="en-US" dirty="0" err="1"/>
              <a:t>unflushed</a:t>
            </a:r>
            <a:r>
              <a:rPr lang="en-US" dirty="0"/>
              <a:t> in a public toilet”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Sex and </a:t>
            </a:r>
            <a:r>
              <a:rPr lang="en-US" b="1" dirty="0"/>
              <a:t>death</a:t>
            </a:r>
            <a:r>
              <a:rPr lang="en-US" dirty="0"/>
              <a:t>: ‘‘Touching a dead body’’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Interpersonal</a:t>
            </a:r>
            <a:r>
              <a:rPr lang="en-US" dirty="0"/>
              <a:t> : ‘‘You sit down on a public bus, and feel that the seat is still warm from the last person who sat there’’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6"/>
          <a:stretch/>
        </p:blipFill>
        <p:spPr bwMode="auto">
          <a:xfrm>
            <a:off x="6934199" y="1600200"/>
            <a:ext cx="1946275" cy="1902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dead body illu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352" y="3502742"/>
            <a:ext cx="2128077" cy="1381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bus seat illustr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b="-14244"/>
          <a:stretch/>
        </p:blipFill>
        <p:spPr bwMode="auto">
          <a:xfrm>
            <a:off x="7086600" y="5029200"/>
            <a:ext cx="1021178" cy="1517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1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err="1"/>
              <a:t>Hodson</a:t>
            </a:r>
            <a:r>
              <a:rPr lang="en-US" dirty="0"/>
              <a:t> and Costello (2007)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Main Hypothesis:</a:t>
            </a:r>
          </a:p>
          <a:p>
            <a:pPr marL="457200" lvl="1" indent="0">
              <a:buNone/>
            </a:pPr>
            <a:r>
              <a:rPr lang="en-US" dirty="0"/>
              <a:t>People with heightened interpersonal disgust sensitivity should have more negative attitudes towards </a:t>
            </a:r>
            <a:r>
              <a:rPr lang="en-US" dirty="0" err="1"/>
              <a:t>outgroups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Secondary Aims:</a:t>
            </a:r>
          </a:p>
          <a:p>
            <a:pPr marL="457200" lvl="1" indent="0">
              <a:buNone/>
            </a:pPr>
            <a:r>
              <a:rPr lang="en-US" dirty="0"/>
              <a:t>Is this a function of concerns about disease? (e.g., perceived vulnerability to disease)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Is this explained by higher right-winged authoritarian attitudes or social dominance orientation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3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Who were the participants?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How did they measure attitudes towards groups?</a:t>
            </a:r>
          </a:p>
          <a:p>
            <a:pPr lvl="1"/>
            <a:r>
              <a:rPr lang="en-US" sz="1800" dirty="0"/>
              <a:t>Ethnic foreigners (</a:t>
            </a:r>
            <a:r>
              <a:rPr lang="en-US" sz="1800" dirty="0" err="1"/>
              <a:t>outgroup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deviant/low-status (</a:t>
            </a:r>
            <a:r>
              <a:rPr lang="en-US" sz="1800" dirty="0" err="1"/>
              <a:t>outgroup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familiar-traditional (</a:t>
            </a:r>
            <a:r>
              <a:rPr lang="en-US" sz="1800" dirty="0" err="1"/>
              <a:t>outgroup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English Canadian (in-group)</a:t>
            </a:r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sz="2400" dirty="0"/>
              <a:t>How did they measure disgust sensitivity?</a:t>
            </a:r>
          </a:p>
          <a:p>
            <a:pPr lvl="1"/>
            <a:r>
              <a:rPr lang="en-US" sz="1800" dirty="0"/>
              <a:t>Interpersonal</a:t>
            </a:r>
          </a:p>
          <a:p>
            <a:pPr lvl="1"/>
            <a:r>
              <a:rPr lang="en-US" sz="1800" dirty="0"/>
              <a:t>Core</a:t>
            </a:r>
          </a:p>
          <a:p>
            <a:pPr lvl="1"/>
            <a:r>
              <a:rPr lang="en-US" sz="1800" dirty="0"/>
              <a:t>Death/body</a:t>
            </a:r>
          </a:p>
          <a:p>
            <a:pPr lvl="1"/>
            <a:r>
              <a:rPr lang="en-US" sz="1800" dirty="0"/>
              <a:t>Sex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How did they measure perceived vulnerability to disease?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Is this a correlational or experimental design?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419600" y="2209800"/>
            <a:ext cx="609600" cy="10668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600" y="2590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Disgust</a:t>
            </a:r>
          </a:p>
        </p:txBody>
      </p:sp>
    </p:spTree>
    <p:extLst>
      <p:ext uri="{BB962C8B-B14F-4D97-AF65-F5344CB8AC3E}">
        <p14:creationId xmlns:p14="http://schemas.microsoft.com/office/powerpoint/2010/main" val="11815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/>
              <a:t>Our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3519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Outgroup</a:t>
            </a:r>
            <a:r>
              <a:rPr lang="en-US" dirty="0"/>
              <a:t> attitudes:</a:t>
            </a:r>
          </a:p>
          <a:p>
            <a:r>
              <a:rPr lang="en-US" dirty="0"/>
              <a:t>Williams College Students</a:t>
            </a:r>
          </a:p>
          <a:p>
            <a:r>
              <a:rPr lang="en-US" dirty="0"/>
              <a:t>Elderly</a:t>
            </a:r>
          </a:p>
          <a:p>
            <a:r>
              <a:rPr lang="en-US" dirty="0"/>
              <a:t>Dogs (for fun…for later)</a:t>
            </a:r>
          </a:p>
          <a:p>
            <a:r>
              <a:rPr lang="en-US" dirty="0"/>
              <a:t>Cats (for fun…for later)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Ingroup</a:t>
            </a:r>
            <a:r>
              <a:rPr lang="en-US" dirty="0"/>
              <a:t> attitudes:</a:t>
            </a:r>
          </a:p>
          <a:p>
            <a:r>
              <a:rPr lang="en-US" dirty="0"/>
              <a:t>AC students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25448" r="38381" b="54138"/>
          <a:stretch/>
        </p:blipFill>
        <p:spPr bwMode="auto">
          <a:xfrm>
            <a:off x="0" y="4495800"/>
            <a:ext cx="9006840" cy="204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7-12-02 at 9.27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66800"/>
            <a:ext cx="3803515" cy="3505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86400" y="1143000"/>
            <a:ext cx="3276600" cy="381000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2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12-02 at 9.38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67" y="406400"/>
            <a:ext cx="3251200" cy="223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36" y="33728"/>
            <a:ext cx="6608164" cy="728272"/>
          </a:xfrm>
        </p:spPr>
        <p:txBody>
          <a:bodyPr>
            <a:normAutofit/>
          </a:bodyPr>
          <a:lstStyle/>
          <a:p>
            <a:r>
              <a:rPr lang="en-US" dirty="0"/>
              <a:t>Our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5359"/>
            <a:ext cx="8229600" cy="2514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Disgust sensitivity </a:t>
            </a:r>
          </a:p>
          <a:p>
            <a:pPr marL="0" indent="0">
              <a:buNone/>
            </a:pPr>
            <a:r>
              <a:rPr lang="en-US" sz="2800" dirty="0"/>
              <a:t>    Rated 1 -4, ↑ more sensitive</a:t>
            </a:r>
          </a:p>
          <a:p>
            <a:pPr lvl="1"/>
            <a:r>
              <a:rPr lang="en-US" sz="2400" dirty="0"/>
              <a:t>Interpersonal</a:t>
            </a:r>
          </a:p>
          <a:p>
            <a:pPr lvl="1"/>
            <a:r>
              <a:rPr lang="en-US" sz="2400" dirty="0"/>
              <a:t>Core</a:t>
            </a:r>
          </a:p>
          <a:p>
            <a:pPr lvl="1"/>
            <a:r>
              <a:rPr lang="en-US" sz="2400" dirty="0"/>
              <a:t>Death/body envelope</a:t>
            </a:r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21181" r="50571" b="52928"/>
          <a:stretch/>
        </p:blipFill>
        <p:spPr bwMode="auto">
          <a:xfrm>
            <a:off x="2057400" y="3646357"/>
            <a:ext cx="6964680" cy="258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4572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CORE</a:t>
            </a:r>
            <a:r>
              <a:rPr lang="en-US" sz="2000" b="1" dirty="0">
                <a:latin typeface="Calibri"/>
              </a:rPr>
              <a:t>→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12451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INTER</a:t>
            </a:r>
            <a:r>
              <a:rPr lang="en-US" sz="2000" b="1" dirty="0">
                <a:latin typeface="Calibri"/>
              </a:rPr>
              <a:t>→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651664"/>
            <a:ext cx="1986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DEATHBODY</a:t>
            </a:r>
            <a:r>
              <a:rPr lang="en-US" sz="2000" b="1" dirty="0">
                <a:latin typeface="Calibri"/>
              </a:rPr>
              <a:t>→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334000" y="457200"/>
            <a:ext cx="2514600" cy="381000"/>
          </a:xfrm>
          <a:prstGeom prst="round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/>
              <a:t>Our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04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Perceived Vulnerability to Disease</a:t>
            </a:r>
          </a:p>
          <a:p>
            <a:pPr marL="0" indent="0">
              <a:buNone/>
            </a:pPr>
            <a:r>
              <a:rPr lang="en-US" dirty="0"/>
              <a:t>	Rated 1 – 7, ↑ more vulnerability</a:t>
            </a:r>
          </a:p>
          <a:p>
            <a:pPr lvl="1"/>
            <a:r>
              <a:rPr lang="en-US" dirty="0"/>
              <a:t>‘‘I suffer quite intense symptoms when I do get sick’’ </a:t>
            </a:r>
          </a:p>
          <a:p>
            <a:pPr lvl="1"/>
            <a:r>
              <a:rPr lang="en-US" dirty="0"/>
              <a:t>‘‘I avoid using public telephones because of the risk that I may catch something from the previous user’’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t="24990" r="51048" b="52610"/>
          <a:stretch/>
        </p:blipFill>
        <p:spPr bwMode="auto">
          <a:xfrm>
            <a:off x="956679" y="3962400"/>
            <a:ext cx="6903720" cy="224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7-12-02 at 9.38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"/>
            <a:ext cx="2895600" cy="1676400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8610600" y="685800"/>
            <a:ext cx="304800" cy="160020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0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3691"/>
            <a:ext cx="8229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Additional measures for you to analyze in your final project (How FUN!)</a:t>
            </a:r>
          </a:p>
          <a:p>
            <a:r>
              <a:rPr lang="en-US" dirty="0"/>
              <a:t>Political view, gender identity, age, AC year…</a:t>
            </a:r>
          </a:p>
          <a:p>
            <a:r>
              <a:rPr lang="en-US" dirty="0"/>
              <a:t>Personality traits (e.g., extroversion)</a:t>
            </a:r>
          </a:p>
          <a:p>
            <a:r>
              <a:rPr lang="en-US" dirty="0"/>
              <a:t>Self-esteem</a:t>
            </a:r>
          </a:p>
          <a:p>
            <a:r>
              <a:rPr lang="en-US" dirty="0"/>
              <a:t>Germ-phobia</a:t>
            </a:r>
          </a:p>
          <a:p>
            <a:r>
              <a:rPr lang="en-US" dirty="0"/>
              <a:t>Motivations to control prejudice</a:t>
            </a:r>
          </a:p>
          <a:p>
            <a:r>
              <a:rPr lang="en-US" dirty="0"/>
              <a:t>Social dominance orientation</a:t>
            </a:r>
          </a:p>
          <a:p>
            <a:r>
              <a:rPr lang="en-US" dirty="0"/>
              <a:t>Right-wing authoritarianism</a:t>
            </a:r>
          </a:p>
          <a:p>
            <a:r>
              <a:rPr lang="en-US" dirty="0"/>
              <a:t>….and much </a:t>
            </a:r>
            <a:r>
              <a:rPr lang="en-US" dirty="0" err="1"/>
              <a:t>much</a:t>
            </a:r>
            <a:r>
              <a:rPr lang="en-US" dirty="0"/>
              <a:t> more!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3572088" cy="238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71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</TotalTime>
  <Words>732</Words>
  <Application>Microsoft Macintosh PowerPoint</Application>
  <PresentationFormat>On-screen Show (4:3)</PresentationFormat>
  <Paragraphs>145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</vt:lpstr>
      <vt:lpstr>Office Theme</vt:lpstr>
      <vt:lpstr>PowerPoint Presentation</vt:lpstr>
      <vt:lpstr>Does Disgust relate to inter-group attitudes? </vt:lpstr>
      <vt:lpstr>Disgust Sensitivity</vt:lpstr>
      <vt:lpstr>Hodson and Costello (2007)</vt:lpstr>
      <vt:lpstr>Methods</vt:lpstr>
      <vt:lpstr>Our Study</vt:lpstr>
      <vt:lpstr>Our Study</vt:lpstr>
      <vt:lpstr>Our Study</vt:lpstr>
      <vt:lpstr>PowerPoint Presentation</vt:lpstr>
      <vt:lpstr>Preliminary Analyses</vt:lpstr>
      <vt:lpstr>Preliminary Analyses</vt:lpstr>
      <vt:lpstr>Preliminary Analyses</vt:lpstr>
    </vt:vector>
  </TitlesOfParts>
  <Company>Amherst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8: Correlation and Simple Regression</dc:title>
  <dc:creator>Julia McQuade</dc:creator>
  <cp:lastModifiedBy>Microsoft Office User</cp:lastModifiedBy>
  <cp:revision>82</cp:revision>
  <dcterms:created xsi:type="dcterms:W3CDTF">2016-08-04T15:24:31Z</dcterms:created>
  <dcterms:modified xsi:type="dcterms:W3CDTF">2021-11-11T03:03:01Z</dcterms:modified>
</cp:coreProperties>
</file>