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sldIdLst>
    <p:sldId id="256" r:id="rId2"/>
    <p:sldId id="383" r:id="rId3"/>
    <p:sldId id="374" r:id="rId4"/>
    <p:sldId id="375" r:id="rId5"/>
    <p:sldId id="376" r:id="rId6"/>
    <p:sldId id="377" r:id="rId7"/>
    <p:sldId id="378" r:id="rId8"/>
    <p:sldId id="257" r:id="rId9"/>
    <p:sldId id="359" r:id="rId10"/>
    <p:sldId id="261" r:id="rId11"/>
    <p:sldId id="321" r:id="rId12"/>
    <p:sldId id="323" r:id="rId13"/>
    <p:sldId id="402" r:id="rId14"/>
    <p:sldId id="301" r:id="rId15"/>
    <p:sldId id="366" r:id="rId16"/>
    <p:sldId id="343" r:id="rId17"/>
    <p:sldId id="354" r:id="rId18"/>
    <p:sldId id="351" r:id="rId19"/>
    <p:sldId id="352" r:id="rId20"/>
    <p:sldId id="355" r:id="rId21"/>
    <p:sldId id="367" r:id="rId22"/>
    <p:sldId id="368" r:id="rId23"/>
    <p:sldId id="36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41" autoAdjust="0"/>
    <p:restoredTop sz="99829" autoAdjust="0"/>
  </p:normalViewPr>
  <p:slideViewPr>
    <p:cSldViewPr>
      <p:cViewPr varScale="1">
        <p:scale>
          <a:sx n="127" d="100"/>
          <a:sy n="127" d="100"/>
        </p:scale>
        <p:origin x="116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B0DBF-F66D-4CFC-9E61-F7C6D434DC7B}" type="datetimeFigureOut">
              <a:rPr lang="en-US" smtClean="0"/>
              <a:t>1/28/22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3BB31-6C38-4E2B-9AF6-6A2747965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1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3BB31-6C38-4E2B-9AF6-6A2747965F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1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3BB31-6C38-4E2B-9AF6-6A2747965F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27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3BB31-6C38-4E2B-9AF6-6A2747965F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04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45-B259-42C9-AC4F-1A36D6032FC0}" type="datetimeFigureOut">
              <a:rPr lang="en-US" smtClean="0"/>
              <a:t>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7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45-B259-42C9-AC4F-1A36D6032FC0}" type="datetimeFigureOut">
              <a:rPr lang="en-US" smtClean="0"/>
              <a:t>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5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45-B259-42C9-AC4F-1A36D6032FC0}" type="datetimeFigureOut">
              <a:rPr lang="en-US" smtClean="0"/>
              <a:t>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81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45-B259-42C9-AC4F-1A36D6032FC0}" type="datetimeFigureOut">
              <a:rPr lang="en-US" smtClean="0"/>
              <a:t>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2891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45-B259-42C9-AC4F-1A36D6032FC0}" type="datetimeFigureOut">
              <a:rPr lang="en-US" smtClean="0"/>
              <a:t>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08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45-B259-42C9-AC4F-1A36D6032FC0}" type="datetimeFigureOut">
              <a:rPr lang="en-US" smtClean="0"/>
              <a:t>1/28/22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62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45-B259-42C9-AC4F-1A36D6032FC0}" type="datetimeFigureOut">
              <a:rPr lang="en-US" smtClean="0"/>
              <a:t>1/28/22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50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45-B259-42C9-AC4F-1A36D6032FC0}" type="datetimeFigureOut">
              <a:rPr lang="en-US" smtClean="0"/>
              <a:t>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35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45-B259-42C9-AC4F-1A36D6032FC0}" type="datetimeFigureOut">
              <a:rPr lang="en-US" smtClean="0"/>
              <a:t>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0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45-B259-42C9-AC4F-1A36D6032FC0}" type="datetimeFigureOut">
              <a:rPr lang="en-US" smtClean="0"/>
              <a:t>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5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45-B259-42C9-AC4F-1A36D6032FC0}" type="datetimeFigureOut">
              <a:rPr lang="en-US" smtClean="0"/>
              <a:t>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7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45-B259-42C9-AC4F-1A36D6032FC0}" type="datetimeFigureOut">
              <a:rPr lang="en-US" smtClean="0"/>
              <a:t>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1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45-B259-42C9-AC4F-1A36D6032FC0}" type="datetimeFigureOut">
              <a:rPr lang="en-US" smtClean="0"/>
              <a:t>1/28/22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0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45-B259-42C9-AC4F-1A36D6032FC0}" type="datetimeFigureOut">
              <a:rPr lang="en-US" smtClean="0"/>
              <a:t>1/28/22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95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45-B259-42C9-AC4F-1A36D6032FC0}" type="datetimeFigureOut">
              <a:rPr lang="en-US" smtClean="0"/>
              <a:t>1/28/22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3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45-B259-42C9-AC4F-1A36D6032FC0}" type="datetimeFigureOut">
              <a:rPr lang="en-US" smtClean="0"/>
              <a:t>1/28/22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3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45-B259-42C9-AC4F-1A36D6032FC0}" type="datetimeFigureOut">
              <a:rPr lang="en-US" smtClean="0"/>
              <a:t>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464BE45-B259-42C9-AC4F-1A36D6032FC0}" type="datetimeFigureOut">
              <a:rPr lang="en-US" smtClean="0"/>
              <a:t>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Relationship Id="rId9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Simple Linear Regression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50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Regression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447800"/>
            <a:ext cx="7858364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Basics of linear equations</a:t>
            </a:r>
          </a:p>
          <a:p>
            <a:pPr marL="0" indent="0">
              <a:buNone/>
            </a:pPr>
            <a:r>
              <a:rPr lang="en-US" sz="2400" dirty="0"/>
              <a:t>	 Ŷ = </a:t>
            </a:r>
            <a:r>
              <a:rPr lang="en-US" sz="2400" b="1" dirty="0">
                <a:sym typeface="Symbol"/>
              </a:rPr>
              <a:t></a:t>
            </a:r>
            <a:r>
              <a:rPr lang="en-US" sz="2400" b="1" baseline="-25000" dirty="0"/>
              <a:t>0</a:t>
            </a:r>
            <a:r>
              <a:rPr lang="en-US" sz="2400" b="1" dirty="0"/>
              <a:t> + </a:t>
            </a:r>
            <a:r>
              <a:rPr lang="en-US" sz="2400" b="1" dirty="0">
                <a:sym typeface="Symbol"/>
              </a:rPr>
              <a:t></a:t>
            </a:r>
            <a:r>
              <a:rPr lang="en-US" sz="2400" b="1" baseline="-25000" dirty="0"/>
              <a:t>1</a:t>
            </a:r>
            <a:r>
              <a:rPr lang="en-US" sz="2400" dirty="0"/>
              <a:t>X </a:t>
            </a:r>
          </a:p>
          <a:p>
            <a:pPr marL="0" indent="0">
              <a:buNone/>
            </a:pPr>
            <a:r>
              <a:rPr lang="en-US" sz="2400" dirty="0"/>
              <a:t>		…..(or perhaps you know it as y = mx + b)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Ŷ</a:t>
            </a:r>
            <a:r>
              <a:rPr lang="en-US" sz="2400" dirty="0"/>
              <a:t> 	= predicted dependent variable (e.g., popularity)</a:t>
            </a:r>
          </a:p>
          <a:p>
            <a:pPr marL="0" indent="0">
              <a:buNone/>
            </a:pPr>
            <a:r>
              <a:rPr lang="en-US" sz="2400" dirty="0"/>
              <a:t>X	= independent (predictor) variable (e.g., 			relational aggression)</a:t>
            </a:r>
          </a:p>
          <a:p>
            <a:pPr marL="0" indent="0">
              <a:buNone/>
            </a:pPr>
            <a:r>
              <a:rPr lang="en-US" sz="2400" b="1" dirty="0">
                <a:sym typeface="Symbol"/>
              </a:rPr>
              <a:t></a:t>
            </a:r>
            <a:r>
              <a:rPr lang="en-US" sz="2400" b="1" baseline="-25000" dirty="0"/>
              <a:t>1	</a:t>
            </a:r>
            <a:r>
              <a:rPr lang="en-US" sz="2400" dirty="0"/>
              <a:t>= slope </a:t>
            </a:r>
          </a:p>
          <a:p>
            <a:pPr marL="0" indent="0">
              <a:buNone/>
            </a:pPr>
            <a:r>
              <a:rPr lang="en-US" sz="2400" b="1" dirty="0">
                <a:sym typeface="Symbol"/>
              </a:rPr>
              <a:t></a:t>
            </a:r>
            <a:r>
              <a:rPr lang="en-US" sz="2400" b="1" baseline="-25000" dirty="0"/>
              <a:t>0	</a:t>
            </a:r>
            <a:r>
              <a:rPr lang="en-US" sz="2400" dirty="0"/>
              <a:t>= y-intercept</a:t>
            </a:r>
          </a:p>
        </p:txBody>
      </p:sp>
    </p:spTree>
    <p:extLst>
      <p:ext uri="{BB962C8B-B14F-4D97-AF65-F5344CB8AC3E}">
        <p14:creationId xmlns:p14="http://schemas.microsoft.com/office/powerpoint/2010/main" val="2474298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onlinestatbook.com/2/regression/graphics/g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7099"/>
            <a:ext cx="5586411" cy="411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1005" y="4241899"/>
            <a:ext cx="8382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College GPA' = (0.675)(High School GPA) + 1.097</a:t>
            </a:r>
          </a:p>
          <a:p>
            <a:pPr algn="ctr"/>
            <a:r>
              <a:rPr lang="en-US" sz="2400" dirty="0"/>
              <a:t>Ŷ = 0.675 X + 1.097</a:t>
            </a:r>
          </a:p>
          <a:p>
            <a:endParaRPr lang="en-US" sz="2400" dirty="0"/>
          </a:p>
          <a:p>
            <a:r>
              <a:rPr lang="en-US" sz="2400" dirty="0"/>
              <a:t>What would be the predicted GPA of someone with a 3.0 high school GPA?</a:t>
            </a:r>
          </a:p>
          <a:p>
            <a:r>
              <a:rPr lang="en-US" sz="2400" dirty="0"/>
              <a:t>College GPA' = (0.675)(3.0) + 1.097 = 3.122.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5785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onlinestatbook.com/2/regression/graphics/g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002" y="304800"/>
            <a:ext cx="4758795" cy="350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399" y="3848367"/>
            <a:ext cx="8382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College GPA' = (</a:t>
            </a:r>
            <a:r>
              <a:rPr lang="en-US" sz="2400" dirty="0">
                <a:solidFill>
                  <a:srgbClr val="FF0000"/>
                </a:solidFill>
              </a:rPr>
              <a:t>0.675</a:t>
            </a:r>
            <a:r>
              <a:rPr lang="en-US" sz="2400" dirty="0"/>
              <a:t>)(High School GPA) + 1.097</a:t>
            </a:r>
          </a:p>
          <a:p>
            <a:pPr algn="ctr"/>
            <a:r>
              <a:rPr lang="en-US" sz="2400" dirty="0"/>
              <a:t>Ŷ = 0.675 X + 1.097</a:t>
            </a:r>
          </a:p>
          <a:p>
            <a:endParaRPr lang="en-US" sz="2400" dirty="0"/>
          </a:p>
          <a:p>
            <a:r>
              <a:rPr lang="en-US" sz="2400" dirty="0"/>
              <a:t>College GPA' = (0.675)</a:t>
            </a:r>
            <a:r>
              <a:rPr lang="en-US" sz="2400" b="1" dirty="0"/>
              <a:t>(3.0) </a:t>
            </a:r>
            <a:r>
              <a:rPr lang="en-US" sz="2400" dirty="0"/>
              <a:t>+ 1.097 = 3.122.</a:t>
            </a:r>
          </a:p>
          <a:p>
            <a:r>
              <a:rPr lang="en-US" sz="2400" dirty="0"/>
              <a:t>College GPA' = (0.675)</a:t>
            </a:r>
            <a:r>
              <a:rPr lang="en-US" sz="2400" b="1" dirty="0"/>
              <a:t>(2.0) </a:t>
            </a:r>
            <a:r>
              <a:rPr lang="en-US" sz="2400" dirty="0"/>
              <a:t>+ 1.097 = 2.447</a:t>
            </a:r>
          </a:p>
          <a:p>
            <a:endParaRPr lang="en-US" sz="2400" dirty="0"/>
          </a:p>
          <a:p>
            <a:r>
              <a:rPr lang="en-US" sz="2400" dirty="0"/>
              <a:t>3.122 – 2.447=</a:t>
            </a:r>
            <a:r>
              <a:rPr lang="en-US" sz="2400" dirty="0">
                <a:solidFill>
                  <a:srgbClr val="FF0000"/>
                </a:solidFill>
              </a:rPr>
              <a:t>0.675</a:t>
            </a:r>
            <a:r>
              <a:rPr lang="en-US" sz="2400" dirty="0"/>
              <a:t> (slope: change in Y for each 1 </a:t>
            </a:r>
            <a:r>
              <a:rPr lang="en-US" sz="2400" dirty="0" err="1"/>
              <a:t>pt</a:t>
            </a:r>
            <a:r>
              <a:rPr lang="en-US" sz="2400" dirty="0"/>
              <a:t> change in X)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33899" y="1447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251459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399" y="486402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399" y="532569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590436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86B74-655D-0041-9CB1-D34A8EFAE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310" y="457200"/>
            <a:ext cx="7055380" cy="1400530"/>
          </a:xfrm>
        </p:spPr>
        <p:txBody>
          <a:bodyPr/>
          <a:lstStyle/>
          <a:p>
            <a:pPr algn="ctr"/>
            <a:r>
              <a:rPr lang="en-US" dirty="0"/>
              <a:t>Any Questions?</a:t>
            </a:r>
          </a:p>
        </p:txBody>
      </p:sp>
      <p:pic>
        <p:nvPicPr>
          <p:cNvPr id="36866" name="Picture 2" descr="Minion Any Questions Question Mark GIF - Minion Any Questions Question  Question Mark - Discover &amp; Share GIFs">
            <a:extLst>
              <a:ext uri="{FF2B5EF4-FFF2-40B4-BE49-F238E27FC236}">
                <a16:creationId xmlns:a16="http://schemas.microsoft.com/office/drawing/2014/main" id="{C7B187E4-2C0E-BF40-AC9F-C9AA25E71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178" y="1371599"/>
            <a:ext cx="4843644" cy="54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592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in SPSS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Does weekend bedtime predict hours or TV viewing?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Predictor (IV): Week end bed time</a:t>
            </a:r>
          </a:p>
          <a:p>
            <a:pPr marL="0" indent="0">
              <a:buNone/>
            </a:pPr>
            <a:r>
              <a:rPr lang="en-US" sz="2400" dirty="0"/>
              <a:t>Response (DV): hours of TV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i="1" dirty="0"/>
              <a:t>Step 1</a:t>
            </a:r>
            <a:r>
              <a:rPr lang="en-US" sz="2400" dirty="0"/>
              <a:t>:  Specify the null and alternative hypotheses.</a:t>
            </a:r>
            <a:endParaRPr lang="en-US" sz="2400" b="1" dirty="0"/>
          </a:p>
          <a:p>
            <a:pPr lvl="1"/>
            <a:r>
              <a:rPr lang="en-US" sz="2400" dirty="0"/>
              <a:t>Ho: </a:t>
            </a:r>
            <a:r>
              <a:rPr lang="en-US" sz="2400" b="1" dirty="0">
                <a:sym typeface="Symbol"/>
              </a:rPr>
              <a:t></a:t>
            </a:r>
            <a:r>
              <a:rPr lang="en-US" sz="2400" b="1" baseline="-25000" dirty="0"/>
              <a:t>1</a:t>
            </a:r>
            <a:r>
              <a:rPr lang="en-US" sz="2400" dirty="0"/>
              <a:t> = 0</a:t>
            </a:r>
            <a:endParaRPr lang="en-US" sz="2400" b="1" dirty="0"/>
          </a:p>
          <a:p>
            <a:pPr lvl="1"/>
            <a:r>
              <a:rPr lang="en-US" sz="2400" dirty="0"/>
              <a:t>Ha: </a:t>
            </a:r>
            <a:r>
              <a:rPr lang="en-US" sz="2400" b="1" dirty="0">
                <a:sym typeface="Symbol"/>
              </a:rPr>
              <a:t></a:t>
            </a:r>
            <a:r>
              <a:rPr lang="en-US" sz="2400" b="1" baseline="-25000" dirty="0"/>
              <a:t>1</a:t>
            </a:r>
            <a:r>
              <a:rPr lang="en-US" sz="2400" dirty="0"/>
              <a:t> </a:t>
            </a:r>
            <a:r>
              <a:rPr lang="en-US" sz="2400" dirty="0">
                <a:sym typeface="Symbol"/>
              </a:rPr>
              <a:t></a:t>
            </a:r>
            <a:r>
              <a:rPr lang="en-US" sz="2400" dirty="0"/>
              <a:t> 0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i="1" dirty="0"/>
              <a:t>Step 2</a:t>
            </a:r>
            <a:r>
              <a:rPr lang="en-US" sz="2400" dirty="0"/>
              <a:t>:  Designate the rejection region by selecting </a:t>
            </a:r>
            <a:r>
              <a:rPr lang="en-US" sz="2400" dirty="0">
                <a:sym typeface="Symbol"/>
              </a:rPr>
              <a:t> = .05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i="1" dirty="0"/>
              <a:t>Step 3</a:t>
            </a:r>
            <a:r>
              <a:rPr lang="en-US" sz="2400" dirty="0"/>
              <a:t>:  Will judge significance using p-value method!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2919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in RC: WE bed &amp; TV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7874FD-4B42-A34F-9C5A-DF226AE07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08" y="1142998"/>
            <a:ext cx="6371002" cy="5687568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EDE87E1E-B858-BD4A-9CE3-BCD7AC35B592}"/>
              </a:ext>
            </a:extLst>
          </p:cNvPr>
          <p:cNvSpPr/>
          <p:nvPr/>
        </p:nvSpPr>
        <p:spPr>
          <a:xfrm>
            <a:off x="4724400" y="3429000"/>
            <a:ext cx="8382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133CC36C-6890-3D40-80E7-31C1D79670CE}"/>
              </a:ext>
            </a:extLst>
          </p:cNvPr>
          <p:cNvSpPr/>
          <p:nvPr/>
        </p:nvSpPr>
        <p:spPr>
          <a:xfrm>
            <a:off x="6561992" y="3429000"/>
            <a:ext cx="829408" cy="304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3558C9CC-18EA-9D41-906D-FDFD598C1267}"/>
              </a:ext>
            </a:extLst>
          </p:cNvPr>
          <p:cNvSpPr/>
          <p:nvPr/>
        </p:nvSpPr>
        <p:spPr>
          <a:xfrm>
            <a:off x="3505200" y="1853248"/>
            <a:ext cx="762000" cy="28035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5B621930-A8DF-5B44-AD92-39BEC70881F4}"/>
              </a:ext>
            </a:extLst>
          </p:cNvPr>
          <p:cNvSpPr/>
          <p:nvPr/>
        </p:nvSpPr>
        <p:spPr>
          <a:xfrm>
            <a:off x="3505200" y="6272848"/>
            <a:ext cx="1143000" cy="28035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B1EFC317-28A3-DC42-B8B0-ACE04D95A4AE}"/>
              </a:ext>
            </a:extLst>
          </p:cNvPr>
          <p:cNvSpPr/>
          <p:nvPr/>
        </p:nvSpPr>
        <p:spPr>
          <a:xfrm>
            <a:off x="3505200" y="5992496"/>
            <a:ext cx="1143000" cy="28035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E872E7BE-F4D6-CE4C-8CEB-61E2E9000FA3}"/>
              </a:ext>
            </a:extLst>
          </p:cNvPr>
          <p:cNvSpPr/>
          <p:nvPr/>
        </p:nvSpPr>
        <p:spPr>
          <a:xfrm>
            <a:off x="7391400" y="3429000"/>
            <a:ext cx="829408" cy="304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2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up results of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Weekend bedtime was a significant predictor of television viewing, F (</a:t>
            </a:r>
            <a:r>
              <a:rPr lang="en-US" dirty="0">
                <a:solidFill>
                  <a:srgbClr val="FF0000"/>
                </a:solidFill>
              </a:rPr>
              <a:t>1, 28</a:t>
            </a:r>
            <a:r>
              <a:rPr lang="en-US" dirty="0"/>
              <a:t>) = </a:t>
            </a:r>
            <a:r>
              <a:rPr lang="en-US" dirty="0">
                <a:solidFill>
                  <a:srgbClr val="FF0000"/>
                </a:solidFill>
              </a:rPr>
              <a:t>7.94</a:t>
            </a:r>
            <a:r>
              <a:rPr lang="en-US" dirty="0"/>
              <a:t>, p = .01, r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.2209</a:t>
            </a:r>
            <a:r>
              <a:rPr lang="en-US" dirty="0"/>
              <a:t>. The r</a:t>
            </a:r>
            <a:r>
              <a:rPr lang="en-US" baseline="30000" dirty="0"/>
              <a:t>2</a:t>
            </a:r>
            <a:r>
              <a:rPr lang="en-US" dirty="0"/>
              <a:t> indicates that weekend bedtime explains 22.09% of the variance in TV viewing. The slope of the regression equation was significant (β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dirty="0">
                <a:solidFill>
                  <a:srgbClr val="632523"/>
                </a:solidFill>
              </a:rPr>
              <a:t>0.4291</a:t>
            </a:r>
            <a:r>
              <a:rPr lang="en-US" dirty="0"/>
              <a:t>, p = .01) and indicated that people who went to sleep later tended to watch more TV (shame!).  The regression equation relating weekend bedtime and TV viewing was:</a:t>
            </a:r>
          </a:p>
          <a:p>
            <a:pPr marL="0" indent="0">
              <a:buNone/>
            </a:pPr>
            <a:r>
              <a:rPr lang="en-US" dirty="0"/>
              <a:t>TV = </a:t>
            </a:r>
            <a:r>
              <a:rPr lang="en-US" dirty="0">
                <a:solidFill>
                  <a:srgbClr val="632523"/>
                </a:solidFill>
              </a:rPr>
              <a:t>-5.0234 </a:t>
            </a:r>
            <a:r>
              <a:rPr lang="en-US" dirty="0"/>
              <a:t>+ </a:t>
            </a:r>
            <a:r>
              <a:rPr lang="en-US" dirty="0">
                <a:solidFill>
                  <a:srgbClr val="632523"/>
                </a:solidFill>
              </a:rPr>
              <a:t>.4291</a:t>
            </a:r>
            <a:r>
              <a:rPr lang="en-US" dirty="0"/>
              <a:t>(WE).</a:t>
            </a:r>
          </a:p>
        </p:txBody>
      </p:sp>
    </p:spTree>
    <p:extLst>
      <p:ext uri="{BB962C8B-B14F-4D97-AF65-F5344CB8AC3E}">
        <p14:creationId xmlns:p14="http://schemas.microsoft.com/office/powerpoint/2010/main" val="697634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229600" cy="1143000"/>
          </a:xfrm>
        </p:spPr>
        <p:txBody>
          <a:bodyPr/>
          <a:lstStyle/>
          <a:p>
            <a:r>
              <a:rPr lang="en-US" dirty="0"/>
              <a:t>Real data examples</a:t>
            </a:r>
          </a:p>
        </p:txBody>
      </p:sp>
    </p:spTree>
    <p:extLst>
      <p:ext uri="{BB962C8B-B14F-4D97-AF65-F5344CB8AC3E}">
        <p14:creationId xmlns:p14="http://schemas.microsoft.com/office/powerpoint/2010/main" val="2506189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57" y="2969"/>
            <a:ext cx="6987702" cy="2713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95" y="2994320"/>
            <a:ext cx="7173788" cy="268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6879" y="5680520"/>
            <a:ext cx="7902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-What is R</a:t>
            </a:r>
            <a:r>
              <a:rPr lang="en-US" sz="2000" baseline="30000" dirty="0"/>
              <a:t>2</a:t>
            </a:r>
            <a:r>
              <a:rPr lang="en-US" sz="2000" dirty="0"/>
              <a:t>?</a:t>
            </a:r>
          </a:p>
          <a:p>
            <a:r>
              <a:rPr lang="en-US" sz="2000" dirty="0"/>
              <a:t>-What is the standardized slope? </a:t>
            </a:r>
          </a:p>
          <a:p>
            <a:r>
              <a:rPr lang="en-US" sz="2000" dirty="0"/>
              <a:t>-What does the standardized slope suggest about change in X vs. Y?</a:t>
            </a:r>
          </a:p>
        </p:txBody>
      </p:sp>
      <p:sp>
        <p:nvSpPr>
          <p:cNvPr id="2" name="Rectangle 1"/>
          <p:cNvSpPr/>
          <p:nvPr/>
        </p:nvSpPr>
        <p:spPr>
          <a:xfrm>
            <a:off x="866879" y="2994320"/>
            <a:ext cx="5914921" cy="282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97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"/>
            <a:ext cx="7039828" cy="3165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352800"/>
            <a:ext cx="7855595" cy="217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68052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-Is self-esteem more strongly related to positivity or to negativity?</a:t>
            </a:r>
          </a:p>
          <a:p>
            <a:r>
              <a:rPr lang="en-US" sz="2000" dirty="0"/>
              <a:t>-Calculate and interpret R</a:t>
            </a:r>
            <a:r>
              <a:rPr lang="en-US" sz="2000" baseline="30000" dirty="0"/>
              <a:t>2</a:t>
            </a:r>
            <a:r>
              <a:rPr lang="en-US" sz="2000" dirty="0"/>
              <a:t> for the association between self-esteem and positivity</a:t>
            </a:r>
          </a:p>
        </p:txBody>
      </p:sp>
    </p:spTree>
    <p:extLst>
      <p:ext uri="{BB962C8B-B14F-4D97-AF65-F5344CB8AC3E}">
        <p14:creationId xmlns:p14="http://schemas.microsoft.com/office/powerpoint/2010/main" val="136799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Online Dating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Match.com is launching their new dating technology “Love speak” which allows users to post messages to other users’ profiles. They want to know if posting increases the number of in-person dates. They collect a sample of 8 online daters and measure the number of posts they make and the number of in-person dates they go on over the course of a month. Conduct a regression analysis to determine if LS posts significantly predict in person dates. Set alpha at .05</a:t>
            </a:r>
          </a:p>
        </p:txBody>
      </p:sp>
    </p:spTree>
    <p:extLst>
      <p:ext uri="{BB962C8B-B14F-4D97-AF65-F5344CB8AC3E}">
        <p14:creationId xmlns:p14="http://schemas.microsoft.com/office/powerpoint/2010/main" val="2537443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800"/>
            <a:ext cx="6993818" cy="629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65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229600" cy="1143000"/>
          </a:xfrm>
        </p:spPr>
        <p:txBody>
          <a:bodyPr/>
          <a:lstStyle/>
          <a:p>
            <a:r>
              <a:rPr lang="en-US" dirty="0"/>
              <a:t>Predicting COVID violations</a:t>
            </a:r>
          </a:p>
        </p:txBody>
      </p:sp>
    </p:spTree>
    <p:extLst>
      <p:ext uri="{BB962C8B-B14F-4D97-AF65-F5344CB8AC3E}">
        <p14:creationId xmlns:p14="http://schemas.microsoft.com/office/powerpoint/2010/main" val="3366274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COVID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Use the data we collected in class last time to determine whether any of the variables we collected predict COVID violations?</a:t>
            </a:r>
          </a:p>
          <a:p>
            <a:pPr lvl="1"/>
            <a:r>
              <a:rPr lang="en-US" sz="2000" b="1" dirty="0">
                <a:solidFill>
                  <a:schemeClr val="accent2"/>
                </a:solidFill>
              </a:rPr>
              <a:t>Analyze</a:t>
            </a:r>
            <a:r>
              <a:rPr lang="en-US" sz="2000" b="1" dirty="0"/>
              <a:t> → </a:t>
            </a:r>
            <a:r>
              <a:rPr lang="en-US" sz="2000" b="1" dirty="0">
                <a:solidFill>
                  <a:schemeClr val="accent2"/>
                </a:solidFill>
              </a:rPr>
              <a:t>Regression</a:t>
            </a:r>
            <a:r>
              <a:rPr lang="en-US" sz="2000" b="1" dirty="0"/>
              <a:t> → </a:t>
            </a:r>
            <a:r>
              <a:rPr lang="en-US" sz="2000" b="1" dirty="0">
                <a:solidFill>
                  <a:schemeClr val="accent2"/>
                </a:solidFill>
              </a:rPr>
              <a:t>Linear</a:t>
            </a:r>
            <a:r>
              <a:rPr lang="en-US" sz="2000" dirty="0"/>
              <a:t> </a:t>
            </a:r>
          </a:p>
          <a:p>
            <a:pPr lvl="1"/>
            <a:r>
              <a:rPr lang="en-US" sz="2200" dirty="0"/>
              <a:t>One variable at a time</a:t>
            </a:r>
          </a:p>
          <a:p>
            <a:pPr lvl="1"/>
            <a:r>
              <a:rPr lang="en-US" sz="2200" dirty="0"/>
              <a:t>Is COVID violations going to be the dependent or independent variable?</a:t>
            </a:r>
          </a:p>
        </p:txBody>
      </p:sp>
    </p:spTree>
    <p:extLst>
      <p:ext uri="{BB962C8B-B14F-4D97-AF65-F5344CB8AC3E}">
        <p14:creationId xmlns:p14="http://schemas.microsoft.com/office/powerpoint/2010/main" val="2098899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Happiness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Use the data in the happiness data set to determine whether any of these variables predict happiness?</a:t>
            </a:r>
          </a:p>
          <a:p>
            <a:pPr lvl="1"/>
            <a:r>
              <a:rPr lang="en-US" sz="2000" b="1" dirty="0">
                <a:solidFill>
                  <a:schemeClr val="accent2"/>
                </a:solidFill>
              </a:rPr>
              <a:t>Analyze</a:t>
            </a:r>
            <a:r>
              <a:rPr lang="en-US" sz="2000" b="1" dirty="0"/>
              <a:t> → </a:t>
            </a:r>
            <a:r>
              <a:rPr lang="en-US" sz="2000" b="1" dirty="0">
                <a:solidFill>
                  <a:schemeClr val="accent2"/>
                </a:solidFill>
              </a:rPr>
              <a:t>Regression</a:t>
            </a:r>
            <a:r>
              <a:rPr lang="en-US" sz="2000" b="1" dirty="0"/>
              <a:t> → </a:t>
            </a:r>
            <a:r>
              <a:rPr lang="en-US" sz="2000" b="1" dirty="0">
                <a:solidFill>
                  <a:schemeClr val="accent2"/>
                </a:solidFill>
              </a:rPr>
              <a:t>Linear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One variable at a time</a:t>
            </a: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53343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Data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914400"/>
          <a:ext cx="8000995" cy="2819400"/>
        </p:xfrm>
        <a:graphic>
          <a:graphicData uri="http://schemas.openxmlformats.org/drawingml/2006/table">
            <a:tbl>
              <a:tblPr/>
              <a:tblGrid>
                <a:gridCol w="1371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/>
                          <a:ea typeface="Times New Roman"/>
                        </a:rPr>
                        <a:t>x (#posts)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/>
                          <a:ea typeface="Times New Roman"/>
                        </a:rPr>
                        <a:t>y (# in person dates)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/>
                          <a:ea typeface="Times New Roman"/>
                        </a:rPr>
                        <a:t>x</a:t>
                      </a:r>
                      <a:r>
                        <a:rPr lang="en-US" sz="1800" b="0" baseline="30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/>
                          <a:ea typeface="Times New Roman"/>
                        </a:rPr>
                        <a:t>y</a:t>
                      </a:r>
                      <a:r>
                        <a:rPr lang="en-US" sz="1800" b="0" baseline="30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effectLst/>
                          <a:latin typeface="Times New Roman"/>
                          <a:ea typeface="Times New Roman"/>
                        </a:rPr>
                        <a:t>xy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3886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Conduct a hypothesis test, steps 1 - 8</a:t>
            </a:r>
          </a:p>
        </p:txBody>
      </p:sp>
    </p:spTree>
    <p:extLst>
      <p:ext uri="{BB962C8B-B14F-4D97-AF65-F5344CB8AC3E}">
        <p14:creationId xmlns:p14="http://schemas.microsoft.com/office/powerpoint/2010/main" val="3903790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Online Dating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4038600"/>
            <a:ext cx="8229600" cy="220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/>
              <a:t>Step 1</a:t>
            </a:r>
            <a:r>
              <a:rPr lang="en-US" sz="2400" dirty="0"/>
              <a:t>:  Specify the null and alternative hypotheses.</a:t>
            </a:r>
            <a:endParaRPr lang="en-US" sz="2400" b="1" dirty="0"/>
          </a:p>
          <a:p>
            <a:pPr lvl="1"/>
            <a:r>
              <a:rPr lang="en-US" sz="2400" dirty="0"/>
              <a:t>Ho: </a:t>
            </a:r>
            <a:r>
              <a:rPr lang="en-US" sz="2400" dirty="0">
                <a:sym typeface="Symbol"/>
              </a:rPr>
              <a:t>b</a:t>
            </a:r>
            <a:r>
              <a:rPr lang="en-US" sz="2400" dirty="0"/>
              <a:t> = 0</a:t>
            </a:r>
            <a:r>
              <a:rPr lang="en-US" sz="2400" b="1" dirty="0"/>
              <a:t>; </a:t>
            </a:r>
            <a:r>
              <a:rPr lang="en-US" sz="2400" dirty="0"/>
              <a:t>Ha: </a:t>
            </a:r>
            <a:r>
              <a:rPr lang="en-US" sz="2400" dirty="0">
                <a:sym typeface="Symbol"/>
              </a:rPr>
              <a:t>b</a:t>
            </a:r>
            <a:r>
              <a:rPr lang="en-US" sz="2400" dirty="0"/>
              <a:t> </a:t>
            </a:r>
            <a:r>
              <a:rPr lang="en-US" sz="2400" dirty="0">
                <a:sym typeface="Symbol"/>
              </a:rPr>
              <a:t></a:t>
            </a:r>
            <a:r>
              <a:rPr lang="en-US" sz="2400" dirty="0"/>
              <a:t> 0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i="1" dirty="0"/>
              <a:t>Step 2</a:t>
            </a:r>
            <a:r>
              <a:rPr lang="en-US" sz="2400" dirty="0"/>
              <a:t>:  Designate the rejection region by selecting </a:t>
            </a:r>
            <a:r>
              <a:rPr lang="en-US" sz="2400" dirty="0">
                <a:sym typeface="Symbol"/>
              </a:rPr>
              <a:t> = .05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i="1" dirty="0"/>
              <a:t>Step 3</a:t>
            </a:r>
            <a:r>
              <a:rPr lang="en-US" sz="2400" dirty="0"/>
              <a:t>:  Obtain and F critical value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df</a:t>
            </a:r>
            <a:r>
              <a:rPr lang="en-US" sz="2400" dirty="0"/>
              <a:t> (1, n-2) = (1, 6); </a:t>
            </a:r>
            <a:r>
              <a:rPr lang="en-US" sz="2400" dirty="0" err="1"/>
              <a:t>Fcrit</a:t>
            </a:r>
            <a:r>
              <a:rPr lang="en-US" sz="2400" dirty="0"/>
              <a:t> = 5.99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C4D5947-DACE-EA48-A74D-4FE75044CBD7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914400"/>
          <a:ext cx="8000995" cy="2819400"/>
        </p:xfrm>
        <a:graphic>
          <a:graphicData uri="http://schemas.openxmlformats.org/drawingml/2006/table">
            <a:tbl>
              <a:tblPr/>
              <a:tblGrid>
                <a:gridCol w="1371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/>
                          <a:ea typeface="Times New Roman"/>
                        </a:rPr>
                        <a:t>x (#posts)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/>
                          <a:ea typeface="Times New Roman"/>
                        </a:rPr>
                        <a:t>y (# in person dates)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/>
                          <a:ea typeface="Times New Roman"/>
                        </a:rPr>
                        <a:t>x</a:t>
                      </a:r>
                      <a:r>
                        <a:rPr lang="en-US" sz="1800" b="0" baseline="30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/>
                          <a:ea typeface="Times New Roman"/>
                        </a:rPr>
                        <a:t>y</a:t>
                      </a:r>
                      <a:r>
                        <a:rPr lang="en-US" sz="1800" b="0" baseline="30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effectLst/>
                          <a:latin typeface="Times New Roman"/>
                          <a:ea typeface="Times New Roman"/>
                        </a:rPr>
                        <a:t>xy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</a:t>
                      </a:r>
                      <a:r>
                        <a:rPr lang="en-US" sz="18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x = 64</a:t>
                      </a:r>
                      <a:endParaRPr 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</a:t>
                      </a:r>
                      <a:r>
                        <a:rPr lang="en-US" sz="18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y = 32</a:t>
                      </a:r>
                      <a:endParaRPr 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</a:t>
                      </a:r>
                      <a:r>
                        <a:rPr lang="en-US" sz="18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(x</a:t>
                      </a:r>
                      <a:r>
                        <a:rPr lang="en-US" sz="1800" b="0" baseline="300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8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) = 576</a:t>
                      </a:r>
                      <a:endParaRPr 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</a:t>
                      </a:r>
                      <a:r>
                        <a:rPr lang="en-US" sz="18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(y</a:t>
                      </a:r>
                      <a:r>
                        <a:rPr lang="en-US" sz="1800" b="0" baseline="300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8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) = 164</a:t>
                      </a:r>
                      <a:endParaRPr 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</a:t>
                      </a:r>
                      <a:r>
                        <a:rPr lang="en-US" sz="18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800" b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xy</a:t>
                      </a:r>
                      <a:r>
                        <a:rPr lang="en-US" sz="18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) = 292</a:t>
                      </a:r>
                      <a:endParaRPr 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41E823B-70DB-B245-9C49-F40521680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51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Online Dating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990601"/>
          <a:ext cx="8000995" cy="914400"/>
        </p:xfrm>
        <a:graphic>
          <a:graphicData uri="http://schemas.openxmlformats.org/drawingml/2006/table">
            <a:tbl>
              <a:tblPr/>
              <a:tblGrid>
                <a:gridCol w="1371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imes New Roman"/>
                          <a:ea typeface="Times New Roman"/>
                        </a:rPr>
                        <a:t>x (#posts)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imes New Roman"/>
                          <a:ea typeface="Times New Roman"/>
                        </a:rPr>
                        <a:t>y (# in person dates)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imes New Roman"/>
                          <a:ea typeface="Times New Roman"/>
                        </a:rPr>
                        <a:t>x</a:t>
                      </a:r>
                      <a:r>
                        <a:rPr lang="en-US" sz="2000" b="0" baseline="30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imes New Roman"/>
                          <a:ea typeface="Times New Roman"/>
                        </a:rPr>
                        <a:t>y</a:t>
                      </a:r>
                      <a:r>
                        <a:rPr lang="en-US" sz="2000" b="0" baseline="30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/>
                          <a:ea typeface="Times New Roman"/>
                        </a:rPr>
                        <a:t>xy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</a:t>
                      </a:r>
                      <a:r>
                        <a:rPr lang="en-US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x = 64</a:t>
                      </a:r>
                      <a:endParaRPr 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</a:t>
                      </a:r>
                      <a:r>
                        <a:rPr lang="en-US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y = 32</a:t>
                      </a:r>
                      <a:endParaRPr 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</a:t>
                      </a:r>
                      <a:r>
                        <a:rPr lang="en-US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(x</a:t>
                      </a:r>
                      <a:r>
                        <a:rPr lang="en-US" sz="2000" b="0" baseline="300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) = 576</a:t>
                      </a:r>
                      <a:endParaRPr 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</a:t>
                      </a:r>
                      <a:r>
                        <a:rPr lang="en-US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(y</a:t>
                      </a:r>
                      <a:r>
                        <a:rPr lang="en-US" sz="2000" b="0" baseline="300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) = 164</a:t>
                      </a:r>
                      <a:endParaRPr 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</a:t>
                      </a:r>
                      <a:r>
                        <a:rPr lang="en-US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2000" b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xy</a:t>
                      </a:r>
                      <a:r>
                        <a:rPr lang="en-US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) = 292</a:t>
                      </a:r>
                      <a:endParaRPr 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72562" y="3276600"/>
          <a:ext cx="342404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3" imgW="1612800" imgH="1218960" progId="Equation.3">
                  <p:embed/>
                </p:oleObj>
              </mc:Choice>
              <mc:Fallback>
                <p:oleObj name="Equation" r:id="rId3" imgW="1612800" imgH="121896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562" y="3276600"/>
                        <a:ext cx="342404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039762" y="3200400"/>
          <a:ext cx="2971800" cy="2902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1358640" imgH="1320480" progId="Equation.3">
                  <p:embed/>
                </p:oleObj>
              </mc:Choice>
              <mc:Fallback>
                <p:oleObj name="Equation" r:id="rId5" imgW="1358640" imgH="132048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9762" y="3200400"/>
                        <a:ext cx="2971800" cy="29021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" y="1981200"/>
            <a:ext cx="45063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400" b="1" dirty="0"/>
          </a:p>
          <a:p>
            <a:r>
              <a:rPr lang="en-US" sz="2400" b="1" dirty="0"/>
              <a:t>Find the regression equation: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383C9C-3988-0449-AA04-6E7F2FE5DC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72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Online Dating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2286000"/>
            <a:ext cx="7924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Find the regression equation:</a:t>
            </a:r>
          </a:p>
          <a:p>
            <a:endParaRPr lang="en-US" sz="2400" dirty="0"/>
          </a:p>
          <a:p>
            <a:r>
              <a:rPr lang="en-US" sz="2400" b="1" i="1" dirty="0">
                <a:sym typeface="Symbol"/>
              </a:rPr>
              <a:t>Slope (b)</a:t>
            </a:r>
            <a:r>
              <a:rPr lang="en-US" sz="2400" dirty="0"/>
              <a:t>	=	SP / </a:t>
            </a:r>
            <a:r>
              <a:rPr lang="en-US" sz="2400" dirty="0" err="1"/>
              <a:t>SSx</a:t>
            </a:r>
            <a:r>
              <a:rPr lang="en-US" sz="2400" dirty="0"/>
              <a:t>		</a:t>
            </a:r>
          </a:p>
          <a:p>
            <a:r>
              <a:rPr lang="en-US" sz="2400" dirty="0"/>
              <a:t>		=	36/64		</a:t>
            </a:r>
          </a:p>
          <a:p>
            <a:r>
              <a:rPr lang="en-US" sz="2400" dirty="0"/>
              <a:t>		=	.56	</a:t>
            </a:r>
          </a:p>
          <a:p>
            <a:endParaRPr lang="en-US" sz="2400" dirty="0"/>
          </a:p>
          <a:p>
            <a:r>
              <a:rPr lang="en-US" sz="2400" b="1" i="1" dirty="0">
                <a:sym typeface="Symbol"/>
              </a:rPr>
              <a:t>Intercept (a)	</a:t>
            </a:r>
            <a:r>
              <a:rPr lang="en-US" sz="2400" dirty="0"/>
              <a:t>=	M</a:t>
            </a:r>
            <a:r>
              <a:rPr lang="en-US" sz="2400" baseline="-25000" dirty="0"/>
              <a:t>y</a:t>
            </a:r>
            <a:r>
              <a:rPr lang="en-US" sz="2400" dirty="0"/>
              <a:t> – (</a:t>
            </a:r>
            <a:r>
              <a:rPr lang="en-US" sz="2400" b="1" dirty="0">
                <a:sym typeface="Symbol"/>
              </a:rPr>
              <a:t>b</a:t>
            </a:r>
            <a:r>
              <a:rPr lang="en-US" sz="2400" b="1" dirty="0"/>
              <a:t>* </a:t>
            </a:r>
            <a:r>
              <a:rPr lang="en-US" sz="2400" dirty="0" err="1"/>
              <a:t>M</a:t>
            </a:r>
            <a:r>
              <a:rPr lang="en-US" sz="2400" baseline="-25000" dirty="0" err="1"/>
              <a:t>x</a:t>
            </a:r>
            <a:r>
              <a:rPr lang="en-US" sz="2400" dirty="0"/>
              <a:t>) 	</a:t>
            </a:r>
          </a:p>
          <a:p>
            <a:r>
              <a:rPr lang="en-US" sz="2400" dirty="0"/>
              <a:t>		=	4 – (</a:t>
            </a:r>
            <a:r>
              <a:rPr lang="en-US" sz="2400" b="1" dirty="0">
                <a:sym typeface="Symbol"/>
              </a:rPr>
              <a:t>.56</a:t>
            </a:r>
            <a:r>
              <a:rPr lang="en-US" sz="2400" b="1" dirty="0"/>
              <a:t>* </a:t>
            </a:r>
            <a:r>
              <a:rPr lang="en-US" sz="2400" dirty="0"/>
              <a:t>8) 	</a:t>
            </a:r>
          </a:p>
          <a:p>
            <a:r>
              <a:rPr lang="en-US" sz="2400" dirty="0"/>
              <a:t>		=	-.48</a:t>
            </a:r>
          </a:p>
          <a:p>
            <a:r>
              <a:rPr lang="en-US" sz="2400" dirty="0"/>
              <a:t>	</a:t>
            </a:r>
          </a:p>
          <a:p>
            <a:pPr algn="ctr"/>
            <a:r>
              <a:rPr lang="en-US" sz="2800" dirty="0"/>
              <a:t>Ŷ= 0.56X - 0.48</a:t>
            </a:r>
          </a:p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019800" y="4495800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My=4    </a:t>
            </a:r>
            <a:r>
              <a:rPr lang="en-US" sz="2400" dirty="0" err="1"/>
              <a:t>Mx</a:t>
            </a:r>
            <a:r>
              <a:rPr lang="en-US" sz="2400" dirty="0"/>
              <a:t>=8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4EA1C4A-1DC7-9B49-9CC1-04CD9E2D055C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990601"/>
          <a:ext cx="8000995" cy="914400"/>
        </p:xfrm>
        <a:graphic>
          <a:graphicData uri="http://schemas.openxmlformats.org/drawingml/2006/table">
            <a:tbl>
              <a:tblPr/>
              <a:tblGrid>
                <a:gridCol w="1371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imes New Roman"/>
                          <a:ea typeface="Times New Roman"/>
                        </a:rPr>
                        <a:t>x (#posts)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imes New Roman"/>
                          <a:ea typeface="Times New Roman"/>
                        </a:rPr>
                        <a:t>y (# in person dates)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imes New Roman"/>
                          <a:ea typeface="Times New Roman"/>
                        </a:rPr>
                        <a:t>x</a:t>
                      </a:r>
                      <a:r>
                        <a:rPr lang="en-US" sz="2000" b="0" baseline="30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imes New Roman"/>
                          <a:ea typeface="Times New Roman"/>
                        </a:rPr>
                        <a:t>y</a:t>
                      </a:r>
                      <a:r>
                        <a:rPr lang="en-US" sz="2000" b="0" baseline="30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/>
                          <a:ea typeface="Times New Roman"/>
                        </a:rPr>
                        <a:t>xy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</a:t>
                      </a:r>
                      <a:r>
                        <a:rPr lang="en-US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x = 64</a:t>
                      </a:r>
                      <a:endParaRPr 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</a:t>
                      </a:r>
                      <a:r>
                        <a:rPr lang="en-US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y = 32</a:t>
                      </a:r>
                      <a:endParaRPr 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</a:t>
                      </a:r>
                      <a:r>
                        <a:rPr lang="en-US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(x</a:t>
                      </a:r>
                      <a:r>
                        <a:rPr lang="en-US" sz="2000" b="0" baseline="300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) = 576</a:t>
                      </a:r>
                      <a:endParaRPr 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</a:t>
                      </a:r>
                      <a:r>
                        <a:rPr lang="en-US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(y</a:t>
                      </a:r>
                      <a:r>
                        <a:rPr lang="en-US" sz="2000" b="0" baseline="300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) = 164</a:t>
                      </a:r>
                      <a:endParaRPr 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</a:t>
                      </a:r>
                      <a:r>
                        <a:rPr lang="en-US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2000" b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xy</a:t>
                      </a:r>
                      <a:r>
                        <a:rPr lang="en-US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) = 292</a:t>
                      </a:r>
                      <a:endParaRPr 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A30972D-413F-C84D-BA97-D9B789A46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37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Online Dating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22098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Find r</a:t>
            </a:r>
            <a:r>
              <a:rPr lang="en-US" sz="2000" b="1" baseline="30000" dirty="0"/>
              <a:t>2</a:t>
            </a:r>
            <a:r>
              <a:rPr lang="en-US" sz="2000" b="1" dirty="0"/>
              <a:t>:</a:t>
            </a:r>
          </a:p>
          <a:p>
            <a:endParaRPr lang="en-US" sz="2000" dirty="0"/>
          </a:p>
          <a:p>
            <a:r>
              <a:rPr lang="en-US" sz="2000" dirty="0"/>
              <a:t>SP= 36	</a:t>
            </a:r>
            <a:r>
              <a:rPr lang="en-US" sz="2000" dirty="0" err="1"/>
              <a:t>SSx</a:t>
            </a:r>
            <a:r>
              <a:rPr lang="en-US" sz="2000" dirty="0"/>
              <a:t> = 64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48640" y="4495800"/>
          <a:ext cx="5775960" cy="1161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3" imgW="3022560" imgH="609480" progId="Equation.3">
                  <p:embed/>
                </p:oleObj>
              </mc:Choice>
              <mc:Fallback>
                <p:oleObj name="Equation" r:id="rId3" imgW="3022560" imgH="60948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4495800"/>
                        <a:ext cx="5775960" cy="11611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33400" y="3269317"/>
          <a:ext cx="6321426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5" imgW="3670200" imgH="507960" progId="Equation.3">
                  <p:embed/>
                </p:oleObj>
              </mc:Choice>
              <mc:Fallback>
                <p:oleObj name="Equation" r:id="rId5" imgW="3670200" imgH="50796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69317"/>
                        <a:ext cx="6321426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33400" y="5638800"/>
          <a:ext cx="1981200" cy="519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7" imgW="965160" imgH="253800" progId="Equation.3">
                  <p:embed/>
                </p:oleObj>
              </mc:Choice>
              <mc:Fallback>
                <p:oleObj name="Equation" r:id="rId7" imgW="965160" imgH="2538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3400" y="5638800"/>
                        <a:ext cx="1981200" cy="519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64C83F0-4FC9-9F4A-93E9-D23946A3CB64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990601"/>
          <a:ext cx="8000995" cy="914400"/>
        </p:xfrm>
        <a:graphic>
          <a:graphicData uri="http://schemas.openxmlformats.org/drawingml/2006/table">
            <a:tbl>
              <a:tblPr/>
              <a:tblGrid>
                <a:gridCol w="1371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imes New Roman"/>
                          <a:ea typeface="Times New Roman"/>
                        </a:rPr>
                        <a:t>x (#posts)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imes New Roman"/>
                          <a:ea typeface="Times New Roman"/>
                        </a:rPr>
                        <a:t>y (# in person dates)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imes New Roman"/>
                          <a:ea typeface="Times New Roman"/>
                        </a:rPr>
                        <a:t>x</a:t>
                      </a:r>
                      <a:r>
                        <a:rPr lang="en-US" sz="2000" b="0" baseline="30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imes New Roman"/>
                          <a:ea typeface="Times New Roman"/>
                        </a:rPr>
                        <a:t>y</a:t>
                      </a:r>
                      <a:r>
                        <a:rPr lang="en-US" sz="2000" b="0" baseline="30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/>
                          <a:ea typeface="Times New Roman"/>
                        </a:rPr>
                        <a:t>xy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</a:t>
                      </a:r>
                      <a:r>
                        <a:rPr lang="en-US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x = 64</a:t>
                      </a:r>
                      <a:endParaRPr 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</a:t>
                      </a:r>
                      <a:r>
                        <a:rPr lang="en-US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y = 32</a:t>
                      </a:r>
                      <a:endParaRPr 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</a:t>
                      </a:r>
                      <a:r>
                        <a:rPr lang="en-US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(x</a:t>
                      </a:r>
                      <a:r>
                        <a:rPr lang="en-US" sz="2000" b="0" baseline="300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) = 576</a:t>
                      </a:r>
                      <a:endParaRPr 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</a:t>
                      </a:r>
                      <a:r>
                        <a:rPr lang="en-US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(y</a:t>
                      </a:r>
                      <a:r>
                        <a:rPr lang="en-US" sz="2000" b="0" baseline="300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) = 164</a:t>
                      </a:r>
                      <a:endParaRPr 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</a:t>
                      </a:r>
                      <a:r>
                        <a:rPr lang="en-US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2000" b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xy</a:t>
                      </a:r>
                      <a:r>
                        <a:rPr lang="en-US" sz="20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) = 292</a:t>
                      </a:r>
                      <a:endParaRPr 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C5A4DE4-C865-7B4C-93D4-242FE8627C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71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43" y="1371600"/>
            <a:ext cx="6711654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cap="small" dirty="0">
                <a:solidFill>
                  <a:schemeClr val="accent3"/>
                </a:solidFill>
              </a:rPr>
              <a:t>Correlation</a:t>
            </a:r>
            <a:r>
              <a:rPr lang="en-US" sz="2400" dirty="0"/>
              <a:t>: statistical technique used to describe the relationship between two interval or ratio variables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Defined by r</a:t>
            </a:r>
          </a:p>
          <a:p>
            <a:r>
              <a:rPr lang="en-US" sz="2400" dirty="0"/>
              <a:t>Sign tells us direction of relationship (+ vs. -)</a:t>
            </a:r>
          </a:p>
          <a:p>
            <a:r>
              <a:rPr lang="en-US" sz="2400" dirty="0"/>
              <a:t>Value tells us consistency of relationship (-1 to +1)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But what if we want to do more?</a:t>
            </a:r>
          </a:p>
        </p:txBody>
      </p:sp>
    </p:spTree>
    <p:extLst>
      <p:ext uri="{BB962C8B-B14F-4D97-AF65-F5344CB8AC3E}">
        <p14:creationId xmlns:p14="http://schemas.microsoft.com/office/powerpoint/2010/main" val="2323787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Satisfaction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352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Correlation</a:t>
            </a:r>
            <a:r>
              <a:rPr lang="en-US" sz="2400" dirty="0"/>
              <a:t>: Do any of the following factors predict life satisfaction?</a:t>
            </a:r>
          </a:p>
          <a:p>
            <a:pPr lvl="1"/>
            <a:r>
              <a:rPr lang="en-US" sz="2400" dirty="0"/>
              <a:t>Money</a:t>
            </a:r>
          </a:p>
          <a:p>
            <a:pPr lvl="1"/>
            <a:r>
              <a:rPr lang="en-US" sz="2400" dirty="0"/>
              <a:t>Grades</a:t>
            </a:r>
          </a:p>
          <a:p>
            <a:pPr lvl="1"/>
            <a:r>
              <a:rPr lang="en-US" sz="2400" dirty="0"/>
              <a:t>Relationship status</a:t>
            </a:r>
          </a:p>
          <a:p>
            <a:pPr lvl="1"/>
            <a:r>
              <a:rPr lang="en-US" sz="2400" dirty="0"/>
              <a:t>Health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8768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</a:rPr>
              <a:t>Regression</a:t>
            </a:r>
            <a:r>
              <a:rPr lang="en-US" sz="3200" dirty="0"/>
              <a:t>: If I know about your ________, (finances, GPA, relationships, health), I can predict your life satisfaction.  </a:t>
            </a:r>
          </a:p>
        </p:txBody>
      </p:sp>
    </p:spTree>
    <p:extLst>
      <p:ext uri="{BB962C8B-B14F-4D97-AF65-F5344CB8AC3E}">
        <p14:creationId xmlns:p14="http://schemas.microsoft.com/office/powerpoint/2010/main" val="211196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{2991355A-C4E1-034E-94B4-29BE476F536B}tf10001062</Template>
  <TotalTime>2145</TotalTime>
  <Words>1094</Words>
  <Application>Microsoft Macintosh PowerPoint</Application>
  <PresentationFormat>On-screen Show (4:3)</PresentationFormat>
  <Paragraphs>209</Paragraphs>
  <Slides>23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Wingdings 3</vt:lpstr>
      <vt:lpstr>Ion</vt:lpstr>
      <vt:lpstr>Equation</vt:lpstr>
      <vt:lpstr>Simple Linear Regression</vt:lpstr>
      <vt:lpstr>Online Dating</vt:lpstr>
      <vt:lpstr>Data</vt:lpstr>
      <vt:lpstr>Online Dating</vt:lpstr>
      <vt:lpstr>Online Dating</vt:lpstr>
      <vt:lpstr>Online Dating</vt:lpstr>
      <vt:lpstr>Online Dating</vt:lpstr>
      <vt:lpstr>Review</vt:lpstr>
      <vt:lpstr>Life Satisfaction</vt:lpstr>
      <vt:lpstr>The Regression Line</vt:lpstr>
      <vt:lpstr>PowerPoint Presentation</vt:lpstr>
      <vt:lpstr>PowerPoint Presentation</vt:lpstr>
      <vt:lpstr>Any Questions?</vt:lpstr>
      <vt:lpstr>Regression in SPSS</vt:lpstr>
      <vt:lpstr>Regression in RC: WE bed &amp; TV</vt:lpstr>
      <vt:lpstr>Writing up results of regression</vt:lpstr>
      <vt:lpstr>Real data examples</vt:lpstr>
      <vt:lpstr>PowerPoint Presentation</vt:lpstr>
      <vt:lpstr>PowerPoint Presentation</vt:lpstr>
      <vt:lpstr>PowerPoint Presentation</vt:lpstr>
      <vt:lpstr>Predicting COVID violations</vt:lpstr>
      <vt:lpstr>Predicting COVID violations</vt:lpstr>
      <vt:lpstr>Predicting Happiness</vt:lpstr>
    </vt:vector>
  </TitlesOfParts>
  <Company>Amherst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Linear Regression</dc:title>
  <dc:creator>Julia McQuade</dc:creator>
  <cp:lastModifiedBy>Microsoft Office User</cp:lastModifiedBy>
  <cp:revision>195</cp:revision>
  <dcterms:created xsi:type="dcterms:W3CDTF">2013-04-28T18:21:40Z</dcterms:created>
  <dcterms:modified xsi:type="dcterms:W3CDTF">2022-01-29T02:22:57Z</dcterms:modified>
</cp:coreProperties>
</file>