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402" r:id="rId3"/>
    <p:sldId id="403" r:id="rId4"/>
    <p:sldId id="405" r:id="rId5"/>
    <p:sldId id="315" r:id="rId6"/>
    <p:sldId id="316" r:id="rId7"/>
    <p:sldId id="404" r:id="rId8"/>
    <p:sldId id="409" r:id="rId9"/>
    <p:sldId id="410" r:id="rId10"/>
    <p:sldId id="366" r:id="rId11"/>
    <p:sldId id="367" r:id="rId12"/>
    <p:sldId id="368" r:id="rId13"/>
    <p:sldId id="407" r:id="rId14"/>
    <p:sldId id="408" r:id="rId15"/>
    <p:sldId id="354" r:id="rId16"/>
    <p:sldId id="351" r:id="rId17"/>
    <p:sldId id="352" r:id="rId18"/>
    <p:sldId id="355" r:id="rId19"/>
    <p:sldId id="3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1" autoAdjust="0"/>
    <p:restoredTop sz="99829" autoAdjust="0"/>
  </p:normalViewPr>
  <p:slideViewPr>
    <p:cSldViewPr>
      <p:cViewPr varScale="1">
        <p:scale>
          <a:sx n="127" d="100"/>
          <a:sy n="127" d="100"/>
        </p:scale>
        <p:origin x="11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B0DBF-F66D-4CFC-9E61-F7C6D434DC7B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BB31-6C38-4E2B-9AF6-6A274796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BB31-6C38-4E2B-9AF6-6A2747965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BB31-6C38-4E2B-9AF6-6A2747965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7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5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8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289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8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6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35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0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7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1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3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64BE45-B259-42C9-AC4F-1A36D6032FC0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6674-896F-4E5C-AE79-516676EE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388985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C8553-88CE-EA93-C022-6B45F788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84411"/>
            <a:ext cx="7010400" cy="599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5" y="97593"/>
            <a:ext cx="8659290" cy="1400530"/>
          </a:xfrm>
        </p:spPr>
        <p:txBody>
          <a:bodyPr/>
          <a:lstStyle/>
          <a:p>
            <a:r>
              <a:rPr lang="en-US" sz="3200" dirty="0"/>
              <a:t>Regression in SPSS: Striped Sweaters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3558C9CC-18EA-9D41-906D-FDFD598C1267}"/>
              </a:ext>
            </a:extLst>
          </p:cNvPr>
          <p:cNvSpPr/>
          <p:nvPr/>
        </p:nvSpPr>
        <p:spPr>
          <a:xfrm>
            <a:off x="2514600" y="1600200"/>
            <a:ext cx="762000" cy="2803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B1EFC317-28A3-DC42-B8B0-ACE04D95A4AE}"/>
              </a:ext>
            </a:extLst>
          </p:cNvPr>
          <p:cNvSpPr/>
          <p:nvPr/>
        </p:nvSpPr>
        <p:spPr>
          <a:xfrm>
            <a:off x="2438400" y="6172199"/>
            <a:ext cx="1143000" cy="5882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2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/>
          <a:lstStyle/>
          <a:p>
            <a:r>
              <a:rPr lang="en-US" dirty="0"/>
              <a:t>Predicting COVID violations</a:t>
            </a:r>
          </a:p>
        </p:txBody>
      </p:sp>
    </p:spTree>
    <p:extLst>
      <p:ext uri="{BB962C8B-B14F-4D97-AF65-F5344CB8AC3E}">
        <p14:creationId xmlns:p14="http://schemas.microsoft.com/office/powerpoint/2010/main" val="425546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COVID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 the data we collected in class last time to determine whether any of the variables we collected predict COVID violations?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Analyze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chemeClr val="accent2"/>
                </a:solidFill>
              </a:rPr>
              <a:t>Regression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chemeClr val="accent2"/>
                </a:solidFill>
              </a:rPr>
              <a:t>Linear</a:t>
            </a:r>
            <a:r>
              <a:rPr lang="en-US" sz="2000" dirty="0"/>
              <a:t> </a:t>
            </a:r>
          </a:p>
          <a:p>
            <a:pPr lvl="1"/>
            <a:r>
              <a:rPr lang="en-US" sz="2200" dirty="0"/>
              <a:t>One variable at a time</a:t>
            </a:r>
          </a:p>
          <a:p>
            <a:pPr lvl="1"/>
            <a:r>
              <a:rPr lang="en-US" sz="2200" dirty="0"/>
              <a:t>Is COVID violations going to be the dependent or independent variable?</a:t>
            </a:r>
          </a:p>
        </p:txBody>
      </p:sp>
    </p:spTree>
    <p:extLst>
      <p:ext uri="{BB962C8B-B14F-4D97-AF65-F5344CB8AC3E}">
        <p14:creationId xmlns:p14="http://schemas.microsoft.com/office/powerpoint/2010/main" val="282338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04E4-3908-A740-BB89-AA927F02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8049690" cy="1400530"/>
          </a:xfrm>
        </p:spPr>
        <p:txBody>
          <a:bodyPr/>
          <a:lstStyle/>
          <a:p>
            <a:r>
              <a:rPr lang="en-US" dirty="0"/>
              <a:t>World Happiness data –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385F-6461-6B4E-8085-40DBAC64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are some reasonable questions to ask about this dataset?</a:t>
            </a:r>
          </a:p>
          <a:p>
            <a:r>
              <a:rPr lang="en-US" sz="2800" dirty="0"/>
              <a:t>Tell me the ‘</a:t>
            </a:r>
            <a:r>
              <a:rPr lang="en-US" sz="2800" b="1" dirty="0">
                <a:solidFill>
                  <a:schemeClr val="bg1"/>
                </a:solidFill>
              </a:rPr>
              <a:t>story</a:t>
            </a:r>
            <a:r>
              <a:rPr lang="en-US" sz="2800" dirty="0"/>
              <a:t>’ of this data set.  </a:t>
            </a:r>
          </a:p>
          <a:p>
            <a:pPr lvl="1"/>
            <a:r>
              <a:rPr lang="en-US" dirty="0"/>
              <a:t>Perform some </a:t>
            </a:r>
            <a:r>
              <a:rPr lang="en-US" b="1" strike="sngStrike" dirty="0">
                <a:solidFill>
                  <a:schemeClr val="bg1"/>
                </a:solidFill>
              </a:rPr>
              <a:t>correlation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regression</a:t>
            </a:r>
            <a:r>
              <a:rPr lang="en-US" dirty="0"/>
              <a:t> analyses to help us understand what predicts happiness.</a:t>
            </a:r>
          </a:p>
        </p:txBody>
      </p:sp>
    </p:spTree>
    <p:extLst>
      <p:ext uri="{BB962C8B-B14F-4D97-AF65-F5344CB8AC3E}">
        <p14:creationId xmlns:p14="http://schemas.microsoft.com/office/powerpoint/2010/main" val="2126687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04E4-3908-A740-BB89-AA927F02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8049690" cy="1400530"/>
          </a:xfrm>
        </p:spPr>
        <p:txBody>
          <a:bodyPr/>
          <a:lstStyle/>
          <a:p>
            <a:r>
              <a:rPr lang="en-US" dirty="0"/>
              <a:t>World Happiness data – Part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385F-6461-6B4E-8085-40DBAC64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6868500" cy="4195481"/>
          </a:xfrm>
        </p:spPr>
        <p:txBody>
          <a:bodyPr/>
          <a:lstStyle/>
          <a:p>
            <a:r>
              <a:rPr lang="en-US" sz="2800" dirty="0"/>
              <a:t>What are some reasonable questions to ask about this dataset?</a:t>
            </a:r>
          </a:p>
          <a:p>
            <a:r>
              <a:rPr lang="en-US" sz="2800" dirty="0"/>
              <a:t>Tell me the ‘</a:t>
            </a:r>
            <a:r>
              <a:rPr lang="en-US" sz="2800" b="1" dirty="0">
                <a:solidFill>
                  <a:schemeClr val="bg1"/>
                </a:solidFill>
              </a:rPr>
              <a:t>story</a:t>
            </a:r>
            <a:r>
              <a:rPr lang="en-US" sz="2800" dirty="0"/>
              <a:t>’ of this data set.  </a:t>
            </a:r>
          </a:p>
          <a:p>
            <a:pPr lvl="1"/>
            <a:r>
              <a:rPr lang="en-US" dirty="0"/>
              <a:t>Perform some </a:t>
            </a:r>
            <a:r>
              <a:rPr lang="en-US" b="1" dirty="0">
                <a:solidFill>
                  <a:schemeClr val="bg1"/>
                </a:solidFill>
              </a:rPr>
              <a:t>correlation</a:t>
            </a:r>
            <a:r>
              <a:rPr lang="en-US" dirty="0"/>
              <a:t> </a:t>
            </a:r>
            <a:r>
              <a:rPr lang="en-US" strike="sngStrike" dirty="0">
                <a:solidFill>
                  <a:schemeClr val="accent6">
                    <a:lumMod val="50000"/>
                  </a:schemeClr>
                </a:solidFill>
              </a:rPr>
              <a:t>regression</a:t>
            </a:r>
            <a:r>
              <a:rPr lang="en-US" dirty="0"/>
              <a:t> analyses to help us understand what predicts happiness.</a:t>
            </a:r>
          </a:p>
          <a:p>
            <a:pPr lvl="1"/>
            <a:r>
              <a:rPr lang="en-US" dirty="0"/>
              <a:t>Compare the results from the </a:t>
            </a:r>
            <a:r>
              <a:rPr lang="en-US" b="1" dirty="0">
                <a:solidFill>
                  <a:schemeClr val="bg1"/>
                </a:solidFill>
              </a:rPr>
              <a:t>correlation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regression</a:t>
            </a:r>
            <a:r>
              <a:rPr lang="en-US" dirty="0"/>
              <a:t> analyses.  What does this comparison suggest?</a:t>
            </a:r>
          </a:p>
        </p:txBody>
      </p:sp>
    </p:spTree>
    <p:extLst>
      <p:ext uri="{BB962C8B-B14F-4D97-AF65-F5344CB8AC3E}">
        <p14:creationId xmlns:p14="http://schemas.microsoft.com/office/powerpoint/2010/main" val="111784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/>
          <a:lstStyle/>
          <a:p>
            <a:r>
              <a:rPr lang="en-US" dirty="0"/>
              <a:t>Real data examples</a:t>
            </a:r>
          </a:p>
        </p:txBody>
      </p:sp>
    </p:spTree>
    <p:extLst>
      <p:ext uri="{BB962C8B-B14F-4D97-AF65-F5344CB8AC3E}">
        <p14:creationId xmlns:p14="http://schemas.microsoft.com/office/powerpoint/2010/main" val="250618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57" y="2969"/>
            <a:ext cx="6987702" cy="2713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5" y="2994320"/>
            <a:ext cx="7173788" cy="26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878" y="5680520"/>
            <a:ext cx="7972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-What is R</a:t>
            </a:r>
            <a:r>
              <a:rPr lang="en-US" sz="2000" baseline="30000" dirty="0"/>
              <a:t>2</a:t>
            </a:r>
            <a:r>
              <a:rPr lang="en-US" sz="2000" dirty="0"/>
              <a:t>?</a:t>
            </a:r>
          </a:p>
          <a:p>
            <a:r>
              <a:rPr lang="en-US" sz="2000" dirty="0"/>
              <a:t>-What is the standardized slope? </a:t>
            </a:r>
          </a:p>
          <a:p>
            <a:r>
              <a:rPr lang="en-US" sz="2000" dirty="0"/>
              <a:t>-What does the standardized slope suggest about change in X vs. Y?</a:t>
            </a:r>
          </a:p>
        </p:txBody>
      </p:sp>
      <p:sp>
        <p:nvSpPr>
          <p:cNvPr id="2" name="Rectangle 1"/>
          <p:cNvSpPr/>
          <p:nvPr/>
        </p:nvSpPr>
        <p:spPr>
          <a:xfrm>
            <a:off x="866879" y="2994320"/>
            <a:ext cx="5914921" cy="282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"/>
            <a:ext cx="7039828" cy="316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52800"/>
            <a:ext cx="7855595" cy="217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68052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-Is self-esteem more strongly related to positivity or to negativity?</a:t>
            </a:r>
          </a:p>
          <a:p>
            <a:r>
              <a:rPr lang="en-US" sz="2000" dirty="0"/>
              <a:t>-Calculate and interpret R</a:t>
            </a:r>
            <a:r>
              <a:rPr lang="en-US" sz="2000" baseline="30000" dirty="0"/>
              <a:t>2</a:t>
            </a:r>
            <a:r>
              <a:rPr lang="en-US" sz="2000" dirty="0"/>
              <a:t> for the association between self-esteem and positivity</a:t>
            </a:r>
          </a:p>
        </p:txBody>
      </p:sp>
    </p:spTree>
    <p:extLst>
      <p:ext uri="{BB962C8B-B14F-4D97-AF65-F5344CB8AC3E}">
        <p14:creationId xmlns:p14="http://schemas.microsoft.com/office/powerpoint/2010/main" val="136799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6993818" cy="62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6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 the data in the happiness data set to determine whether any of these variables predict happiness?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Analyze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chemeClr val="accent2"/>
                </a:solidFill>
              </a:rPr>
              <a:t>Regression</a:t>
            </a:r>
            <a:r>
              <a:rPr lang="en-US" sz="2000" b="1" dirty="0"/>
              <a:t> → </a:t>
            </a:r>
            <a:r>
              <a:rPr lang="en-US" sz="2000" b="1" dirty="0">
                <a:solidFill>
                  <a:schemeClr val="accent2"/>
                </a:solidFill>
              </a:rPr>
              <a:t>Linear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One variable at a time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5334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B74-655D-0041-9CB1-D34A8EFA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10" y="457200"/>
            <a:ext cx="7055380" cy="1400530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  <p:pic>
        <p:nvPicPr>
          <p:cNvPr id="36866" name="Picture 2" descr="Minion Any Questions Question Mark GIF - Minion Any Questions Question  Question Mark - Discover &amp; Share GIFs">
            <a:extLst>
              <a:ext uri="{FF2B5EF4-FFF2-40B4-BE49-F238E27FC236}">
                <a16:creationId xmlns:a16="http://schemas.microsoft.com/office/drawing/2014/main" id="{C7B187E4-2C0E-BF40-AC9F-C9AA25E71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78" y="1371599"/>
            <a:ext cx="4843644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7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1603-A042-2FE7-3CF3-A514E94E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55" y="5024"/>
            <a:ext cx="8354490" cy="1400530"/>
          </a:xfrm>
        </p:spPr>
        <p:txBody>
          <a:bodyPr/>
          <a:lstStyle/>
          <a:p>
            <a:r>
              <a:rPr lang="en-US" sz="3200" dirty="0"/>
              <a:t>The best time to wear a striped sweater is…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4E374E7-4D7E-742F-00FC-B5E57A3B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219200"/>
            <a:ext cx="8001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Does the number of stripes in a sweater affect the itchiness of a sweater?  I tried on 50 sweaters at local retailers (e.g., The Gap;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PacSun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Stripes R Us).  I gave each sweater an itchiness rating on a 10-point scale (higher values equal greater itchiness) and also counted the number of stripes.  The sweaters ranged from 2 to 11 stripes (because you can’t have one stripe). 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Calculate the regression equation from the data in the table below.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708A6179-7D00-E3C2-93A5-EDD47505D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857183"/>
              </p:ext>
            </p:extLst>
          </p:nvPr>
        </p:nvGraphicFramePr>
        <p:xfrm>
          <a:off x="994410" y="5029200"/>
          <a:ext cx="7155180" cy="9753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3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X: # of Stripes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Y: Itchiness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X</a:t>
                      </a:r>
                      <a:r>
                        <a:rPr lang="en-US" sz="2000" b="1" baseline="30000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Y</a:t>
                      </a:r>
                      <a:r>
                        <a:rPr lang="en-US" sz="2000" b="1" baseline="30000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X*Y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dirty="0">
                          <a:effectLst/>
                        </a:rPr>
                        <a:t> = 350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dirty="0">
                          <a:effectLst/>
                        </a:rPr>
                        <a:t> = 300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dirty="0">
                          <a:effectLst/>
                        </a:rPr>
                        <a:t> = 2950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dirty="0">
                          <a:effectLst/>
                        </a:rPr>
                        <a:t> = 1982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dirty="0">
                          <a:effectLst/>
                        </a:rPr>
                        <a:t> = 1850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50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43F06B-9C14-3904-E662-D5A08BC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9737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Striped sweater regression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379ED-846F-A4E2-EA74-4E0653BB8EEB}"/>
              </a:ext>
            </a:extLst>
          </p:cNvPr>
          <p:cNvSpPr txBox="1"/>
          <p:nvPr/>
        </p:nvSpPr>
        <p:spPr>
          <a:xfrm>
            <a:off x="1104900" y="1659285"/>
            <a:ext cx="6934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Are more stripes associated with more or less itchiness?  Is the relationship between stripes and itchiness direct or inverse?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Calculate the predicted itchiness for a sweater with 18 stripes. Is this value meaningful?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I learned how to knit and added an additional stripe to a sweater from my sample, how much would I expect its itchiness rating to change?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67681-843B-6EA2-2567-1A163A6306B9}"/>
              </a:ext>
            </a:extLst>
          </p:cNvPr>
          <p:cNvSpPr txBox="1"/>
          <p:nvPr/>
        </p:nvSpPr>
        <p:spPr>
          <a:xfrm>
            <a:off x="228600" y="2133600"/>
            <a:ext cx="1428078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8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69737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Striped sweater regression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2590" y="2428061"/>
            <a:ext cx="6477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SSx</a:t>
            </a:r>
            <a:r>
              <a:rPr lang="en-US" sz="2400" b="1" i="1" dirty="0"/>
              <a:t>	</a:t>
            </a:r>
            <a:r>
              <a:rPr lang="en-US" sz="2400" dirty="0"/>
              <a:t>	=	</a:t>
            </a:r>
            <a:r>
              <a:rPr lang="en-US" sz="2400" dirty="0">
                <a:sym typeface="Symbol"/>
              </a:rPr>
              <a:t></a:t>
            </a:r>
            <a:r>
              <a:rPr lang="en-US" sz="2400" dirty="0"/>
              <a:t>(x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 </a:t>
            </a:r>
            <a:r>
              <a:rPr lang="en-US" sz="2400" dirty="0"/>
              <a:t>– [(</a:t>
            </a:r>
            <a:r>
              <a:rPr lang="en-US" sz="2400" dirty="0">
                <a:sym typeface="Symbol"/>
              </a:rPr>
              <a:t></a:t>
            </a:r>
            <a:r>
              <a:rPr lang="en-US" sz="2400" dirty="0"/>
              <a:t>x)</a:t>
            </a:r>
            <a:r>
              <a:rPr lang="en-US" sz="2400" baseline="30000" dirty="0"/>
              <a:t>2</a:t>
            </a:r>
            <a:r>
              <a:rPr lang="en-US" sz="2400" dirty="0"/>
              <a:t> / n]</a:t>
            </a:r>
            <a:endParaRPr lang="en-US" sz="2400" b="1" dirty="0"/>
          </a:p>
          <a:p>
            <a:r>
              <a:rPr lang="en-US" sz="2400" dirty="0"/>
              <a:t>		=	2950 – [(350)</a:t>
            </a:r>
            <a:r>
              <a:rPr lang="en-US" sz="2400" baseline="30000" dirty="0"/>
              <a:t>2</a:t>
            </a:r>
            <a:r>
              <a:rPr lang="en-US" sz="2400" dirty="0"/>
              <a:t> / 50]</a:t>
            </a:r>
            <a:endParaRPr lang="en-US" sz="2400" b="1" dirty="0"/>
          </a:p>
          <a:p>
            <a:r>
              <a:rPr lang="en-US" sz="2400" dirty="0"/>
              <a:t>		=	2950 – (122500 / 50)</a:t>
            </a:r>
            <a:endParaRPr lang="en-US" sz="2400" b="1" dirty="0"/>
          </a:p>
          <a:p>
            <a:r>
              <a:rPr lang="en-US" sz="2400" dirty="0"/>
              <a:t>		=	2950 – 2450		</a:t>
            </a:r>
            <a:r>
              <a:rPr lang="en-US" sz="2400" dirty="0">
                <a:solidFill>
                  <a:schemeClr val="bg1"/>
                </a:solidFill>
              </a:rPr>
              <a:t>	=	</a:t>
            </a:r>
            <a:r>
              <a:rPr lang="en-US" sz="2400" b="1" i="1" dirty="0">
                <a:solidFill>
                  <a:schemeClr val="bg1"/>
                </a:solidFill>
              </a:rPr>
              <a:t>500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dirty="0"/>
              <a:t> </a:t>
            </a:r>
            <a:endParaRPr lang="en-US" sz="2400" b="1" dirty="0"/>
          </a:p>
          <a:p>
            <a:r>
              <a:rPr lang="en-US" sz="2400" b="1" i="1" dirty="0">
                <a:solidFill>
                  <a:schemeClr val="bg1"/>
                </a:solidFill>
              </a:rPr>
              <a:t>SP</a:t>
            </a:r>
            <a:r>
              <a:rPr lang="en-US" sz="2400" b="1" i="1" dirty="0"/>
              <a:t>	</a:t>
            </a:r>
            <a:r>
              <a:rPr lang="en-US" sz="2400" dirty="0"/>
              <a:t>	=	</a:t>
            </a:r>
            <a:r>
              <a:rPr lang="en-US" sz="2400" dirty="0">
                <a:sym typeface="Symbol"/>
              </a:rPr>
              <a:t></a:t>
            </a:r>
            <a:r>
              <a:rPr lang="en-US" sz="2400" dirty="0"/>
              <a:t>(</a:t>
            </a:r>
            <a:r>
              <a:rPr lang="en-US" sz="2400" dirty="0" err="1"/>
              <a:t>xy</a:t>
            </a:r>
            <a:r>
              <a:rPr lang="en-US" sz="2400" dirty="0"/>
              <a:t>) – [</a:t>
            </a:r>
            <a:r>
              <a:rPr lang="en-US" sz="2400" dirty="0">
                <a:sym typeface="Symbol"/>
              </a:rPr>
              <a:t></a:t>
            </a:r>
            <a:r>
              <a:rPr lang="en-US" sz="2400" dirty="0"/>
              <a:t>(x)</a:t>
            </a:r>
            <a:r>
              <a:rPr lang="en-US" sz="2400" dirty="0">
                <a:sym typeface="Symbol"/>
              </a:rPr>
              <a:t></a:t>
            </a:r>
            <a:r>
              <a:rPr lang="en-US" sz="2400" dirty="0"/>
              <a:t>y) / n]</a:t>
            </a:r>
            <a:endParaRPr lang="en-US" sz="2400" b="1" dirty="0"/>
          </a:p>
          <a:p>
            <a:r>
              <a:rPr lang="en-US" sz="2400" dirty="0"/>
              <a:t>		=	1850 – [(350)(300) / 50]</a:t>
            </a:r>
            <a:endParaRPr lang="en-US" sz="2400" b="1" dirty="0"/>
          </a:p>
          <a:p>
            <a:r>
              <a:rPr lang="en-US" sz="2400" dirty="0"/>
              <a:t>		=	1850 – (105000 /50)</a:t>
            </a:r>
            <a:endParaRPr lang="en-US" sz="2400" b="1" dirty="0"/>
          </a:p>
          <a:p>
            <a:r>
              <a:rPr lang="en-US" sz="2400" dirty="0"/>
              <a:t>		=	1850 – 2100		</a:t>
            </a:r>
            <a:r>
              <a:rPr lang="en-US" sz="2400" dirty="0">
                <a:solidFill>
                  <a:schemeClr val="bg1"/>
                </a:solidFill>
              </a:rPr>
              <a:t>	=	-</a:t>
            </a:r>
            <a:r>
              <a:rPr lang="en-US" sz="2400" b="1" i="1" dirty="0">
                <a:solidFill>
                  <a:schemeClr val="bg1"/>
                </a:solidFill>
              </a:rPr>
              <a:t>250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C4973BE-AADA-C805-F73B-BC172BA8B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353185"/>
              </p:ext>
            </p:extLst>
          </p:nvPr>
        </p:nvGraphicFramePr>
        <p:xfrm>
          <a:off x="994410" y="1143000"/>
          <a:ext cx="7155180" cy="9753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3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X: # of Stripes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Y: Itchiness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X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Y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X*Y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300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2950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1982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1850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8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313" y="2424712"/>
            <a:ext cx="449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bg1"/>
                </a:solidFill>
              </a:rPr>
              <a:t>SSx</a:t>
            </a:r>
            <a:r>
              <a:rPr lang="en-US" sz="2400" b="1" i="1" dirty="0"/>
              <a:t>		=</a:t>
            </a:r>
            <a:r>
              <a:rPr lang="en-US" sz="2400"/>
              <a:t>	 </a:t>
            </a:r>
            <a:r>
              <a:rPr lang="en-US" sz="2400" b="1" i="1">
                <a:solidFill>
                  <a:schemeClr val="bg1"/>
                </a:solidFill>
              </a:rPr>
              <a:t>500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</a:rPr>
              <a:t>SP</a:t>
            </a:r>
            <a:r>
              <a:rPr lang="en-US" sz="2400" b="1" i="1" dirty="0"/>
              <a:t>		</a:t>
            </a:r>
            <a:r>
              <a:rPr lang="en-US" sz="2400" dirty="0"/>
              <a:t>=	</a:t>
            </a:r>
            <a:r>
              <a:rPr lang="en-US" sz="2400" b="1" i="1" dirty="0">
                <a:solidFill>
                  <a:schemeClr val="bg1"/>
                </a:solidFill>
              </a:rPr>
              <a:t>-250</a:t>
            </a:r>
          </a:p>
          <a:p>
            <a:endParaRPr lang="en-US" sz="2400" b="1" i="1" dirty="0"/>
          </a:p>
          <a:p>
            <a:r>
              <a:rPr lang="en-US" sz="2400" b="1" i="1" dirty="0">
                <a:solidFill>
                  <a:srgbClr val="002060"/>
                </a:solidFill>
                <a:sym typeface="Symbol"/>
              </a:rPr>
              <a:t>b</a:t>
            </a:r>
            <a:r>
              <a:rPr lang="en-US" sz="2400" dirty="0"/>
              <a:t>	=	</a:t>
            </a:r>
            <a:r>
              <a:rPr lang="en-US" sz="2400" dirty="0">
                <a:solidFill>
                  <a:schemeClr val="bg1"/>
                </a:solidFill>
              </a:rPr>
              <a:t>SP</a:t>
            </a:r>
            <a:r>
              <a:rPr lang="en-US" sz="2400" dirty="0"/>
              <a:t> / </a:t>
            </a:r>
            <a:r>
              <a:rPr lang="en-US" sz="2400" dirty="0" err="1">
                <a:solidFill>
                  <a:schemeClr val="bg1"/>
                </a:solidFill>
              </a:rPr>
              <a:t>SSx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dirty="0"/>
              <a:t>	=	-250 / 500		=	</a:t>
            </a:r>
            <a:r>
              <a:rPr lang="en-US" sz="2400" dirty="0">
                <a:solidFill>
                  <a:srgbClr val="002060"/>
                </a:solidFill>
              </a:rPr>
              <a:t>-</a:t>
            </a:r>
            <a:r>
              <a:rPr lang="en-US" sz="2400" b="1" i="1" dirty="0">
                <a:solidFill>
                  <a:srgbClr val="002060"/>
                </a:solidFill>
              </a:rPr>
              <a:t>0.5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dirty="0"/>
              <a:t> </a:t>
            </a:r>
            <a:endParaRPr lang="en-US" sz="2400" b="1" dirty="0"/>
          </a:p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a</a:t>
            </a:r>
            <a:r>
              <a:rPr lang="en-US" sz="2400" dirty="0"/>
              <a:t>	=	</a:t>
            </a:r>
            <a:r>
              <a:rPr lang="en-US" sz="2400" dirty="0">
                <a:solidFill>
                  <a:schemeClr val="bg1"/>
                </a:solidFill>
              </a:rPr>
              <a:t>M</a:t>
            </a:r>
            <a:r>
              <a:rPr lang="en-US" sz="2400" baseline="-25000" dirty="0">
                <a:solidFill>
                  <a:schemeClr val="bg1"/>
                </a:solidFill>
              </a:rPr>
              <a:t>y</a:t>
            </a:r>
            <a:r>
              <a:rPr lang="en-US" sz="2400" dirty="0"/>
              <a:t> – (</a:t>
            </a:r>
            <a:r>
              <a:rPr lang="en-US" sz="2400" b="1" dirty="0">
                <a:solidFill>
                  <a:srgbClr val="002060"/>
                </a:solidFill>
                <a:sym typeface="Symbol"/>
              </a:rPr>
              <a:t>b</a:t>
            </a:r>
            <a:r>
              <a:rPr lang="en-US" sz="2400" b="1" dirty="0"/>
              <a:t>* </a:t>
            </a:r>
            <a:r>
              <a:rPr lang="en-US" sz="2400" dirty="0" err="1">
                <a:solidFill>
                  <a:schemeClr val="bg1"/>
                </a:solidFill>
              </a:rPr>
              <a:t>M</a:t>
            </a:r>
            <a:r>
              <a:rPr lang="en-US" sz="2400" baseline="-25000" dirty="0" err="1">
                <a:solidFill>
                  <a:schemeClr val="bg1"/>
                </a:solidFill>
              </a:rPr>
              <a:t>x</a:t>
            </a:r>
            <a:r>
              <a:rPr lang="en-US" sz="2400" dirty="0"/>
              <a:t>)		</a:t>
            </a:r>
            <a:endParaRPr lang="en-US" sz="2400" b="1" dirty="0"/>
          </a:p>
          <a:p>
            <a:r>
              <a:rPr lang="en-US" sz="2400" dirty="0"/>
              <a:t>	=	6 – (</a:t>
            </a:r>
            <a:r>
              <a:rPr lang="en-US" sz="2400" dirty="0">
                <a:solidFill>
                  <a:srgbClr val="002060"/>
                </a:solidFill>
              </a:rPr>
              <a:t>-.5</a:t>
            </a:r>
            <a:r>
              <a:rPr lang="en-US" sz="2400" dirty="0"/>
              <a:t>)(7)	</a:t>
            </a:r>
          </a:p>
          <a:p>
            <a:r>
              <a:rPr lang="en-US" sz="2400" dirty="0"/>
              <a:t>	=	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9.5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6255C47-0195-59FE-BF83-0FF6DBA073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968378"/>
              </p:ext>
            </p:extLst>
          </p:nvPr>
        </p:nvGraphicFramePr>
        <p:xfrm>
          <a:off x="994410" y="1143000"/>
          <a:ext cx="7155180" cy="9753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31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X: # of Stripes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/>
                          <a:ea typeface="Times New Roman"/>
                        </a:rPr>
                        <a:t>Y: Itchiness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</a:rPr>
                        <a:t>X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Y</a:t>
                      </a:r>
                      <a:r>
                        <a:rPr lang="en-US" sz="2000" b="0" baseline="30000" dirty="0">
                          <a:effectLst/>
                        </a:rPr>
                        <a:t>2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X*Y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300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2950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1982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sym typeface="Symbol" pitchFamily="2" charset="2"/>
                        </a:rPr>
                        <a:t></a:t>
                      </a:r>
                      <a:r>
                        <a:rPr lang="en-US" sz="2400" b="0" dirty="0">
                          <a:effectLst/>
                        </a:rPr>
                        <a:t> = 1850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766EAC6-38FC-143A-0018-CAEF1B9E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9737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Striped sweater regression 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3A7797-EDA7-6152-539F-1155D395F2DF}"/>
              </a:ext>
            </a:extLst>
          </p:cNvPr>
          <p:cNvSpPr/>
          <p:nvPr/>
        </p:nvSpPr>
        <p:spPr>
          <a:xfrm>
            <a:off x="5257800" y="4209816"/>
            <a:ext cx="3210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Ŷ</a:t>
            </a:r>
            <a:r>
              <a:rPr lang="en-US" sz="3200" b="1" dirty="0"/>
              <a:t> =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9.5</a:t>
            </a:r>
            <a:r>
              <a:rPr lang="en-US" sz="3200" b="1" dirty="0"/>
              <a:t> – </a:t>
            </a:r>
            <a:r>
              <a:rPr lang="en-US" sz="3200" b="1" dirty="0">
                <a:solidFill>
                  <a:srgbClr val="002060"/>
                </a:solidFill>
              </a:rPr>
              <a:t>0.5</a:t>
            </a:r>
            <a:r>
              <a:rPr lang="en-US" sz="3200" b="1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4633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43F06B-9C14-3904-E662-D5A08BCD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9737"/>
            <a:ext cx="6934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Striped sweater regression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379ED-846F-A4E2-EA74-4E0653BB8EEB}"/>
              </a:ext>
            </a:extLst>
          </p:cNvPr>
          <p:cNvSpPr txBox="1"/>
          <p:nvPr/>
        </p:nvSpPr>
        <p:spPr>
          <a:xfrm>
            <a:off x="1656678" y="1882194"/>
            <a:ext cx="6934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Calculate the predicted itchiness for a sweater with 18 stripes. Is this value meaningful?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I learned how to knit and added an additional stripe to a sweater from my sample, how much would I expect its itchiness rating to change?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67681-843B-6EA2-2567-1A163A6306B9}"/>
              </a:ext>
            </a:extLst>
          </p:cNvPr>
          <p:cNvSpPr txBox="1"/>
          <p:nvPr/>
        </p:nvSpPr>
        <p:spPr>
          <a:xfrm>
            <a:off x="228600" y="2133600"/>
            <a:ext cx="1428078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DFF3C-6D03-BA68-F1CC-723BB1D708C2}"/>
              </a:ext>
            </a:extLst>
          </p:cNvPr>
          <p:cNvSpPr/>
          <p:nvPr/>
        </p:nvSpPr>
        <p:spPr>
          <a:xfrm>
            <a:off x="4343400" y="3013501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Ŷ</a:t>
            </a:r>
            <a:r>
              <a:rPr lang="en-US" sz="2400" b="1" dirty="0"/>
              <a:t> =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9.5</a:t>
            </a:r>
            <a:r>
              <a:rPr lang="en-US" sz="2400" b="1" dirty="0"/>
              <a:t> – </a:t>
            </a:r>
            <a:r>
              <a:rPr lang="en-US" sz="2400" b="1" dirty="0">
                <a:solidFill>
                  <a:srgbClr val="002060"/>
                </a:solidFill>
              </a:rPr>
              <a:t>0.5</a:t>
            </a:r>
            <a:r>
              <a:rPr lang="en-US" sz="2400" b="1" dirty="0"/>
              <a:t>(X)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b="1" dirty="0" err="1">
                <a:solidFill>
                  <a:srgbClr val="FF0000"/>
                </a:solidFill>
              </a:rPr>
              <a:t>Ŷ</a:t>
            </a:r>
            <a:r>
              <a:rPr lang="en-US" sz="2400" b="1" dirty="0"/>
              <a:t> =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9.5 </a:t>
            </a:r>
            <a:r>
              <a:rPr lang="en-US" sz="2400" b="1" dirty="0"/>
              <a:t>– </a:t>
            </a:r>
            <a:r>
              <a:rPr lang="en-US" sz="2400" b="1" dirty="0">
                <a:solidFill>
                  <a:srgbClr val="002060"/>
                </a:solidFill>
              </a:rPr>
              <a:t>0.5</a:t>
            </a:r>
            <a:r>
              <a:rPr lang="en-US" sz="2400" b="1" dirty="0"/>
              <a:t>(18)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</a:rPr>
              <a:t>= 0.5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65BB13-C4E5-3385-6D82-802C5EEA245D}"/>
              </a:ext>
            </a:extLst>
          </p:cNvPr>
          <p:cNvSpPr/>
          <p:nvPr/>
        </p:nvSpPr>
        <p:spPr>
          <a:xfrm>
            <a:off x="3818965" y="58679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 would expect it to be .5 units less itchy b/c the slope is -0.5.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F71588-C6D1-C03A-9C1D-0A99A836001B}"/>
              </a:ext>
            </a:extLst>
          </p:cNvPr>
          <p:cNvSpPr/>
          <p:nvPr/>
        </p:nvSpPr>
        <p:spPr>
          <a:xfrm>
            <a:off x="2738312" y="1134301"/>
            <a:ext cx="3210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Ŷ</a:t>
            </a:r>
            <a:r>
              <a:rPr lang="en-US" sz="3200" b="1" dirty="0"/>
              <a:t> =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9.5</a:t>
            </a:r>
            <a:r>
              <a:rPr lang="en-US" sz="3200" b="1" dirty="0"/>
              <a:t> – </a:t>
            </a:r>
            <a:r>
              <a:rPr lang="en-US" sz="3200" b="1" dirty="0">
                <a:solidFill>
                  <a:srgbClr val="002060"/>
                </a:solidFill>
              </a:rPr>
              <a:t>0.5</a:t>
            </a:r>
            <a:r>
              <a:rPr lang="en-US" sz="3200" b="1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175999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BC3849-15C5-75F2-F234-ACEAE6095E87}"/>
              </a:ext>
            </a:extLst>
          </p:cNvPr>
          <p:cNvSpPr txBox="1"/>
          <p:nvPr/>
        </p:nvSpPr>
        <p:spPr>
          <a:xfrm>
            <a:off x="1981200" y="1219200"/>
            <a:ext cx="541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Analyze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→ </a:t>
            </a:r>
            <a:r>
              <a:rPr lang="en-US" sz="24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Regression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→</a:t>
            </a:r>
            <a:r>
              <a:rPr lang="en-US" sz="2400" b="1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Linear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E88D79-7E89-A0E4-4AF5-E3320BD47802}"/>
              </a:ext>
            </a:extLst>
          </p:cNvPr>
          <p:cNvSpPr txBox="1">
            <a:spLocks/>
          </p:cNvSpPr>
          <p:nvPr/>
        </p:nvSpPr>
        <p:spPr>
          <a:xfrm>
            <a:off x="419698" y="279103"/>
            <a:ext cx="7352702" cy="56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Striped sweater regression in SPSS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3B0C8-6B58-410E-AAF2-37C3E36E4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86" y="1828800"/>
            <a:ext cx="656598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A5A27-2EC3-6DF7-B2F0-5FA359BF0592}"/>
              </a:ext>
            </a:extLst>
          </p:cNvPr>
          <p:cNvSpPr txBox="1"/>
          <p:nvPr/>
        </p:nvSpPr>
        <p:spPr>
          <a:xfrm>
            <a:off x="1600200" y="1110439"/>
            <a:ext cx="65532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Slide the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DV</a:t>
            </a:r>
            <a:r>
              <a:rPr lang="en-US" sz="2400" dirty="0"/>
              <a:t> into the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Dependent</a:t>
            </a:r>
            <a:r>
              <a:rPr lang="en-US" sz="2400" dirty="0"/>
              <a:t> box.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Slide the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IV</a:t>
            </a:r>
            <a:r>
              <a:rPr lang="en-US" sz="2400" dirty="0"/>
              <a:t> into the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Independent(s)</a:t>
            </a:r>
            <a:r>
              <a:rPr lang="en-US" sz="2400" dirty="0"/>
              <a:t> box.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Which is which?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OK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659F8-55F3-4279-84BB-84A70B0B3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30198"/>
            <a:ext cx="5486400" cy="40282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DA2CC4-D287-DA28-EB00-D49A637E82AE}"/>
              </a:ext>
            </a:extLst>
          </p:cNvPr>
          <p:cNvSpPr txBox="1">
            <a:spLocks/>
          </p:cNvSpPr>
          <p:nvPr/>
        </p:nvSpPr>
        <p:spPr>
          <a:xfrm>
            <a:off x="419698" y="279103"/>
            <a:ext cx="7352702" cy="56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Striped sweater regression in SPSS</a:t>
            </a:r>
          </a:p>
        </p:txBody>
      </p:sp>
    </p:spTree>
    <p:extLst>
      <p:ext uri="{BB962C8B-B14F-4D97-AF65-F5344CB8AC3E}">
        <p14:creationId xmlns:p14="http://schemas.microsoft.com/office/powerpoint/2010/main" val="4125381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{2991355A-C4E1-034E-94B4-29BE476F536B}tf10001062</Template>
  <TotalTime>2571</TotalTime>
  <Words>833</Words>
  <Application>Microsoft Macintosh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 3</vt:lpstr>
      <vt:lpstr>Ion</vt:lpstr>
      <vt:lpstr>Simple Linear Regression</vt:lpstr>
      <vt:lpstr>Any Questions?</vt:lpstr>
      <vt:lpstr>The best time to wear a striped sweater is…</vt:lpstr>
      <vt:lpstr>Striped sweater regression line</vt:lpstr>
      <vt:lpstr>Striped sweater regression line</vt:lpstr>
      <vt:lpstr>Striped sweater regression line</vt:lpstr>
      <vt:lpstr>Striped sweater regression line</vt:lpstr>
      <vt:lpstr>PowerPoint Presentation</vt:lpstr>
      <vt:lpstr>PowerPoint Presentation</vt:lpstr>
      <vt:lpstr>Regression in SPSS: Striped Sweaters</vt:lpstr>
      <vt:lpstr>Predicting COVID violations</vt:lpstr>
      <vt:lpstr>Predicting COVID violations</vt:lpstr>
      <vt:lpstr>World Happiness data – Part II</vt:lpstr>
      <vt:lpstr>World Happiness data – Part II</vt:lpstr>
      <vt:lpstr>Real data examples</vt:lpstr>
      <vt:lpstr>PowerPoint Presentation</vt:lpstr>
      <vt:lpstr>PowerPoint Presentation</vt:lpstr>
      <vt:lpstr>PowerPoint Presentation</vt:lpstr>
      <vt:lpstr>Predicting Happiness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Linear Regression</dc:title>
  <dc:creator>Julia McQuade</dc:creator>
  <cp:lastModifiedBy>Microsoft Office User</cp:lastModifiedBy>
  <cp:revision>202</cp:revision>
  <dcterms:created xsi:type="dcterms:W3CDTF">2013-04-28T18:21:40Z</dcterms:created>
  <dcterms:modified xsi:type="dcterms:W3CDTF">2023-08-28T20:14:36Z</dcterms:modified>
</cp:coreProperties>
</file>