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9"/>
  </p:notesMasterIdLst>
  <p:sldIdLst>
    <p:sldId id="256" r:id="rId2"/>
    <p:sldId id="421" r:id="rId3"/>
    <p:sldId id="422" r:id="rId4"/>
    <p:sldId id="423" r:id="rId5"/>
    <p:sldId id="424" r:id="rId6"/>
    <p:sldId id="415" r:id="rId7"/>
    <p:sldId id="425" r:id="rId8"/>
    <p:sldId id="426" r:id="rId9"/>
    <p:sldId id="427" r:id="rId10"/>
    <p:sldId id="402" r:id="rId11"/>
    <p:sldId id="403" r:id="rId12"/>
    <p:sldId id="420" r:id="rId13"/>
    <p:sldId id="411" r:id="rId14"/>
    <p:sldId id="412" r:id="rId15"/>
    <p:sldId id="413" r:id="rId16"/>
    <p:sldId id="414" r:id="rId17"/>
    <p:sldId id="416" r:id="rId18"/>
    <p:sldId id="417" r:id="rId19"/>
    <p:sldId id="418" r:id="rId20"/>
    <p:sldId id="419" r:id="rId21"/>
    <p:sldId id="409" r:id="rId22"/>
    <p:sldId id="410" r:id="rId23"/>
    <p:sldId id="366" r:id="rId24"/>
    <p:sldId id="367" r:id="rId25"/>
    <p:sldId id="368" r:id="rId26"/>
    <p:sldId id="407" r:id="rId27"/>
    <p:sldId id="408" r:id="rId28"/>
    <p:sldId id="265" r:id="rId29"/>
    <p:sldId id="257" r:id="rId30"/>
    <p:sldId id="428" r:id="rId31"/>
    <p:sldId id="286" r:id="rId32"/>
    <p:sldId id="429" r:id="rId33"/>
    <p:sldId id="266" r:id="rId34"/>
    <p:sldId id="268" r:id="rId35"/>
    <p:sldId id="430" r:id="rId36"/>
    <p:sldId id="432" r:id="rId37"/>
    <p:sldId id="43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5193" autoAdjust="0"/>
  </p:normalViewPr>
  <p:slideViewPr>
    <p:cSldViewPr>
      <p:cViewPr>
        <p:scale>
          <a:sx n="100" d="100"/>
          <a:sy n="100" d="100"/>
        </p:scale>
        <p:origin x="192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4048" y="6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0DBF-F66D-4CFC-9E61-F7C6D434DC7B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BB31-6C38-4E2B-9AF6-6A274796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SSy</a:t>
            </a:r>
            <a:r>
              <a:rPr lang="en-US" dirty="0"/>
              <a:t> tells us the total variability in our data set.</a:t>
            </a:r>
          </a:p>
          <a:p>
            <a:r>
              <a:rPr lang="en-US" dirty="0"/>
              <a:t>R2 tells us how much of the variability we can account for with our dat</a:t>
            </a:r>
            <a:r>
              <a:rPr lang="en-US" b="0" dirty="0"/>
              <a:t>a.</a:t>
            </a:r>
          </a:p>
          <a:p>
            <a:r>
              <a:rPr lang="en-US" sz="1200" b="0" i="0" dirty="0"/>
              <a:t>What is 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1200" b="0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200" b="0" i="0" baseline="30000" dirty="0"/>
              <a:t> </a:t>
            </a:r>
            <a:r>
              <a:rPr lang="en-US" sz="1200" b="0" i="0" dirty="0"/>
              <a:t>* </a:t>
            </a:r>
            <a:r>
              <a:rPr lang="en-US" sz="1200" b="0" i="0" dirty="0" err="1">
                <a:solidFill>
                  <a:srgbClr val="7030A0"/>
                </a:solidFill>
              </a:rPr>
              <a:t>SS</a:t>
            </a:r>
            <a:r>
              <a:rPr lang="en-US" sz="1200" b="0" i="0" baseline="-25000" dirty="0" err="1">
                <a:solidFill>
                  <a:srgbClr val="7030A0"/>
                </a:solidFill>
              </a:rPr>
              <a:t>y</a:t>
            </a:r>
            <a:r>
              <a:rPr lang="en-US" sz="1200" b="0" i="0" dirty="0"/>
              <a:t>?   Tells us how much variability is due to IV</a:t>
            </a:r>
          </a:p>
          <a:p>
            <a:r>
              <a:rPr lang="en-US" sz="1200" b="0" i="0" dirty="0"/>
              <a:t>What is (1- 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1200" b="0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200" b="0" i="0" dirty="0"/>
              <a:t>) * </a:t>
            </a:r>
            <a:r>
              <a:rPr lang="en-US" sz="1200" b="0" i="0" dirty="0" err="1">
                <a:solidFill>
                  <a:srgbClr val="7030A0"/>
                </a:solidFill>
              </a:rPr>
              <a:t>SS</a:t>
            </a:r>
            <a:r>
              <a:rPr lang="en-US" sz="1200" b="0" i="0" baseline="-25000" dirty="0" err="1">
                <a:solidFill>
                  <a:srgbClr val="7030A0"/>
                </a:solidFill>
              </a:rPr>
              <a:t>y</a:t>
            </a:r>
            <a:r>
              <a:rPr lang="en-US" sz="1200" b="0" i="0" dirty="0"/>
              <a:t>?  Tells us how much variability is due to chance</a:t>
            </a:r>
          </a:p>
          <a:p>
            <a:r>
              <a:rPr lang="en-US" sz="1200" b="0" i="0" dirty="0"/>
              <a:t>Of course we have some </a:t>
            </a:r>
            <a:r>
              <a:rPr lang="en-US" sz="1200" b="0" i="0" dirty="0" err="1"/>
              <a:t>df</a:t>
            </a:r>
            <a:r>
              <a:rPr lang="en-US" sz="1200" b="0" i="0" dirty="0"/>
              <a:t> and MS to deal with, but that’s no problem for us because we bleeping rule?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5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as morality is not necessarily a cognitive mental evaluation, so too, may be prejudice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6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Taste sensitivity to protect us from things that might make us ill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Core – illness; Sex and death – we are animals; Interpersonal – purity of the soul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Interpersonal – more emotional and irrational and about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1595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965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61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529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68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THOlBoEfNNSRVqQL8PzWiGPjbNuEHiwMQ7fz-UGcrG0/edit#gid=189839509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88985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B74-655D-0041-9CB1-D34A8EFA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pic>
        <p:nvPicPr>
          <p:cNvPr id="1026" name="Picture 2" descr="Minions - Download Stickers from Sigstick">
            <a:extLst>
              <a:ext uri="{FF2B5EF4-FFF2-40B4-BE49-F238E27FC236}">
                <a16:creationId xmlns:a16="http://schemas.microsoft.com/office/drawing/2014/main" id="{33AA721E-71E3-F593-9748-2A66550A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7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603-A042-2FE7-3CF3-A514E94E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5" y="5024"/>
            <a:ext cx="8354490" cy="1400530"/>
          </a:xfrm>
        </p:spPr>
        <p:txBody>
          <a:bodyPr/>
          <a:lstStyle/>
          <a:p>
            <a:r>
              <a:rPr lang="en-US" sz="3200" dirty="0"/>
              <a:t>The best time to wear a striped sweater is…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08A6179-7D00-E3C2-93A5-EDD47505D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57183"/>
              </p:ext>
            </p:extLst>
          </p:nvPr>
        </p:nvGraphicFramePr>
        <p:xfrm>
          <a:off x="994410" y="5029200"/>
          <a:ext cx="7155180" cy="975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X: # of Stripes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X</a:t>
                      </a:r>
                      <a:r>
                        <a:rPr lang="en-US" sz="2000" b="1" baseline="30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</a:t>
                      </a:r>
                      <a:r>
                        <a:rPr lang="en-US" sz="2000" b="1" baseline="30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X*Y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350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300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2950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1982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1850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14E374E7-4D7E-742F-00FC-B5E57A3B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19200"/>
            <a:ext cx="8001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Does the number of stripes in a sweater affect the itchiness of a sweater?  I tried on 50 sweaters at local retailers (e.g., The Gap;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PacSun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Stripes R Us).  I gave each sweater an itchiness rating on a 10-point scale (higher values equal greater itchiness) and also counted the number of stripes.  The sweaters ranged from 2 to 11 stripes (because you can’t have one stripe).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Calculate the regression equation from the data in the table below.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0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A6150-FE19-23B3-3485-23B0B0F692A2}"/>
              </a:ext>
            </a:extLst>
          </p:cNvPr>
          <p:cNvSpPr txBox="1"/>
          <p:nvPr/>
        </p:nvSpPr>
        <p:spPr>
          <a:xfrm>
            <a:off x="966923" y="2336393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conduct the hypothesis test to determine if stripes is a </a:t>
            </a:r>
            <a:r>
              <a:rPr lang="en-US" sz="2400" dirty="0">
                <a:solidFill>
                  <a:srgbClr val="00B0F0"/>
                </a:solidFill>
              </a:rPr>
              <a:t>SIGNIFICANT</a:t>
            </a:r>
            <a:r>
              <a:rPr lang="en-US" sz="2400" dirty="0"/>
              <a:t> predictor of itchiness.</a:t>
            </a:r>
          </a:p>
          <a:p>
            <a:endParaRPr lang="en-US" sz="2400" dirty="0"/>
          </a:p>
          <a:p>
            <a:r>
              <a:rPr lang="en-US" sz="2400" dirty="0"/>
              <a:t>Step 1: Calculate </a:t>
            </a:r>
            <a:r>
              <a:rPr lang="en-US" sz="2400" dirty="0" err="1"/>
              <a:t>SS</a:t>
            </a:r>
            <a:r>
              <a:rPr lang="en-US" sz="2400" baseline="-25000" dirty="0" err="1"/>
              <a:t>residual</a:t>
            </a:r>
            <a:endParaRPr lang="en-US" sz="2400" baseline="-25000" dirty="0"/>
          </a:p>
          <a:p>
            <a:endParaRPr lang="en-US" sz="2400" dirty="0"/>
          </a:p>
          <a:p>
            <a:r>
              <a:rPr lang="en-US" sz="2400" dirty="0"/>
              <a:t>Step 2: Calculate </a:t>
            </a:r>
            <a:r>
              <a:rPr lang="en-US" sz="2400" dirty="0" err="1"/>
              <a:t>SS</a:t>
            </a:r>
            <a:r>
              <a:rPr lang="en-US" sz="2400" baseline="-25000" dirty="0" err="1"/>
              <a:t>regression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3: Figure out the </a:t>
            </a:r>
            <a:r>
              <a:rPr lang="en-US" sz="2400" dirty="0" err="1"/>
              <a:t>df</a:t>
            </a:r>
            <a:r>
              <a:rPr lang="en-US" sz="2400" dirty="0"/>
              <a:t> to calculate MS</a:t>
            </a:r>
          </a:p>
          <a:p>
            <a:endParaRPr lang="en-US" sz="2400" dirty="0"/>
          </a:p>
          <a:p>
            <a:r>
              <a:rPr lang="en-US" sz="2400" dirty="0"/>
              <a:t>Step 4: Use the MS to calculate an F-value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1F7ED8-FC59-B521-9DC9-97E615A3FB1E}"/>
              </a:ext>
            </a:extLst>
          </p:cNvPr>
          <p:cNvGraphicFramePr>
            <a:graphicFrameLocks/>
          </p:cNvGraphicFramePr>
          <p:nvPr/>
        </p:nvGraphicFramePr>
        <p:xfrm>
          <a:off x="762000" y="1056844"/>
          <a:ext cx="7155180" cy="1341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SSx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 = -250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0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4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/>
              <p:nvPr/>
            </p:nvSpPr>
            <p:spPr>
              <a:xfrm>
                <a:off x="0" y="2743200"/>
                <a:ext cx="4724400" cy="372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Formulas we will need:</a:t>
                </a:r>
              </a:p>
              <a:p>
                <a:pPr algn="ctr"/>
                <a:r>
                  <a:rPr lang="en-US" sz="2400" dirty="0"/>
                  <a:t>	</a:t>
                </a:r>
              </a:p>
              <a:p>
                <a:pPr algn="ctr"/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algn="ctr"/>
                <a:r>
                  <a:rPr lang="en-US" sz="2400" baseline="-25000" dirty="0"/>
                  <a:t>	</a:t>
                </a:r>
              </a:p>
              <a:p>
                <a:pPr algn="ctr"/>
                <a:r>
                  <a:rPr lang="en-US" sz="2400" baseline="-250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𝑟𝑒𝑔𝑟𝑒𝑠𝑠𝑖𝑜𝑛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0"/>
                <a:ext cx="4724400" cy="3728265"/>
              </a:xfrm>
              <a:prstGeom prst="rect">
                <a:avLst/>
              </a:prstGeom>
              <a:blipFill>
                <a:blip r:embed="rId2"/>
                <a:stretch>
                  <a:fillRect t="-1361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1F7ED8-FC59-B521-9DC9-97E615A3F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6800"/>
              </p:ext>
            </p:extLst>
          </p:nvPr>
        </p:nvGraphicFramePr>
        <p:xfrm>
          <a:off x="762000" y="1056844"/>
          <a:ext cx="7155180" cy="1341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SSx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 = -250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03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005DAB-D1E2-91B8-7D24-7AE60A74C358}"/>
                  </a:ext>
                </a:extLst>
              </p:cNvPr>
              <p:cNvSpPr txBox="1"/>
              <p:nvPr/>
            </p:nvSpPr>
            <p:spPr>
              <a:xfrm>
                <a:off x="4576916" y="2743200"/>
                <a:ext cx="4567084" cy="420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latin typeface="Cambria Math"/>
                  </a:rPr>
                  <a:t>For Simple Regression</a:t>
                </a:r>
              </a:p>
              <a:p>
                <a:pPr marL="0" indent="0">
                  <a:buNone/>
                </a:pPr>
                <a:endParaRPr lang="en-US" sz="2400" b="0" i="0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df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regression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= 1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aseline="-25000">
                        <a:solidFill>
                          <a:schemeClr val="tx1"/>
                        </a:solidFill>
                        <a:latin typeface="Cambria Math"/>
                      </a:rPr>
                      <m:t>residual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= n-2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𝑆𝑆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𝑟𝑒𝑔𝑟𝑒𝑠𝑠𝑖𝑜𝑛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𝑠𝑖𝑑𝑢𝑎𝑙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005DAB-D1E2-91B8-7D24-7AE60A74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16" y="2743200"/>
                <a:ext cx="4567084" cy="4203523"/>
              </a:xfrm>
              <a:prstGeom prst="rect">
                <a:avLst/>
              </a:prstGeom>
              <a:blipFill>
                <a:blip r:embed="rId3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82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/>
              <p:nvPr/>
            </p:nvSpPr>
            <p:spPr>
              <a:xfrm>
                <a:off x="966923" y="2336393"/>
                <a:ext cx="7391400" cy="419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1: Calculate </a:t>
                </a:r>
                <a:r>
                  <a:rPr lang="en-US" sz="2400" dirty="0" err="1"/>
                  <a:t>SS</a:t>
                </a:r>
                <a:r>
                  <a:rPr lang="en-US" sz="2400" baseline="-25000" dirty="0" err="1"/>
                  <a:t>residual</a:t>
                </a:r>
                <a:endParaRPr lang="en-US" sz="2400" dirty="0"/>
              </a:p>
              <a:p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baseline="-25000" dirty="0"/>
                  <a:t>	</a:t>
                </a:r>
              </a:p>
              <a:p>
                <a:r>
                  <a:rPr lang="en-US" sz="2400" baseline="-250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aseline="-250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−250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</m:e>
                            </m:d>
                            <m:r>
                              <a:rPr lang="en-US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301.66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=−.829 </m:t>
                    </m:r>
                  </m:oMath>
                </a14:m>
                <a:endParaRPr lang="en-US" sz="2400" dirty="0"/>
              </a:p>
              <a:p>
                <a:endParaRPr lang="en-US" sz="2400" b="1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23" y="2336393"/>
                <a:ext cx="7391400" cy="4199035"/>
              </a:xfrm>
              <a:prstGeom prst="rect">
                <a:avLst/>
              </a:prstGeom>
              <a:blipFill>
                <a:blip r:embed="rId2"/>
                <a:stretch>
                  <a:fillRect l="-1372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1F7ED8-FC59-B521-9DC9-97E615A3F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5038"/>
              </p:ext>
            </p:extLst>
          </p:nvPr>
        </p:nvGraphicFramePr>
        <p:xfrm>
          <a:off x="762000" y="1056844"/>
          <a:ext cx="7155180" cy="1341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SSx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SSy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 = </a:t>
                      </a:r>
                      <a:r>
                        <a:rPr lang="en-US" sz="24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0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4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/>
              <p:nvPr/>
            </p:nvSpPr>
            <p:spPr>
              <a:xfrm>
                <a:off x="946826" y="2586340"/>
                <a:ext cx="7391400" cy="369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1: Calculate </a:t>
                </a:r>
                <a:r>
                  <a:rPr lang="en-US" sz="2400" dirty="0" err="1"/>
                  <a:t>SS</a:t>
                </a:r>
                <a:r>
                  <a:rPr lang="en-US" sz="2400" baseline="-25000" dirty="0" err="1"/>
                  <a:t>residual</a:t>
                </a:r>
                <a:endParaRPr lang="en-US" sz="2400" dirty="0"/>
              </a:p>
              <a:p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baseline="-25000" dirty="0"/>
                  <a:t>	</a:t>
                </a:r>
              </a:p>
              <a:p>
                <a:r>
                  <a:rPr lang="en-US" sz="2400" baseline="-25000" dirty="0"/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.829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182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.687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182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.313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182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26" y="2586340"/>
                <a:ext cx="7391400" cy="3699154"/>
              </a:xfrm>
              <a:prstGeom prst="rect">
                <a:avLst/>
              </a:prstGeom>
              <a:blipFill>
                <a:blip r:embed="rId2"/>
                <a:stretch>
                  <a:fillRect l="-1201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1F7ED8-FC59-B521-9DC9-97E615A3F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93531"/>
              </p:ext>
            </p:extLst>
          </p:nvPr>
        </p:nvGraphicFramePr>
        <p:xfrm>
          <a:off x="762000" y="1056844"/>
          <a:ext cx="7155180" cy="1341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SSx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SSy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 = -250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0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3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1F7ED8-FC59-B521-9DC9-97E615A3FB1E}"/>
              </a:ext>
            </a:extLst>
          </p:cNvPr>
          <p:cNvGraphicFramePr>
            <a:graphicFrameLocks/>
          </p:cNvGraphicFramePr>
          <p:nvPr/>
        </p:nvGraphicFramePr>
        <p:xfrm>
          <a:off x="762000" y="1056844"/>
          <a:ext cx="7155180" cy="1341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SSx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SSy</a:t>
                      </a:r>
                      <a:r>
                        <a:rPr lang="en-US" sz="2400" b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 = -250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03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/>
              <p:nvPr/>
            </p:nvSpPr>
            <p:spPr>
              <a:xfrm>
                <a:off x="946826" y="2586340"/>
                <a:ext cx="7391400" cy="302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2: Calculate </a:t>
                </a:r>
                <a:r>
                  <a:rPr lang="en-US" sz="2400" dirty="0" err="1"/>
                  <a:t>SS</a:t>
                </a:r>
                <a:r>
                  <a:rPr lang="en-US" sz="2400" baseline="-25000" dirty="0" err="1"/>
                  <a:t>regression</a:t>
                </a:r>
                <a:endParaRPr lang="en-US" sz="2400" dirty="0"/>
              </a:p>
              <a:p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𝑟𝑒𝑔𝑟𝑒𝑠𝑠𝑖𝑜𝑛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baseline="-25000" dirty="0"/>
                  <a:t>	</a:t>
                </a:r>
              </a:p>
              <a:p>
                <a:r>
                  <a:rPr lang="en-US" sz="2400" baseline="-25000" dirty="0"/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𝑟𝑒𝑔𝑟𝑒𝑠𝑠𝑖𝑜𝑛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.686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182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𝑟𝑒𝑔𝑟𝑒𝑠𝑠𝑖𝑜𝑛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125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4A6150-FE19-23B3-3485-23B0B0F6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26" y="2586340"/>
                <a:ext cx="7391400" cy="3021533"/>
              </a:xfrm>
              <a:prstGeom prst="rect">
                <a:avLst/>
              </a:prstGeom>
              <a:blipFill>
                <a:blip r:embed="rId2"/>
                <a:stretch>
                  <a:fillRect l="-1201" t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6553200" y="2557299"/>
            <a:ext cx="192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dirty="0">
                <a:solidFill>
                  <a:schemeClr val="bg1"/>
                </a:solidFill>
              </a:rPr>
              <a:t>.686</a:t>
            </a:r>
          </a:p>
        </p:txBody>
      </p:sp>
    </p:spTree>
    <p:extLst>
      <p:ext uri="{BB962C8B-B14F-4D97-AF65-F5344CB8AC3E}">
        <p14:creationId xmlns:p14="http://schemas.microsoft.com/office/powerpoint/2010/main" val="371749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AF5075-A846-DA05-D20B-E258C0C4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85059"/>
              </p:ext>
            </p:extLst>
          </p:nvPr>
        </p:nvGraphicFramePr>
        <p:xfrm>
          <a:off x="1054100" y="1369634"/>
          <a:ext cx="7035799" cy="149352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167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Source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df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Error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578F74-1D17-9A74-993B-3EE9AFD37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47319"/>
              </p:ext>
            </p:extLst>
          </p:nvPr>
        </p:nvGraphicFramePr>
        <p:xfrm>
          <a:off x="584199" y="3200400"/>
          <a:ext cx="7975600" cy="298704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208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Regression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Residual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8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75EB27-A9E1-F2F4-7F10-00EC5D257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80466"/>
              </p:ext>
            </p:extLst>
          </p:nvPr>
        </p:nvGraphicFramePr>
        <p:xfrm>
          <a:off x="584200" y="1478280"/>
          <a:ext cx="7975600" cy="298704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208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Regression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Residual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653-9452-C38E-4B38-61B9F08C6444}"/>
                  </a:ext>
                </a:extLst>
              </p:cNvPr>
              <p:cNvSpPr txBox="1"/>
              <p:nvPr/>
            </p:nvSpPr>
            <p:spPr>
              <a:xfrm>
                <a:off x="2074607" y="4876800"/>
                <a:ext cx="49947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latin typeface="Cambria Math"/>
                  </a:rPr>
                  <a:t>For Simple Regression</a:t>
                </a:r>
              </a:p>
              <a:p>
                <a:pPr marL="0" indent="0">
                  <a:buNone/>
                </a:pPr>
                <a:endParaRPr lang="en-US" sz="2400" b="0" i="0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df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regression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= 1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aseline="-25000">
                        <a:solidFill>
                          <a:schemeClr val="tx1"/>
                        </a:solidFill>
                        <a:latin typeface="Cambria Math"/>
                      </a:rPr>
                      <m:t>residual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= n-2 = 50-2 =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48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653-9452-C38E-4B38-61B9F08C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607" y="4876800"/>
                <a:ext cx="4994786" cy="1569660"/>
              </a:xfrm>
              <a:prstGeom prst="rect">
                <a:avLst/>
              </a:prstGeom>
              <a:blipFill>
                <a:blip r:embed="rId2"/>
                <a:stretch>
                  <a:fillRect l="-508"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2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75EB27-A9E1-F2F4-7F10-00EC5D257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34797"/>
              </p:ext>
            </p:extLst>
          </p:nvPr>
        </p:nvGraphicFramePr>
        <p:xfrm>
          <a:off x="584200" y="1478280"/>
          <a:ext cx="7975600" cy="298704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208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Regression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Residual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125.00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1.19 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653-9452-C38E-4B38-61B9F08C6444}"/>
                  </a:ext>
                </a:extLst>
              </p:cNvPr>
              <p:cNvSpPr txBox="1"/>
              <p:nvPr/>
            </p:nvSpPr>
            <p:spPr>
              <a:xfrm>
                <a:off x="2074607" y="4876800"/>
                <a:ext cx="4994786" cy="158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latin typeface="Cambria Math"/>
                  </a:rPr>
                  <a:t>For Simple Regression</a:t>
                </a:r>
              </a:p>
              <a:p>
                <a:pPr marL="0" indent="0">
                  <a:buNone/>
                </a:pP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𝑆𝑆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653-9452-C38E-4B38-61B9F08C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607" y="4876800"/>
                <a:ext cx="4994786" cy="1589602"/>
              </a:xfrm>
              <a:prstGeom prst="rect">
                <a:avLst/>
              </a:prstGeom>
              <a:blipFill>
                <a:blip r:embed="rId2"/>
                <a:stretch>
                  <a:fillRect t="-317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9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B74-655D-0041-9CB1-D34A8EFA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9ECDE-EF25-7B9A-6651-5D38214371B7}"/>
              </a:ext>
            </a:extLst>
          </p:cNvPr>
          <p:cNvSpPr txBox="1"/>
          <p:nvPr/>
        </p:nvSpPr>
        <p:spPr>
          <a:xfrm>
            <a:off x="1044310" y="1371600"/>
            <a:ext cx="77186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Who at your table missed TD the most over the break?  I will try to guess.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are the 2 (two; to; too) most interesting, notable things that you remember about simple regression from before the break?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6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hypothesis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75EB27-A9E1-F2F4-7F10-00EC5D257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80796"/>
              </p:ext>
            </p:extLst>
          </p:nvPr>
        </p:nvGraphicFramePr>
        <p:xfrm>
          <a:off x="584200" y="1478280"/>
          <a:ext cx="7975600" cy="298704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208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Regression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Residual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125.00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1.19 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105.26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653-9452-C38E-4B38-61B9F08C6444}"/>
                  </a:ext>
                </a:extLst>
              </p:cNvPr>
              <p:cNvSpPr txBox="1"/>
              <p:nvPr/>
            </p:nvSpPr>
            <p:spPr>
              <a:xfrm>
                <a:off x="2074607" y="4876800"/>
                <a:ext cx="4994786" cy="164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latin typeface="Cambria Math"/>
                  </a:rPr>
                  <a:t>For Simple Regression</a:t>
                </a:r>
              </a:p>
              <a:p>
                <a:pPr marL="0" indent="0">
                  <a:buNone/>
                </a:pP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𝑟𝑒𝑔𝑟𝑒𝑠𝑠𝑖𝑜𝑛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𝑠𝑖𝑑𝑢𝑎𝑙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B1653-9452-C38E-4B38-61B9F08C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607" y="4876800"/>
                <a:ext cx="4994786" cy="1640385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1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BC3849-15C5-75F2-F234-ACEAE6095E87}"/>
              </a:ext>
            </a:extLst>
          </p:cNvPr>
          <p:cNvSpPr txBox="1"/>
          <p:nvPr/>
        </p:nvSpPr>
        <p:spPr>
          <a:xfrm>
            <a:off x="1981200" y="1219200"/>
            <a:ext cx="541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Analyze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→ </a:t>
            </a:r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Regression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→</a:t>
            </a:r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Linear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88D79-7E89-A0E4-4AF5-E3320BD47802}"/>
              </a:ext>
            </a:extLst>
          </p:cNvPr>
          <p:cNvSpPr txBox="1">
            <a:spLocks/>
          </p:cNvSpPr>
          <p:nvPr/>
        </p:nvSpPr>
        <p:spPr>
          <a:xfrm>
            <a:off x="419698" y="279103"/>
            <a:ext cx="7352702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Striped sweater regression in SPSS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3B0C8-6B58-410E-AAF2-37C3E36E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86" y="1828800"/>
            <a:ext cx="656598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A5A27-2EC3-6DF7-B2F0-5FA359BF0592}"/>
              </a:ext>
            </a:extLst>
          </p:cNvPr>
          <p:cNvSpPr txBox="1"/>
          <p:nvPr/>
        </p:nvSpPr>
        <p:spPr>
          <a:xfrm>
            <a:off x="1600200" y="1110439"/>
            <a:ext cx="6553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the </a:t>
            </a:r>
            <a:r>
              <a:rPr lang="en-US" sz="2400" dirty="0">
                <a:solidFill>
                  <a:srgbClr val="FF00F9"/>
                </a:solidFill>
              </a:rPr>
              <a:t>DV</a:t>
            </a:r>
            <a:r>
              <a:rPr lang="en-US" sz="2400" dirty="0"/>
              <a:t> into the </a:t>
            </a:r>
            <a:r>
              <a:rPr lang="en-US" sz="2400" dirty="0">
                <a:solidFill>
                  <a:srgbClr val="FF00F9"/>
                </a:solidFill>
              </a:rPr>
              <a:t>Dependent</a:t>
            </a:r>
            <a:r>
              <a:rPr lang="en-US" sz="2400" dirty="0"/>
              <a:t> 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the </a:t>
            </a:r>
            <a:r>
              <a:rPr lang="en-US" sz="2400" dirty="0">
                <a:solidFill>
                  <a:srgbClr val="FF00F9"/>
                </a:solidFill>
              </a:rPr>
              <a:t>IV</a:t>
            </a:r>
            <a:r>
              <a:rPr lang="en-US" sz="2400" dirty="0"/>
              <a:t> into the </a:t>
            </a:r>
            <a:r>
              <a:rPr lang="en-US" sz="2400" dirty="0">
                <a:solidFill>
                  <a:srgbClr val="FF00F9"/>
                </a:solidFill>
              </a:rPr>
              <a:t>Independent(s)</a:t>
            </a:r>
            <a:r>
              <a:rPr lang="en-US" sz="2400" dirty="0"/>
              <a:t> box.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Which is which?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FF00F9"/>
                </a:solidFill>
              </a:rPr>
              <a:t>OK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659F8-55F3-4279-84BB-84A70B0B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30198"/>
            <a:ext cx="5486400" cy="40282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DA2CC4-D287-DA28-EB00-D49A637E82AE}"/>
              </a:ext>
            </a:extLst>
          </p:cNvPr>
          <p:cNvSpPr txBox="1">
            <a:spLocks/>
          </p:cNvSpPr>
          <p:nvPr/>
        </p:nvSpPr>
        <p:spPr>
          <a:xfrm>
            <a:off x="419698" y="279103"/>
            <a:ext cx="7352702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Striped sweater regression in SPSS</a:t>
            </a:r>
          </a:p>
        </p:txBody>
      </p:sp>
    </p:spTree>
    <p:extLst>
      <p:ext uri="{BB962C8B-B14F-4D97-AF65-F5344CB8AC3E}">
        <p14:creationId xmlns:p14="http://schemas.microsoft.com/office/powerpoint/2010/main" val="412538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C8553-88CE-EA93-C022-6B45F788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4411"/>
            <a:ext cx="7010400" cy="599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5" y="97593"/>
            <a:ext cx="8659290" cy="1400530"/>
          </a:xfrm>
        </p:spPr>
        <p:txBody>
          <a:bodyPr/>
          <a:lstStyle/>
          <a:p>
            <a:r>
              <a:rPr lang="en-US" sz="3200" dirty="0"/>
              <a:t>Regression in SPSS: Striped Sweaters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558C9CC-18EA-9D41-906D-FDFD598C1267}"/>
              </a:ext>
            </a:extLst>
          </p:cNvPr>
          <p:cNvSpPr/>
          <p:nvPr/>
        </p:nvSpPr>
        <p:spPr>
          <a:xfrm>
            <a:off x="2514600" y="1600200"/>
            <a:ext cx="762000" cy="2803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1EFC317-28A3-DC42-B8B0-ACE04D95A4AE}"/>
              </a:ext>
            </a:extLst>
          </p:cNvPr>
          <p:cNvSpPr/>
          <p:nvPr/>
        </p:nvSpPr>
        <p:spPr>
          <a:xfrm>
            <a:off x="2438400" y="6172199"/>
            <a:ext cx="1143000" cy="5882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r>
              <a:rPr lang="en-US" dirty="0"/>
              <a:t>Predicting COVID violations</a:t>
            </a:r>
          </a:p>
        </p:txBody>
      </p:sp>
    </p:spTree>
    <p:extLst>
      <p:ext uri="{BB962C8B-B14F-4D97-AF65-F5344CB8AC3E}">
        <p14:creationId xmlns:p14="http://schemas.microsoft.com/office/powerpoint/2010/main" val="425546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Food </a:t>
            </a:r>
            <a:r>
              <a:rPr lang="en-US" dirty="0" err="1"/>
              <a:t>pilfery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data we collected in class last time to determine whether any of the variables we collected predict Food </a:t>
            </a:r>
            <a:r>
              <a:rPr lang="en-US" sz="2400" dirty="0" err="1"/>
              <a:t>pilfery</a:t>
            </a:r>
            <a:r>
              <a:rPr lang="en-US" sz="2400" dirty="0"/>
              <a:t>?</a:t>
            </a:r>
          </a:p>
          <a:p>
            <a:pPr lvl="1"/>
            <a:r>
              <a:rPr lang="en-US" sz="2000" b="1" dirty="0">
                <a:solidFill>
                  <a:srgbClr val="FF00F9"/>
                </a:solidFill>
              </a:rPr>
              <a:t>Analyze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rgbClr val="FF00F9"/>
                </a:solidFill>
              </a:rPr>
              <a:t>Regression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rgbClr val="FF00F9"/>
                </a:solidFill>
              </a:rPr>
              <a:t>Linear</a:t>
            </a:r>
            <a:r>
              <a:rPr lang="en-US" sz="2000" dirty="0"/>
              <a:t> </a:t>
            </a:r>
          </a:p>
          <a:p>
            <a:pPr lvl="1"/>
            <a:r>
              <a:rPr lang="en-US" sz="2200" dirty="0"/>
              <a:t>One variable at a time</a:t>
            </a:r>
          </a:p>
          <a:p>
            <a:pPr lvl="1"/>
            <a:r>
              <a:rPr lang="en-US" sz="2200" dirty="0"/>
              <a:t>Is COVID violations going to be the dependent or independent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282338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04E4-3908-A740-BB89-AA927F02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049690" cy="1400530"/>
          </a:xfrm>
        </p:spPr>
        <p:txBody>
          <a:bodyPr/>
          <a:lstStyle/>
          <a:p>
            <a:r>
              <a:rPr lang="en-US" dirty="0"/>
              <a:t>World Happiness data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85F-6461-6B4E-8085-40DBAC64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some reasonable questions to ask about this dataset?</a:t>
            </a:r>
          </a:p>
          <a:p>
            <a:r>
              <a:rPr lang="en-US" sz="2800" dirty="0"/>
              <a:t>Tell me the ‘</a:t>
            </a:r>
            <a:r>
              <a:rPr lang="en-US" sz="2800" b="1" dirty="0">
                <a:solidFill>
                  <a:schemeClr val="accent5"/>
                </a:solidFill>
              </a:rPr>
              <a:t>story</a:t>
            </a:r>
            <a:r>
              <a:rPr lang="en-US" sz="2800" dirty="0"/>
              <a:t>’ of this data set.  </a:t>
            </a:r>
          </a:p>
          <a:p>
            <a:pPr lvl="1"/>
            <a:r>
              <a:rPr lang="en-US" dirty="0"/>
              <a:t>Perform some </a:t>
            </a:r>
            <a:r>
              <a:rPr lang="en-US" b="1" strike="sngStrike" dirty="0">
                <a:solidFill>
                  <a:schemeClr val="accent5"/>
                </a:solidFill>
              </a:rPr>
              <a:t>correlation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regression</a:t>
            </a:r>
            <a:r>
              <a:rPr lang="en-US" dirty="0"/>
              <a:t> analyses to help us understand what predicts happiness.</a:t>
            </a:r>
          </a:p>
          <a:p>
            <a:pPr lvl="1"/>
            <a:r>
              <a:rPr lang="en-US" dirty="0"/>
              <a:t>What factors are </a:t>
            </a:r>
            <a:r>
              <a:rPr lang="en-US" b="1" i="1" dirty="0">
                <a:solidFill>
                  <a:schemeClr val="accent5"/>
                </a:solidFill>
              </a:rPr>
              <a:t>significant</a:t>
            </a:r>
            <a:r>
              <a:rPr lang="en-US" dirty="0"/>
              <a:t> predictors of happiness?</a:t>
            </a:r>
          </a:p>
        </p:txBody>
      </p:sp>
    </p:spTree>
    <p:extLst>
      <p:ext uri="{BB962C8B-B14F-4D97-AF65-F5344CB8AC3E}">
        <p14:creationId xmlns:p14="http://schemas.microsoft.com/office/powerpoint/2010/main" val="212668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04E4-3908-A740-BB89-AA927F02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049690" cy="1400530"/>
          </a:xfrm>
        </p:spPr>
        <p:txBody>
          <a:bodyPr/>
          <a:lstStyle/>
          <a:p>
            <a:r>
              <a:rPr lang="en-US" dirty="0"/>
              <a:t>World Happiness data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85F-6461-6B4E-8085-40DBAC64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868500" cy="4195481"/>
          </a:xfrm>
        </p:spPr>
        <p:txBody>
          <a:bodyPr/>
          <a:lstStyle/>
          <a:p>
            <a:r>
              <a:rPr lang="en-US" sz="2800" dirty="0"/>
              <a:t>What are some reasonable questions to ask about this dataset?</a:t>
            </a:r>
          </a:p>
          <a:p>
            <a:r>
              <a:rPr lang="en-US" sz="2800" dirty="0"/>
              <a:t>Tell me the ‘</a:t>
            </a:r>
            <a:r>
              <a:rPr lang="en-US" sz="2800" b="1" dirty="0">
                <a:solidFill>
                  <a:schemeClr val="accent5"/>
                </a:solidFill>
              </a:rPr>
              <a:t>story</a:t>
            </a:r>
            <a:r>
              <a:rPr lang="en-US" sz="2800" dirty="0"/>
              <a:t>’ of this data set.  </a:t>
            </a:r>
          </a:p>
          <a:p>
            <a:pPr lvl="1"/>
            <a:r>
              <a:rPr lang="en-US" dirty="0"/>
              <a:t>Perform some </a:t>
            </a:r>
            <a:r>
              <a:rPr lang="en-US" b="1" dirty="0">
                <a:solidFill>
                  <a:schemeClr val="accent5"/>
                </a:solidFill>
              </a:rPr>
              <a:t>correlation</a:t>
            </a:r>
            <a:r>
              <a:rPr lang="en-US" dirty="0"/>
              <a:t> </a:t>
            </a:r>
            <a:r>
              <a:rPr lang="en-US" strike="sngStrike" dirty="0">
                <a:solidFill>
                  <a:schemeClr val="accent6">
                    <a:lumMod val="50000"/>
                  </a:schemeClr>
                </a:solidFill>
              </a:rPr>
              <a:t>regression</a:t>
            </a:r>
            <a:r>
              <a:rPr lang="en-US" dirty="0"/>
              <a:t> analyses to help us understand what predicts happiness.</a:t>
            </a:r>
          </a:p>
          <a:p>
            <a:pPr lvl="1"/>
            <a:r>
              <a:rPr lang="en-US" dirty="0"/>
              <a:t>Compare the results from the </a:t>
            </a:r>
            <a:r>
              <a:rPr lang="en-US" b="1" dirty="0">
                <a:solidFill>
                  <a:schemeClr val="accent5"/>
                </a:solidFill>
              </a:rPr>
              <a:t>correlation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regression</a:t>
            </a:r>
            <a:r>
              <a:rPr lang="en-US" dirty="0"/>
              <a:t> analyses.  What does this comparison suggest?</a:t>
            </a:r>
          </a:p>
        </p:txBody>
      </p:sp>
    </p:spTree>
    <p:extLst>
      <p:ext uri="{BB962C8B-B14F-4D97-AF65-F5344CB8AC3E}">
        <p14:creationId xmlns:p14="http://schemas.microsoft.com/office/powerpoint/2010/main" val="111784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5" y="762000"/>
            <a:ext cx="8600063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95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Does Disgust relate to inter-group attitudes?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5222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Eskine</a:t>
            </a:r>
            <a:r>
              <a:rPr lang="en-US" sz="2800" dirty="0"/>
              <a:t>, et al. (2007) found that:</a:t>
            </a:r>
          </a:p>
          <a:p>
            <a:r>
              <a:rPr lang="en-US" sz="2800" dirty="0"/>
              <a:t>Disgust influences moral judgments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Other research finds: </a:t>
            </a:r>
          </a:p>
          <a:p>
            <a:r>
              <a:rPr lang="en-US" sz="2800" dirty="0"/>
              <a:t>Disgust → avoidance and distancing</a:t>
            </a:r>
          </a:p>
          <a:p>
            <a:r>
              <a:rPr lang="en-US" sz="2800" dirty="0"/>
              <a:t>Prejudice involves avoidance and distancing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Therefore….</a:t>
            </a:r>
          </a:p>
          <a:p>
            <a:pPr lvl="1"/>
            <a:r>
              <a:rPr lang="en-US" sz="2800" dirty="0"/>
              <a:t>Disgust → Prejudice/ out-group attitudes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C8A0-D9F2-F7B0-E90D-B056702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7536"/>
            <a:ext cx="7200900" cy="1485900"/>
          </a:xfrm>
        </p:spPr>
        <p:txBody>
          <a:bodyPr/>
          <a:lstStyle/>
          <a:p>
            <a:r>
              <a:rPr lang="en-US" dirty="0"/>
              <a:t>The Rundown (old edition)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5CB4-434D-CF29-9ADA-0AEF51FE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066800"/>
            <a:ext cx="7200900" cy="563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Regression and correlation are largely the same as we will see.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Both are designed to help us determine whether two continuous variables share a relationship.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Correlation tells us about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magnitude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direction</a:t>
            </a:r>
            <a:r>
              <a:rPr lang="en-US" sz="2400" dirty="0"/>
              <a:t> of the relationship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Regression does the same, but adds a piece:</a:t>
            </a:r>
          </a:p>
          <a:p>
            <a:pPr lvl="1"/>
            <a:r>
              <a:rPr lang="en-US" sz="2400" dirty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4038934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Questions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According to the authors, from whence does disgust arise?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types of disgust do the authors identify and what do each mean?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Which type of disgust do the authors’ focus on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the authors’ primary and secondary questions/hypotheses?</a:t>
            </a:r>
          </a:p>
        </p:txBody>
      </p:sp>
      <p:pic>
        <p:nvPicPr>
          <p:cNvPr id="4098" name="Picture 2" descr="USDA Recommends “Best if Used By” Date for Food Product Dating">
            <a:extLst>
              <a:ext uri="{FF2B5EF4-FFF2-40B4-BE49-F238E27FC236}">
                <a16:creationId xmlns:a16="http://schemas.microsoft.com/office/drawing/2014/main" id="{6062371B-A7CA-DCC2-5E5D-CDBEF008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5" y="1447800"/>
            <a:ext cx="252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the Value of Your Soul? - International Christian">
            <a:extLst>
              <a:ext uri="{FF2B5EF4-FFF2-40B4-BE49-F238E27FC236}">
                <a16:creationId xmlns:a16="http://schemas.microsoft.com/office/drawing/2014/main" id="{FEF7AA0A-3505-CB6C-13B4-D3791030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99" y="3335310"/>
            <a:ext cx="2004266" cy="11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Is My Child Always Sick? Managing Recurring Illness">
            <a:extLst>
              <a:ext uri="{FF2B5EF4-FFF2-40B4-BE49-F238E27FC236}">
                <a16:creationId xmlns:a16="http://schemas.microsoft.com/office/drawing/2014/main" id="{092E274D-EAA3-E0A1-0015-4A5EA312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4700"/>
            <a:ext cx="17238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o Is Verna? Fall of the House of Usher star Carla Gugino On Her  Mysterious Character - Netflix Tudum">
            <a:extLst>
              <a:ext uri="{FF2B5EF4-FFF2-40B4-BE49-F238E27FC236}">
                <a16:creationId xmlns:a16="http://schemas.microsoft.com/office/drawing/2014/main" id="{814DD98F-D379-2060-66D5-A59B48E0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8" y="3314700"/>
            <a:ext cx="216679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Disgust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45" y="1371600"/>
            <a:ext cx="64770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People may differ in how easily they are disgusted by different things.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Types of disgust: </a:t>
            </a:r>
          </a:p>
          <a:p>
            <a:pPr lvl="1"/>
            <a:r>
              <a:rPr lang="en-US" sz="2400" b="1" dirty="0"/>
              <a:t>Core</a:t>
            </a:r>
            <a:r>
              <a:rPr lang="en-US" sz="2400" dirty="0"/>
              <a:t>: “A bowel movement left </a:t>
            </a:r>
            <a:r>
              <a:rPr lang="en-US" sz="2400" dirty="0" err="1"/>
              <a:t>unflushed</a:t>
            </a:r>
            <a:r>
              <a:rPr lang="en-US" sz="2400" dirty="0"/>
              <a:t> in a public toilet”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Sex and </a:t>
            </a:r>
            <a:r>
              <a:rPr lang="en-US" sz="2400" b="1" dirty="0"/>
              <a:t>death</a:t>
            </a:r>
            <a:r>
              <a:rPr lang="en-US" sz="2400" dirty="0"/>
              <a:t>: ‘‘Touching a dead body’’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Interpersonal</a:t>
            </a:r>
            <a:r>
              <a:rPr lang="en-US" sz="2400" dirty="0"/>
              <a:t> : ‘‘You sit down on a public bus, and feel that the seat is still warm from the last person who sat there’’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7041945" y="1371600"/>
            <a:ext cx="1946275" cy="1902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ead bod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274142"/>
            <a:ext cx="2128077" cy="1381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us seat illustr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-14244"/>
          <a:stretch/>
        </p:blipFill>
        <p:spPr bwMode="auto">
          <a:xfrm>
            <a:off x="7226305" y="4655416"/>
            <a:ext cx="1537110" cy="228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1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Questions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According to the authors, from whence does disgust arise?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types of disgust do the authors identify and what do each mean?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Which type of disgust do the authors’ focus on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the authors’ primary and secondary questions/hypotheses?</a:t>
            </a:r>
          </a:p>
        </p:txBody>
      </p:sp>
      <p:pic>
        <p:nvPicPr>
          <p:cNvPr id="4098" name="Picture 2" descr="USDA Recommends “Best if Used By” Date for Food Product Dating">
            <a:extLst>
              <a:ext uri="{FF2B5EF4-FFF2-40B4-BE49-F238E27FC236}">
                <a16:creationId xmlns:a16="http://schemas.microsoft.com/office/drawing/2014/main" id="{6062371B-A7CA-DCC2-5E5D-CDBEF008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52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the Value of Your Soul? - International Christian">
            <a:extLst>
              <a:ext uri="{FF2B5EF4-FFF2-40B4-BE49-F238E27FC236}">
                <a16:creationId xmlns:a16="http://schemas.microsoft.com/office/drawing/2014/main" id="{FEF7AA0A-3505-CB6C-13B4-D3791030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99" y="3335310"/>
            <a:ext cx="2004266" cy="11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Is My Child Always Sick? Managing Recurring Illness">
            <a:extLst>
              <a:ext uri="{FF2B5EF4-FFF2-40B4-BE49-F238E27FC236}">
                <a16:creationId xmlns:a16="http://schemas.microsoft.com/office/drawing/2014/main" id="{092E274D-EAA3-E0A1-0015-4A5EA312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4700"/>
            <a:ext cx="17238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o Is Verna? Fall of the House of Usher star Carla Gugino On Her  Mysterious Character - Netflix Tudum">
            <a:extLst>
              <a:ext uri="{FF2B5EF4-FFF2-40B4-BE49-F238E27FC236}">
                <a16:creationId xmlns:a16="http://schemas.microsoft.com/office/drawing/2014/main" id="{814DD98F-D379-2060-66D5-A59B48E0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8" y="3314700"/>
            <a:ext cx="216679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3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/>
              <a:t>Hodson</a:t>
            </a:r>
            <a:r>
              <a:rPr lang="en-US" dirty="0"/>
              <a:t> and Costello (2007)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25562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Main Hypothesis:</a:t>
            </a:r>
          </a:p>
          <a:p>
            <a:pPr marL="800100" lvl="1" indent="-342900"/>
            <a:r>
              <a:rPr lang="en-US" sz="2400" i="0" dirty="0"/>
              <a:t>People with heightened interpersonal disgust sensitivity should have more negative attitudes towards </a:t>
            </a:r>
            <a:r>
              <a:rPr lang="en-US" sz="2400" i="0" dirty="0" err="1"/>
              <a:t>outgroups</a:t>
            </a:r>
            <a:endParaRPr lang="en-US" sz="2400" i="0" dirty="0"/>
          </a:p>
          <a:p>
            <a:pPr marL="457200" lvl="1" indent="0">
              <a:buNone/>
            </a:pPr>
            <a:endParaRPr lang="en-US" sz="2400" i="0" dirty="0"/>
          </a:p>
          <a:p>
            <a:pPr marL="0" indent="0">
              <a:buNone/>
            </a:pPr>
            <a:r>
              <a:rPr lang="en-US" sz="2400" dirty="0"/>
              <a:t>Secondary Aims:</a:t>
            </a:r>
          </a:p>
          <a:p>
            <a:pPr marL="800100" lvl="1" indent="-342900"/>
            <a:r>
              <a:rPr lang="en-US" sz="2400" i="0" dirty="0"/>
              <a:t>Is this a function of concerns about disease? (e.g., perceived vulnerability to disease)</a:t>
            </a:r>
          </a:p>
          <a:p>
            <a:pPr marL="800100" lvl="1" indent="-342900"/>
            <a:r>
              <a:rPr lang="en-US" sz="2400" i="0" dirty="0"/>
              <a:t>Does </a:t>
            </a:r>
            <a:r>
              <a:rPr lang="en-US" sz="2400" i="0" dirty="0" err="1"/>
              <a:t>digust</a:t>
            </a:r>
            <a:r>
              <a:rPr lang="en-US" sz="2400" i="0" dirty="0"/>
              <a:t>/prejudice link related to avoidance or perpetuation of a hierarchy</a:t>
            </a:r>
          </a:p>
          <a:p>
            <a:pPr marL="800100" lvl="1" indent="-342900"/>
            <a:r>
              <a:rPr lang="en-US" sz="2400" i="0" dirty="0"/>
              <a:t>Is this explained by higher right-winged authoritarian attitudes (RWA) or social dominance orientation (SDO)</a:t>
            </a:r>
          </a:p>
          <a:p>
            <a:pPr marL="457200" lvl="1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919637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63600"/>
            <a:ext cx="8229600" cy="5638800"/>
          </a:xfrm>
        </p:spPr>
        <p:txBody>
          <a:bodyPr>
            <a:noAutofit/>
          </a:bodyPr>
          <a:lstStyle/>
          <a:p>
            <a:r>
              <a:rPr lang="en-US" sz="2400" dirty="0"/>
              <a:t>Who were the participants?</a:t>
            </a:r>
          </a:p>
          <a:p>
            <a:r>
              <a:rPr lang="en-US" sz="2400" dirty="0"/>
              <a:t>How did they measure attitudes towards groups?</a:t>
            </a:r>
          </a:p>
          <a:p>
            <a:pPr lvl="1"/>
            <a:r>
              <a:rPr lang="en-US" sz="1800" dirty="0"/>
              <a:t>Ethnic foreigners (</a:t>
            </a:r>
            <a:r>
              <a:rPr lang="en-US" sz="1800" dirty="0" err="1"/>
              <a:t>outgroup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deviant/low-status (</a:t>
            </a:r>
            <a:r>
              <a:rPr lang="en-US" sz="1800" dirty="0" err="1"/>
              <a:t>outgroup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familiar-traditional (</a:t>
            </a:r>
            <a:r>
              <a:rPr lang="en-US" sz="1800" dirty="0" err="1"/>
              <a:t>outgroup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English Canadian (in-group)</a:t>
            </a:r>
          </a:p>
          <a:p>
            <a:r>
              <a:rPr lang="en-US" sz="2400" dirty="0"/>
              <a:t>How did they measure disgust sensitivity?</a:t>
            </a:r>
          </a:p>
          <a:p>
            <a:pPr lvl="1"/>
            <a:r>
              <a:rPr lang="en-US" sz="1800" dirty="0"/>
              <a:t>Interpersonal</a:t>
            </a:r>
          </a:p>
          <a:p>
            <a:pPr lvl="1"/>
            <a:r>
              <a:rPr lang="en-US" sz="1800" dirty="0"/>
              <a:t>Core</a:t>
            </a:r>
          </a:p>
          <a:p>
            <a:pPr lvl="1"/>
            <a:r>
              <a:rPr lang="en-US" sz="1800" dirty="0"/>
              <a:t>Death/body</a:t>
            </a:r>
          </a:p>
          <a:p>
            <a:pPr lvl="1"/>
            <a:r>
              <a:rPr lang="en-US" sz="1800" dirty="0"/>
              <a:t>Sex</a:t>
            </a:r>
            <a:endParaRPr lang="en-US" sz="1200" dirty="0"/>
          </a:p>
          <a:p>
            <a:r>
              <a:rPr lang="en-US" sz="2400" dirty="0"/>
              <a:t>How did they measure perceived vulnerability to disease?</a:t>
            </a:r>
          </a:p>
          <a:p>
            <a:r>
              <a:rPr lang="en-US" sz="2400" dirty="0"/>
              <a:t>Is this a correlational or experimental design?</a:t>
            </a:r>
          </a:p>
          <a:p>
            <a:r>
              <a:rPr lang="en-US" sz="2400" dirty="0"/>
              <a:t>Big Five Personality scale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81600" y="2032000"/>
            <a:ext cx="609600" cy="10668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23807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Disgust</a:t>
            </a:r>
          </a:p>
        </p:txBody>
      </p:sp>
    </p:spTree>
    <p:extLst>
      <p:ext uri="{BB962C8B-B14F-4D97-AF65-F5344CB8AC3E}">
        <p14:creationId xmlns:p14="http://schemas.microsoft.com/office/powerpoint/2010/main" val="11815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8F1F3-C226-F3FB-46F8-2E1E13F43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7" y="838200"/>
            <a:ext cx="9050046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CD622-47FB-E394-ADF4-4ACFF264FF85}"/>
              </a:ext>
            </a:extLst>
          </p:cNvPr>
          <p:cNvSpPr txBox="1"/>
          <p:nvPr/>
        </p:nvSpPr>
        <p:spPr>
          <a:xfrm>
            <a:off x="762000" y="4122738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Ignore </a:t>
            </a:r>
            <a:r>
              <a:rPr lang="en-US" sz="2000" dirty="0" err="1"/>
              <a:t>r</a:t>
            </a:r>
            <a:r>
              <a:rPr lang="en-US" sz="2000" baseline="-25000" dirty="0" err="1"/>
              <a:t>sp</a:t>
            </a:r>
            <a:r>
              <a:rPr lang="en-US" sz="2000" dirty="0"/>
              <a:t> and p</a:t>
            </a:r>
            <a:r>
              <a:rPr lang="en-US" sz="2000" baseline="-25000" dirty="0"/>
              <a:t>rep</a:t>
            </a:r>
          </a:p>
          <a:p>
            <a:endParaRPr lang="en-US" sz="2800" dirty="0"/>
          </a:p>
          <a:p>
            <a:r>
              <a:rPr lang="en-US" sz="2800" dirty="0"/>
              <a:t>What are the noteworthy results and what do they mean?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696891-E317-377E-AC02-0179541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32732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CD622-47FB-E394-ADF4-4ACFF264FF85}"/>
              </a:ext>
            </a:extLst>
          </p:cNvPr>
          <p:cNvSpPr txBox="1"/>
          <p:nvPr/>
        </p:nvSpPr>
        <p:spPr>
          <a:xfrm>
            <a:off x="838200" y="22860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Collinearity problem…if two variables are correlated with one another, it’s hard to determine whether one or both are actually related to the variable of interest.  </a:t>
            </a:r>
          </a:p>
          <a:p>
            <a:endParaRPr lang="en-US" sz="2800" dirty="0"/>
          </a:p>
          <a:p>
            <a:r>
              <a:rPr lang="en-US" sz="2800" dirty="0"/>
              <a:t>Interpersonal disgust predicts prejudice.</a:t>
            </a:r>
          </a:p>
          <a:p>
            <a:r>
              <a:rPr lang="en-US" sz="2800" dirty="0"/>
              <a:t>PVD is highly correlated with interpersonal disgust.</a:t>
            </a:r>
          </a:p>
          <a:p>
            <a:r>
              <a:rPr lang="en-US" sz="2800" dirty="0"/>
              <a:t>So, PVD will also be correlated with prejudice.</a:t>
            </a:r>
          </a:p>
          <a:p>
            <a:endParaRPr lang="en-US" sz="2800" dirty="0"/>
          </a:p>
          <a:p>
            <a:r>
              <a:rPr lang="en-US" sz="2800" dirty="0"/>
              <a:t>Are they actually independent of one another?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696891-E317-377E-AC02-0179541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23F8C-DB77-0568-078C-650B6AC6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677862"/>
            <a:ext cx="6057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0817F-B281-4DAC-6835-487AEA3D2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3262"/>
            <a:ext cx="7772400" cy="4378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CD622-47FB-E394-ADF4-4ACFF264FF85}"/>
              </a:ext>
            </a:extLst>
          </p:cNvPr>
          <p:cNvSpPr txBox="1"/>
          <p:nvPr/>
        </p:nvSpPr>
        <p:spPr>
          <a:xfrm>
            <a:off x="685800" y="5334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Mathematically eliminate the effect of the other variable.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696891-E317-377E-AC02-0179541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6327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C8A0-D9F2-F7B0-E90D-B056702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7536"/>
            <a:ext cx="7200900" cy="1485900"/>
          </a:xfrm>
        </p:spPr>
        <p:txBody>
          <a:bodyPr/>
          <a:lstStyle/>
          <a:p>
            <a:r>
              <a:rPr lang="en-US" dirty="0"/>
              <a:t>The Rundown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70DA99-61BE-AE5B-72A8-01F3FE07800C}"/>
              </a:ext>
            </a:extLst>
          </p:cNvPr>
          <p:cNvGraphicFramePr>
            <a:graphicFrameLocks noGrp="1"/>
          </p:cNvGraphicFramePr>
          <p:nvPr/>
        </p:nvGraphicFramePr>
        <p:xfrm>
          <a:off x="1028700" y="2228013"/>
          <a:ext cx="7505700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2412408713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3929041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3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Does high school GPA predict college GPA?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If someone’s high school GPA is X, what will their college GPA be?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32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Does SAT score predict college GPA?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If someone’s SAT score was X, what will their college GPA be?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6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Which one is a better predictor of college GPA?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Which one is a better predictor of college GPA?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775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73CAF9-8021-A7C0-3E9D-BAF93A181305}"/>
              </a:ext>
            </a:extLst>
          </p:cNvPr>
          <p:cNvSpPr txBox="1"/>
          <p:nvPr/>
        </p:nvSpPr>
        <p:spPr>
          <a:xfrm>
            <a:off x="857250" y="742113"/>
            <a:ext cx="7429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We can use regression models to predict how someone will perform on some unknown dimension if we know where they fall on a known dimension.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09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C8A0-D9F2-F7B0-E90D-B056702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7536"/>
            <a:ext cx="7200900" cy="1485900"/>
          </a:xfrm>
        </p:spPr>
        <p:txBody>
          <a:bodyPr/>
          <a:lstStyle/>
          <a:p>
            <a:r>
              <a:rPr lang="en-US" dirty="0"/>
              <a:t>The Rundown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3CAF9-8021-A7C0-3E9D-BAF93A181305}"/>
              </a:ext>
            </a:extLst>
          </p:cNvPr>
          <p:cNvSpPr txBox="1"/>
          <p:nvPr/>
        </p:nvSpPr>
        <p:spPr>
          <a:xfrm>
            <a:off x="857250" y="742113"/>
            <a:ext cx="7429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How do we make predictions?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We calculate a regression line which consists of the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slope</a:t>
            </a:r>
            <a:r>
              <a:rPr lang="en-US" sz="2400" dirty="0"/>
              <a:t> 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y-intercept</a:t>
            </a:r>
            <a:r>
              <a:rPr lang="en-US" sz="2400" dirty="0"/>
              <a:t>. 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26" name="Picture 2" descr="Scatter plot with regression line or curve in R | R CHARTS">
            <a:extLst>
              <a:ext uri="{FF2B5EF4-FFF2-40B4-BE49-F238E27FC236}">
                <a16:creationId xmlns:a16="http://schemas.microsoft.com/office/drawing/2014/main" id="{A04521F9-1F99-6CB9-0D8F-B62CCCF0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0574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8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06A9-EA42-E9FC-4772-CBE62A4C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 question for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85B8-6422-3192-8818-9C39EC73C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24000"/>
            <a:ext cx="72009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regression line?  Explain what the regression line is in simple, plain, </a:t>
            </a:r>
            <a:r>
              <a:rPr lang="en-US" sz="2400" dirty="0" err="1"/>
              <a:t>ol</a:t>
            </a:r>
            <a:r>
              <a:rPr lang="en-US" sz="2400" dirty="0"/>
              <a:t>’ regular English.   Then toss up your definition on this </a:t>
            </a:r>
            <a:r>
              <a:rPr lang="en-US" sz="2400" dirty="0">
                <a:hlinkClick r:id="rId2"/>
              </a:rPr>
              <a:t>Google sheet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331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C8A0-D9F2-F7B0-E90D-B056702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7536"/>
            <a:ext cx="7505700" cy="1485900"/>
          </a:xfrm>
        </p:spPr>
        <p:txBody>
          <a:bodyPr/>
          <a:lstStyle/>
          <a:p>
            <a:r>
              <a:rPr lang="en-US" dirty="0"/>
              <a:t>The Rundown (Modern edition)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5CB4-434D-CF29-9ADA-0AEF51FE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066800"/>
            <a:ext cx="7562850" cy="563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What is new for today?</a:t>
            </a:r>
          </a:p>
          <a:p>
            <a:pPr lvl="1"/>
            <a:r>
              <a:rPr lang="en-US" sz="2400" b="1" i="0" dirty="0"/>
              <a:t>We are still doing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sz="2400" b="1" i="0" dirty="0"/>
              <a:t>We are still calculating the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slope</a:t>
            </a:r>
            <a:r>
              <a:rPr lang="en-US" sz="2400" b="1" i="0" dirty="0"/>
              <a:t> and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y-intercept. </a:t>
            </a:r>
          </a:p>
          <a:p>
            <a:pPr lvl="1"/>
            <a:r>
              <a:rPr lang="en-US" sz="2400" b="1" i="0" dirty="0"/>
              <a:t>We are still using the regression line to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make predictions</a:t>
            </a:r>
            <a:r>
              <a:rPr lang="en-US" sz="2400" b="1" i="0" dirty="0"/>
              <a:t> about 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The new question…is it significant?  </a:t>
            </a:r>
          </a:p>
          <a:p>
            <a:pPr lvl="1"/>
            <a:r>
              <a:rPr lang="en-US" sz="2400" b="1" i="0" dirty="0"/>
              <a:t>Is X a </a:t>
            </a:r>
            <a:r>
              <a:rPr lang="en-US" sz="2400" b="1" i="0" dirty="0">
                <a:solidFill>
                  <a:srgbClr val="7030A0"/>
                </a:solidFill>
              </a:rPr>
              <a:t>significant</a:t>
            </a:r>
            <a:r>
              <a:rPr lang="en-US" sz="2400" b="1" i="0" dirty="0"/>
              <a:t> predictor of Y?</a:t>
            </a:r>
          </a:p>
          <a:p>
            <a:pPr lvl="1"/>
            <a:r>
              <a:rPr lang="en-US" sz="2400" b="1" i="0" dirty="0"/>
              <a:t>Does it help us predict Y </a:t>
            </a:r>
            <a:r>
              <a:rPr lang="en-US" sz="2400" b="1" i="0" dirty="0">
                <a:solidFill>
                  <a:srgbClr val="7030A0"/>
                </a:solidFill>
              </a:rPr>
              <a:t>better than chance</a:t>
            </a:r>
            <a:r>
              <a:rPr lang="en-US" sz="2400" b="1" i="0" dirty="0"/>
              <a:t>?</a:t>
            </a:r>
          </a:p>
          <a:p>
            <a:pPr lvl="1"/>
            <a:endParaRPr lang="en-US" sz="2400" b="1" i="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How in H-E-		 are we going to do that?</a:t>
            </a:r>
          </a:p>
        </p:txBody>
      </p:sp>
      <p:pic>
        <p:nvPicPr>
          <p:cNvPr id="1026" name="Picture 2" descr="Franklin Sports Street Hockey Sticks + Ball Set - Two Player Set -  Walmart.com">
            <a:extLst>
              <a:ext uri="{FF2B5EF4-FFF2-40B4-BE49-F238E27FC236}">
                <a16:creationId xmlns:a16="http://schemas.microsoft.com/office/drawing/2014/main" id="{594802CF-5153-FDFE-04FA-7AE7E981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C8A0-D9F2-F7B0-E90D-B056702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7536"/>
            <a:ext cx="7505700" cy="1485900"/>
          </a:xfrm>
        </p:spPr>
        <p:txBody>
          <a:bodyPr/>
          <a:lstStyle/>
          <a:p>
            <a:r>
              <a:rPr lang="en-US" dirty="0"/>
              <a:t>The Rundown (Modern edition)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5CB4-434D-CF29-9ADA-0AEF51FE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066800"/>
            <a:ext cx="7715250" cy="563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/>
              <a:t>What do we know?</a:t>
            </a:r>
          </a:p>
          <a:p>
            <a:pPr lvl="1"/>
            <a:r>
              <a:rPr lang="en-US" sz="2400" b="1" i="0" dirty="0" err="1">
                <a:solidFill>
                  <a:srgbClr val="7030A0"/>
                </a:solidFill>
              </a:rPr>
              <a:t>SS</a:t>
            </a:r>
            <a:r>
              <a:rPr lang="en-US" sz="2400" b="1" i="0" baseline="-25000" dirty="0" err="1">
                <a:solidFill>
                  <a:srgbClr val="7030A0"/>
                </a:solidFill>
              </a:rPr>
              <a:t>y</a:t>
            </a:r>
            <a:endParaRPr lang="en-US" sz="2400" b="1" i="0" baseline="-25000" dirty="0">
              <a:solidFill>
                <a:srgbClr val="7030A0"/>
              </a:solidFill>
            </a:endParaRPr>
          </a:p>
          <a:p>
            <a:pPr lvl="1"/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400" b="1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/>
              <a:t>How does that help us?</a:t>
            </a:r>
          </a:p>
          <a:p>
            <a:pPr lvl="1"/>
            <a:r>
              <a:rPr lang="en-US" sz="2400" b="1" i="0" dirty="0"/>
              <a:t>What is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400" b="1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i="0" baseline="30000" dirty="0"/>
              <a:t> </a:t>
            </a:r>
            <a:r>
              <a:rPr lang="en-US" sz="2400" b="1" i="0" dirty="0"/>
              <a:t>* </a:t>
            </a:r>
            <a:r>
              <a:rPr lang="en-US" sz="2400" b="1" i="0" dirty="0" err="1">
                <a:solidFill>
                  <a:srgbClr val="7030A0"/>
                </a:solidFill>
              </a:rPr>
              <a:t>SS</a:t>
            </a:r>
            <a:r>
              <a:rPr lang="en-US" sz="2400" b="1" i="0" baseline="-25000" dirty="0" err="1">
                <a:solidFill>
                  <a:srgbClr val="7030A0"/>
                </a:solidFill>
              </a:rPr>
              <a:t>y</a:t>
            </a:r>
            <a:r>
              <a:rPr lang="en-US" sz="2400" b="1" i="0" dirty="0"/>
              <a:t>?</a:t>
            </a:r>
            <a:endParaRPr lang="en-US" sz="2400" b="1" i="0" baseline="-25000" dirty="0"/>
          </a:p>
          <a:p>
            <a:pPr lvl="1"/>
            <a:r>
              <a:rPr lang="en-US" sz="2400" b="1" i="0" dirty="0"/>
              <a:t>What is (1-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400" b="1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i="0" dirty="0"/>
              <a:t>) * </a:t>
            </a:r>
            <a:r>
              <a:rPr lang="en-US" sz="2400" b="1" i="0" dirty="0" err="1">
                <a:solidFill>
                  <a:srgbClr val="7030A0"/>
                </a:solidFill>
              </a:rPr>
              <a:t>SS</a:t>
            </a:r>
            <a:r>
              <a:rPr lang="en-US" sz="2400" b="1" i="0" baseline="-25000" dirty="0" err="1">
                <a:solidFill>
                  <a:srgbClr val="7030A0"/>
                </a:solidFill>
              </a:rPr>
              <a:t>y</a:t>
            </a:r>
            <a:r>
              <a:rPr lang="en-US" sz="2400" b="1" i="0" dirty="0"/>
              <a:t>?</a:t>
            </a:r>
            <a:endParaRPr lang="en-US" sz="2400" b="1" i="0" baseline="-25000" dirty="0"/>
          </a:p>
          <a:p>
            <a:pPr marL="457200" indent="-457200">
              <a:buFont typeface="+mj-lt"/>
              <a:buAutoNum type="arabicPeriod" startAt="4"/>
            </a:pPr>
            <a:endParaRPr lang="en-US" sz="2400" b="1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err="1"/>
              <a:t>Ain’t</a:t>
            </a:r>
            <a:r>
              <a:rPr lang="en-US" sz="2400" b="1" dirty="0"/>
              <a:t> it always that way?  We are going to compare:</a:t>
            </a:r>
          </a:p>
          <a:p>
            <a:pPr lvl="1"/>
            <a:r>
              <a:rPr lang="en-US" sz="2400" b="1" i="0" dirty="0"/>
              <a:t>Variability due to our IV: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400" b="1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i="0" baseline="30000" dirty="0"/>
              <a:t> </a:t>
            </a:r>
            <a:r>
              <a:rPr lang="en-US" sz="2400" b="1" i="0" dirty="0"/>
              <a:t>* </a:t>
            </a:r>
            <a:r>
              <a:rPr lang="en-US" sz="2400" b="1" i="0" dirty="0" err="1">
                <a:solidFill>
                  <a:srgbClr val="7030A0"/>
                </a:solidFill>
              </a:rPr>
              <a:t>SS</a:t>
            </a:r>
            <a:r>
              <a:rPr lang="en-US" sz="2400" b="1" i="0" baseline="-25000" dirty="0" err="1">
                <a:solidFill>
                  <a:srgbClr val="7030A0"/>
                </a:solidFill>
              </a:rPr>
              <a:t>y</a:t>
            </a:r>
            <a:endParaRPr lang="en-US" sz="2400" b="1" i="0" dirty="0"/>
          </a:p>
          <a:p>
            <a:pPr lvl="1"/>
            <a:r>
              <a:rPr lang="en-US" sz="2400" b="1" i="0" dirty="0"/>
              <a:t>Variability due to chance: (1-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400" b="1" i="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i="0" dirty="0"/>
              <a:t>) * </a:t>
            </a:r>
            <a:r>
              <a:rPr lang="en-US" sz="2400" b="1" i="0" dirty="0" err="1">
                <a:solidFill>
                  <a:srgbClr val="7030A0"/>
                </a:solidFill>
              </a:rPr>
              <a:t>SS</a:t>
            </a:r>
            <a:r>
              <a:rPr lang="en-US" sz="2400" b="1" i="0" baseline="-25000" dirty="0" err="1">
                <a:solidFill>
                  <a:srgbClr val="7030A0"/>
                </a:solidFill>
              </a:rPr>
              <a:t>y</a:t>
            </a:r>
            <a:endParaRPr lang="en-US" sz="2400" b="1" i="0" baseline="-2500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/>
              <a:t>Of course, we have some </a:t>
            </a:r>
            <a:r>
              <a:rPr lang="en-US" sz="2400" b="1" dirty="0" err="1"/>
              <a:t>df</a:t>
            </a:r>
            <a:r>
              <a:rPr lang="en-US" sz="2400" b="1" dirty="0"/>
              <a:t> issues and some MS issues to deal with but that’ll be all right because…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2569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Lord of the Rings' Galadriel speech is the fantasy definition of camp -  Polygon">
            <a:extLst>
              <a:ext uri="{FF2B5EF4-FFF2-40B4-BE49-F238E27FC236}">
                <a16:creationId xmlns:a16="http://schemas.microsoft.com/office/drawing/2014/main" id="{9559BCA0-F447-75AC-939E-8FD6E2B2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02821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1250-D5A0-95A6-876D-339C709AD4E1}"/>
              </a:ext>
            </a:extLst>
          </p:cNvPr>
          <p:cNvSpPr txBox="1"/>
          <p:nvPr/>
        </p:nvSpPr>
        <p:spPr>
          <a:xfrm>
            <a:off x="1676400" y="49530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are as terrible as the dawn;</a:t>
            </a:r>
          </a:p>
          <a:p>
            <a:pPr algn="ctr"/>
            <a:r>
              <a:rPr lang="en-US" sz="2800" dirty="0"/>
              <a:t>And as treacherous as the sea</a:t>
            </a:r>
          </a:p>
          <a:p>
            <a:pPr algn="ctr"/>
            <a:r>
              <a:rPr lang="en-US" sz="2800" dirty="0"/>
              <a:t>Stronger than the foundations of the earth</a:t>
            </a:r>
          </a:p>
          <a:p>
            <a:pPr algn="ctr"/>
            <a:r>
              <a:rPr lang="en-US" sz="2800" dirty="0"/>
              <a:t>All shall love us and despair!</a:t>
            </a:r>
          </a:p>
        </p:txBody>
      </p:sp>
    </p:spTree>
    <p:extLst>
      <p:ext uri="{BB962C8B-B14F-4D97-AF65-F5344CB8AC3E}">
        <p14:creationId xmlns:p14="http://schemas.microsoft.com/office/powerpoint/2010/main" val="40960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{6E0E6F43-187E-2C4B-B022-16633A8BEE65}tf10001072</Template>
  <TotalTime>4132</TotalTime>
  <Words>1898</Words>
  <Application>Microsoft Macintosh PowerPoint</Application>
  <PresentationFormat>On-screen Show (4:3)</PresentationFormat>
  <Paragraphs>414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Franklin Gothic Book</vt:lpstr>
      <vt:lpstr>Symbol</vt:lpstr>
      <vt:lpstr>Times New Roman</vt:lpstr>
      <vt:lpstr>Crop</vt:lpstr>
      <vt:lpstr>Simple Linear Regression</vt:lpstr>
      <vt:lpstr>Discussion Questions</vt:lpstr>
      <vt:lpstr>The Rundown (old edition)</vt:lpstr>
      <vt:lpstr>The Rundown</vt:lpstr>
      <vt:lpstr>The Rundown</vt:lpstr>
      <vt:lpstr>I have a question for you…</vt:lpstr>
      <vt:lpstr>The Rundown (Modern edition)</vt:lpstr>
      <vt:lpstr>The Rundown (Modern edition)</vt:lpstr>
      <vt:lpstr>PowerPoint Presentation</vt:lpstr>
      <vt:lpstr>Any Questions?</vt:lpstr>
      <vt:lpstr>The best time to wear a striped sweater is…</vt:lpstr>
      <vt:lpstr>Striped sweater hypothesis test</vt:lpstr>
      <vt:lpstr>Striped sweater hypothesis test</vt:lpstr>
      <vt:lpstr>Striped sweater hypothesis test</vt:lpstr>
      <vt:lpstr>Striped sweater hypothesis test</vt:lpstr>
      <vt:lpstr>Striped sweater hypothesis test</vt:lpstr>
      <vt:lpstr>Striped sweater hypothesis test</vt:lpstr>
      <vt:lpstr>Striped sweater hypothesis test</vt:lpstr>
      <vt:lpstr>Striped sweater hypothesis test</vt:lpstr>
      <vt:lpstr>Striped sweater hypothesis test</vt:lpstr>
      <vt:lpstr>PowerPoint Presentation</vt:lpstr>
      <vt:lpstr>PowerPoint Presentation</vt:lpstr>
      <vt:lpstr>Regression in SPSS: Striped Sweaters</vt:lpstr>
      <vt:lpstr>Predicting COVID violations</vt:lpstr>
      <vt:lpstr>Predicting Food pilfery</vt:lpstr>
      <vt:lpstr>World Happiness data – Part II</vt:lpstr>
      <vt:lpstr>World Happiness data – Part II</vt:lpstr>
      <vt:lpstr>PowerPoint Presentation</vt:lpstr>
      <vt:lpstr>Does Disgust relate to inter-group attitudes? </vt:lpstr>
      <vt:lpstr>Questions for Discussion</vt:lpstr>
      <vt:lpstr>Disgust Sensitivity</vt:lpstr>
      <vt:lpstr>Questions for Discussion</vt:lpstr>
      <vt:lpstr>Hodson and Costello (2007)</vt:lpstr>
      <vt:lpstr>Methods</vt:lpstr>
      <vt:lpstr>Results</vt:lpstr>
      <vt:lpstr>Results</vt:lpstr>
      <vt:lpstr>Results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Linear Regression</dc:title>
  <dc:creator>Julia McQuade</dc:creator>
  <cp:lastModifiedBy>Microsoft Office User</cp:lastModifiedBy>
  <cp:revision>212</cp:revision>
  <dcterms:created xsi:type="dcterms:W3CDTF">2013-04-28T18:21:40Z</dcterms:created>
  <dcterms:modified xsi:type="dcterms:W3CDTF">2023-11-27T21:53:34Z</dcterms:modified>
</cp:coreProperties>
</file>