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0" r:id="rId1"/>
  </p:sldMasterIdLst>
  <p:notesMasterIdLst>
    <p:notesMasterId r:id="rId45"/>
  </p:notesMasterIdLst>
  <p:sldIdLst>
    <p:sldId id="486" r:id="rId2"/>
    <p:sldId id="415" r:id="rId3"/>
    <p:sldId id="487" r:id="rId4"/>
    <p:sldId id="488" r:id="rId5"/>
    <p:sldId id="461" r:id="rId6"/>
    <p:sldId id="272" r:id="rId7"/>
    <p:sldId id="472" r:id="rId8"/>
    <p:sldId id="473" r:id="rId9"/>
    <p:sldId id="462" r:id="rId10"/>
    <p:sldId id="375" r:id="rId11"/>
    <p:sldId id="463" r:id="rId12"/>
    <p:sldId id="283" r:id="rId13"/>
    <p:sldId id="417" r:id="rId14"/>
    <p:sldId id="464" r:id="rId15"/>
    <p:sldId id="465" r:id="rId16"/>
    <p:sldId id="418" r:id="rId17"/>
    <p:sldId id="466" r:id="rId18"/>
    <p:sldId id="467" r:id="rId19"/>
    <p:sldId id="468" r:id="rId20"/>
    <p:sldId id="423" r:id="rId21"/>
    <p:sldId id="469" r:id="rId22"/>
    <p:sldId id="454" r:id="rId23"/>
    <p:sldId id="470" r:id="rId24"/>
    <p:sldId id="471" r:id="rId25"/>
    <p:sldId id="332" r:id="rId26"/>
    <p:sldId id="455" r:id="rId27"/>
    <p:sldId id="440" r:id="rId28"/>
    <p:sldId id="456" r:id="rId29"/>
    <p:sldId id="333" r:id="rId30"/>
    <p:sldId id="441" r:id="rId31"/>
    <p:sldId id="429" r:id="rId32"/>
    <p:sldId id="474" r:id="rId33"/>
    <p:sldId id="457" r:id="rId34"/>
    <p:sldId id="451" r:id="rId35"/>
    <p:sldId id="434" r:id="rId36"/>
    <p:sldId id="475" r:id="rId37"/>
    <p:sldId id="476" r:id="rId38"/>
    <p:sldId id="484" r:id="rId39"/>
    <p:sldId id="477" r:id="rId40"/>
    <p:sldId id="478" r:id="rId41"/>
    <p:sldId id="479" r:id="rId42"/>
    <p:sldId id="480" r:id="rId43"/>
    <p:sldId id="485"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90152" autoAdjust="0"/>
  </p:normalViewPr>
  <p:slideViewPr>
    <p:cSldViewPr>
      <p:cViewPr varScale="1">
        <p:scale>
          <a:sx n="113" d="100"/>
          <a:sy n="113" d="100"/>
        </p:scale>
        <p:origin x="1360"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20202-6A42-4A12-8781-AD2F0FB3D0E2}" type="datetimeFigureOut">
              <a:rPr lang="en-US" smtClean="0"/>
              <a:t>11/29/23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3B17CD-E049-4B2E-967D-F6E9A871AA15}" type="slidenum">
              <a:rPr lang="en-US" smtClean="0"/>
              <a:t>‹#›</a:t>
            </a:fld>
            <a:endParaRPr lang="en-US" dirty="0"/>
          </a:p>
        </p:txBody>
      </p:sp>
    </p:spTree>
    <p:extLst>
      <p:ext uri="{BB962C8B-B14F-4D97-AF65-F5344CB8AC3E}">
        <p14:creationId xmlns:p14="http://schemas.microsoft.com/office/powerpoint/2010/main" val="799132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FE52F-4C80-47E6-8111-64E706C58C7B}" type="slidenum">
              <a:rPr lang="en-US" smtClean="0"/>
              <a:t>6</a:t>
            </a:fld>
            <a:endParaRPr lang="en-US"/>
          </a:p>
        </p:txBody>
      </p:sp>
    </p:spTree>
    <p:extLst>
      <p:ext uri="{BB962C8B-B14F-4D97-AF65-F5344CB8AC3E}">
        <p14:creationId xmlns:p14="http://schemas.microsoft.com/office/powerpoint/2010/main" val="4004183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Run correlations to check.</a:t>
            </a:r>
          </a:p>
        </p:txBody>
      </p:sp>
      <p:sp>
        <p:nvSpPr>
          <p:cNvPr id="4" name="Slide Number Placeholder 3"/>
          <p:cNvSpPr>
            <a:spLocks noGrp="1"/>
          </p:cNvSpPr>
          <p:nvPr>
            <p:ph type="sldNum" sz="quarter" idx="10"/>
          </p:nvPr>
        </p:nvSpPr>
        <p:spPr/>
        <p:txBody>
          <a:bodyPr/>
          <a:lstStyle/>
          <a:p>
            <a:fld id="{297FE52F-4C80-47E6-8111-64E706C58C7B}" type="slidenum">
              <a:rPr lang="en-US" smtClean="0"/>
              <a:t>9</a:t>
            </a:fld>
            <a:endParaRPr lang="en-US"/>
          </a:p>
        </p:txBody>
      </p:sp>
    </p:spTree>
    <p:extLst>
      <p:ext uri="{BB962C8B-B14F-4D97-AF65-F5344CB8AC3E}">
        <p14:creationId xmlns:p14="http://schemas.microsoft.com/office/powerpoint/2010/main" val="1839630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FE52F-4C80-47E6-8111-64E706C58C7B}" type="slidenum">
              <a:rPr lang="en-US" smtClean="0"/>
              <a:t>10</a:t>
            </a:fld>
            <a:endParaRPr lang="en-US"/>
          </a:p>
        </p:txBody>
      </p:sp>
    </p:spTree>
    <p:extLst>
      <p:ext uri="{BB962C8B-B14F-4D97-AF65-F5344CB8AC3E}">
        <p14:creationId xmlns:p14="http://schemas.microsoft.com/office/powerpoint/2010/main" val="2510078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3B17CD-E049-4B2E-967D-F6E9A871AA15}" type="slidenum">
              <a:rPr lang="en-US" smtClean="0"/>
              <a:t>13</a:t>
            </a:fld>
            <a:endParaRPr lang="en-US" dirty="0"/>
          </a:p>
        </p:txBody>
      </p:sp>
    </p:spTree>
    <p:extLst>
      <p:ext uri="{BB962C8B-B14F-4D97-AF65-F5344CB8AC3E}">
        <p14:creationId xmlns:p14="http://schemas.microsoft.com/office/powerpoint/2010/main" val="2245706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FE52F-4C80-47E6-8111-64E706C58C7B}" type="slidenum">
              <a:rPr lang="en-US" smtClean="0"/>
              <a:t>22</a:t>
            </a:fld>
            <a:endParaRPr lang="en-US"/>
          </a:p>
        </p:txBody>
      </p:sp>
    </p:spTree>
    <p:extLst>
      <p:ext uri="{BB962C8B-B14F-4D97-AF65-F5344CB8AC3E}">
        <p14:creationId xmlns:p14="http://schemas.microsoft.com/office/powerpoint/2010/main" val="3116180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FE52F-4C80-47E6-8111-64E706C58C7B}" type="slidenum">
              <a:rPr lang="en-US" smtClean="0"/>
              <a:t>26</a:t>
            </a:fld>
            <a:endParaRPr lang="en-US"/>
          </a:p>
        </p:txBody>
      </p:sp>
    </p:spTree>
    <p:extLst>
      <p:ext uri="{BB962C8B-B14F-4D97-AF65-F5344CB8AC3E}">
        <p14:creationId xmlns:p14="http://schemas.microsoft.com/office/powerpoint/2010/main" val="2160743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FE52F-4C80-47E6-8111-64E706C58C7B}" type="slidenum">
              <a:rPr lang="en-US" smtClean="0"/>
              <a:t>29</a:t>
            </a:fld>
            <a:endParaRPr lang="en-US"/>
          </a:p>
        </p:txBody>
      </p:sp>
    </p:spTree>
    <p:extLst>
      <p:ext uri="{BB962C8B-B14F-4D97-AF65-F5344CB8AC3E}">
        <p14:creationId xmlns:p14="http://schemas.microsoft.com/office/powerpoint/2010/main" val="650719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FE52F-4C80-47E6-8111-64E706C58C7B}" type="slidenum">
              <a:rPr lang="en-US" smtClean="0"/>
              <a:t>38</a:t>
            </a:fld>
            <a:endParaRPr lang="en-US"/>
          </a:p>
        </p:txBody>
      </p:sp>
    </p:spTree>
    <p:extLst>
      <p:ext uri="{BB962C8B-B14F-4D97-AF65-F5344CB8AC3E}">
        <p14:creationId xmlns:p14="http://schemas.microsoft.com/office/powerpoint/2010/main" val="3103769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FE52F-4C80-47E6-8111-64E706C58C7B}" type="slidenum">
              <a:rPr lang="en-US" smtClean="0"/>
              <a:t>40</a:t>
            </a:fld>
            <a:endParaRPr lang="en-US"/>
          </a:p>
        </p:txBody>
      </p:sp>
    </p:spTree>
    <p:extLst>
      <p:ext uri="{BB962C8B-B14F-4D97-AF65-F5344CB8AC3E}">
        <p14:creationId xmlns:p14="http://schemas.microsoft.com/office/powerpoint/2010/main" val="305153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E3F3B24A-E450-433A-9E9B-C5F4C9DF5E82}" type="datetimeFigureOut">
              <a:rPr lang="en-US" smtClean="0"/>
              <a:t>11/29/23</a:t>
            </a:fld>
            <a:endParaRPr lang="en-US" dirty="0"/>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4C92B516-5BEA-4644-B015-987032B343C4}" type="slidenum">
              <a:rPr lang="en-US" smtClean="0"/>
              <a:t>‹#›</a:t>
            </a:fld>
            <a:endParaRPr lang="en-US" dirty="0"/>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387465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F3B24A-E450-433A-9E9B-C5F4C9DF5E82}" type="datetimeFigureOut">
              <a:rPr lang="en-US" smtClean="0"/>
              <a:t>11/29/23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92B516-5BEA-4644-B015-987032B343C4}" type="slidenum">
              <a:rPr lang="en-US" smtClean="0"/>
              <a:t>‹#›</a:t>
            </a:fld>
            <a:endParaRPr lang="en-US" dirty="0"/>
          </a:p>
        </p:txBody>
      </p:sp>
    </p:spTree>
    <p:extLst>
      <p:ext uri="{BB962C8B-B14F-4D97-AF65-F5344CB8AC3E}">
        <p14:creationId xmlns:p14="http://schemas.microsoft.com/office/powerpoint/2010/main" val="2732073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F3B24A-E450-433A-9E9B-C5F4C9DF5E82}" type="datetimeFigureOut">
              <a:rPr lang="en-US" smtClean="0"/>
              <a:t>11/29/23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92B516-5BEA-4644-B015-987032B343C4}" type="slidenum">
              <a:rPr lang="en-US" smtClean="0"/>
              <a:t>‹#›</a:t>
            </a:fld>
            <a:endParaRPr lang="en-US" dirty="0"/>
          </a:p>
        </p:txBody>
      </p:sp>
    </p:spTree>
    <p:extLst>
      <p:ext uri="{BB962C8B-B14F-4D97-AF65-F5344CB8AC3E}">
        <p14:creationId xmlns:p14="http://schemas.microsoft.com/office/powerpoint/2010/main" val="2643719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F3B24A-E450-433A-9E9B-C5F4C9DF5E82}" type="datetimeFigureOut">
              <a:rPr lang="en-US" smtClean="0"/>
              <a:t>11/29/23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92B516-5BEA-4644-B015-987032B343C4}" type="slidenum">
              <a:rPr lang="en-US" smtClean="0"/>
              <a:t>‹#›</a:t>
            </a:fld>
            <a:endParaRPr lang="en-US" dirty="0"/>
          </a:p>
        </p:txBody>
      </p:sp>
    </p:spTree>
    <p:extLst>
      <p:ext uri="{BB962C8B-B14F-4D97-AF65-F5344CB8AC3E}">
        <p14:creationId xmlns:p14="http://schemas.microsoft.com/office/powerpoint/2010/main" val="681980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E3F3B24A-E450-433A-9E9B-C5F4C9DF5E82}" type="datetimeFigureOut">
              <a:rPr lang="en-US" smtClean="0"/>
              <a:t>11/29/23</a:t>
            </a:fld>
            <a:endParaRPr lang="en-US" dirty="0"/>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4C92B516-5BEA-4644-B015-987032B343C4}" type="slidenum">
              <a:rPr lang="en-US" smtClean="0"/>
              <a:t>‹#›</a:t>
            </a:fld>
            <a:endParaRPr lang="en-US" dirty="0"/>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78569890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F3B24A-E450-433A-9E9B-C5F4C9DF5E82}" type="datetimeFigureOut">
              <a:rPr lang="en-US" smtClean="0"/>
              <a:t>11/29/23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92B516-5BEA-4644-B015-987032B343C4}" type="slidenum">
              <a:rPr lang="en-US" smtClean="0"/>
              <a:t>‹#›</a:t>
            </a:fld>
            <a:endParaRPr lang="en-US" dirty="0"/>
          </a:p>
        </p:txBody>
      </p:sp>
    </p:spTree>
    <p:extLst>
      <p:ext uri="{BB962C8B-B14F-4D97-AF65-F5344CB8AC3E}">
        <p14:creationId xmlns:p14="http://schemas.microsoft.com/office/powerpoint/2010/main" val="2091252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F3B24A-E450-433A-9E9B-C5F4C9DF5E82}" type="datetimeFigureOut">
              <a:rPr lang="en-US" smtClean="0"/>
              <a:t>11/29/23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92B516-5BEA-4644-B015-987032B343C4}" type="slidenum">
              <a:rPr lang="en-US" smtClean="0"/>
              <a:t>‹#›</a:t>
            </a:fld>
            <a:endParaRPr lang="en-US" dirty="0"/>
          </a:p>
        </p:txBody>
      </p:sp>
    </p:spTree>
    <p:extLst>
      <p:ext uri="{BB962C8B-B14F-4D97-AF65-F5344CB8AC3E}">
        <p14:creationId xmlns:p14="http://schemas.microsoft.com/office/powerpoint/2010/main" val="3789120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F3B24A-E450-433A-9E9B-C5F4C9DF5E82}" type="datetimeFigureOut">
              <a:rPr lang="en-US" smtClean="0"/>
              <a:t>11/29/23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92B516-5BEA-4644-B015-987032B343C4}" type="slidenum">
              <a:rPr lang="en-US" smtClean="0"/>
              <a:t>‹#›</a:t>
            </a:fld>
            <a:endParaRPr lang="en-US" dirty="0"/>
          </a:p>
        </p:txBody>
      </p:sp>
    </p:spTree>
    <p:extLst>
      <p:ext uri="{BB962C8B-B14F-4D97-AF65-F5344CB8AC3E}">
        <p14:creationId xmlns:p14="http://schemas.microsoft.com/office/powerpoint/2010/main" val="2838338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F3B24A-E450-433A-9E9B-C5F4C9DF5E82}" type="datetimeFigureOut">
              <a:rPr lang="en-US" smtClean="0"/>
              <a:t>11/29/23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C92B516-5BEA-4644-B015-987032B343C4}" type="slidenum">
              <a:rPr lang="en-US" smtClean="0"/>
              <a:t>‹#›</a:t>
            </a:fld>
            <a:endParaRPr lang="en-US" dirty="0"/>
          </a:p>
        </p:txBody>
      </p:sp>
    </p:spTree>
    <p:extLst>
      <p:ext uri="{BB962C8B-B14F-4D97-AF65-F5344CB8AC3E}">
        <p14:creationId xmlns:p14="http://schemas.microsoft.com/office/powerpoint/2010/main" val="193840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E3F3B24A-E450-433A-9E9B-C5F4C9DF5E82}" type="datetimeFigureOut">
              <a:rPr lang="en-US" smtClean="0"/>
              <a:t>11/29/23</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4C92B516-5BEA-4644-B015-987032B343C4}" type="slidenum">
              <a:rPr lang="en-US" smtClean="0"/>
              <a:t>‹#›</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08408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E3F3B24A-E450-433A-9E9B-C5F4C9DF5E82}" type="datetimeFigureOut">
              <a:rPr lang="en-US" smtClean="0"/>
              <a:t>11/29/23</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4C92B516-5BEA-4644-B015-987032B343C4}" type="slidenum">
              <a:rPr lang="en-US" smtClean="0"/>
              <a:t>‹#›</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43425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E3F3B24A-E450-433A-9E9B-C5F4C9DF5E82}" type="datetimeFigureOut">
              <a:rPr lang="en-US" smtClean="0"/>
              <a:t>11/29/23</a:t>
            </a:fld>
            <a:endParaRPr lang="en-US" dirty="0"/>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4C92B516-5BEA-4644-B015-987032B343C4}" type="slidenum">
              <a:rPr lang="en-US" smtClean="0"/>
              <a:t>‹#›</a:t>
            </a:fld>
            <a:endParaRPr lang="en-US" dirty="0"/>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459645"/>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368">
          <p15:clr>
            <a:srgbClr val="F26B43"/>
          </p15:clr>
        </p15:guide>
        <p15:guide id="1" pos="6912">
          <p15:clr>
            <a:srgbClr val="F26B43"/>
          </p15:clr>
        </p15:guide>
        <p15:guide id="2" pos="936">
          <p15:clr>
            <a:srgbClr val="F26B43"/>
          </p15:clr>
        </p15:guide>
        <p15:guide id="3" pos="864">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oleObject" Target="../embeddings/oleObject2.bin"/><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oleObject" Target="../embeddings/oleObject3.bin"/><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wmf"/><Relationship Id="rId5" Type="http://schemas.openxmlformats.org/officeDocument/2006/relationships/oleObject" Target="../embeddings/oleObject4.bin"/><Relationship Id="rId4" Type="http://schemas.openxmlformats.org/officeDocument/2006/relationships/image" Target="../media/image13.wmf"/><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3.bin"/><Relationship Id="rId1" Type="http://schemas.openxmlformats.org/officeDocument/2006/relationships/slideLayout" Target="../slideLayouts/slideLayout2.xml"/><Relationship Id="rId5" Type="http://schemas.openxmlformats.org/officeDocument/2006/relationships/image" Target="../media/image14.wmf"/><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3.bin"/><Relationship Id="rId1" Type="http://schemas.openxmlformats.org/officeDocument/2006/relationships/slideLayout" Target="../slideLayouts/slideLayout2.xml"/><Relationship Id="rId5" Type="http://schemas.openxmlformats.org/officeDocument/2006/relationships/image" Target="../media/image14.wmf"/><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D9BC57-EC4E-51E7-F1D7-05C0FC3137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0338" y="187287"/>
            <a:ext cx="5056262" cy="6518313"/>
          </a:xfrm>
          <a:prstGeom prst="rect">
            <a:avLst/>
          </a:prstGeom>
        </p:spPr>
      </p:pic>
    </p:spTree>
    <p:extLst>
      <p:ext uri="{BB962C8B-B14F-4D97-AF65-F5344CB8AC3E}">
        <p14:creationId xmlns:p14="http://schemas.microsoft.com/office/powerpoint/2010/main" val="2187217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217"/>
            <a:ext cx="8229600" cy="1143000"/>
          </a:xfrm>
        </p:spPr>
        <p:txBody>
          <a:bodyPr>
            <a:normAutofit/>
          </a:bodyPr>
          <a:lstStyle/>
          <a:p>
            <a:r>
              <a:rPr lang="en-US" sz="3600" dirty="0"/>
              <a:t>Computing the Regression Equation</a:t>
            </a:r>
          </a:p>
        </p:txBody>
      </p:sp>
      <p:sp>
        <p:nvSpPr>
          <p:cNvPr id="3" name="Content Placeholder 2"/>
          <p:cNvSpPr>
            <a:spLocks noGrp="1"/>
          </p:cNvSpPr>
          <p:nvPr>
            <p:ph idx="1"/>
          </p:nvPr>
        </p:nvSpPr>
        <p:spPr>
          <a:xfrm>
            <a:off x="772948" y="896937"/>
            <a:ext cx="8229600" cy="1382713"/>
          </a:xfrm>
        </p:spPr>
        <p:txBody>
          <a:bodyPr>
            <a:normAutofit/>
          </a:bodyPr>
          <a:lstStyle/>
          <a:p>
            <a:pPr marL="0" indent="0">
              <a:buNone/>
            </a:pPr>
            <a:r>
              <a:rPr lang="en-US" sz="2400" dirty="0"/>
              <a:t>Still using </a:t>
            </a:r>
            <a:r>
              <a:rPr lang="en-US" sz="2400" b="1" dirty="0">
                <a:solidFill>
                  <a:srgbClr val="7030A0"/>
                </a:solidFill>
              </a:rPr>
              <a:t>least squared method </a:t>
            </a:r>
            <a:r>
              <a:rPr lang="en-US" sz="2400" dirty="0"/>
              <a:t>to produce the equation that yields the best estimate of Y (</a:t>
            </a:r>
            <a:r>
              <a:rPr lang="en-US" sz="2400" dirty="0" err="1">
                <a:solidFill>
                  <a:schemeClr val="accent6">
                    <a:lumMod val="75000"/>
                  </a:schemeClr>
                </a:solidFill>
              </a:rPr>
              <a:t>Ŷ</a:t>
            </a:r>
            <a:r>
              <a:rPr lang="en-US" sz="2400" dirty="0"/>
              <a:t>).  </a:t>
            </a:r>
          </a:p>
          <a:p>
            <a:pPr marL="0" indent="0" algn="ctr">
              <a:buNone/>
            </a:pPr>
            <a:r>
              <a:rPr lang="en-US" sz="2400" dirty="0" err="1">
                <a:solidFill>
                  <a:schemeClr val="accent6">
                    <a:lumMod val="75000"/>
                  </a:schemeClr>
                </a:solidFill>
              </a:rPr>
              <a:t>Ŷ</a:t>
            </a:r>
            <a:r>
              <a:rPr lang="en-US" sz="2400" dirty="0"/>
              <a:t>= </a:t>
            </a:r>
            <a:r>
              <a:rPr lang="en-US" sz="2400" dirty="0">
                <a:solidFill>
                  <a:schemeClr val="accent4">
                    <a:lumMod val="75000"/>
                  </a:schemeClr>
                </a:solidFill>
              </a:rPr>
              <a:t>β</a:t>
            </a:r>
            <a:r>
              <a:rPr lang="en-US" sz="2400" baseline="-25000" dirty="0">
                <a:solidFill>
                  <a:schemeClr val="accent4">
                    <a:lumMod val="75000"/>
                  </a:schemeClr>
                </a:solidFill>
              </a:rPr>
              <a:t>1</a:t>
            </a:r>
            <a:r>
              <a:rPr lang="en-US" sz="2400" dirty="0">
                <a:solidFill>
                  <a:schemeClr val="accent5">
                    <a:lumMod val="75000"/>
                  </a:schemeClr>
                </a:solidFill>
              </a:rPr>
              <a:t>X</a:t>
            </a:r>
            <a:r>
              <a:rPr lang="en-US" sz="2400" baseline="-25000" dirty="0">
                <a:solidFill>
                  <a:schemeClr val="accent5">
                    <a:lumMod val="75000"/>
                  </a:schemeClr>
                </a:solidFill>
              </a:rPr>
              <a:t>1</a:t>
            </a:r>
            <a:r>
              <a:rPr lang="en-US" sz="2400" baseline="-25000" dirty="0"/>
              <a:t> </a:t>
            </a:r>
            <a:r>
              <a:rPr lang="en-US" sz="2400" dirty="0"/>
              <a:t> + </a:t>
            </a:r>
            <a:r>
              <a:rPr lang="en-US" sz="2400" dirty="0">
                <a:solidFill>
                  <a:schemeClr val="accent4">
                    <a:lumMod val="75000"/>
                  </a:schemeClr>
                </a:solidFill>
              </a:rPr>
              <a:t>β</a:t>
            </a:r>
            <a:r>
              <a:rPr lang="en-US" sz="2400" baseline="-25000" dirty="0">
                <a:solidFill>
                  <a:schemeClr val="accent4">
                    <a:lumMod val="75000"/>
                  </a:schemeClr>
                </a:solidFill>
              </a:rPr>
              <a:t>2</a:t>
            </a:r>
            <a:r>
              <a:rPr lang="en-US" sz="2400" dirty="0">
                <a:solidFill>
                  <a:schemeClr val="accent5">
                    <a:lumMod val="75000"/>
                  </a:schemeClr>
                </a:solidFill>
              </a:rPr>
              <a:t>X</a:t>
            </a:r>
            <a:r>
              <a:rPr lang="en-US" sz="2400" baseline="-25000" dirty="0">
                <a:solidFill>
                  <a:schemeClr val="accent5">
                    <a:lumMod val="75000"/>
                  </a:schemeClr>
                </a:solidFill>
              </a:rPr>
              <a:t>2</a:t>
            </a:r>
            <a:r>
              <a:rPr lang="en-US" sz="2400" baseline="-25000" dirty="0"/>
              <a:t>  </a:t>
            </a:r>
            <a:r>
              <a:rPr lang="en-US" sz="2400" dirty="0"/>
              <a:t>+ </a:t>
            </a:r>
            <a:r>
              <a:rPr lang="en-US" sz="2400" dirty="0">
                <a:solidFill>
                  <a:schemeClr val="accent2">
                    <a:lumMod val="75000"/>
                  </a:schemeClr>
                </a:solidFill>
              </a:rPr>
              <a:t>β</a:t>
            </a:r>
            <a:r>
              <a:rPr lang="en-US" sz="2400" baseline="-25000" dirty="0">
                <a:solidFill>
                  <a:schemeClr val="accent2">
                    <a:lumMod val="75000"/>
                  </a:schemeClr>
                </a:solidFill>
              </a:rPr>
              <a:t>0</a:t>
            </a:r>
            <a:endParaRPr lang="en-US" sz="2400" dirty="0"/>
          </a:p>
        </p:txBody>
      </p:sp>
      <p:sp>
        <p:nvSpPr>
          <p:cNvPr id="4" name="TextBox 3"/>
          <p:cNvSpPr txBox="1"/>
          <p:nvPr/>
        </p:nvSpPr>
        <p:spPr>
          <a:xfrm>
            <a:off x="533400" y="5748010"/>
            <a:ext cx="4876800" cy="523220"/>
          </a:xfrm>
          <a:prstGeom prst="rect">
            <a:avLst/>
          </a:prstGeom>
          <a:noFill/>
        </p:spPr>
        <p:txBody>
          <a:bodyPr wrap="square" rtlCol="0">
            <a:spAutoFit/>
          </a:bodyPr>
          <a:lstStyle/>
          <a:p>
            <a:r>
              <a:rPr lang="en-US" sz="2800" dirty="0"/>
              <a:t>β</a:t>
            </a:r>
            <a:r>
              <a:rPr lang="en-US" sz="2800" baseline="-25000" dirty="0"/>
              <a:t>0</a:t>
            </a:r>
            <a:r>
              <a:rPr lang="en-US" sz="2800" dirty="0"/>
              <a:t>=M</a:t>
            </a:r>
            <a:r>
              <a:rPr lang="en-US" sz="2800" baseline="-25000" dirty="0"/>
              <a:t>Y  </a:t>
            </a:r>
            <a:r>
              <a:rPr lang="en-US" sz="2800" dirty="0"/>
              <a:t>- β</a:t>
            </a:r>
            <a:r>
              <a:rPr lang="en-US" sz="2800" baseline="-25000" dirty="0"/>
              <a:t>1</a:t>
            </a:r>
            <a:r>
              <a:rPr lang="en-US" sz="2800" dirty="0"/>
              <a:t>M</a:t>
            </a:r>
            <a:r>
              <a:rPr lang="en-US" sz="2800" baseline="-25000" dirty="0"/>
              <a:t>X1 </a:t>
            </a:r>
            <a:r>
              <a:rPr lang="en-US" sz="2800" dirty="0"/>
              <a:t>-  β</a:t>
            </a:r>
            <a:r>
              <a:rPr lang="en-US" sz="2800" baseline="-25000" dirty="0"/>
              <a:t>2</a:t>
            </a:r>
            <a:r>
              <a:rPr lang="en-US" sz="2800" dirty="0"/>
              <a:t>M</a:t>
            </a:r>
            <a:r>
              <a:rPr lang="en-US" sz="2800" baseline="-25000" dirty="0"/>
              <a:t>X2</a:t>
            </a:r>
          </a:p>
        </p:txBody>
      </p:sp>
      <p:graphicFrame>
        <p:nvGraphicFramePr>
          <p:cNvPr id="7" name="Object 6"/>
          <p:cNvGraphicFramePr>
            <a:graphicFrameLocks noChangeAspect="1"/>
          </p:cNvGraphicFramePr>
          <p:nvPr/>
        </p:nvGraphicFramePr>
        <p:xfrm>
          <a:off x="450850" y="3359150"/>
          <a:ext cx="5864225" cy="981075"/>
        </p:xfrm>
        <a:graphic>
          <a:graphicData uri="http://schemas.openxmlformats.org/presentationml/2006/ole">
            <mc:AlternateContent xmlns:mc="http://schemas.openxmlformats.org/markup-compatibility/2006">
              <mc:Choice xmlns:v="urn:schemas-microsoft-com:vml" Requires="v">
                <p:oleObj name="Equation" r:id="rId3" imgW="2273300" imgH="469900" progId="Equation.3">
                  <p:embed/>
                </p:oleObj>
              </mc:Choice>
              <mc:Fallback>
                <p:oleObj name="Equation" r:id="rId3" imgW="2273300" imgH="469900" progId="Equation.3">
                  <p:embed/>
                  <p:pic>
                    <p:nvPicPr>
                      <p:cNvPr id="7" name="Object 6"/>
                      <p:cNvPicPr>
                        <a:picLocks noChangeAspect="1" noChangeArrowheads="1"/>
                      </p:cNvPicPr>
                      <p:nvPr/>
                    </p:nvPicPr>
                    <p:blipFill>
                      <a:blip r:embed="rId4"/>
                      <a:srcRect/>
                      <a:stretch>
                        <a:fillRect/>
                      </a:stretch>
                    </p:blipFill>
                    <p:spPr bwMode="auto">
                      <a:xfrm>
                        <a:off x="450850" y="3359150"/>
                        <a:ext cx="5864225" cy="98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512763" y="4578350"/>
          <a:ext cx="5862637" cy="979488"/>
        </p:xfrm>
        <a:graphic>
          <a:graphicData uri="http://schemas.openxmlformats.org/presentationml/2006/ole">
            <mc:AlternateContent xmlns:mc="http://schemas.openxmlformats.org/markup-compatibility/2006">
              <mc:Choice xmlns:v="urn:schemas-microsoft-com:vml" Requires="v">
                <p:oleObj name="Equation" r:id="rId5" imgW="2273300" imgH="469900" progId="Equation.3">
                  <p:embed/>
                </p:oleObj>
              </mc:Choice>
              <mc:Fallback>
                <p:oleObj name="Equation" r:id="rId5" imgW="2273300" imgH="469900" progId="Equation.3">
                  <p:embed/>
                  <p:pic>
                    <p:nvPicPr>
                      <p:cNvPr id="8" name="Object 7"/>
                      <p:cNvPicPr>
                        <a:picLocks noChangeAspect="1" noChangeArrowheads="1"/>
                      </p:cNvPicPr>
                      <p:nvPr/>
                    </p:nvPicPr>
                    <p:blipFill>
                      <a:blip r:embed="rId6"/>
                      <a:srcRect/>
                      <a:stretch>
                        <a:fillRect/>
                      </a:stretch>
                    </p:blipFill>
                    <p:spPr bwMode="auto">
                      <a:xfrm>
                        <a:off x="512763" y="4578350"/>
                        <a:ext cx="5862637" cy="97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11" name="Rectangle 10"/>
          <p:cNvSpPr/>
          <p:nvPr/>
        </p:nvSpPr>
        <p:spPr>
          <a:xfrm>
            <a:off x="1219199" y="3413760"/>
            <a:ext cx="1143001" cy="381000"/>
          </a:xfrm>
          <a:prstGeom prst="rect">
            <a:avLst/>
          </a:prstGeom>
          <a:solidFill>
            <a:schemeClr val="accent6">
              <a:lumMod val="75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xplosion 1 12"/>
          <p:cNvSpPr/>
          <p:nvPr/>
        </p:nvSpPr>
        <p:spPr>
          <a:xfrm>
            <a:off x="6630823" y="2615886"/>
            <a:ext cx="2595946" cy="3411537"/>
          </a:xfrm>
          <a:prstGeom prst="irregularSeal1">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Takes into account the </a:t>
            </a:r>
            <a:r>
              <a:rPr lang="en-US" dirty="0" err="1">
                <a:solidFill>
                  <a:schemeClr val="bg1"/>
                </a:solidFill>
              </a:rPr>
              <a:t>covariation</a:t>
            </a:r>
            <a:r>
              <a:rPr lang="en-US" dirty="0">
                <a:solidFill>
                  <a:schemeClr val="bg1"/>
                </a:solidFill>
              </a:rPr>
              <a:t> of x1 and x2</a:t>
            </a:r>
          </a:p>
        </p:txBody>
      </p:sp>
      <p:sp>
        <p:nvSpPr>
          <p:cNvPr id="14" name="Rectangle 13"/>
          <p:cNvSpPr/>
          <p:nvPr/>
        </p:nvSpPr>
        <p:spPr>
          <a:xfrm>
            <a:off x="4019550" y="3866041"/>
            <a:ext cx="1573048" cy="381000"/>
          </a:xfrm>
          <a:prstGeom prst="rect">
            <a:avLst/>
          </a:prstGeom>
          <a:solidFill>
            <a:srgbClr val="7030A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764127" y="4648200"/>
            <a:ext cx="1320914" cy="381000"/>
          </a:xfrm>
          <a:prstGeom prst="rect">
            <a:avLst/>
          </a:prstGeom>
          <a:solidFill>
            <a:srgbClr val="7030A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182898" y="5114290"/>
            <a:ext cx="1409700" cy="381000"/>
          </a:xfrm>
          <a:prstGeom prst="rect">
            <a:avLst/>
          </a:prstGeom>
          <a:solidFill>
            <a:srgbClr val="7030A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F8BC637-0D5D-E0D1-B5F7-1C5596F5107E}"/>
              </a:ext>
            </a:extLst>
          </p:cNvPr>
          <p:cNvSpPr/>
          <p:nvPr/>
        </p:nvSpPr>
        <p:spPr>
          <a:xfrm>
            <a:off x="3675341" y="3425033"/>
            <a:ext cx="1277659" cy="381000"/>
          </a:xfrm>
          <a:prstGeom prst="rect">
            <a:avLst/>
          </a:prstGeom>
          <a:solidFill>
            <a:srgbClr val="7030A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F5C4A73-F1BE-BC75-0DE0-0A2EBAA8F81E}"/>
              </a:ext>
            </a:extLst>
          </p:cNvPr>
          <p:cNvSpPr/>
          <p:nvPr/>
        </p:nvSpPr>
        <p:spPr>
          <a:xfrm>
            <a:off x="5133974" y="4648200"/>
            <a:ext cx="1143001" cy="381000"/>
          </a:xfrm>
          <a:prstGeom prst="rect">
            <a:avLst/>
          </a:prstGeom>
          <a:solidFill>
            <a:schemeClr val="accent6">
              <a:lumMod val="75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5ACA20F-5B64-FFFF-3562-A41B5027B679}"/>
              </a:ext>
            </a:extLst>
          </p:cNvPr>
          <p:cNvSpPr/>
          <p:nvPr/>
        </p:nvSpPr>
        <p:spPr>
          <a:xfrm>
            <a:off x="5065026" y="3418286"/>
            <a:ext cx="1143001" cy="381000"/>
          </a:xfrm>
          <a:prstGeom prst="rect">
            <a:avLst/>
          </a:prstGeom>
          <a:solidFill>
            <a:schemeClr val="accent4">
              <a:lumMod val="75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B8AF7B3-9E76-ACFC-4138-2BA05A9089DC}"/>
              </a:ext>
            </a:extLst>
          </p:cNvPr>
          <p:cNvSpPr/>
          <p:nvPr/>
        </p:nvSpPr>
        <p:spPr>
          <a:xfrm>
            <a:off x="1415185" y="4648200"/>
            <a:ext cx="1099416" cy="381000"/>
          </a:xfrm>
          <a:prstGeom prst="rect">
            <a:avLst/>
          </a:prstGeom>
          <a:solidFill>
            <a:schemeClr val="accent4">
              <a:lumMod val="75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1DBBEA7-48FF-D43C-5FBB-D93A08C08A41}"/>
              </a:ext>
            </a:extLst>
          </p:cNvPr>
          <p:cNvSpPr/>
          <p:nvPr/>
        </p:nvSpPr>
        <p:spPr>
          <a:xfrm>
            <a:off x="2418051" y="3413760"/>
            <a:ext cx="941542" cy="381000"/>
          </a:xfrm>
          <a:prstGeom prst="rect">
            <a:avLst/>
          </a:prstGeom>
          <a:solidFill>
            <a:schemeClr val="accent4">
              <a:lumMod val="75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F606CCB-E4DD-20BC-215C-B59A53220D98}"/>
              </a:ext>
            </a:extLst>
          </p:cNvPr>
          <p:cNvSpPr/>
          <p:nvPr/>
        </p:nvSpPr>
        <p:spPr>
          <a:xfrm>
            <a:off x="2563444" y="4648200"/>
            <a:ext cx="941542" cy="381000"/>
          </a:xfrm>
          <a:prstGeom prst="rect">
            <a:avLst/>
          </a:prstGeom>
          <a:solidFill>
            <a:schemeClr val="accent6">
              <a:lumMod val="75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2364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www.bhmpics.com/download/crying_baby-wi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24786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150" y="457200"/>
            <a:ext cx="6743700" cy="1485900"/>
          </a:xfrm>
        </p:spPr>
        <p:txBody>
          <a:bodyPr/>
          <a:lstStyle/>
          <a:p>
            <a:pPr algn="ctr"/>
            <a:r>
              <a:rPr lang="en-US" dirty="0"/>
              <a:t>Childhood Memories</a:t>
            </a:r>
          </a:p>
        </p:txBody>
      </p:sp>
      <p:sp>
        <p:nvSpPr>
          <p:cNvPr id="3" name="Content Placeholder 2"/>
          <p:cNvSpPr>
            <a:spLocks noGrp="1"/>
          </p:cNvSpPr>
          <p:nvPr>
            <p:ph idx="1"/>
          </p:nvPr>
        </p:nvSpPr>
        <p:spPr>
          <a:xfrm>
            <a:off x="838200" y="1217083"/>
            <a:ext cx="7924800" cy="3238501"/>
          </a:xfrm>
        </p:spPr>
        <p:txBody>
          <a:bodyPr>
            <a:noAutofit/>
          </a:bodyPr>
          <a:lstStyle/>
          <a:p>
            <a:pPr marL="0" indent="0">
              <a:buNone/>
            </a:pPr>
            <a:r>
              <a:rPr lang="en-US" sz="2800" dirty="0"/>
              <a:t>Some researchers believe that children have difficulty remembering what they cannot express verbally (especially when their memory is tested verbally).  An experiment was conducted in which 20 children listened to a story.  Six months later, their memory for that story was measured using a 10-question survey.  Their vocabulary was measured using a standard vocabulary test.  If time allowed, the children were read the book multiple times to see if repetitions influenced memory.  Use the data on the following page to calculate the regression equation relating vocabulary and parental education to memory.</a:t>
            </a:r>
          </a:p>
        </p:txBody>
      </p:sp>
    </p:spTree>
    <p:extLst>
      <p:ext uri="{BB962C8B-B14F-4D97-AF65-F5344CB8AC3E}">
        <p14:creationId xmlns:p14="http://schemas.microsoft.com/office/powerpoint/2010/main" val="2346782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6AFA12CF-88C1-F8F3-8900-66337E029B01}"/>
              </a:ext>
            </a:extLst>
          </p:cNvPr>
          <p:cNvGraphicFramePr>
            <a:graphicFrameLocks noGrp="1"/>
          </p:cNvGraphicFramePr>
          <p:nvPr>
            <p:extLst>
              <p:ext uri="{D42A27DB-BD31-4B8C-83A1-F6EECF244321}">
                <p14:modId xmlns:p14="http://schemas.microsoft.com/office/powerpoint/2010/main" val="771055217"/>
              </p:ext>
            </p:extLst>
          </p:nvPr>
        </p:nvGraphicFramePr>
        <p:xfrm>
          <a:off x="666437" y="770998"/>
          <a:ext cx="8343272" cy="4162951"/>
        </p:xfrm>
        <a:graphic>
          <a:graphicData uri="http://schemas.openxmlformats.org/drawingml/2006/table">
            <a:tbl>
              <a:tblPr firstRow="1" firstCol="1">
                <a:tableStyleId>{775DCB02-9BB8-47FD-8907-85C794F793BA}</a:tableStyleId>
              </a:tblPr>
              <a:tblGrid>
                <a:gridCol w="1332872">
                  <a:extLst>
                    <a:ext uri="{9D8B030D-6E8A-4147-A177-3AD203B41FA5}">
                      <a16:colId xmlns:a16="http://schemas.microsoft.com/office/drawing/2014/main" val="20000"/>
                    </a:ext>
                  </a:extLst>
                </a:gridCol>
                <a:gridCol w="1050920">
                  <a:extLst>
                    <a:ext uri="{9D8B030D-6E8A-4147-A177-3AD203B41FA5}">
                      <a16:colId xmlns:a16="http://schemas.microsoft.com/office/drawing/2014/main" val="20001"/>
                    </a:ext>
                  </a:extLst>
                </a:gridCol>
                <a:gridCol w="1191896">
                  <a:extLst>
                    <a:ext uri="{9D8B030D-6E8A-4147-A177-3AD203B41FA5}">
                      <a16:colId xmlns:a16="http://schemas.microsoft.com/office/drawing/2014/main" val="20002"/>
                    </a:ext>
                  </a:extLst>
                </a:gridCol>
                <a:gridCol w="1191896">
                  <a:extLst>
                    <a:ext uri="{9D8B030D-6E8A-4147-A177-3AD203B41FA5}">
                      <a16:colId xmlns:a16="http://schemas.microsoft.com/office/drawing/2014/main" val="20003"/>
                    </a:ext>
                  </a:extLst>
                </a:gridCol>
                <a:gridCol w="1191896">
                  <a:extLst>
                    <a:ext uri="{9D8B030D-6E8A-4147-A177-3AD203B41FA5}">
                      <a16:colId xmlns:a16="http://schemas.microsoft.com/office/drawing/2014/main" val="20004"/>
                    </a:ext>
                  </a:extLst>
                </a:gridCol>
                <a:gridCol w="1191896">
                  <a:extLst>
                    <a:ext uri="{9D8B030D-6E8A-4147-A177-3AD203B41FA5}">
                      <a16:colId xmlns:a16="http://schemas.microsoft.com/office/drawing/2014/main" val="20005"/>
                    </a:ext>
                  </a:extLst>
                </a:gridCol>
                <a:gridCol w="1191896">
                  <a:extLst>
                    <a:ext uri="{9D8B030D-6E8A-4147-A177-3AD203B41FA5}">
                      <a16:colId xmlns:a16="http://schemas.microsoft.com/office/drawing/2014/main" val="20006"/>
                    </a:ext>
                  </a:extLst>
                </a:gridCol>
              </a:tblGrid>
              <a:tr h="1081420">
                <a:tc>
                  <a:txBody>
                    <a:bodyPr/>
                    <a:lstStyle/>
                    <a:p>
                      <a:pPr algn="ctr" fontAlgn="b"/>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ctr" fontAlgn="b"/>
                      <a:r>
                        <a:rPr lang="en-US" sz="2000" u="none" strike="noStrike" dirty="0">
                          <a:effectLst/>
                        </a:rPr>
                        <a:t>Y Memory</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ctr" fontAlgn="b"/>
                      <a:r>
                        <a:rPr lang="en-US" sz="2000" u="none" strike="noStrike" dirty="0">
                          <a:effectLst/>
                        </a:rPr>
                        <a:t>X1 </a:t>
                      </a:r>
                    </a:p>
                    <a:p>
                      <a:pPr algn="ctr" fontAlgn="b"/>
                      <a:r>
                        <a:rPr lang="en-US" sz="2000" u="none" strike="noStrike" dirty="0">
                          <a:effectLst/>
                        </a:rPr>
                        <a:t>Vocab</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ctr" fontAlgn="b"/>
                      <a:r>
                        <a:rPr lang="en-US" sz="2000" u="none" strike="noStrike" dirty="0">
                          <a:effectLst/>
                        </a:rPr>
                        <a:t>X2 Repetition</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ctr" fontAlgn="b"/>
                      <a:r>
                        <a:rPr lang="en-US" sz="2000" u="none" strike="noStrike" dirty="0">
                          <a:effectLst/>
                        </a:rPr>
                        <a:t>X1Y</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ctr" fontAlgn="b"/>
                      <a:r>
                        <a:rPr lang="en-US" sz="2000" u="none" strike="noStrike" dirty="0">
                          <a:effectLst/>
                        </a:rPr>
                        <a:t>X2Y</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ctr" fontAlgn="b"/>
                      <a:r>
                        <a:rPr lang="en-US" sz="2000" u="none" strike="noStrike" dirty="0">
                          <a:effectLst/>
                        </a:rPr>
                        <a:t>X1X2</a:t>
                      </a:r>
                      <a:endParaRPr lang="en-US" sz="2000" b="0" i="0" u="none" strike="noStrike" dirty="0">
                        <a:solidFill>
                          <a:srgbClr val="000000"/>
                        </a:solidFill>
                        <a:effectLst/>
                        <a:latin typeface="Times New Roman"/>
                        <a:cs typeface="Times New Roman"/>
                      </a:endParaRPr>
                    </a:p>
                  </a:txBody>
                  <a:tcPr marL="12700" marR="12700" marT="12700" marB="0" anchor="b"/>
                </a:tc>
                <a:extLst>
                  <a:ext uri="{0D108BD9-81ED-4DB2-BD59-A6C34878D82A}">
                    <a16:rowId xmlns:a16="http://schemas.microsoft.com/office/drawing/2014/main" val="10000"/>
                  </a:ext>
                </a:extLst>
              </a:tr>
              <a:tr h="370349">
                <a:tc>
                  <a:txBody>
                    <a:bodyPr/>
                    <a:lstStyle/>
                    <a:p>
                      <a:pPr algn="l" fontAlgn="b"/>
                      <a:r>
                        <a:rPr lang="en-US" sz="2000" u="none" strike="noStrike">
                          <a:effectLst/>
                        </a:rPr>
                        <a:t> </a:t>
                      </a:r>
                      <a:endParaRPr lang="en-US" sz="2000" b="0" i="0" u="none" strike="noStrike">
                        <a:solidFill>
                          <a:srgbClr val="000000"/>
                        </a:solidFill>
                        <a:effectLst/>
                        <a:latin typeface="Times New Roman"/>
                        <a:cs typeface="Times New Roman"/>
                      </a:endParaRPr>
                    </a:p>
                  </a:txBody>
                  <a:tcPr marL="12700" marR="12700" marT="12700" marB="0" anchor="b"/>
                </a:tc>
                <a:tc>
                  <a:txBody>
                    <a:bodyPr/>
                    <a:lstStyle/>
                    <a:p>
                      <a:pPr algn="l" fontAlgn="b"/>
                      <a:r>
                        <a:rPr lang="en-US" sz="2000" u="none" strike="noStrike">
                          <a:effectLst/>
                        </a:rPr>
                        <a:t> </a:t>
                      </a:r>
                      <a:endParaRPr lang="en-US" sz="2000" b="0" i="0" u="none" strike="noStrike">
                        <a:solidFill>
                          <a:srgbClr val="000000"/>
                        </a:solidFill>
                        <a:effectLst/>
                        <a:latin typeface="Times New Roman"/>
                        <a:cs typeface="Times New Roman"/>
                      </a:endParaRPr>
                    </a:p>
                  </a:txBody>
                  <a:tcPr marL="12700" marR="12700" marT="12700" marB="0" anchor="b"/>
                </a:tc>
                <a:tc>
                  <a:txBody>
                    <a:bodyPr/>
                    <a:lstStyle/>
                    <a:p>
                      <a:pPr algn="l" fontAlgn="b"/>
                      <a:r>
                        <a:rPr lang="en-US" sz="2000" u="none" strike="noStrike" dirty="0">
                          <a:effectLst/>
                        </a:rPr>
                        <a:t> </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l" fontAlgn="b"/>
                      <a:r>
                        <a:rPr lang="en-US" sz="2000" u="none" strike="noStrike" dirty="0">
                          <a:effectLst/>
                        </a:rPr>
                        <a:t> </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l" fontAlgn="b"/>
                      <a:r>
                        <a:rPr lang="en-US" sz="2000" u="none" strike="noStrike" dirty="0">
                          <a:effectLst/>
                        </a:rPr>
                        <a:t> </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l" fontAlgn="b"/>
                      <a:r>
                        <a:rPr lang="en-US" sz="2000" u="none" strike="noStrike">
                          <a:effectLst/>
                        </a:rPr>
                        <a:t> </a:t>
                      </a:r>
                      <a:endParaRPr lang="en-US" sz="2000" b="0" i="0" u="none" strike="noStrike">
                        <a:solidFill>
                          <a:srgbClr val="000000"/>
                        </a:solidFill>
                        <a:effectLst/>
                        <a:latin typeface="Times New Roman"/>
                        <a:cs typeface="Times New Roman"/>
                      </a:endParaRPr>
                    </a:p>
                  </a:txBody>
                  <a:tcPr marL="12700" marR="12700" marT="12700" marB="0" anchor="b"/>
                </a:tc>
                <a:tc>
                  <a:txBody>
                    <a:bodyPr/>
                    <a:lstStyle/>
                    <a:p>
                      <a:pPr algn="l" fontAlgn="b"/>
                      <a:r>
                        <a:rPr lang="en-US" sz="2000" u="none" strike="noStrike">
                          <a:effectLst/>
                        </a:rPr>
                        <a:t> </a:t>
                      </a:r>
                      <a:endParaRPr lang="en-US" sz="2000" b="0" i="0" u="none" strike="noStrike">
                        <a:solidFill>
                          <a:srgbClr val="000000"/>
                        </a:solidFill>
                        <a:effectLst/>
                        <a:latin typeface="Times New Roman"/>
                        <a:cs typeface="Times New Roman"/>
                      </a:endParaRPr>
                    </a:p>
                  </a:txBody>
                  <a:tcPr marL="12700" marR="12700" marT="12700" marB="0" anchor="b"/>
                </a:tc>
                <a:extLst>
                  <a:ext uri="{0D108BD9-81ED-4DB2-BD59-A6C34878D82A}">
                    <a16:rowId xmlns:a16="http://schemas.microsoft.com/office/drawing/2014/main" val="10001"/>
                  </a:ext>
                </a:extLst>
              </a:tr>
              <a:tr h="370349">
                <a:tc>
                  <a:txBody>
                    <a:bodyPr/>
                    <a:lstStyle/>
                    <a:p>
                      <a:pPr algn="ctr" fontAlgn="b"/>
                      <a:r>
                        <a:rPr lang="en-US" sz="2000" u="none" strike="noStrike">
                          <a:effectLst/>
                        </a:rPr>
                        <a:t>Mean</a:t>
                      </a:r>
                      <a:endParaRPr lang="en-US" sz="2000" b="0" i="0" u="none" strike="noStrike">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6</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7</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2</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l" fontAlgn="b"/>
                      <a:r>
                        <a:rPr lang="en-US" sz="2000" u="none" strike="noStrike" dirty="0">
                          <a:effectLst/>
                        </a:rPr>
                        <a:t> </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l" fontAlgn="b"/>
                      <a:r>
                        <a:rPr lang="en-US" sz="2000" u="none" strike="noStrike">
                          <a:effectLst/>
                        </a:rPr>
                        <a:t> </a:t>
                      </a:r>
                      <a:endParaRPr lang="en-US" sz="2000" b="0" i="0" u="none" strike="noStrike">
                        <a:solidFill>
                          <a:srgbClr val="000000"/>
                        </a:solidFill>
                        <a:effectLst/>
                        <a:latin typeface="Times New Roman"/>
                        <a:cs typeface="Times New Roman"/>
                      </a:endParaRPr>
                    </a:p>
                  </a:txBody>
                  <a:tcPr marL="12700" marR="12700" marT="12700" marB="0" anchor="b"/>
                </a:tc>
                <a:tc>
                  <a:txBody>
                    <a:bodyPr/>
                    <a:lstStyle/>
                    <a:p>
                      <a:pPr algn="l" fontAlgn="b"/>
                      <a:r>
                        <a:rPr lang="en-US" sz="2000" u="none" strike="noStrike">
                          <a:effectLst/>
                        </a:rPr>
                        <a:t> </a:t>
                      </a:r>
                      <a:endParaRPr lang="en-US" sz="2000" b="0" i="0" u="none" strike="noStrike">
                        <a:solidFill>
                          <a:srgbClr val="000000"/>
                        </a:solidFill>
                        <a:effectLst/>
                        <a:latin typeface="Times New Roman"/>
                        <a:cs typeface="Times New Roman"/>
                      </a:endParaRPr>
                    </a:p>
                  </a:txBody>
                  <a:tcPr marL="12700" marR="12700" marT="12700" marB="0" anchor="b"/>
                </a:tc>
                <a:extLst>
                  <a:ext uri="{0D108BD9-81ED-4DB2-BD59-A6C34878D82A}">
                    <a16:rowId xmlns:a16="http://schemas.microsoft.com/office/drawing/2014/main" val="10002"/>
                  </a:ext>
                </a:extLst>
              </a:tr>
              <a:tr h="370349">
                <a:tc>
                  <a:txBody>
                    <a:bodyPr/>
                    <a:lstStyle/>
                    <a:p>
                      <a:pPr algn="ctr" fontAlgn="b"/>
                      <a:r>
                        <a:rPr lang="en-US" sz="2000" u="none" strike="noStrike" dirty="0" err="1">
                          <a:effectLst/>
                        </a:rPr>
                        <a:t>Σx</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120</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140</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40</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endParaRPr lang="en-US" dirty="0"/>
                    </a:p>
                  </a:txBody>
                  <a:tcPr marL="12700" marR="12700" marT="12700" marB="0" anchor="b"/>
                </a:tc>
                <a:tc>
                  <a:txBody>
                    <a:bodyPr/>
                    <a:lstStyle/>
                    <a:p>
                      <a:endParaRPr lang="en-US" dirty="0"/>
                    </a:p>
                  </a:txBody>
                  <a:tcPr marL="12700" marR="12700" marT="12700" marB="0" anchor="b"/>
                </a:tc>
                <a:tc>
                  <a:txBody>
                    <a:bodyPr/>
                    <a:lstStyle/>
                    <a:p>
                      <a:endParaRPr lang="en-US" dirty="0"/>
                    </a:p>
                  </a:txBody>
                  <a:tcPr marL="12700" marR="12700" marT="12700" marB="0" anchor="b"/>
                </a:tc>
                <a:extLst>
                  <a:ext uri="{0D108BD9-81ED-4DB2-BD59-A6C34878D82A}">
                    <a16:rowId xmlns:a16="http://schemas.microsoft.com/office/drawing/2014/main" val="10003"/>
                  </a:ext>
                </a:extLst>
              </a:tr>
              <a:tr h="370349">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u="none" strike="noStrike" dirty="0" err="1">
                          <a:effectLst/>
                        </a:rPr>
                        <a:t>Σ</a:t>
                      </a:r>
                      <a:r>
                        <a:rPr lang="en-US" sz="2000" u="none" strike="noStrike" dirty="0">
                          <a:effectLst/>
                        </a:rPr>
                        <a:t>(x</a:t>
                      </a:r>
                      <a:r>
                        <a:rPr lang="en-US" sz="2000" u="none" strike="noStrike" baseline="30000" dirty="0">
                          <a:effectLst/>
                        </a:rPr>
                        <a:t>2</a:t>
                      </a:r>
                      <a:r>
                        <a:rPr lang="en-US" sz="2000" u="none" strike="noStrike" baseline="0" dirty="0">
                          <a:effectLst/>
                        </a:rPr>
                        <a:t>) or </a:t>
                      </a:r>
                      <a:r>
                        <a:rPr lang="en-US" sz="2000" u="none" strike="noStrike" dirty="0" err="1">
                          <a:effectLst/>
                        </a:rPr>
                        <a:t>Σ</a:t>
                      </a:r>
                      <a:r>
                        <a:rPr lang="en-US" sz="2000" u="none" strike="noStrike" dirty="0">
                          <a:effectLst/>
                        </a:rPr>
                        <a:t>(x*y</a:t>
                      </a:r>
                      <a:r>
                        <a:rPr lang="en-US" sz="2000" u="none" strike="noStrike" baseline="0" dirty="0">
                          <a:effectLst/>
                        </a:rPr>
                        <a:t>) </a:t>
                      </a:r>
                      <a:endParaRPr lang="en-US" sz="2000" b="0" i="0" u="none" strike="noStrike" baseline="0"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840</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1056</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112</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881</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235</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290</a:t>
                      </a:r>
                      <a:endParaRPr lang="en-US" sz="2000" b="0" i="0" u="none" strike="noStrike" dirty="0">
                        <a:solidFill>
                          <a:srgbClr val="000000"/>
                        </a:solidFill>
                        <a:effectLst/>
                        <a:latin typeface="Times New Roman"/>
                        <a:cs typeface="Times New Roman"/>
                      </a:endParaRPr>
                    </a:p>
                  </a:txBody>
                  <a:tcPr marL="12700" marR="12700" marT="12700" marB="0" anchor="b"/>
                </a:tc>
                <a:extLst>
                  <a:ext uri="{0D108BD9-81ED-4DB2-BD59-A6C34878D82A}">
                    <a16:rowId xmlns:a16="http://schemas.microsoft.com/office/drawing/2014/main" val="10004"/>
                  </a:ext>
                </a:extLst>
              </a:tr>
              <a:tr h="370349">
                <a:tc>
                  <a:txBody>
                    <a:bodyPr/>
                    <a:lstStyle/>
                    <a:p>
                      <a:pPr algn="ctr" fontAlgn="b"/>
                      <a:r>
                        <a:rPr lang="en-US" sz="2000" u="none" strike="noStrike" dirty="0">
                          <a:effectLst/>
                        </a:rPr>
                        <a:t>[(</a:t>
                      </a:r>
                      <a:r>
                        <a:rPr lang="en-US" sz="2000" u="none" strike="noStrike" dirty="0" err="1">
                          <a:effectLst/>
                        </a:rPr>
                        <a:t>Σx</a:t>
                      </a:r>
                      <a:r>
                        <a:rPr lang="en-US" sz="2000" u="none" strike="noStrike" baseline="0" dirty="0">
                          <a:effectLst/>
                        </a:rPr>
                        <a:t>)</a:t>
                      </a:r>
                      <a:r>
                        <a:rPr lang="en-US" sz="2000" u="none" strike="noStrike" baseline="30000" dirty="0">
                          <a:effectLst/>
                        </a:rPr>
                        <a:t>2]</a:t>
                      </a:r>
                      <a:r>
                        <a:rPr lang="en-US" sz="2000" u="none" strike="noStrike" baseline="0" dirty="0">
                          <a:effectLst/>
                        </a:rPr>
                        <a:t>/n or</a:t>
                      </a:r>
                    </a:p>
                    <a:p>
                      <a:pPr algn="ctr" fontAlgn="b"/>
                      <a:r>
                        <a:rPr lang="en-US" sz="2000" u="none" strike="noStrike" dirty="0">
                          <a:effectLst/>
                        </a:rPr>
                        <a:t>(</a:t>
                      </a:r>
                      <a:r>
                        <a:rPr lang="en-US" sz="2000" u="none" strike="noStrike" dirty="0" err="1">
                          <a:effectLst/>
                        </a:rPr>
                        <a:t>Σx</a:t>
                      </a:r>
                      <a:r>
                        <a:rPr lang="en-US" sz="2000" u="none" strike="noStrike" baseline="0" dirty="0">
                          <a:effectLst/>
                        </a:rPr>
                        <a:t>)(</a:t>
                      </a:r>
                      <a:r>
                        <a:rPr lang="en-US" sz="2000" u="none" strike="noStrike" dirty="0" err="1">
                          <a:effectLst/>
                        </a:rPr>
                        <a:t>Σy</a:t>
                      </a:r>
                      <a:r>
                        <a:rPr lang="en-US" sz="2000" u="none" strike="noStrike" baseline="0" dirty="0">
                          <a:effectLst/>
                        </a:rPr>
                        <a:t>) / n</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endParaRPr lang="en-US" sz="2000" b="0" i="0" u="none" strike="noStrike" dirty="0">
                        <a:solidFill>
                          <a:srgbClr val="000000"/>
                        </a:solidFill>
                        <a:effectLst/>
                        <a:latin typeface="Times New Roman"/>
                        <a:cs typeface="Times New Roman"/>
                      </a:endParaRPr>
                    </a:p>
                  </a:txBody>
                  <a:tcPr marL="12700" marR="12700" marT="12700" marB="0" anchor="b"/>
                </a:tc>
                <a:extLst>
                  <a:ext uri="{0D108BD9-81ED-4DB2-BD59-A6C34878D82A}">
                    <a16:rowId xmlns:a16="http://schemas.microsoft.com/office/drawing/2014/main" val="10005"/>
                  </a:ext>
                </a:extLst>
              </a:tr>
              <a:tr h="725884">
                <a:tc>
                  <a:txBody>
                    <a:bodyPr/>
                    <a:lstStyle/>
                    <a:p>
                      <a:pPr algn="ctr" fontAlgn="b"/>
                      <a:r>
                        <a:rPr lang="en-US" sz="2000" u="none" strike="noStrike" dirty="0">
                          <a:effectLst/>
                        </a:rPr>
                        <a:t>SS or SP</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endParaRPr lang="en-US" sz="2000" b="0" i="0" u="none" strike="noStrike" dirty="0">
                        <a:solidFill>
                          <a:srgbClr val="000000"/>
                        </a:solidFill>
                        <a:effectLst/>
                        <a:latin typeface="Times New Roman"/>
                        <a:cs typeface="Times New Roman"/>
                      </a:endParaRPr>
                    </a:p>
                  </a:txBody>
                  <a:tcPr marL="12700" marR="12700" marT="12700" marB="0" anchor="b"/>
                </a:tc>
                <a:extLst>
                  <a:ext uri="{0D108BD9-81ED-4DB2-BD59-A6C34878D82A}">
                    <a16:rowId xmlns:a16="http://schemas.microsoft.com/office/drawing/2014/main" val="1732466030"/>
                  </a:ext>
                </a:extLst>
              </a:tr>
            </a:tbl>
          </a:graphicData>
        </a:graphic>
      </p:graphicFrame>
      <p:sp>
        <p:nvSpPr>
          <p:cNvPr id="2" name="Title 1"/>
          <p:cNvSpPr>
            <a:spLocks noGrp="1"/>
          </p:cNvSpPr>
          <p:nvPr>
            <p:ph type="title"/>
          </p:nvPr>
        </p:nvSpPr>
        <p:spPr>
          <a:xfrm>
            <a:off x="2362200" y="114300"/>
            <a:ext cx="4419600" cy="1143000"/>
          </a:xfrm>
        </p:spPr>
        <p:txBody>
          <a:bodyPr>
            <a:normAutofit/>
          </a:bodyPr>
          <a:lstStyle/>
          <a:p>
            <a:pPr algn="ctr"/>
            <a:r>
              <a:rPr lang="en-US" sz="3600" dirty="0"/>
              <a:t>Childhood Memories</a:t>
            </a:r>
          </a:p>
        </p:txBody>
      </p:sp>
      <p:graphicFrame>
        <p:nvGraphicFramePr>
          <p:cNvPr id="5" name="Object 4">
            <a:extLst>
              <a:ext uri="{FF2B5EF4-FFF2-40B4-BE49-F238E27FC236}">
                <a16:creationId xmlns:a16="http://schemas.microsoft.com/office/drawing/2014/main" id="{15692CAE-14A9-275D-001B-E743386C9ED2}"/>
              </a:ext>
            </a:extLst>
          </p:cNvPr>
          <p:cNvGraphicFramePr>
            <a:graphicFrameLocks noChangeAspect="1"/>
          </p:cNvGraphicFramePr>
          <p:nvPr>
            <p:extLst>
              <p:ext uri="{D42A27DB-BD31-4B8C-83A1-F6EECF244321}">
                <p14:modId xmlns:p14="http://schemas.microsoft.com/office/powerpoint/2010/main" val="4186297961"/>
              </p:ext>
            </p:extLst>
          </p:nvPr>
        </p:nvGraphicFramePr>
        <p:xfrm>
          <a:off x="838200" y="5023123"/>
          <a:ext cx="2286000" cy="772696"/>
        </p:xfrm>
        <a:graphic>
          <a:graphicData uri="http://schemas.openxmlformats.org/presentationml/2006/ole">
            <mc:AlternateContent xmlns:mc="http://schemas.openxmlformats.org/markup-compatibility/2006">
              <mc:Choice xmlns:v="urn:schemas-microsoft-com:vml" Requires="v">
                <p:oleObj name="Equation" r:id="rId3" imgW="1358640" imgH="457200" progId="Equation.3">
                  <p:embed/>
                </p:oleObj>
              </mc:Choice>
              <mc:Fallback>
                <p:oleObj name="Equation" r:id="rId3" imgW="1358640" imgH="457200" progId="Equation.3">
                  <p:embed/>
                  <p:pic>
                    <p:nvPicPr>
                      <p:cNvPr id="8" name="Object 7">
                        <a:extLst>
                          <a:ext uri="{FF2B5EF4-FFF2-40B4-BE49-F238E27FC236}">
                            <a16:creationId xmlns:a16="http://schemas.microsoft.com/office/drawing/2014/main" id="{E4E03E3F-CFA4-5559-F656-9AE261F0F831}"/>
                          </a:ext>
                        </a:extLst>
                      </p:cNvPr>
                      <p:cNvPicPr>
                        <a:picLocks noChangeAspect="1" noChangeArrowheads="1"/>
                      </p:cNvPicPr>
                      <p:nvPr/>
                    </p:nvPicPr>
                    <p:blipFill>
                      <a:blip r:embed="rId4"/>
                      <a:srcRect/>
                      <a:stretch>
                        <a:fillRect/>
                      </a:stretch>
                    </p:blipFill>
                    <p:spPr bwMode="auto">
                      <a:xfrm>
                        <a:off x="838200" y="5023123"/>
                        <a:ext cx="2286000" cy="772696"/>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17CC358D-A85E-0F25-CF8F-81BDB079A1EA}"/>
              </a:ext>
            </a:extLst>
          </p:cNvPr>
          <p:cNvGraphicFramePr>
            <a:graphicFrameLocks noChangeAspect="1"/>
          </p:cNvGraphicFramePr>
          <p:nvPr>
            <p:extLst>
              <p:ext uri="{D42A27DB-BD31-4B8C-83A1-F6EECF244321}">
                <p14:modId xmlns:p14="http://schemas.microsoft.com/office/powerpoint/2010/main" val="4092844015"/>
              </p:ext>
            </p:extLst>
          </p:nvPr>
        </p:nvGraphicFramePr>
        <p:xfrm>
          <a:off x="3239616" y="5100068"/>
          <a:ext cx="2664767" cy="630093"/>
        </p:xfrm>
        <a:graphic>
          <a:graphicData uri="http://schemas.openxmlformats.org/presentationml/2006/ole">
            <mc:AlternateContent xmlns:mc="http://schemas.openxmlformats.org/markup-compatibility/2006">
              <mc:Choice xmlns:v="urn:schemas-microsoft-com:vml" Requires="v">
                <p:oleObj name="Equation" r:id="rId5" imgW="1612800" imgH="380880" progId="Equation.3">
                  <p:embed/>
                </p:oleObj>
              </mc:Choice>
              <mc:Fallback>
                <p:oleObj name="Equation" r:id="rId5" imgW="1612800" imgH="380880" progId="Equation.3">
                  <p:embed/>
                  <p:pic>
                    <p:nvPicPr>
                      <p:cNvPr id="9" name="Object 8">
                        <a:extLst>
                          <a:ext uri="{FF2B5EF4-FFF2-40B4-BE49-F238E27FC236}">
                            <a16:creationId xmlns:a16="http://schemas.microsoft.com/office/drawing/2014/main" id="{F0DEDB02-0115-352D-3C0C-03ECE29CE1D1}"/>
                          </a:ext>
                        </a:extLst>
                      </p:cNvPr>
                      <p:cNvPicPr>
                        <a:picLocks noChangeAspect="1" noChangeArrowheads="1"/>
                      </p:cNvPicPr>
                      <p:nvPr/>
                    </p:nvPicPr>
                    <p:blipFill>
                      <a:blip r:embed="rId6"/>
                      <a:srcRect/>
                      <a:stretch>
                        <a:fillRect/>
                      </a:stretch>
                    </p:blipFill>
                    <p:spPr bwMode="auto">
                      <a:xfrm>
                        <a:off x="3239616" y="5100068"/>
                        <a:ext cx="2664767" cy="630093"/>
                      </a:xfrm>
                      <a:prstGeom prst="rect">
                        <a:avLst/>
                      </a:prstGeom>
                      <a:noFill/>
                    </p:spPr>
                  </p:pic>
                </p:oleObj>
              </mc:Fallback>
            </mc:AlternateContent>
          </a:graphicData>
        </a:graphic>
      </p:graphicFrame>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E9218A2F-3633-8F16-1812-3314DF67A0C9}"/>
                  </a:ext>
                </a:extLst>
              </p:cNvPr>
              <p:cNvSpPr txBox="1"/>
              <p:nvPr/>
            </p:nvSpPr>
            <p:spPr>
              <a:xfrm>
                <a:off x="666437" y="5896282"/>
                <a:ext cx="4572000" cy="6751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𝛽</m:t>
                          </m:r>
                        </m:e>
                        <m:sub>
                          <m:r>
                            <a:rPr lang="en-US" sz="1800" b="0" i="1" smtClean="0">
                              <a:latin typeface="Cambria Math" panose="02040503050406030204" pitchFamily="18" charset="0"/>
                            </a:rPr>
                            <m:t>1</m:t>
                          </m:r>
                        </m:sub>
                      </m:sSub>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d>
                            <m:dPr>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𝑆𝑃</m:t>
                                  </m:r>
                                </m:e>
                                <m:sub>
                                  <m:r>
                                    <a:rPr lang="en-US" sz="1800" b="0" i="1" smtClean="0">
                                      <a:latin typeface="Cambria Math" panose="02040503050406030204" pitchFamily="18" charset="0"/>
                                    </a:rPr>
                                    <m:t>𝑋</m:t>
                                  </m:r>
                                  <m:r>
                                    <a:rPr lang="en-US" sz="1800" b="0" i="1" smtClean="0">
                                      <a:latin typeface="Cambria Math" panose="02040503050406030204" pitchFamily="18" charset="0"/>
                                    </a:rPr>
                                    <m:t>1</m:t>
                                  </m:r>
                                  <m:r>
                                    <a:rPr lang="en-US" sz="1800" b="0" i="1" smtClean="0">
                                      <a:latin typeface="Cambria Math" panose="02040503050406030204" pitchFamily="18" charset="0"/>
                                    </a:rPr>
                                    <m:t>𝑌</m:t>
                                  </m:r>
                                </m:sub>
                              </m:sSub>
                            </m:e>
                          </m:d>
                          <m:d>
                            <m:dPr>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𝑆𝑆</m:t>
                                  </m:r>
                                </m:e>
                                <m:sub>
                                  <m:r>
                                    <a:rPr lang="en-US" sz="1800" b="0" i="1" smtClean="0">
                                      <a:latin typeface="Cambria Math" panose="02040503050406030204" pitchFamily="18" charset="0"/>
                                    </a:rPr>
                                    <m:t>𝑋</m:t>
                                  </m:r>
                                  <m:r>
                                    <a:rPr lang="en-US" sz="1800" b="0" i="1" smtClean="0">
                                      <a:latin typeface="Cambria Math" panose="02040503050406030204" pitchFamily="18" charset="0"/>
                                    </a:rPr>
                                    <m:t>2</m:t>
                                  </m:r>
                                </m:sub>
                              </m:sSub>
                            </m:e>
                          </m:d>
                          <m:r>
                            <a:rPr lang="en-US" sz="1800" b="0" i="1" smtClean="0">
                              <a:latin typeface="Cambria Math" panose="02040503050406030204" pitchFamily="18" charset="0"/>
                            </a:rPr>
                            <m:t>−</m:t>
                          </m:r>
                          <m:d>
                            <m:dPr>
                              <m:ctrlPr>
                                <a:rPr lang="en-US" sz="1800" i="1">
                                  <a:latin typeface="Cambria Math" panose="02040503050406030204" pitchFamily="18" charset="0"/>
                                </a:rPr>
                              </m:ctrlPr>
                            </m:dPr>
                            <m:e>
                              <m:sSub>
                                <m:sSubPr>
                                  <m:ctrlPr>
                                    <a:rPr lang="en-US" sz="1800" i="1" smtClean="0">
                                      <a:latin typeface="Cambria Math" panose="02040503050406030204" pitchFamily="18" charset="0"/>
                                    </a:rPr>
                                  </m:ctrlPr>
                                </m:sSubPr>
                                <m:e>
                                  <m:r>
                                    <a:rPr lang="en-US" sz="1800" i="1">
                                      <a:latin typeface="Cambria Math" panose="02040503050406030204" pitchFamily="18" charset="0"/>
                                    </a:rPr>
                                    <m:t>𝑆𝑃</m:t>
                                  </m:r>
                                </m:e>
                                <m:sub>
                                  <m:r>
                                    <a:rPr lang="en-US" sz="1800" i="1">
                                      <a:latin typeface="Cambria Math" panose="02040503050406030204" pitchFamily="18" charset="0"/>
                                    </a:rPr>
                                    <m:t>𝑋</m:t>
                                  </m:r>
                                  <m:r>
                                    <a:rPr lang="en-US" sz="1800" i="1">
                                      <a:latin typeface="Cambria Math" panose="02040503050406030204" pitchFamily="18" charset="0"/>
                                    </a:rPr>
                                    <m:t>1</m:t>
                                  </m:r>
                                  <m:r>
                                    <a:rPr lang="en-US" sz="1800" b="0" i="1" smtClean="0">
                                      <a:latin typeface="Cambria Math" panose="02040503050406030204" pitchFamily="18" charset="0"/>
                                    </a:rPr>
                                    <m:t>𝑋</m:t>
                                  </m:r>
                                  <m:r>
                                    <a:rPr lang="en-US" sz="1800" b="0" i="1" smtClean="0">
                                      <a:latin typeface="Cambria Math" panose="02040503050406030204" pitchFamily="18" charset="0"/>
                                    </a:rPr>
                                    <m:t>2</m:t>
                                  </m:r>
                                </m:sub>
                              </m:sSub>
                            </m:e>
                          </m:d>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𝑆</m:t>
                                  </m:r>
                                  <m:r>
                                    <a:rPr lang="en-US" sz="1800" b="0" i="1" smtClean="0">
                                      <a:latin typeface="Cambria Math" panose="02040503050406030204" pitchFamily="18" charset="0"/>
                                    </a:rPr>
                                    <m:t>𝑃</m:t>
                                  </m:r>
                                </m:e>
                                <m:sub>
                                  <m:r>
                                    <a:rPr lang="en-US" sz="1800" i="1">
                                      <a:latin typeface="Cambria Math" panose="02040503050406030204" pitchFamily="18" charset="0"/>
                                    </a:rPr>
                                    <m:t>𝑋</m:t>
                                  </m:r>
                                  <m:r>
                                    <a:rPr lang="en-US" sz="1800" i="1">
                                      <a:latin typeface="Cambria Math" panose="02040503050406030204" pitchFamily="18" charset="0"/>
                                    </a:rPr>
                                    <m:t>2</m:t>
                                  </m:r>
                                  <m:r>
                                    <a:rPr lang="en-US" sz="1800" b="0" i="1" smtClean="0">
                                      <a:latin typeface="Cambria Math" panose="02040503050406030204" pitchFamily="18" charset="0"/>
                                    </a:rPr>
                                    <m:t>𝑌</m:t>
                                  </m:r>
                                </m:sub>
                              </m:sSub>
                            </m:e>
                          </m:d>
                        </m:num>
                        <m:den>
                          <m:d>
                            <m:dPr>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𝑆𝑆</m:t>
                                  </m:r>
                                </m:e>
                                <m:sub>
                                  <m:r>
                                    <a:rPr lang="en-US" sz="1800" b="0" i="1" smtClean="0">
                                      <a:latin typeface="Cambria Math" panose="02040503050406030204" pitchFamily="18" charset="0"/>
                                    </a:rPr>
                                    <m:t>𝑋</m:t>
                                  </m:r>
                                  <m:r>
                                    <a:rPr lang="en-US" sz="1800" b="0" i="1" smtClean="0">
                                      <a:latin typeface="Cambria Math" panose="02040503050406030204" pitchFamily="18" charset="0"/>
                                    </a:rPr>
                                    <m:t>1</m:t>
                                  </m:r>
                                </m:sub>
                              </m:sSub>
                            </m:e>
                          </m:d>
                          <m:d>
                            <m:dPr>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𝑆𝑆</m:t>
                                  </m:r>
                                </m:e>
                                <m:sub>
                                  <m:r>
                                    <a:rPr lang="en-US" sz="1800" b="0" i="1" smtClean="0">
                                      <a:latin typeface="Cambria Math" panose="02040503050406030204" pitchFamily="18" charset="0"/>
                                    </a:rPr>
                                    <m:t>𝑋</m:t>
                                  </m:r>
                                  <m:r>
                                    <a:rPr lang="en-US" sz="1800" b="0" i="1" smtClean="0">
                                      <a:latin typeface="Cambria Math" panose="02040503050406030204" pitchFamily="18" charset="0"/>
                                    </a:rPr>
                                    <m:t>2</m:t>
                                  </m:r>
                                </m:sub>
                              </m:sSub>
                            </m:e>
                          </m:d>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d>
                                <m:dPr>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𝑆𝑃</m:t>
                                      </m:r>
                                    </m:e>
                                    <m:sub>
                                      <m:r>
                                        <a:rPr lang="en-US" sz="1800" b="0" i="1" smtClean="0">
                                          <a:latin typeface="Cambria Math" panose="02040503050406030204" pitchFamily="18" charset="0"/>
                                        </a:rPr>
                                        <m:t>𝑋</m:t>
                                      </m:r>
                                      <m:r>
                                        <a:rPr lang="en-US" sz="1800" b="0" i="1" smtClean="0">
                                          <a:latin typeface="Cambria Math" panose="02040503050406030204" pitchFamily="18" charset="0"/>
                                        </a:rPr>
                                        <m:t>1</m:t>
                                      </m:r>
                                      <m:r>
                                        <a:rPr lang="en-US" sz="1800" b="0" i="1" smtClean="0">
                                          <a:latin typeface="Cambria Math" panose="02040503050406030204" pitchFamily="18" charset="0"/>
                                        </a:rPr>
                                        <m:t>𝑋</m:t>
                                      </m:r>
                                      <m:r>
                                        <a:rPr lang="en-US" sz="1800" b="0" i="1" smtClean="0">
                                          <a:latin typeface="Cambria Math" panose="02040503050406030204" pitchFamily="18" charset="0"/>
                                        </a:rPr>
                                        <m:t>2</m:t>
                                      </m:r>
                                    </m:sub>
                                  </m:sSub>
                                </m:e>
                              </m:d>
                            </m:e>
                            <m:sup>
                              <m:r>
                                <a:rPr lang="en-US" sz="1800" b="0" i="1" smtClean="0">
                                  <a:latin typeface="Cambria Math" panose="02040503050406030204" pitchFamily="18" charset="0"/>
                                </a:rPr>
                                <m:t>2</m:t>
                              </m:r>
                            </m:sup>
                          </m:sSup>
                        </m:den>
                      </m:f>
                    </m:oMath>
                  </m:oMathPara>
                </a14:m>
                <a:endParaRPr lang="en-US" dirty="0"/>
              </a:p>
            </p:txBody>
          </p:sp>
        </mc:Choice>
        <mc:Fallback>
          <p:sp>
            <p:nvSpPr>
              <p:cNvPr id="4" name="TextBox 3">
                <a:extLst>
                  <a:ext uri="{FF2B5EF4-FFF2-40B4-BE49-F238E27FC236}">
                    <a16:creationId xmlns:a16="http://schemas.microsoft.com/office/drawing/2014/main" id="{E9218A2F-3633-8F16-1812-3314DF67A0C9}"/>
                  </a:ext>
                </a:extLst>
              </p:cNvPr>
              <p:cNvSpPr txBox="1">
                <a:spLocks noRot="1" noChangeAspect="1" noMove="1" noResize="1" noEditPoints="1" noAdjustHandles="1" noChangeArrowheads="1" noChangeShapeType="1" noTextEdit="1"/>
              </p:cNvSpPr>
              <p:nvPr/>
            </p:nvSpPr>
            <p:spPr>
              <a:xfrm>
                <a:off x="666437" y="5896282"/>
                <a:ext cx="4572000" cy="67518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08BF4502-1573-00A6-314E-F6196CB711F1}"/>
                  </a:ext>
                </a:extLst>
              </p:cNvPr>
              <p:cNvSpPr txBox="1"/>
              <p:nvPr/>
            </p:nvSpPr>
            <p:spPr>
              <a:xfrm>
                <a:off x="4823962" y="5896281"/>
                <a:ext cx="4572000" cy="6751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𝛽</m:t>
                          </m:r>
                        </m:e>
                        <m:sub>
                          <m:r>
                            <a:rPr lang="en-US" sz="1800" b="0" i="1" smtClean="0">
                              <a:latin typeface="Cambria Math" panose="02040503050406030204" pitchFamily="18" charset="0"/>
                            </a:rPr>
                            <m:t>2</m:t>
                          </m:r>
                        </m:sub>
                      </m:sSub>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d>
                            <m:dPr>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𝑆𝑃</m:t>
                                  </m:r>
                                </m:e>
                                <m:sub>
                                  <m:r>
                                    <a:rPr lang="en-US" sz="1800" b="0" i="1" smtClean="0">
                                      <a:latin typeface="Cambria Math" panose="02040503050406030204" pitchFamily="18" charset="0"/>
                                    </a:rPr>
                                    <m:t>𝑋</m:t>
                                  </m:r>
                                  <m:r>
                                    <a:rPr lang="en-US" sz="1800" b="0" i="1" smtClean="0">
                                      <a:latin typeface="Cambria Math" panose="02040503050406030204" pitchFamily="18" charset="0"/>
                                    </a:rPr>
                                    <m:t>2</m:t>
                                  </m:r>
                                  <m:r>
                                    <a:rPr lang="en-US" sz="1800" b="0" i="1" smtClean="0">
                                      <a:latin typeface="Cambria Math" panose="02040503050406030204" pitchFamily="18" charset="0"/>
                                    </a:rPr>
                                    <m:t>𝑌</m:t>
                                  </m:r>
                                </m:sub>
                              </m:sSub>
                            </m:e>
                          </m:d>
                          <m:d>
                            <m:dPr>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𝑆𝑆</m:t>
                                  </m:r>
                                </m:e>
                                <m:sub>
                                  <m:r>
                                    <a:rPr lang="en-US" sz="1800" b="0" i="1" smtClean="0">
                                      <a:latin typeface="Cambria Math" panose="02040503050406030204" pitchFamily="18" charset="0"/>
                                    </a:rPr>
                                    <m:t>𝑋</m:t>
                                  </m:r>
                                  <m:r>
                                    <a:rPr lang="en-US" sz="1800" b="0" i="1" smtClean="0">
                                      <a:latin typeface="Cambria Math" panose="02040503050406030204" pitchFamily="18" charset="0"/>
                                    </a:rPr>
                                    <m:t>1</m:t>
                                  </m:r>
                                </m:sub>
                              </m:sSub>
                            </m:e>
                          </m:d>
                          <m:r>
                            <a:rPr lang="en-US" sz="1800" b="0" i="1" smtClean="0">
                              <a:latin typeface="Cambria Math" panose="02040503050406030204" pitchFamily="18" charset="0"/>
                            </a:rPr>
                            <m:t>−</m:t>
                          </m:r>
                          <m:d>
                            <m:dPr>
                              <m:ctrlPr>
                                <a:rPr lang="en-US" sz="1800" i="1">
                                  <a:latin typeface="Cambria Math" panose="02040503050406030204" pitchFamily="18" charset="0"/>
                                </a:rPr>
                              </m:ctrlPr>
                            </m:dPr>
                            <m:e>
                              <m:sSub>
                                <m:sSubPr>
                                  <m:ctrlPr>
                                    <a:rPr lang="en-US" sz="1800" i="1" smtClean="0">
                                      <a:latin typeface="Cambria Math" panose="02040503050406030204" pitchFamily="18" charset="0"/>
                                    </a:rPr>
                                  </m:ctrlPr>
                                </m:sSubPr>
                                <m:e>
                                  <m:r>
                                    <a:rPr lang="en-US" sz="1800" i="1">
                                      <a:latin typeface="Cambria Math" panose="02040503050406030204" pitchFamily="18" charset="0"/>
                                    </a:rPr>
                                    <m:t>𝑆𝑃</m:t>
                                  </m:r>
                                </m:e>
                                <m:sub>
                                  <m:r>
                                    <a:rPr lang="en-US" sz="1800" i="1">
                                      <a:latin typeface="Cambria Math" panose="02040503050406030204" pitchFamily="18" charset="0"/>
                                    </a:rPr>
                                    <m:t>𝑋</m:t>
                                  </m:r>
                                  <m:r>
                                    <a:rPr lang="en-US" sz="1800" i="1">
                                      <a:latin typeface="Cambria Math" panose="02040503050406030204" pitchFamily="18" charset="0"/>
                                    </a:rPr>
                                    <m:t>1</m:t>
                                  </m:r>
                                  <m:r>
                                    <a:rPr lang="en-US" sz="1800" b="0" i="1" smtClean="0">
                                      <a:latin typeface="Cambria Math" panose="02040503050406030204" pitchFamily="18" charset="0"/>
                                    </a:rPr>
                                    <m:t>𝑋</m:t>
                                  </m:r>
                                  <m:r>
                                    <a:rPr lang="en-US" sz="1800" b="0" i="1" smtClean="0">
                                      <a:latin typeface="Cambria Math" panose="02040503050406030204" pitchFamily="18" charset="0"/>
                                    </a:rPr>
                                    <m:t>2</m:t>
                                  </m:r>
                                </m:sub>
                              </m:sSub>
                            </m:e>
                          </m:d>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𝑆</m:t>
                                  </m:r>
                                  <m:r>
                                    <a:rPr lang="en-US" sz="1800" b="0" i="1" smtClean="0">
                                      <a:latin typeface="Cambria Math" panose="02040503050406030204" pitchFamily="18" charset="0"/>
                                    </a:rPr>
                                    <m:t>𝑃</m:t>
                                  </m:r>
                                </m:e>
                                <m:sub>
                                  <m:r>
                                    <a:rPr lang="en-US" sz="1800" i="1">
                                      <a:latin typeface="Cambria Math" panose="02040503050406030204" pitchFamily="18" charset="0"/>
                                    </a:rPr>
                                    <m:t>𝑋</m:t>
                                  </m:r>
                                  <m:r>
                                    <a:rPr lang="en-US" sz="1800" b="0" i="1" smtClean="0">
                                      <a:latin typeface="Cambria Math" panose="02040503050406030204" pitchFamily="18" charset="0"/>
                                    </a:rPr>
                                    <m:t>1</m:t>
                                  </m:r>
                                  <m:r>
                                    <a:rPr lang="en-US" sz="1800" b="0" i="1" smtClean="0">
                                      <a:latin typeface="Cambria Math" panose="02040503050406030204" pitchFamily="18" charset="0"/>
                                    </a:rPr>
                                    <m:t>𝑌</m:t>
                                  </m:r>
                                </m:sub>
                              </m:sSub>
                            </m:e>
                          </m:d>
                        </m:num>
                        <m:den>
                          <m:d>
                            <m:dPr>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𝑆𝑆</m:t>
                                  </m:r>
                                </m:e>
                                <m:sub>
                                  <m:r>
                                    <a:rPr lang="en-US" sz="1800" b="0" i="1" smtClean="0">
                                      <a:latin typeface="Cambria Math" panose="02040503050406030204" pitchFamily="18" charset="0"/>
                                    </a:rPr>
                                    <m:t>𝑋</m:t>
                                  </m:r>
                                  <m:r>
                                    <a:rPr lang="en-US" sz="1800" b="0" i="1" smtClean="0">
                                      <a:latin typeface="Cambria Math" panose="02040503050406030204" pitchFamily="18" charset="0"/>
                                    </a:rPr>
                                    <m:t>1</m:t>
                                  </m:r>
                                </m:sub>
                              </m:sSub>
                            </m:e>
                          </m:d>
                          <m:d>
                            <m:dPr>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𝑆𝑆</m:t>
                                  </m:r>
                                </m:e>
                                <m:sub>
                                  <m:r>
                                    <a:rPr lang="en-US" sz="1800" b="0" i="1" smtClean="0">
                                      <a:latin typeface="Cambria Math" panose="02040503050406030204" pitchFamily="18" charset="0"/>
                                    </a:rPr>
                                    <m:t>𝑋</m:t>
                                  </m:r>
                                  <m:r>
                                    <a:rPr lang="en-US" sz="1800" b="0" i="1" smtClean="0">
                                      <a:latin typeface="Cambria Math" panose="02040503050406030204" pitchFamily="18" charset="0"/>
                                    </a:rPr>
                                    <m:t>2</m:t>
                                  </m:r>
                                </m:sub>
                              </m:sSub>
                            </m:e>
                          </m:d>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d>
                                <m:dPr>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𝑆𝑃</m:t>
                                      </m:r>
                                    </m:e>
                                    <m:sub>
                                      <m:r>
                                        <a:rPr lang="en-US" sz="1800" b="0" i="1" smtClean="0">
                                          <a:latin typeface="Cambria Math" panose="02040503050406030204" pitchFamily="18" charset="0"/>
                                        </a:rPr>
                                        <m:t>𝑋</m:t>
                                      </m:r>
                                      <m:r>
                                        <a:rPr lang="en-US" sz="1800" b="0" i="1" smtClean="0">
                                          <a:latin typeface="Cambria Math" panose="02040503050406030204" pitchFamily="18" charset="0"/>
                                        </a:rPr>
                                        <m:t>1</m:t>
                                      </m:r>
                                      <m:r>
                                        <a:rPr lang="en-US" sz="1800" b="0" i="1" smtClean="0">
                                          <a:latin typeface="Cambria Math" panose="02040503050406030204" pitchFamily="18" charset="0"/>
                                        </a:rPr>
                                        <m:t>𝑋</m:t>
                                      </m:r>
                                      <m:r>
                                        <a:rPr lang="en-US" sz="1800" b="0" i="1" smtClean="0">
                                          <a:latin typeface="Cambria Math" panose="02040503050406030204" pitchFamily="18" charset="0"/>
                                        </a:rPr>
                                        <m:t>2</m:t>
                                      </m:r>
                                    </m:sub>
                                  </m:sSub>
                                </m:e>
                              </m:d>
                            </m:e>
                            <m:sup>
                              <m:r>
                                <a:rPr lang="en-US" sz="1800" b="0" i="1" smtClean="0">
                                  <a:latin typeface="Cambria Math" panose="02040503050406030204" pitchFamily="18" charset="0"/>
                                </a:rPr>
                                <m:t>2</m:t>
                              </m:r>
                            </m:sup>
                          </m:sSup>
                        </m:den>
                      </m:f>
                    </m:oMath>
                  </m:oMathPara>
                </a14:m>
                <a:endParaRPr lang="en-US" dirty="0"/>
              </a:p>
            </p:txBody>
          </p:sp>
        </mc:Choice>
        <mc:Fallback>
          <p:sp>
            <p:nvSpPr>
              <p:cNvPr id="9" name="TextBox 8">
                <a:extLst>
                  <a:ext uri="{FF2B5EF4-FFF2-40B4-BE49-F238E27FC236}">
                    <a16:creationId xmlns:a16="http://schemas.microsoft.com/office/drawing/2014/main" id="{08BF4502-1573-00A6-314E-F6196CB711F1}"/>
                  </a:ext>
                </a:extLst>
              </p:cNvPr>
              <p:cNvSpPr txBox="1">
                <a:spLocks noRot="1" noChangeAspect="1" noMove="1" noResize="1" noEditPoints="1" noAdjustHandles="1" noChangeArrowheads="1" noChangeShapeType="1" noTextEdit="1"/>
              </p:cNvSpPr>
              <p:nvPr/>
            </p:nvSpPr>
            <p:spPr>
              <a:xfrm>
                <a:off x="4823962" y="5896281"/>
                <a:ext cx="4572000" cy="67518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4747857C-CDF4-4EB4-9324-BE82F19364AA}"/>
                  </a:ext>
                </a:extLst>
              </p:cNvPr>
              <p:cNvSpPr txBox="1"/>
              <p:nvPr/>
            </p:nvSpPr>
            <p:spPr>
              <a:xfrm>
                <a:off x="6147976" y="5230449"/>
                <a:ext cx="286173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ea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𝛽</m:t>
                          </m:r>
                        </m:e>
                        <m:sub>
                          <m:r>
                            <a:rPr lang="en-US" sz="1800" b="0" i="1" smtClean="0">
                              <a:latin typeface="Cambria Math" panose="02040503050406030204" pitchFamily="18" charset="0"/>
                              <a:ea typeface="Cambria Math" panose="02040503050406030204" pitchFamily="18" charset="0"/>
                            </a:rPr>
                            <m:t>0</m:t>
                          </m:r>
                        </m:sub>
                      </m:sSub>
                      <m:r>
                        <a:rPr lang="en-US" sz="1800" b="0" i="1" smtClean="0">
                          <a:latin typeface="Cambria Math" panose="02040503050406030204" pitchFamily="18" charset="0"/>
                          <a:ea typeface="Cambria Math" panose="02040503050406030204" pitchFamily="18" charset="0"/>
                        </a:rPr>
                        <m:t>=</m:t>
                      </m:r>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𝑀</m:t>
                          </m:r>
                        </m:e>
                        <m:sub>
                          <m:r>
                            <a:rPr lang="en-US" sz="1800" b="0" i="1" smtClean="0">
                              <a:latin typeface="Cambria Math" panose="02040503050406030204" pitchFamily="18" charset="0"/>
                              <a:ea typeface="Cambria Math" panose="02040503050406030204" pitchFamily="18" charset="0"/>
                            </a:rPr>
                            <m:t>𝑌</m:t>
                          </m:r>
                        </m:sub>
                      </m:sSub>
                      <m:r>
                        <a:rPr lang="en-US" sz="1800" b="0" i="1" smtClean="0">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𝛽</m:t>
                              </m:r>
                            </m:e>
                            <m:sub>
                              <m:r>
                                <a:rPr lang="en-US" sz="1800" b="0" i="1" smtClean="0">
                                  <a:latin typeface="Cambria Math" panose="02040503050406030204" pitchFamily="18" charset="0"/>
                                  <a:ea typeface="Cambria Math" panose="02040503050406030204" pitchFamily="18" charset="0"/>
                                </a:rPr>
                                <m:t>1</m:t>
                              </m:r>
                            </m:sub>
                          </m:sSub>
                          <m:r>
                            <a:rPr lang="en-US" sz="1800" i="1">
                              <a:latin typeface="Cambria Math" panose="02040503050406030204" pitchFamily="18" charset="0"/>
                              <a:ea typeface="Cambria Math" panose="02040503050406030204" pitchFamily="18" charset="0"/>
                            </a:rPr>
                            <m:t>𝑀</m:t>
                          </m:r>
                        </m:e>
                        <m:sub>
                          <m:r>
                            <a:rPr lang="en-US" sz="1800" b="0" i="1" smtClean="0">
                              <a:latin typeface="Cambria Math" panose="02040503050406030204" pitchFamily="18" charset="0"/>
                              <a:ea typeface="Cambria Math" panose="02040503050406030204" pitchFamily="18" charset="0"/>
                            </a:rPr>
                            <m:t>1</m:t>
                          </m:r>
                        </m:sub>
                      </m:sSub>
                      <m:r>
                        <a:rPr lang="en-US" sz="1800" b="0" i="1" smtClean="0">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𝛽</m:t>
                              </m:r>
                            </m:e>
                            <m:sub>
                              <m:r>
                                <a:rPr lang="en-US" sz="1800" b="0" i="1" smtClean="0">
                                  <a:latin typeface="Cambria Math" panose="02040503050406030204" pitchFamily="18" charset="0"/>
                                  <a:ea typeface="Cambria Math" panose="02040503050406030204" pitchFamily="18" charset="0"/>
                                </a:rPr>
                                <m:t>2</m:t>
                              </m:r>
                            </m:sub>
                          </m:sSub>
                          <m:r>
                            <a:rPr lang="en-US" sz="1800" i="1">
                              <a:latin typeface="Cambria Math" panose="02040503050406030204" pitchFamily="18" charset="0"/>
                              <a:ea typeface="Cambria Math" panose="02040503050406030204" pitchFamily="18" charset="0"/>
                            </a:rPr>
                            <m:t>𝑀</m:t>
                          </m:r>
                        </m:e>
                        <m:sub>
                          <m:r>
                            <a:rPr lang="en-US" sz="1800" b="0" i="1" smtClean="0">
                              <a:latin typeface="Cambria Math" panose="02040503050406030204" pitchFamily="18" charset="0"/>
                              <a:ea typeface="Cambria Math" panose="02040503050406030204" pitchFamily="18" charset="0"/>
                            </a:rPr>
                            <m:t>𝑋</m:t>
                          </m:r>
                          <m:r>
                            <a:rPr lang="en-US" sz="1800" b="0" i="1" smtClean="0">
                              <a:latin typeface="Cambria Math" panose="02040503050406030204" pitchFamily="18" charset="0"/>
                              <a:ea typeface="Cambria Math" panose="02040503050406030204" pitchFamily="18" charset="0"/>
                            </a:rPr>
                            <m:t>2</m:t>
                          </m:r>
                        </m:sub>
                      </m:sSub>
                    </m:oMath>
                  </m:oMathPara>
                </a14:m>
                <a:endParaRPr lang="en-US" dirty="0"/>
              </a:p>
            </p:txBody>
          </p:sp>
        </mc:Choice>
        <mc:Fallback>
          <p:sp>
            <p:nvSpPr>
              <p:cNvPr id="12" name="TextBox 11">
                <a:extLst>
                  <a:ext uri="{FF2B5EF4-FFF2-40B4-BE49-F238E27FC236}">
                    <a16:creationId xmlns:a16="http://schemas.microsoft.com/office/drawing/2014/main" id="{4747857C-CDF4-4EB4-9324-BE82F19364AA}"/>
                  </a:ext>
                </a:extLst>
              </p:cNvPr>
              <p:cNvSpPr txBox="1">
                <a:spLocks noRot="1" noChangeAspect="1" noMove="1" noResize="1" noEditPoints="1" noAdjustHandles="1" noChangeArrowheads="1" noChangeShapeType="1" noTextEdit="1"/>
              </p:cNvSpPr>
              <p:nvPr/>
            </p:nvSpPr>
            <p:spPr>
              <a:xfrm>
                <a:off x="6147976" y="5230449"/>
                <a:ext cx="2861733" cy="369332"/>
              </a:xfrm>
              <a:prstGeom prst="rect">
                <a:avLst/>
              </a:prstGeom>
              <a:blipFill>
                <a:blip r:embed="rId9"/>
                <a:stretch>
                  <a:fillRect b="-9677"/>
                </a:stretch>
              </a:blipFill>
            </p:spPr>
            <p:txBody>
              <a:bodyPr/>
              <a:lstStyle/>
              <a:p>
                <a:r>
                  <a:rPr lang="en-US">
                    <a:noFill/>
                  </a:rPr>
                  <a:t> </a:t>
                </a:r>
              </a:p>
            </p:txBody>
          </p:sp>
        </mc:Fallback>
      </mc:AlternateContent>
    </p:spTree>
    <p:extLst>
      <p:ext uri="{BB962C8B-B14F-4D97-AF65-F5344CB8AC3E}">
        <p14:creationId xmlns:p14="http://schemas.microsoft.com/office/powerpoint/2010/main" val="1247031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6AFA12CF-88C1-F8F3-8900-66337E029B01}"/>
              </a:ext>
            </a:extLst>
          </p:cNvPr>
          <p:cNvGraphicFramePr>
            <a:graphicFrameLocks noGrp="1"/>
          </p:cNvGraphicFramePr>
          <p:nvPr>
            <p:extLst>
              <p:ext uri="{D42A27DB-BD31-4B8C-83A1-F6EECF244321}">
                <p14:modId xmlns:p14="http://schemas.microsoft.com/office/powerpoint/2010/main" val="2881033470"/>
              </p:ext>
            </p:extLst>
          </p:nvPr>
        </p:nvGraphicFramePr>
        <p:xfrm>
          <a:off x="666437" y="770998"/>
          <a:ext cx="8343272" cy="4162951"/>
        </p:xfrm>
        <a:graphic>
          <a:graphicData uri="http://schemas.openxmlformats.org/drawingml/2006/table">
            <a:tbl>
              <a:tblPr firstRow="1" firstCol="1">
                <a:tableStyleId>{775DCB02-9BB8-47FD-8907-85C794F793BA}</a:tableStyleId>
              </a:tblPr>
              <a:tblGrid>
                <a:gridCol w="1332872">
                  <a:extLst>
                    <a:ext uri="{9D8B030D-6E8A-4147-A177-3AD203B41FA5}">
                      <a16:colId xmlns:a16="http://schemas.microsoft.com/office/drawing/2014/main" val="20000"/>
                    </a:ext>
                  </a:extLst>
                </a:gridCol>
                <a:gridCol w="1050920">
                  <a:extLst>
                    <a:ext uri="{9D8B030D-6E8A-4147-A177-3AD203B41FA5}">
                      <a16:colId xmlns:a16="http://schemas.microsoft.com/office/drawing/2014/main" val="20001"/>
                    </a:ext>
                  </a:extLst>
                </a:gridCol>
                <a:gridCol w="1191896">
                  <a:extLst>
                    <a:ext uri="{9D8B030D-6E8A-4147-A177-3AD203B41FA5}">
                      <a16:colId xmlns:a16="http://schemas.microsoft.com/office/drawing/2014/main" val="20002"/>
                    </a:ext>
                  </a:extLst>
                </a:gridCol>
                <a:gridCol w="1191896">
                  <a:extLst>
                    <a:ext uri="{9D8B030D-6E8A-4147-A177-3AD203B41FA5}">
                      <a16:colId xmlns:a16="http://schemas.microsoft.com/office/drawing/2014/main" val="20003"/>
                    </a:ext>
                  </a:extLst>
                </a:gridCol>
                <a:gridCol w="1191896">
                  <a:extLst>
                    <a:ext uri="{9D8B030D-6E8A-4147-A177-3AD203B41FA5}">
                      <a16:colId xmlns:a16="http://schemas.microsoft.com/office/drawing/2014/main" val="20004"/>
                    </a:ext>
                  </a:extLst>
                </a:gridCol>
                <a:gridCol w="1191896">
                  <a:extLst>
                    <a:ext uri="{9D8B030D-6E8A-4147-A177-3AD203B41FA5}">
                      <a16:colId xmlns:a16="http://schemas.microsoft.com/office/drawing/2014/main" val="20005"/>
                    </a:ext>
                  </a:extLst>
                </a:gridCol>
                <a:gridCol w="1191896">
                  <a:extLst>
                    <a:ext uri="{9D8B030D-6E8A-4147-A177-3AD203B41FA5}">
                      <a16:colId xmlns:a16="http://schemas.microsoft.com/office/drawing/2014/main" val="20006"/>
                    </a:ext>
                  </a:extLst>
                </a:gridCol>
              </a:tblGrid>
              <a:tr h="1081420">
                <a:tc>
                  <a:txBody>
                    <a:bodyPr/>
                    <a:lstStyle/>
                    <a:p>
                      <a:pPr algn="ctr" fontAlgn="b"/>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ctr" fontAlgn="b"/>
                      <a:r>
                        <a:rPr lang="en-US" sz="2000" u="none" strike="noStrike" dirty="0">
                          <a:effectLst/>
                        </a:rPr>
                        <a:t>Y Memory</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ctr" fontAlgn="b"/>
                      <a:r>
                        <a:rPr lang="en-US" sz="2000" u="none" strike="noStrike" dirty="0">
                          <a:effectLst/>
                        </a:rPr>
                        <a:t>X1 </a:t>
                      </a:r>
                    </a:p>
                    <a:p>
                      <a:pPr algn="ctr" fontAlgn="b"/>
                      <a:r>
                        <a:rPr lang="en-US" sz="2000" u="none" strike="noStrike" dirty="0">
                          <a:effectLst/>
                        </a:rPr>
                        <a:t>Vocab</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ctr" fontAlgn="b"/>
                      <a:r>
                        <a:rPr lang="en-US" sz="2000" u="none" strike="noStrike" dirty="0">
                          <a:effectLst/>
                        </a:rPr>
                        <a:t>X2 Repetition</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ctr" fontAlgn="b"/>
                      <a:r>
                        <a:rPr lang="en-US" sz="2000" u="none" strike="noStrike" dirty="0">
                          <a:effectLst/>
                        </a:rPr>
                        <a:t>X1Y</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ctr" fontAlgn="b"/>
                      <a:r>
                        <a:rPr lang="en-US" sz="2000" u="none" strike="noStrike" dirty="0">
                          <a:effectLst/>
                        </a:rPr>
                        <a:t>X2Y</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ctr" fontAlgn="b"/>
                      <a:r>
                        <a:rPr lang="en-US" sz="2000" u="none" strike="noStrike" dirty="0">
                          <a:effectLst/>
                        </a:rPr>
                        <a:t>X1X2</a:t>
                      </a:r>
                      <a:endParaRPr lang="en-US" sz="2000" b="0" i="0" u="none" strike="noStrike" dirty="0">
                        <a:solidFill>
                          <a:srgbClr val="000000"/>
                        </a:solidFill>
                        <a:effectLst/>
                        <a:latin typeface="Times New Roman"/>
                        <a:cs typeface="Times New Roman"/>
                      </a:endParaRPr>
                    </a:p>
                  </a:txBody>
                  <a:tcPr marL="12700" marR="12700" marT="12700" marB="0" anchor="b"/>
                </a:tc>
                <a:extLst>
                  <a:ext uri="{0D108BD9-81ED-4DB2-BD59-A6C34878D82A}">
                    <a16:rowId xmlns:a16="http://schemas.microsoft.com/office/drawing/2014/main" val="10000"/>
                  </a:ext>
                </a:extLst>
              </a:tr>
              <a:tr h="370349">
                <a:tc>
                  <a:txBody>
                    <a:bodyPr/>
                    <a:lstStyle/>
                    <a:p>
                      <a:pPr algn="l" fontAlgn="b"/>
                      <a:r>
                        <a:rPr lang="en-US" sz="2000" u="none" strike="noStrike">
                          <a:effectLst/>
                        </a:rPr>
                        <a:t> </a:t>
                      </a:r>
                      <a:endParaRPr lang="en-US" sz="2000" b="0" i="0" u="none" strike="noStrike">
                        <a:solidFill>
                          <a:srgbClr val="000000"/>
                        </a:solidFill>
                        <a:effectLst/>
                        <a:latin typeface="Times New Roman"/>
                        <a:cs typeface="Times New Roman"/>
                      </a:endParaRPr>
                    </a:p>
                  </a:txBody>
                  <a:tcPr marL="12700" marR="12700" marT="12700" marB="0" anchor="b"/>
                </a:tc>
                <a:tc>
                  <a:txBody>
                    <a:bodyPr/>
                    <a:lstStyle/>
                    <a:p>
                      <a:pPr algn="l" fontAlgn="b"/>
                      <a:r>
                        <a:rPr lang="en-US" sz="2000" u="none" strike="noStrike">
                          <a:effectLst/>
                        </a:rPr>
                        <a:t> </a:t>
                      </a:r>
                      <a:endParaRPr lang="en-US" sz="2000" b="0" i="0" u="none" strike="noStrike">
                        <a:solidFill>
                          <a:srgbClr val="000000"/>
                        </a:solidFill>
                        <a:effectLst/>
                        <a:latin typeface="Times New Roman"/>
                        <a:cs typeface="Times New Roman"/>
                      </a:endParaRPr>
                    </a:p>
                  </a:txBody>
                  <a:tcPr marL="12700" marR="12700" marT="12700" marB="0" anchor="b"/>
                </a:tc>
                <a:tc>
                  <a:txBody>
                    <a:bodyPr/>
                    <a:lstStyle/>
                    <a:p>
                      <a:pPr algn="l" fontAlgn="b"/>
                      <a:r>
                        <a:rPr lang="en-US" sz="2000" u="none" strike="noStrike" dirty="0">
                          <a:effectLst/>
                        </a:rPr>
                        <a:t> </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l" fontAlgn="b"/>
                      <a:r>
                        <a:rPr lang="en-US" sz="2000" u="none" strike="noStrike" dirty="0">
                          <a:effectLst/>
                        </a:rPr>
                        <a:t> </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l" fontAlgn="b"/>
                      <a:r>
                        <a:rPr lang="en-US" sz="2000" u="none" strike="noStrike" dirty="0">
                          <a:effectLst/>
                        </a:rPr>
                        <a:t> </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l" fontAlgn="b"/>
                      <a:r>
                        <a:rPr lang="en-US" sz="2000" u="none" strike="noStrike">
                          <a:effectLst/>
                        </a:rPr>
                        <a:t> </a:t>
                      </a:r>
                      <a:endParaRPr lang="en-US" sz="2000" b="0" i="0" u="none" strike="noStrike">
                        <a:solidFill>
                          <a:srgbClr val="000000"/>
                        </a:solidFill>
                        <a:effectLst/>
                        <a:latin typeface="Times New Roman"/>
                        <a:cs typeface="Times New Roman"/>
                      </a:endParaRPr>
                    </a:p>
                  </a:txBody>
                  <a:tcPr marL="12700" marR="12700" marT="12700" marB="0" anchor="b"/>
                </a:tc>
                <a:tc>
                  <a:txBody>
                    <a:bodyPr/>
                    <a:lstStyle/>
                    <a:p>
                      <a:pPr algn="l" fontAlgn="b"/>
                      <a:r>
                        <a:rPr lang="en-US" sz="2000" u="none" strike="noStrike">
                          <a:effectLst/>
                        </a:rPr>
                        <a:t> </a:t>
                      </a:r>
                      <a:endParaRPr lang="en-US" sz="2000" b="0" i="0" u="none" strike="noStrike">
                        <a:solidFill>
                          <a:srgbClr val="000000"/>
                        </a:solidFill>
                        <a:effectLst/>
                        <a:latin typeface="Times New Roman"/>
                        <a:cs typeface="Times New Roman"/>
                      </a:endParaRPr>
                    </a:p>
                  </a:txBody>
                  <a:tcPr marL="12700" marR="12700" marT="12700" marB="0" anchor="b"/>
                </a:tc>
                <a:extLst>
                  <a:ext uri="{0D108BD9-81ED-4DB2-BD59-A6C34878D82A}">
                    <a16:rowId xmlns:a16="http://schemas.microsoft.com/office/drawing/2014/main" val="10001"/>
                  </a:ext>
                </a:extLst>
              </a:tr>
              <a:tr h="370349">
                <a:tc>
                  <a:txBody>
                    <a:bodyPr/>
                    <a:lstStyle/>
                    <a:p>
                      <a:pPr algn="ctr" fontAlgn="b"/>
                      <a:r>
                        <a:rPr lang="en-US" sz="2000" u="none" strike="noStrike">
                          <a:effectLst/>
                        </a:rPr>
                        <a:t>Mean</a:t>
                      </a:r>
                      <a:endParaRPr lang="en-US" sz="2000" b="0" i="0" u="none" strike="noStrike">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6</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7</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b="0" i="0" u="none" strike="noStrike" dirty="0">
                          <a:solidFill>
                            <a:srgbClr val="000000"/>
                          </a:solidFill>
                          <a:effectLst/>
                          <a:latin typeface="Times New Roman"/>
                          <a:cs typeface="Times New Roman"/>
                        </a:rPr>
                        <a:t>2</a:t>
                      </a:r>
                    </a:p>
                  </a:txBody>
                  <a:tcPr marL="12700" marR="12700" marT="12700" marB="0" anchor="b"/>
                </a:tc>
                <a:tc>
                  <a:txBody>
                    <a:bodyPr/>
                    <a:lstStyle/>
                    <a:p>
                      <a:pPr algn="l" fontAlgn="b"/>
                      <a:r>
                        <a:rPr lang="en-US" sz="2000" u="none" strike="noStrike" dirty="0">
                          <a:effectLst/>
                        </a:rPr>
                        <a:t> </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l" fontAlgn="b"/>
                      <a:r>
                        <a:rPr lang="en-US" sz="2000" u="none" strike="noStrike">
                          <a:effectLst/>
                        </a:rPr>
                        <a:t> </a:t>
                      </a:r>
                      <a:endParaRPr lang="en-US" sz="2000" b="0" i="0" u="none" strike="noStrike">
                        <a:solidFill>
                          <a:srgbClr val="000000"/>
                        </a:solidFill>
                        <a:effectLst/>
                        <a:latin typeface="Times New Roman"/>
                        <a:cs typeface="Times New Roman"/>
                      </a:endParaRPr>
                    </a:p>
                  </a:txBody>
                  <a:tcPr marL="12700" marR="12700" marT="12700" marB="0" anchor="b"/>
                </a:tc>
                <a:tc>
                  <a:txBody>
                    <a:bodyPr/>
                    <a:lstStyle/>
                    <a:p>
                      <a:pPr algn="l" fontAlgn="b"/>
                      <a:r>
                        <a:rPr lang="en-US" sz="2000" u="none" strike="noStrike">
                          <a:effectLst/>
                        </a:rPr>
                        <a:t> </a:t>
                      </a:r>
                      <a:endParaRPr lang="en-US" sz="2000" b="0" i="0" u="none" strike="noStrike">
                        <a:solidFill>
                          <a:srgbClr val="000000"/>
                        </a:solidFill>
                        <a:effectLst/>
                        <a:latin typeface="Times New Roman"/>
                        <a:cs typeface="Times New Roman"/>
                      </a:endParaRPr>
                    </a:p>
                  </a:txBody>
                  <a:tcPr marL="12700" marR="12700" marT="12700" marB="0" anchor="b"/>
                </a:tc>
                <a:extLst>
                  <a:ext uri="{0D108BD9-81ED-4DB2-BD59-A6C34878D82A}">
                    <a16:rowId xmlns:a16="http://schemas.microsoft.com/office/drawing/2014/main" val="10002"/>
                  </a:ext>
                </a:extLst>
              </a:tr>
              <a:tr h="370349">
                <a:tc>
                  <a:txBody>
                    <a:bodyPr/>
                    <a:lstStyle/>
                    <a:p>
                      <a:pPr algn="ctr" fontAlgn="b"/>
                      <a:r>
                        <a:rPr lang="en-US" sz="2000" u="none" strike="noStrike" dirty="0" err="1">
                          <a:effectLst/>
                        </a:rPr>
                        <a:t>Σx</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120</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140</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40</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endParaRPr lang="en-US" dirty="0"/>
                    </a:p>
                  </a:txBody>
                  <a:tcPr marL="12700" marR="12700" marT="12700" marB="0" anchor="b"/>
                </a:tc>
                <a:tc>
                  <a:txBody>
                    <a:bodyPr/>
                    <a:lstStyle/>
                    <a:p>
                      <a:endParaRPr lang="en-US" dirty="0"/>
                    </a:p>
                  </a:txBody>
                  <a:tcPr marL="12700" marR="12700" marT="12700" marB="0" anchor="b"/>
                </a:tc>
                <a:tc>
                  <a:txBody>
                    <a:bodyPr/>
                    <a:lstStyle/>
                    <a:p>
                      <a:endParaRPr lang="en-US" dirty="0"/>
                    </a:p>
                  </a:txBody>
                  <a:tcPr marL="12700" marR="12700" marT="12700" marB="0" anchor="b"/>
                </a:tc>
                <a:extLst>
                  <a:ext uri="{0D108BD9-81ED-4DB2-BD59-A6C34878D82A}">
                    <a16:rowId xmlns:a16="http://schemas.microsoft.com/office/drawing/2014/main" val="10003"/>
                  </a:ext>
                </a:extLst>
              </a:tr>
              <a:tr h="370349">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u="none" strike="noStrike" dirty="0" err="1">
                          <a:effectLst/>
                        </a:rPr>
                        <a:t>Σ</a:t>
                      </a:r>
                      <a:r>
                        <a:rPr lang="en-US" sz="2000" u="none" strike="noStrike" dirty="0">
                          <a:effectLst/>
                        </a:rPr>
                        <a:t>(x</a:t>
                      </a:r>
                      <a:r>
                        <a:rPr lang="en-US" sz="2000" u="none" strike="noStrike" baseline="30000" dirty="0">
                          <a:effectLst/>
                        </a:rPr>
                        <a:t>2</a:t>
                      </a:r>
                      <a:r>
                        <a:rPr lang="en-US" sz="2000" u="none" strike="noStrike" baseline="0" dirty="0">
                          <a:effectLst/>
                        </a:rPr>
                        <a:t>) or </a:t>
                      </a:r>
                      <a:r>
                        <a:rPr lang="en-US" sz="2000" u="none" strike="noStrike" dirty="0" err="1">
                          <a:effectLst/>
                        </a:rPr>
                        <a:t>Σ</a:t>
                      </a:r>
                      <a:r>
                        <a:rPr lang="en-US" sz="2000" u="none" strike="noStrike" dirty="0">
                          <a:effectLst/>
                        </a:rPr>
                        <a:t>(x*y</a:t>
                      </a:r>
                      <a:r>
                        <a:rPr lang="en-US" sz="2000" u="none" strike="noStrike" baseline="0" dirty="0">
                          <a:effectLst/>
                        </a:rPr>
                        <a:t>) </a:t>
                      </a:r>
                      <a:endParaRPr lang="en-US" sz="2000" b="0" i="0" u="none" strike="noStrike" baseline="0"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840</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1056</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112</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881</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235</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290</a:t>
                      </a:r>
                      <a:endParaRPr lang="en-US" sz="2000" b="0" i="0" u="none" strike="noStrike" dirty="0">
                        <a:solidFill>
                          <a:srgbClr val="000000"/>
                        </a:solidFill>
                        <a:effectLst/>
                        <a:latin typeface="Times New Roman"/>
                        <a:cs typeface="Times New Roman"/>
                      </a:endParaRPr>
                    </a:p>
                  </a:txBody>
                  <a:tcPr marL="12700" marR="12700" marT="12700" marB="0" anchor="b"/>
                </a:tc>
                <a:extLst>
                  <a:ext uri="{0D108BD9-81ED-4DB2-BD59-A6C34878D82A}">
                    <a16:rowId xmlns:a16="http://schemas.microsoft.com/office/drawing/2014/main" val="10004"/>
                  </a:ext>
                </a:extLst>
              </a:tr>
              <a:tr h="370349">
                <a:tc>
                  <a:txBody>
                    <a:bodyPr/>
                    <a:lstStyle/>
                    <a:p>
                      <a:pPr algn="ctr" fontAlgn="b"/>
                      <a:r>
                        <a:rPr lang="en-US" sz="2000" u="none" strike="noStrike" dirty="0">
                          <a:effectLst/>
                        </a:rPr>
                        <a:t>[(</a:t>
                      </a:r>
                      <a:r>
                        <a:rPr lang="en-US" sz="2000" u="none" strike="noStrike" dirty="0" err="1">
                          <a:effectLst/>
                        </a:rPr>
                        <a:t>Σx</a:t>
                      </a:r>
                      <a:r>
                        <a:rPr lang="en-US" sz="2000" u="none" strike="noStrike" baseline="0" dirty="0">
                          <a:effectLst/>
                        </a:rPr>
                        <a:t>)</a:t>
                      </a:r>
                      <a:r>
                        <a:rPr lang="en-US" sz="2000" u="none" strike="noStrike" baseline="30000" dirty="0">
                          <a:effectLst/>
                        </a:rPr>
                        <a:t>2]</a:t>
                      </a:r>
                      <a:r>
                        <a:rPr lang="en-US" sz="2000" u="none" strike="noStrike" baseline="0" dirty="0">
                          <a:effectLst/>
                        </a:rPr>
                        <a:t>/n or</a:t>
                      </a:r>
                    </a:p>
                    <a:p>
                      <a:pPr algn="ctr" fontAlgn="b"/>
                      <a:r>
                        <a:rPr lang="en-US" sz="2000" u="none" strike="noStrike" dirty="0">
                          <a:effectLst/>
                        </a:rPr>
                        <a:t>(</a:t>
                      </a:r>
                      <a:r>
                        <a:rPr lang="en-US" sz="2000" u="none" strike="noStrike" dirty="0" err="1">
                          <a:effectLst/>
                        </a:rPr>
                        <a:t>Σx</a:t>
                      </a:r>
                      <a:r>
                        <a:rPr lang="en-US" sz="2000" u="none" strike="noStrike" baseline="0" dirty="0">
                          <a:effectLst/>
                        </a:rPr>
                        <a:t>)(</a:t>
                      </a:r>
                      <a:r>
                        <a:rPr lang="en-US" sz="2000" u="none" strike="noStrike" dirty="0" err="1">
                          <a:effectLst/>
                        </a:rPr>
                        <a:t>Σy</a:t>
                      </a:r>
                      <a:r>
                        <a:rPr lang="en-US" sz="2000" u="none" strike="noStrike" baseline="0" dirty="0">
                          <a:effectLst/>
                        </a:rPr>
                        <a:t>) / n</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b="0" i="0" u="none" strike="noStrike" dirty="0">
                          <a:solidFill>
                            <a:srgbClr val="7030A0"/>
                          </a:solidFill>
                          <a:effectLst/>
                          <a:latin typeface="Times New Roman"/>
                          <a:cs typeface="Times New Roman"/>
                        </a:rPr>
                        <a:t>720</a:t>
                      </a:r>
                    </a:p>
                  </a:txBody>
                  <a:tcPr marL="12700" marR="12700" marT="12700" marB="0" anchor="b"/>
                </a:tc>
                <a:tc>
                  <a:txBody>
                    <a:bodyPr/>
                    <a:lstStyle/>
                    <a:p>
                      <a:pPr algn="r" fontAlgn="b"/>
                      <a:r>
                        <a:rPr lang="en-US" sz="2000" b="0" i="0" u="none" strike="noStrike" dirty="0">
                          <a:solidFill>
                            <a:srgbClr val="7030A0"/>
                          </a:solidFill>
                          <a:effectLst/>
                          <a:latin typeface="Times New Roman"/>
                          <a:cs typeface="Times New Roman"/>
                        </a:rPr>
                        <a:t>980</a:t>
                      </a:r>
                    </a:p>
                  </a:txBody>
                  <a:tcPr marL="12700" marR="12700" marT="12700" marB="0" anchor="b"/>
                </a:tc>
                <a:tc>
                  <a:txBody>
                    <a:bodyPr/>
                    <a:lstStyle/>
                    <a:p>
                      <a:pPr algn="r" fontAlgn="b"/>
                      <a:r>
                        <a:rPr lang="en-US" sz="2000" b="0" i="0" u="none" strike="noStrike" dirty="0">
                          <a:solidFill>
                            <a:srgbClr val="7030A0"/>
                          </a:solidFill>
                          <a:effectLst/>
                          <a:latin typeface="Times New Roman"/>
                          <a:cs typeface="Times New Roman"/>
                        </a:rPr>
                        <a:t>80</a:t>
                      </a:r>
                    </a:p>
                  </a:txBody>
                  <a:tcPr marL="12700" marR="12700" marT="12700" marB="0" anchor="b"/>
                </a:tc>
                <a:tc>
                  <a:txBody>
                    <a:bodyPr/>
                    <a:lstStyle/>
                    <a:p>
                      <a:pPr algn="r" fontAlgn="b"/>
                      <a:r>
                        <a:rPr lang="en-US" sz="2000" b="0" i="0" u="none" strike="noStrike" noProof="0" dirty="0">
                          <a:solidFill>
                            <a:srgbClr val="7030A0"/>
                          </a:solidFill>
                          <a:effectLst/>
                          <a:latin typeface="Times New Roman"/>
                          <a:cs typeface="Times New Roman"/>
                        </a:rPr>
                        <a:t>840</a:t>
                      </a:r>
                    </a:p>
                  </a:txBody>
                  <a:tcPr marL="12700" marR="12700" marT="12700" marB="0" anchor="b"/>
                </a:tc>
                <a:tc>
                  <a:txBody>
                    <a:bodyPr/>
                    <a:lstStyle/>
                    <a:p>
                      <a:pPr algn="r" fontAlgn="b"/>
                      <a:r>
                        <a:rPr lang="en-US" sz="2000" b="0" i="0" u="none" strike="noStrike" dirty="0">
                          <a:solidFill>
                            <a:srgbClr val="7030A0"/>
                          </a:solidFill>
                          <a:effectLst/>
                          <a:latin typeface="Times New Roman"/>
                          <a:cs typeface="Times New Roman"/>
                        </a:rPr>
                        <a:t>240</a:t>
                      </a:r>
                    </a:p>
                  </a:txBody>
                  <a:tcPr marL="12700" marR="12700" marT="12700" marB="0" anchor="b"/>
                </a:tc>
                <a:tc>
                  <a:txBody>
                    <a:bodyPr/>
                    <a:lstStyle/>
                    <a:p>
                      <a:pPr algn="r" fontAlgn="b"/>
                      <a:r>
                        <a:rPr lang="en-US" sz="2000" b="0" i="0" u="none" strike="noStrike" dirty="0">
                          <a:solidFill>
                            <a:srgbClr val="7030A0"/>
                          </a:solidFill>
                          <a:effectLst/>
                          <a:latin typeface="Times New Roman"/>
                          <a:cs typeface="Times New Roman"/>
                        </a:rPr>
                        <a:t>280</a:t>
                      </a:r>
                    </a:p>
                  </a:txBody>
                  <a:tcPr marL="12700" marR="12700" marT="12700" marB="0" anchor="b"/>
                </a:tc>
                <a:extLst>
                  <a:ext uri="{0D108BD9-81ED-4DB2-BD59-A6C34878D82A}">
                    <a16:rowId xmlns:a16="http://schemas.microsoft.com/office/drawing/2014/main" val="10005"/>
                  </a:ext>
                </a:extLst>
              </a:tr>
              <a:tr h="725884">
                <a:tc>
                  <a:txBody>
                    <a:bodyPr/>
                    <a:lstStyle/>
                    <a:p>
                      <a:pPr algn="ctr" fontAlgn="b"/>
                      <a:r>
                        <a:rPr lang="en-US" sz="2000" u="none" strike="noStrike" dirty="0">
                          <a:effectLst/>
                        </a:rPr>
                        <a:t>SS or SP</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endParaRPr lang="en-US" sz="2000" b="0" i="0" u="none" strike="noStrike" dirty="0">
                        <a:solidFill>
                          <a:srgbClr val="000000"/>
                        </a:solidFill>
                        <a:effectLst/>
                        <a:latin typeface="Times New Roman"/>
                        <a:cs typeface="Times New Roman"/>
                      </a:endParaRPr>
                    </a:p>
                  </a:txBody>
                  <a:tcPr marL="12700" marR="12700" marT="12700" marB="0" anchor="b"/>
                </a:tc>
                <a:extLst>
                  <a:ext uri="{0D108BD9-81ED-4DB2-BD59-A6C34878D82A}">
                    <a16:rowId xmlns:a16="http://schemas.microsoft.com/office/drawing/2014/main" val="1732466030"/>
                  </a:ext>
                </a:extLst>
              </a:tr>
            </a:tbl>
          </a:graphicData>
        </a:graphic>
      </p:graphicFrame>
      <p:sp>
        <p:nvSpPr>
          <p:cNvPr id="2" name="Title 1"/>
          <p:cNvSpPr>
            <a:spLocks noGrp="1"/>
          </p:cNvSpPr>
          <p:nvPr>
            <p:ph type="title"/>
          </p:nvPr>
        </p:nvSpPr>
        <p:spPr>
          <a:xfrm>
            <a:off x="2362200" y="114300"/>
            <a:ext cx="4419600" cy="1143000"/>
          </a:xfrm>
        </p:spPr>
        <p:txBody>
          <a:bodyPr>
            <a:normAutofit/>
          </a:bodyPr>
          <a:lstStyle/>
          <a:p>
            <a:pPr algn="ctr"/>
            <a:r>
              <a:rPr lang="en-US" sz="3600" dirty="0"/>
              <a:t>Childhood Memories</a:t>
            </a:r>
          </a:p>
        </p:txBody>
      </p:sp>
      <p:graphicFrame>
        <p:nvGraphicFramePr>
          <p:cNvPr id="5" name="Object 4">
            <a:extLst>
              <a:ext uri="{FF2B5EF4-FFF2-40B4-BE49-F238E27FC236}">
                <a16:creationId xmlns:a16="http://schemas.microsoft.com/office/drawing/2014/main" id="{15692CAE-14A9-275D-001B-E743386C9ED2}"/>
              </a:ext>
            </a:extLst>
          </p:cNvPr>
          <p:cNvGraphicFramePr>
            <a:graphicFrameLocks noChangeAspect="1"/>
          </p:cNvGraphicFramePr>
          <p:nvPr/>
        </p:nvGraphicFramePr>
        <p:xfrm>
          <a:off x="838200" y="5266867"/>
          <a:ext cx="3580146" cy="1210133"/>
        </p:xfrm>
        <a:graphic>
          <a:graphicData uri="http://schemas.openxmlformats.org/presentationml/2006/ole">
            <mc:AlternateContent xmlns:mc="http://schemas.openxmlformats.org/markup-compatibility/2006">
              <mc:Choice xmlns:v="urn:schemas-microsoft-com:vml" Requires="v">
                <p:oleObj name="Equation" r:id="rId2" imgW="1358640" imgH="457200" progId="Equation.3">
                  <p:embed/>
                </p:oleObj>
              </mc:Choice>
              <mc:Fallback>
                <p:oleObj name="Equation" r:id="rId2" imgW="1358640" imgH="457200" progId="Equation.3">
                  <p:embed/>
                  <p:pic>
                    <p:nvPicPr>
                      <p:cNvPr id="5" name="Object 4">
                        <a:extLst>
                          <a:ext uri="{FF2B5EF4-FFF2-40B4-BE49-F238E27FC236}">
                            <a16:creationId xmlns:a16="http://schemas.microsoft.com/office/drawing/2014/main" id="{15692CAE-14A9-275D-001B-E743386C9ED2}"/>
                          </a:ext>
                        </a:extLst>
                      </p:cNvPr>
                      <p:cNvPicPr>
                        <a:picLocks noChangeAspect="1" noChangeArrowheads="1"/>
                      </p:cNvPicPr>
                      <p:nvPr/>
                    </p:nvPicPr>
                    <p:blipFill>
                      <a:blip r:embed="rId3"/>
                      <a:srcRect/>
                      <a:stretch>
                        <a:fillRect/>
                      </a:stretch>
                    </p:blipFill>
                    <p:spPr bwMode="auto">
                      <a:xfrm>
                        <a:off x="838200" y="5266867"/>
                        <a:ext cx="3580146" cy="1210133"/>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17CC358D-A85E-0F25-CF8F-81BDB079A1EA}"/>
              </a:ext>
            </a:extLst>
          </p:cNvPr>
          <p:cNvGraphicFramePr>
            <a:graphicFrameLocks noChangeAspect="1"/>
          </p:cNvGraphicFramePr>
          <p:nvPr/>
        </p:nvGraphicFramePr>
        <p:xfrm>
          <a:off x="4498033" y="5410200"/>
          <a:ext cx="4511676" cy="1066800"/>
        </p:xfrm>
        <a:graphic>
          <a:graphicData uri="http://schemas.openxmlformats.org/presentationml/2006/ole">
            <mc:AlternateContent xmlns:mc="http://schemas.openxmlformats.org/markup-compatibility/2006">
              <mc:Choice xmlns:v="urn:schemas-microsoft-com:vml" Requires="v">
                <p:oleObj name="Equation" r:id="rId4" imgW="1612800" imgH="380880" progId="Equation.3">
                  <p:embed/>
                </p:oleObj>
              </mc:Choice>
              <mc:Fallback>
                <p:oleObj name="Equation" r:id="rId4" imgW="1612800" imgH="380880" progId="Equation.3">
                  <p:embed/>
                  <p:pic>
                    <p:nvPicPr>
                      <p:cNvPr id="6" name="Object 5">
                        <a:extLst>
                          <a:ext uri="{FF2B5EF4-FFF2-40B4-BE49-F238E27FC236}">
                            <a16:creationId xmlns:a16="http://schemas.microsoft.com/office/drawing/2014/main" id="{17CC358D-A85E-0F25-CF8F-81BDB079A1EA}"/>
                          </a:ext>
                        </a:extLst>
                      </p:cNvPr>
                      <p:cNvPicPr>
                        <a:picLocks noChangeAspect="1" noChangeArrowheads="1"/>
                      </p:cNvPicPr>
                      <p:nvPr/>
                    </p:nvPicPr>
                    <p:blipFill>
                      <a:blip r:embed="rId5"/>
                      <a:srcRect/>
                      <a:stretch>
                        <a:fillRect/>
                      </a:stretch>
                    </p:blipFill>
                    <p:spPr bwMode="auto">
                      <a:xfrm>
                        <a:off x="4498033" y="5410200"/>
                        <a:ext cx="4511676" cy="1066800"/>
                      </a:xfrm>
                      <a:prstGeom prst="rect">
                        <a:avLst/>
                      </a:prstGeom>
                      <a:noFill/>
                    </p:spPr>
                  </p:pic>
                </p:oleObj>
              </mc:Fallback>
            </mc:AlternateContent>
          </a:graphicData>
        </a:graphic>
      </p:graphicFrame>
    </p:spTree>
    <p:extLst>
      <p:ext uri="{BB962C8B-B14F-4D97-AF65-F5344CB8AC3E}">
        <p14:creationId xmlns:p14="http://schemas.microsoft.com/office/powerpoint/2010/main" val="1533889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14300"/>
            <a:ext cx="4419600" cy="1143000"/>
          </a:xfrm>
        </p:spPr>
        <p:txBody>
          <a:bodyPr>
            <a:normAutofit/>
          </a:bodyPr>
          <a:lstStyle/>
          <a:p>
            <a:pPr algn="ctr"/>
            <a:r>
              <a:rPr lang="en-US" sz="3600" dirty="0"/>
              <a:t>Childhood Memories</a:t>
            </a:r>
          </a:p>
        </p:txBody>
      </p:sp>
      <p:graphicFrame>
        <p:nvGraphicFramePr>
          <p:cNvPr id="5" name="Object 4">
            <a:extLst>
              <a:ext uri="{FF2B5EF4-FFF2-40B4-BE49-F238E27FC236}">
                <a16:creationId xmlns:a16="http://schemas.microsoft.com/office/drawing/2014/main" id="{15692CAE-14A9-275D-001B-E743386C9ED2}"/>
              </a:ext>
            </a:extLst>
          </p:cNvPr>
          <p:cNvGraphicFramePr>
            <a:graphicFrameLocks noChangeAspect="1"/>
          </p:cNvGraphicFramePr>
          <p:nvPr/>
        </p:nvGraphicFramePr>
        <p:xfrm>
          <a:off x="838200" y="5266867"/>
          <a:ext cx="3580146" cy="1210133"/>
        </p:xfrm>
        <a:graphic>
          <a:graphicData uri="http://schemas.openxmlformats.org/presentationml/2006/ole">
            <mc:AlternateContent xmlns:mc="http://schemas.openxmlformats.org/markup-compatibility/2006">
              <mc:Choice xmlns:v="urn:schemas-microsoft-com:vml" Requires="v">
                <p:oleObj name="Equation" r:id="rId2" imgW="1358640" imgH="457200" progId="Equation.3">
                  <p:embed/>
                </p:oleObj>
              </mc:Choice>
              <mc:Fallback>
                <p:oleObj name="Equation" r:id="rId2" imgW="1358640" imgH="457200" progId="Equation.3">
                  <p:embed/>
                  <p:pic>
                    <p:nvPicPr>
                      <p:cNvPr id="5" name="Object 4">
                        <a:extLst>
                          <a:ext uri="{FF2B5EF4-FFF2-40B4-BE49-F238E27FC236}">
                            <a16:creationId xmlns:a16="http://schemas.microsoft.com/office/drawing/2014/main" id="{15692CAE-14A9-275D-001B-E743386C9ED2}"/>
                          </a:ext>
                        </a:extLst>
                      </p:cNvPr>
                      <p:cNvPicPr>
                        <a:picLocks noChangeAspect="1" noChangeArrowheads="1"/>
                      </p:cNvPicPr>
                      <p:nvPr/>
                    </p:nvPicPr>
                    <p:blipFill>
                      <a:blip r:embed="rId3"/>
                      <a:srcRect/>
                      <a:stretch>
                        <a:fillRect/>
                      </a:stretch>
                    </p:blipFill>
                    <p:spPr bwMode="auto">
                      <a:xfrm>
                        <a:off x="838200" y="5266867"/>
                        <a:ext cx="3580146" cy="1210133"/>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17CC358D-A85E-0F25-CF8F-81BDB079A1EA}"/>
              </a:ext>
            </a:extLst>
          </p:cNvPr>
          <p:cNvGraphicFramePr>
            <a:graphicFrameLocks noChangeAspect="1"/>
          </p:cNvGraphicFramePr>
          <p:nvPr/>
        </p:nvGraphicFramePr>
        <p:xfrm>
          <a:off x="4498033" y="5410200"/>
          <a:ext cx="4511676" cy="1066800"/>
        </p:xfrm>
        <a:graphic>
          <a:graphicData uri="http://schemas.openxmlformats.org/presentationml/2006/ole">
            <mc:AlternateContent xmlns:mc="http://schemas.openxmlformats.org/markup-compatibility/2006">
              <mc:Choice xmlns:v="urn:schemas-microsoft-com:vml" Requires="v">
                <p:oleObj name="Equation" r:id="rId4" imgW="1612800" imgH="380880" progId="Equation.3">
                  <p:embed/>
                </p:oleObj>
              </mc:Choice>
              <mc:Fallback>
                <p:oleObj name="Equation" r:id="rId4" imgW="1612800" imgH="380880" progId="Equation.3">
                  <p:embed/>
                  <p:pic>
                    <p:nvPicPr>
                      <p:cNvPr id="6" name="Object 5">
                        <a:extLst>
                          <a:ext uri="{FF2B5EF4-FFF2-40B4-BE49-F238E27FC236}">
                            <a16:creationId xmlns:a16="http://schemas.microsoft.com/office/drawing/2014/main" id="{17CC358D-A85E-0F25-CF8F-81BDB079A1EA}"/>
                          </a:ext>
                        </a:extLst>
                      </p:cNvPr>
                      <p:cNvPicPr>
                        <a:picLocks noChangeAspect="1" noChangeArrowheads="1"/>
                      </p:cNvPicPr>
                      <p:nvPr/>
                    </p:nvPicPr>
                    <p:blipFill>
                      <a:blip r:embed="rId5"/>
                      <a:srcRect/>
                      <a:stretch>
                        <a:fillRect/>
                      </a:stretch>
                    </p:blipFill>
                    <p:spPr bwMode="auto">
                      <a:xfrm>
                        <a:off x="4498033" y="5410200"/>
                        <a:ext cx="4511676" cy="1066800"/>
                      </a:xfrm>
                      <a:prstGeom prst="rect">
                        <a:avLst/>
                      </a:prstGeom>
                      <a:noFill/>
                    </p:spPr>
                  </p:pic>
                </p:oleObj>
              </mc:Fallback>
            </mc:AlternateContent>
          </a:graphicData>
        </a:graphic>
      </p:graphicFrame>
      <p:graphicFrame>
        <p:nvGraphicFramePr>
          <p:cNvPr id="3" name="Table 2">
            <a:extLst>
              <a:ext uri="{FF2B5EF4-FFF2-40B4-BE49-F238E27FC236}">
                <a16:creationId xmlns:a16="http://schemas.microsoft.com/office/drawing/2014/main" id="{E12EBE4B-EEF1-6659-9790-95BA61D868B8}"/>
              </a:ext>
            </a:extLst>
          </p:cNvPr>
          <p:cNvGraphicFramePr>
            <a:graphicFrameLocks noGrp="1"/>
          </p:cNvGraphicFramePr>
          <p:nvPr>
            <p:extLst>
              <p:ext uri="{D42A27DB-BD31-4B8C-83A1-F6EECF244321}">
                <p14:modId xmlns:p14="http://schemas.microsoft.com/office/powerpoint/2010/main" val="3681438019"/>
              </p:ext>
            </p:extLst>
          </p:nvPr>
        </p:nvGraphicFramePr>
        <p:xfrm>
          <a:off x="666437" y="770998"/>
          <a:ext cx="8343272" cy="4162951"/>
        </p:xfrm>
        <a:graphic>
          <a:graphicData uri="http://schemas.openxmlformats.org/drawingml/2006/table">
            <a:tbl>
              <a:tblPr firstRow="1" firstCol="1">
                <a:tableStyleId>{775DCB02-9BB8-47FD-8907-85C794F793BA}</a:tableStyleId>
              </a:tblPr>
              <a:tblGrid>
                <a:gridCol w="1332872">
                  <a:extLst>
                    <a:ext uri="{9D8B030D-6E8A-4147-A177-3AD203B41FA5}">
                      <a16:colId xmlns:a16="http://schemas.microsoft.com/office/drawing/2014/main" val="20000"/>
                    </a:ext>
                  </a:extLst>
                </a:gridCol>
                <a:gridCol w="1050920">
                  <a:extLst>
                    <a:ext uri="{9D8B030D-6E8A-4147-A177-3AD203B41FA5}">
                      <a16:colId xmlns:a16="http://schemas.microsoft.com/office/drawing/2014/main" val="20001"/>
                    </a:ext>
                  </a:extLst>
                </a:gridCol>
                <a:gridCol w="1191896">
                  <a:extLst>
                    <a:ext uri="{9D8B030D-6E8A-4147-A177-3AD203B41FA5}">
                      <a16:colId xmlns:a16="http://schemas.microsoft.com/office/drawing/2014/main" val="20002"/>
                    </a:ext>
                  </a:extLst>
                </a:gridCol>
                <a:gridCol w="1191896">
                  <a:extLst>
                    <a:ext uri="{9D8B030D-6E8A-4147-A177-3AD203B41FA5}">
                      <a16:colId xmlns:a16="http://schemas.microsoft.com/office/drawing/2014/main" val="20003"/>
                    </a:ext>
                  </a:extLst>
                </a:gridCol>
                <a:gridCol w="1191896">
                  <a:extLst>
                    <a:ext uri="{9D8B030D-6E8A-4147-A177-3AD203B41FA5}">
                      <a16:colId xmlns:a16="http://schemas.microsoft.com/office/drawing/2014/main" val="20004"/>
                    </a:ext>
                  </a:extLst>
                </a:gridCol>
                <a:gridCol w="1191896">
                  <a:extLst>
                    <a:ext uri="{9D8B030D-6E8A-4147-A177-3AD203B41FA5}">
                      <a16:colId xmlns:a16="http://schemas.microsoft.com/office/drawing/2014/main" val="20005"/>
                    </a:ext>
                  </a:extLst>
                </a:gridCol>
                <a:gridCol w="1191896">
                  <a:extLst>
                    <a:ext uri="{9D8B030D-6E8A-4147-A177-3AD203B41FA5}">
                      <a16:colId xmlns:a16="http://schemas.microsoft.com/office/drawing/2014/main" val="20006"/>
                    </a:ext>
                  </a:extLst>
                </a:gridCol>
              </a:tblGrid>
              <a:tr h="1081420">
                <a:tc>
                  <a:txBody>
                    <a:bodyPr/>
                    <a:lstStyle/>
                    <a:p>
                      <a:pPr algn="ctr" fontAlgn="b"/>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ctr" fontAlgn="b"/>
                      <a:r>
                        <a:rPr lang="en-US" sz="2000" u="none" strike="noStrike" dirty="0">
                          <a:effectLst/>
                        </a:rPr>
                        <a:t>Y Memory</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ctr" fontAlgn="b"/>
                      <a:r>
                        <a:rPr lang="en-US" sz="2000" u="none" strike="noStrike" dirty="0">
                          <a:effectLst/>
                        </a:rPr>
                        <a:t>X1 </a:t>
                      </a:r>
                    </a:p>
                    <a:p>
                      <a:pPr algn="ctr" fontAlgn="b"/>
                      <a:r>
                        <a:rPr lang="en-US" sz="2000" u="none" strike="noStrike" dirty="0">
                          <a:effectLst/>
                        </a:rPr>
                        <a:t>Vocab</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ctr" fontAlgn="b"/>
                      <a:r>
                        <a:rPr lang="en-US" sz="2000" u="none" strike="noStrike" dirty="0">
                          <a:effectLst/>
                        </a:rPr>
                        <a:t>X2 Repetition</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ctr" fontAlgn="b"/>
                      <a:r>
                        <a:rPr lang="en-US" sz="2000" u="none" strike="noStrike" dirty="0">
                          <a:effectLst/>
                        </a:rPr>
                        <a:t>X1Y</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ctr" fontAlgn="b"/>
                      <a:r>
                        <a:rPr lang="en-US" sz="2000" u="none" strike="noStrike" dirty="0">
                          <a:effectLst/>
                        </a:rPr>
                        <a:t>X2Y</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ctr" fontAlgn="b"/>
                      <a:r>
                        <a:rPr lang="en-US" sz="2000" u="none" strike="noStrike" dirty="0">
                          <a:effectLst/>
                        </a:rPr>
                        <a:t>X1X2</a:t>
                      </a:r>
                      <a:endParaRPr lang="en-US" sz="2000" b="0" i="0" u="none" strike="noStrike" dirty="0">
                        <a:solidFill>
                          <a:srgbClr val="000000"/>
                        </a:solidFill>
                        <a:effectLst/>
                        <a:latin typeface="Times New Roman"/>
                        <a:cs typeface="Times New Roman"/>
                      </a:endParaRPr>
                    </a:p>
                  </a:txBody>
                  <a:tcPr marL="12700" marR="12700" marT="12700" marB="0" anchor="b"/>
                </a:tc>
                <a:extLst>
                  <a:ext uri="{0D108BD9-81ED-4DB2-BD59-A6C34878D82A}">
                    <a16:rowId xmlns:a16="http://schemas.microsoft.com/office/drawing/2014/main" val="10000"/>
                  </a:ext>
                </a:extLst>
              </a:tr>
              <a:tr h="370349">
                <a:tc>
                  <a:txBody>
                    <a:bodyPr/>
                    <a:lstStyle/>
                    <a:p>
                      <a:pPr algn="l" fontAlgn="b"/>
                      <a:r>
                        <a:rPr lang="en-US" sz="2000" u="none" strike="noStrike">
                          <a:effectLst/>
                        </a:rPr>
                        <a:t> </a:t>
                      </a:r>
                      <a:endParaRPr lang="en-US" sz="2000" b="0" i="0" u="none" strike="noStrike">
                        <a:solidFill>
                          <a:srgbClr val="000000"/>
                        </a:solidFill>
                        <a:effectLst/>
                        <a:latin typeface="Times New Roman"/>
                        <a:cs typeface="Times New Roman"/>
                      </a:endParaRPr>
                    </a:p>
                  </a:txBody>
                  <a:tcPr marL="12700" marR="12700" marT="12700" marB="0" anchor="b"/>
                </a:tc>
                <a:tc>
                  <a:txBody>
                    <a:bodyPr/>
                    <a:lstStyle/>
                    <a:p>
                      <a:pPr algn="l" fontAlgn="b"/>
                      <a:r>
                        <a:rPr lang="en-US" sz="2000" u="none" strike="noStrike">
                          <a:effectLst/>
                        </a:rPr>
                        <a:t> </a:t>
                      </a:r>
                      <a:endParaRPr lang="en-US" sz="2000" b="0" i="0" u="none" strike="noStrike">
                        <a:solidFill>
                          <a:srgbClr val="000000"/>
                        </a:solidFill>
                        <a:effectLst/>
                        <a:latin typeface="Times New Roman"/>
                        <a:cs typeface="Times New Roman"/>
                      </a:endParaRPr>
                    </a:p>
                  </a:txBody>
                  <a:tcPr marL="12700" marR="12700" marT="12700" marB="0" anchor="b"/>
                </a:tc>
                <a:tc>
                  <a:txBody>
                    <a:bodyPr/>
                    <a:lstStyle/>
                    <a:p>
                      <a:pPr algn="l" fontAlgn="b"/>
                      <a:r>
                        <a:rPr lang="en-US" sz="2000" u="none" strike="noStrike" dirty="0">
                          <a:effectLst/>
                        </a:rPr>
                        <a:t> </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l" fontAlgn="b"/>
                      <a:r>
                        <a:rPr lang="en-US" sz="2000" u="none" strike="noStrike" dirty="0">
                          <a:effectLst/>
                        </a:rPr>
                        <a:t> </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l" fontAlgn="b"/>
                      <a:r>
                        <a:rPr lang="en-US" sz="2000" u="none" strike="noStrike" dirty="0">
                          <a:effectLst/>
                        </a:rPr>
                        <a:t> </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l" fontAlgn="b"/>
                      <a:r>
                        <a:rPr lang="en-US" sz="2000" u="none" strike="noStrike">
                          <a:effectLst/>
                        </a:rPr>
                        <a:t> </a:t>
                      </a:r>
                      <a:endParaRPr lang="en-US" sz="2000" b="0" i="0" u="none" strike="noStrike">
                        <a:solidFill>
                          <a:srgbClr val="000000"/>
                        </a:solidFill>
                        <a:effectLst/>
                        <a:latin typeface="Times New Roman"/>
                        <a:cs typeface="Times New Roman"/>
                      </a:endParaRPr>
                    </a:p>
                  </a:txBody>
                  <a:tcPr marL="12700" marR="12700" marT="12700" marB="0" anchor="b"/>
                </a:tc>
                <a:tc>
                  <a:txBody>
                    <a:bodyPr/>
                    <a:lstStyle/>
                    <a:p>
                      <a:pPr algn="l" fontAlgn="b"/>
                      <a:r>
                        <a:rPr lang="en-US" sz="2000" u="none" strike="noStrike">
                          <a:effectLst/>
                        </a:rPr>
                        <a:t> </a:t>
                      </a:r>
                      <a:endParaRPr lang="en-US" sz="2000" b="0" i="0" u="none" strike="noStrike">
                        <a:solidFill>
                          <a:srgbClr val="000000"/>
                        </a:solidFill>
                        <a:effectLst/>
                        <a:latin typeface="Times New Roman"/>
                        <a:cs typeface="Times New Roman"/>
                      </a:endParaRPr>
                    </a:p>
                  </a:txBody>
                  <a:tcPr marL="12700" marR="12700" marT="12700" marB="0" anchor="b"/>
                </a:tc>
                <a:extLst>
                  <a:ext uri="{0D108BD9-81ED-4DB2-BD59-A6C34878D82A}">
                    <a16:rowId xmlns:a16="http://schemas.microsoft.com/office/drawing/2014/main" val="10001"/>
                  </a:ext>
                </a:extLst>
              </a:tr>
              <a:tr h="370349">
                <a:tc>
                  <a:txBody>
                    <a:bodyPr/>
                    <a:lstStyle/>
                    <a:p>
                      <a:pPr algn="ctr" fontAlgn="b"/>
                      <a:r>
                        <a:rPr lang="en-US" sz="2000" u="none" strike="noStrike">
                          <a:effectLst/>
                        </a:rPr>
                        <a:t>Mean</a:t>
                      </a:r>
                      <a:endParaRPr lang="en-US" sz="2000" b="0" i="0" u="none" strike="noStrike">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6</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7</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b="0" i="0" u="none" strike="noStrike" dirty="0">
                          <a:solidFill>
                            <a:srgbClr val="000000"/>
                          </a:solidFill>
                          <a:effectLst/>
                          <a:latin typeface="Times New Roman"/>
                          <a:cs typeface="Times New Roman"/>
                        </a:rPr>
                        <a:t>2</a:t>
                      </a:r>
                    </a:p>
                  </a:txBody>
                  <a:tcPr marL="12700" marR="12700" marT="12700" marB="0" anchor="b"/>
                </a:tc>
                <a:tc>
                  <a:txBody>
                    <a:bodyPr/>
                    <a:lstStyle/>
                    <a:p>
                      <a:pPr algn="l" fontAlgn="b"/>
                      <a:r>
                        <a:rPr lang="en-US" sz="2000" u="none" strike="noStrike" dirty="0">
                          <a:effectLst/>
                        </a:rPr>
                        <a:t> </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l" fontAlgn="b"/>
                      <a:r>
                        <a:rPr lang="en-US" sz="2000" u="none" strike="noStrike">
                          <a:effectLst/>
                        </a:rPr>
                        <a:t> </a:t>
                      </a:r>
                      <a:endParaRPr lang="en-US" sz="2000" b="0" i="0" u="none" strike="noStrike">
                        <a:solidFill>
                          <a:srgbClr val="000000"/>
                        </a:solidFill>
                        <a:effectLst/>
                        <a:latin typeface="Times New Roman"/>
                        <a:cs typeface="Times New Roman"/>
                      </a:endParaRPr>
                    </a:p>
                  </a:txBody>
                  <a:tcPr marL="12700" marR="12700" marT="12700" marB="0" anchor="b"/>
                </a:tc>
                <a:tc>
                  <a:txBody>
                    <a:bodyPr/>
                    <a:lstStyle/>
                    <a:p>
                      <a:pPr algn="l" fontAlgn="b"/>
                      <a:r>
                        <a:rPr lang="en-US" sz="2000" u="none" strike="noStrike">
                          <a:effectLst/>
                        </a:rPr>
                        <a:t> </a:t>
                      </a:r>
                      <a:endParaRPr lang="en-US" sz="2000" b="0" i="0" u="none" strike="noStrike">
                        <a:solidFill>
                          <a:srgbClr val="000000"/>
                        </a:solidFill>
                        <a:effectLst/>
                        <a:latin typeface="Times New Roman"/>
                        <a:cs typeface="Times New Roman"/>
                      </a:endParaRPr>
                    </a:p>
                  </a:txBody>
                  <a:tcPr marL="12700" marR="12700" marT="12700" marB="0" anchor="b"/>
                </a:tc>
                <a:extLst>
                  <a:ext uri="{0D108BD9-81ED-4DB2-BD59-A6C34878D82A}">
                    <a16:rowId xmlns:a16="http://schemas.microsoft.com/office/drawing/2014/main" val="10002"/>
                  </a:ext>
                </a:extLst>
              </a:tr>
              <a:tr h="370349">
                <a:tc>
                  <a:txBody>
                    <a:bodyPr/>
                    <a:lstStyle/>
                    <a:p>
                      <a:pPr algn="ctr" fontAlgn="b"/>
                      <a:r>
                        <a:rPr lang="en-US" sz="2000" u="none" strike="noStrike" dirty="0" err="1">
                          <a:effectLst/>
                        </a:rPr>
                        <a:t>Σx</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120</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140</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40</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endParaRPr lang="en-US" dirty="0"/>
                    </a:p>
                  </a:txBody>
                  <a:tcPr marL="12700" marR="12700" marT="12700" marB="0" anchor="b"/>
                </a:tc>
                <a:tc>
                  <a:txBody>
                    <a:bodyPr/>
                    <a:lstStyle/>
                    <a:p>
                      <a:endParaRPr lang="en-US" dirty="0"/>
                    </a:p>
                  </a:txBody>
                  <a:tcPr marL="12700" marR="12700" marT="12700" marB="0" anchor="b"/>
                </a:tc>
                <a:tc>
                  <a:txBody>
                    <a:bodyPr/>
                    <a:lstStyle/>
                    <a:p>
                      <a:endParaRPr lang="en-US" dirty="0"/>
                    </a:p>
                  </a:txBody>
                  <a:tcPr marL="12700" marR="12700" marT="12700" marB="0" anchor="b"/>
                </a:tc>
                <a:extLst>
                  <a:ext uri="{0D108BD9-81ED-4DB2-BD59-A6C34878D82A}">
                    <a16:rowId xmlns:a16="http://schemas.microsoft.com/office/drawing/2014/main" val="10003"/>
                  </a:ext>
                </a:extLst>
              </a:tr>
              <a:tr h="370349">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u="none" strike="noStrike" dirty="0" err="1">
                          <a:effectLst/>
                        </a:rPr>
                        <a:t>Σ</a:t>
                      </a:r>
                      <a:r>
                        <a:rPr lang="en-US" sz="2000" u="none" strike="noStrike" dirty="0">
                          <a:effectLst/>
                        </a:rPr>
                        <a:t>(x</a:t>
                      </a:r>
                      <a:r>
                        <a:rPr lang="en-US" sz="2000" u="none" strike="noStrike" baseline="30000" dirty="0">
                          <a:effectLst/>
                        </a:rPr>
                        <a:t>2</a:t>
                      </a:r>
                      <a:r>
                        <a:rPr lang="en-US" sz="2000" u="none" strike="noStrike" baseline="0" dirty="0">
                          <a:effectLst/>
                        </a:rPr>
                        <a:t>) or </a:t>
                      </a:r>
                      <a:r>
                        <a:rPr lang="en-US" sz="2000" u="none" strike="noStrike" dirty="0" err="1">
                          <a:effectLst/>
                        </a:rPr>
                        <a:t>Σ</a:t>
                      </a:r>
                      <a:r>
                        <a:rPr lang="en-US" sz="2000" u="none" strike="noStrike" dirty="0">
                          <a:effectLst/>
                        </a:rPr>
                        <a:t>(x*y</a:t>
                      </a:r>
                      <a:r>
                        <a:rPr lang="en-US" sz="2000" u="none" strike="noStrike" baseline="0" dirty="0">
                          <a:effectLst/>
                        </a:rPr>
                        <a:t>) </a:t>
                      </a:r>
                      <a:endParaRPr lang="en-US" sz="2000" b="0" i="0" u="none" strike="noStrike" baseline="0"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840</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1056</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112</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881</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235</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290</a:t>
                      </a:r>
                      <a:endParaRPr lang="en-US" sz="2000" b="0" i="0" u="none" strike="noStrike" dirty="0">
                        <a:solidFill>
                          <a:srgbClr val="000000"/>
                        </a:solidFill>
                        <a:effectLst/>
                        <a:latin typeface="Times New Roman"/>
                        <a:cs typeface="Times New Roman"/>
                      </a:endParaRPr>
                    </a:p>
                  </a:txBody>
                  <a:tcPr marL="12700" marR="12700" marT="12700" marB="0" anchor="b"/>
                </a:tc>
                <a:extLst>
                  <a:ext uri="{0D108BD9-81ED-4DB2-BD59-A6C34878D82A}">
                    <a16:rowId xmlns:a16="http://schemas.microsoft.com/office/drawing/2014/main" val="10004"/>
                  </a:ext>
                </a:extLst>
              </a:tr>
              <a:tr h="370349">
                <a:tc>
                  <a:txBody>
                    <a:bodyPr/>
                    <a:lstStyle/>
                    <a:p>
                      <a:pPr algn="ctr" fontAlgn="b"/>
                      <a:r>
                        <a:rPr lang="en-US" sz="2000" u="none" strike="noStrike" dirty="0">
                          <a:effectLst/>
                        </a:rPr>
                        <a:t>[(</a:t>
                      </a:r>
                      <a:r>
                        <a:rPr lang="en-US" sz="2000" u="none" strike="noStrike" dirty="0" err="1">
                          <a:effectLst/>
                        </a:rPr>
                        <a:t>Σx</a:t>
                      </a:r>
                      <a:r>
                        <a:rPr lang="en-US" sz="2000" u="none" strike="noStrike" baseline="0" dirty="0">
                          <a:effectLst/>
                        </a:rPr>
                        <a:t>)</a:t>
                      </a:r>
                      <a:r>
                        <a:rPr lang="en-US" sz="2000" u="none" strike="noStrike" baseline="30000" dirty="0">
                          <a:effectLst/>
                        </a:rPr>
                        <a:t>2]</a:t>
                      </a:r>
                      <a:r>
                        <a:rPr lang="en-US" sz="2000" u="none" strike="noStrike" baseline="0" dirty="0">
                          <a:effectLst/>
                        </a:rPr>
                        <a:t>/n or</a:t>
                      </a:r>
                    </a:p>
                    <a:p>
                      <a:pPr algn="ctr" fontAlgn="b"/>
                      <a:r>
                        <a:rPr lang="en-US" sz="2000" u="none" strike="noStrike" dirty="0">
                          <a:effectLst/>
                        </a:rPr>
                        <a:t>(</a:t>
                      </a:r>
                      <a:r>
                        <a:rPr lang="en-US" sz="2000" u="none" strike="noStrike" dirty="0" err="1">
                          <a:effectLst/>
                        </a:rPr>
                        <a:t>Σx</a:t>
                      </a:r>
                      <a:r>
                        <a:rPr lang="en-US" sz="2000" u="none" strike="noStrike" baseline="0" dirty="0">
                          <a:effectLst/>
                        </a:rPr>
                        <a:t>)(</a:t>
                      </a:r>
                      <a:r>
                        <a:rPr lang="en-US" sz="2000" u="none" strike="noStrike" dirty="0" err="1">
                          <a:effectLst/>
                        </a:rPr>
                        <a:t>Σy</a:t>
                      </a:r>
                      <a:r>
                        <a:rPr lang="en-US" sz="2000" u="none" strike="noStrike" baseline="0" dirty="0">
                          <a:effectLst/>
                        </a:rPr>
                        <a:t>) / n</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b="0" i="0" u="none" strike="noStrike" dirty="0">
                          <a:solidFill>
                            <a:schemeClr val="tx1"/>
                          </a:solidFill>
                          <a:effectLst/>
                          <a:latin typeface="Times New Roman"/>
                          <a:cs typeface="Times New Roman"/>
                        </a:rPr>
                        <a:t>720</a:t>
                      </a:r>
                    </a:p>
                  </a:txBody>
                  <a:tcPr marL="12700" marR="12700" marT="12700" marB="0" anchor="b"/>
                </a:tc>
                <a:tc>
                  <a:txBody>
                    <a:bodyPr/>
                    <a:lstStyle/>
                    <a:p>
                      <a:pPr algn="r" fontAlgn="b"/>
                      <a:r>
                        <a:rPr lang="en-US" sz="2000" b="0" i="0" u="none" strike="noStrike" dirty="0">
                          <a:solidFill>
                            <a:schemeClr val="tx1"/>
                          </a:solidFill>
                          <a:effectLst/>
                          <a:latin typeface="Times New Roman"/>
                          <a:cs typeface="Times New Roman"/>
                        </a:rPr>
                        <a:t>980</a:t>
                      </a:r>
                    </a:p>
                  </a:txBody>
                  <a:tcPr marL="12700" marR="12700" marT="12700" marB="0" anchor="b"/>
                </a:tc>
                <a:tc>
                  <a:txBody>
                    <a:bodyPr/>
                    <a:lstStyle/>
                    <a:p>
                      <a:pPr algn="r" fontAlgn="b"/>
                      <a:r>
                        <a:rPr lang="en-US" sz="2000" b="0" i="0" u="none" strike="noStrike" dirty="0">
                          <a:solidFill>
                            <a:schemeClr val="tx1"/>
                          </a:solidFill>
                          <a:effectLst/>
                          <a:latin typeface="Times New Roman"/>
                          <a:cs typeface="Times New Roman"/>
                        </a:rPr>
                        <a:t>80</a:t>
                      </a:r>
                    </a:p>
                  </a:txBody>
                  <a:tcPr marL="12700" marR="12700" marT="12700" marB="0" anchor="b"/>
                </a:tc>
                <a:tc>
                  <a:txBody>
                    <a:bodyPr/>
                    <a:lstStyle/>
                    <a:p>
                      <a:pPr algn="r" fontAlgn="b"/>
                      <a:r>
                        <a:rPr lang="en-US" sz="2000" b="0" i="0" u="none" strike="noStrike" noProof="0" dirty="0">
                          <a:solidFill>
                            <a:schemeClr val="tx1"/>
                          </a:solidFill>
                          <a:effectLst/>
                          <a:latin typeface="Times New Roman"/>
                          <a:cs typeface="Times New Roman"/>
                        </a:rPr>
                        <a:t>840</a:t>
                      </a:r>
                    </a:p>
                  </a:txBody>
                  <a:tcPr marL="12700" marR="12700" marT="12700" marB="0" anchor="b"/>
                </a:tc>
                <a:tc>
                  <a:txBody>
                    <a:bodyPr/>
                    <a:lstStyle/>
                    <a:p>
                      <a:pPr algn="r" fontAlgn="b"/>
                      <a:r>
                        <a:rPr lang="en-US" sz="2000" b="0" i="0" u="none" strike="noStrike" dirty="0">
                          <a:solidFill>
                            <a:schemeClr val="tx1"/>
                          </a:solidFill>
                          <a:effectLst/>
                          <a:latin typeface="Times New Roman"/>
                          <a:cs typeface="Times New Roman"/>
                        </a:rPr>
                        <a:t>240</a:t>
                      </a:r>
                    </a:p>
                  </a:txBody>
                  <a:tcPr marL="12700" marR="12700" marT="12700" marB="0" anchor="b"/>
                </a:tc>
                <a:tc>
                  <a:txBody>
                    <a:bodyPr/>
                    <a:lstStyle/>
                    <a:p>
                      <a:pPr algn="r" fontAlgn="b"/>
                      <a:r>
                        <a:rPr lang="en-US" sz="2000" b="0" i="0" u="none" strike="noStrike" dirty="0">
                          <a:solidFill>
                            <a:schemeClr val="tx1"/>
                          </a:solidFill>
                          <a:effectLst/>
                          <a:latin typeface="Times New Roman"/>
                          <a:cs typeface="Times New Roman"/>
                        </a:rPr>
                        <a:t>280</a:t>
                      </a:r>
                    </a:p>
                  </a:txBody>
                  <a:tcPr marL="12700" marR="12700" marT="12700" marB="0" anchor="b"/>
                </a:tc>
                <a:extLst>
                  <a:ext uri="{0D108BD9-81ED-4DB2-BD59-A6C34878D82A}">
                    <a16:rowId xmlns:a16="http://schemas.microsoft.com/office/drawing/2014/main" val="10005"/>
                  </a:ext>
                </a:extLst>
              </a:tr>
              <a:tr h="725884">
                <a:tc>
                  <a:txBody>
                    <a:bodyPr/>
                    <a:lstStyle/>
                    <a:p>
                      <a:pPr algn="ctr" fontAlgn="b"/>
                      <a:r>
                        <a:rPr lang="en-US" sz="2000" u="none" strike="noStrike" dirty="0">
                          <a:effectLst/>
                        </a:rPr>
                        <a:t>SS or SP</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b="0" i="0" u="none" strike="noStrike" dirty="0">
                          <a:solidFill>
                            <a:srgbClr val="7030A0"/>
                          </a:solidFill>
                          <a:effectLst/>
                          <a:latin typeface="Times New Roman"/>
                          <a:cs typeface="Times New Roman"/>
                        </a:rPr>
                        <a:t>120</a:t>
                      </a:r>
                    </a:p>
                  </a:txBody>
                  <a:tcPr marL="12700" marR="12700" marT="12700" marB="0" anchor="b"/>
                </a:tc>
                <a:tc>
                  <a:txBody>
                    <a:bodyPr/>
                    <a:lstStyle/>
                    <a:p>
                      <a:pPr algn="r" fontAlgn="b"/>
                      <a:r>
                        <a:rPr lang="en-US" sz="2000" b="0" i="0" u="none" strike="noStrike" dirty="0">
                          <a:solidFill>
                            <a:srgbClr val="7030A0"/>
                          </a:solidFill>
                          <a:effectLst/>
                          <a:latin typeface="Times New Roman"/>
                          <a:cs typeface="Times New Roman"/>
                        </a:rPr>
                        <a:t>76</a:t>
                      </a:r>
                    </a:p>
                  </a:txBody>
                  <a:tcPr marL="12700" marR="12700" marT="12700" marB="0" anchor="b"/>
                </a:tc>
                <a:tc>
                  <a:txBody>
                    <a:bodyPr/>
                    <a:lstStyle/>
                    <a:p>
                      <a:pPr algn="r" fontAlgn="b"/>
                      <a:r>
                        <a:rPr lang="en-US" sz="2000" b="0" i="0" u="none" strike="noStrike" dirty="0">
                          <a:solidFill>
                            <a:srgbClr val="7030A0"/>
                          </a:solidFill>
                          <a:effectLst/>
                          <a:latin typeface="Times New Roman"/>
                          <a:cs typeface="Times New Roman"/>
                        </a:rPr>
                        <a:t>32</a:t>
                      </a:r>
                    </a:p>
                  </a:txBody>
                  <a:tcPr marL="12700" marR="12700" marT="12700" marB="0" anchor="b"/>
                </a:tc>
                <a:tc>
                  <a:txBody>
                    <a:bodyPr/>
                    <a:lstStyle/>
                    <a:p>
                      <a:pPr algn="r" fontAlgn="b"/>
                      <a:r>
                        <a:rPr lang="en-US" sz="2000" b="0" i="0" u="none" strike="noStrike" dirty="0">
                          <a:solidFill>
                            <a:srgbClr val="7030A0"/>
                          </a:solidFill>
                          <a:effectLst/>
                          <a:latin typeface="Times New Roman"/>
                          <a:cs typeface="Times New Roman"/>
                        </a:rPr>
                        <a:t>41</a:t>
                      </a:r>
                    </a:p>
                  </a:txBody>
                  <a:tcPr marL="12700" marR="12700" marT="12700" marB="0" anchor="b"/>
                </a:tc>
                <a:tc>
                  <a:txBody>
                    <a:bodyPr/>
                    <a:lstStyle/>
                    <a:p>
                      <a:pPr algn="r" fontAlgn="b"/>
                      <a:r>
                        <a:rPr lang="en-US" sz="2000" b="0" i="0" u="none" strike="noStrike" dirty="0">
                          <a:solidFill>
                            <a:srgbClr val="7030A0"/>
                          </a:solidFill>
                          <a:effectLst/>
                          <a:latin typeface="Times New Roman"/>
                          <a:cs typeface="Times New Roman"/>
                        </a:rPr>
                        <a:t>-5</a:t>
                      </a:r>
                    </a:p>
                  </a:txBody>
                  <a:tcPr marL="12700" marR="12700" marT="12700" marB="0" anchor="b"/>
                </a:tc>
                <a:tc>
                  <a:txBody>
                    <a:bodyPr/>
                    <a:lstStyle/>
                    <a:p>
                      <a:pPr algn="r" fontAlgn="b"/>
                      <a:r>
                        <a:rPr lang="en-US" sz="2000" b="0" i="0" u="none" strike="noStrike" dirty="0">
                          <a:solidFill>
                            <a:srgbClr val="7030A0"/>
                          </a:solidFill>
                          <a:effectLst/>
                          <a:latin typeface="Times New Roman"/>
                          <a:cs typeface="Times New Roman"/>
                        </a:rPr>
                        <a:t>10</a:t>
                      </a:r>
                    </a:p>
                  </a:txBody>
                  <a:tcPr marL="12700" marR="12700" marT="12700" marB="0" anchor="b"/>
                </a:tc>
                <a:extLst>
                  <a:ext uri="{0D108BD9-81ED-4DB2-BD59-A6C34878D82A}">
                    <a16:rowId xmlns:a16="http://schemas.microsoft.com/office/drawing/2014/main" val="1732466030"/>
                  </a:ext>
                </a:extLst>
              </a:tr>
            </a:tbl>
          </a:graphicData>
        </a:graphic>
      </p:graphicFrame>
    </p:spTree>
    <p:extLst>
      <p:ext uri="{BB962C8B-B14F-4D97-AF65-F5344CB8AC3E}">
        <p14:creationId xmlns:p14="http://schemas.microsoft.com/office/powerpoint/2010/main" val="3905036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F53771-BE49-DD4D-F57D-E638F4AF818E}"/>
              </a:ext>
            </a:extLst>
          </p:cNvPr>
          <p:cNvSpPr>
            <a:spLocks noGrp="1"/>
          </p:cNvSpPr>
          <p:nvPr>
            <p:ph type="title"/>
          </p:nvPr>
        </p:nvSpPr>
        <p:spPr>
          <a:xfrm>
            <a:off x="2362200" y="114300"/>
            <a:ext cx="4419600" cy="1143000"/>
          </a:xfrm>
        </p:spPr>
        <p:txBody>
          <a:bodyPr>
            <a:normAutofit/>
          </a:bodyPr>
          <a:lstStyle/>
          <a:p>
            <a:pPr algn="ctr"/>
            <a:r>
              <a:rPr lang="en-US" sz="3600" dirty="0"/>
              <a:t>Childhood Memories</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5326479-A17F-7EF5-FCA1-FFDB9A437B0B}"/>
                  </a:ext>
                </a:extLst>
              </p:cNvPr>
              <p:cNvSpPr txBox="1"/>
              <p:nvPr/>
            </p:nvSpPr>
            <p:spPr>
              <a:xfrm>
                <a:off x="1464547" y="5034887"/>
                <a:ext cx="6214906" cy="21042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𝛽</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𝑆𝑃</m:t>
                                  </m:r>
                                </m:e>
                                <m:sub>
                                  <m:r>
                                    <a:rPr lang="en-US" sz="2400" b="0" i="1" smtClean="0">
                                      <a:latin typeface="Cambria Math" panose="02040503050406030204" pitchFamily="18" charset="0"/>
                                    </a:rPr>
                                    <m:t>𝑋</m:t>
                                  </m:r>
                                  <m:r>
                                    <a:rPr lang="en-US" sz="2400" b="0" i="1" smtClean="0">
                                      <a:latin typeface="Cambria Math" panose="02040503050406030204" pitchFamily="18" charset="0"/>
                                    </a:rPr>
                                    <m:t>1</m:t>
                                  </m:r>
                                  <m:r>
                                    <a:rPr lang="en-US" sz="2400" b="0" i="1" smtClean="0">
                                      <a:latin typeface="Cambria Math" panose="02040503050406030204" pitchFamily="18" charset="0"/>
                                    </a:rPr>
                                    <m:t>𝑌</m:t>
                                  </m:r>
                                </m:sub>
                              </m:sSub>
                            </m:e>
                          </m:d>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𝑆𝑆</m:t>
                                  </m:r>
                                </m:e>
                                <m:sub>
                                  <m:r>
                                    <a:rPr lang="en-US" sz="2400" b="0" i="1" smtClean="0">
                                      <a:latin typeface="Cambria Math" panose="02040503050406030204" pitchFamily="18" charset="0"/>
                                    </a:rPr>
                                    <m:t>𝑋</m:t>
                                  </m:r>
                                  <m:r>
                                    <a:rPr lang="en-US" sz="2400" b="0" i="1" smtClean="0">
                                      <a:latin typeface="Cambria Math" panose="02040503050406030204" pitchFamily="18" charset="0"/>
                                    </a:rPr>
                                    <m:t>2</m:t>
                                  </m:r>
                                </m:sub>
                              </m:sSub>
                            </m:e>
                          </m:d>
                          <m:r>
                            <a:rPr lang="en-US" sz="2400" b="0" i="1" smtClean="0">
                              <a:latin typeface="Cambria Math" panose="02040503050406030204" pitchFamily="18" charset="0"/>
                            </a:rPr>
                            <m:t>−</m:t>
                          </m:r>
                          <m:d>
                            <m:dPr>
                              <m:ctrlPr>
                                <a:rPr lang="en-US" sz="2400" i="1">
                                  <a:latin typeface="Cambria Math" panose="02040503050406030204" pitchFamily="18" charset="0"/>
                                </a:rPr>
                              </m:ctrlPr>
                            </m:dPr>
                            <m:e>
                              <m:sSub>
                                <m:sSubPr>
                                  <m:ctrlPr>
                                    <a:rPr lang="en-US" sz="2400" i="1" smtClean="0">
                                      <a:latin typeface="Cambria Math" panose="02040503050406030204" pitchFamily="18" charset="0"/>
                                    </a:rPr>
                                  </m:ctrlPr>
                                </m:sSubPr>
                                <m:e>
                                  <m:r>
                                    <a:rPr lang="en-US" sz="2400" i="1">
                                      <a:latin typeface="Cambria Math" panose="02040503050406030204" pitchFamily="18" charset="0"/>
                                    </a:rPr>
                                    <m:t>𝑆𝑃</m:t>
                                  </m:r>
                                </m:e>
                                <m:sub>
                                  <m:r>
                                    <a:rPr lang="en-US" sz="2400" i="1">
                                      <a:latin typeface="Cambria Math" panose="02040503050406030204" pitchFamily="18" charset="0"/>
                                    </a:rPr>
                                    <m:t>𝑋</m:t>
                                  </m:r>
                                  <m:r>
                                    <a:rPr lang="en-US" sz="2400" i="1">
                                      <a:latin typeface="Cambria Math" panose="02040503050406030204" pitchFamily="18" charset="0"/>
                                    </a:rPr>
                                    <m:t>1</m:t>
                                  </m:r>
                                  <m:r>
                                    <a:rPr lang="en-US" sz="2400" b="0" i="1" smtClean="0">
                                      <a:latin typeface="Cambria Math" panose="02040503050406030204" pitchFamily="18" charset="0"/>
                                    </a:rPr>
                                    <m:t>𝑋</m:t>
                                  </m:r>
                                  <m:r>
                                    <a:rPr lang="en-US" sz="2400" b="0" i="1" smtClean="0">
                                      <a:latin typeface="Cambria Math" panose="02040503050406030204" pitchFamily="18" charset="0"/>
                                    </a:rPr>
                                    <m:t>2</m:t>
                                  </m:r>
                                </m:sub>
                              </m:sSub>
                            </m:e>
                          </m:d>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𝑆</m:t>
                                  </m:r>
                                  <m:r>
                                    <a:rPr lang="en-US" sz="2400" b="0" i="1" smtClean="0">
                                      <a:latin typeface="Cambria Math" panose="02040503050406030204" pitchFamily="18" charset="0"/>
                                    </a:rPr>
                                    <m:t>𝑃</m:t>
                                  </m:r>
                                </m:e>
                                <m:sub>
                                  <m:r>
                                    <a:rPr lang="en-US" sz="2400" i="1">
                                      <a:latin typeface="Cambria Math" panose="02040503050406030204" pitchFamily="18" charset="0"/>
                                    </a:rPr>
                                    <m:t>𝑋</m:t>
                                  </m:r>
                                  <m:r>
                                    <a:rPr lang="en-US" sz="2400" i="1">
                                      <a:latin typeface="Cambria Math" panose="02040503050406030204" pitchFamily="18" charset="0"/>
                                    </a:rPr>
                                    <m:t>2</m:t>
                                  </m:r>
                                  <m:r>
                                    <a:rPr lang="en-US" sz="2400" b="0" i="1" smtClean="0">
                                      <a:latin typeface="Cambria Math" panose="02040503050406030204" pitchFamily="18" charset="0"/>
                                    </a:rPr>
                                    <m:t>𝑌</m:t>
                                  </m:r>
                                </m:sub>
                              </m:sSub>
                            </m:e>
                          </m:d>
                        </m:num>
                        <m:den>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𝑆𝑆</m:t>
                                  </m:r>
                                </m:e>
                                <m:sub>
                                  <m:r>
                                    <a:rPr lang="en-US" sz="2400" b="0" i="1" smtClean="0">
                                      <a:latin typeface="Cambria Math" panose="02040503050406030204" pitchFamily="18" charset="0"/>
                                    </a:rPr>
                                    <m:t>𝑋</m:t>
                                  </m:r>
                                  <m:r>
                                    <a:rPr lang="en-US" sz="2400" b="0" i="1" smtClean="0">
                                      <a:latin typeface="Cambria Math" panose="02040503050406030204" pitchFamily="18" charset="0"/>
                                    </a:rPr>
                                    <m:t>1</m:t>
                                  </m:r>
                                </m:sub>
                              </m:sSub>
                            </m:e>
                          </m:d>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𝑆𝑆</m:t>
                                  </m:r>
                                </m:e>
                                <m:sub>
                                  <m:r>
                                    <a:rPr lang="en-US" sz="2400" b="0" i="1" smtClean="0">
                                      <a:latin typeface="Cambria Math" panose="02040503050406030204" pitchFamily="18" charset="0"/>
                                    </a:rPr>
                                    <m:t>𝑋</m:t>
                                  </m:r>
                                  <m:r>
                                    <a:rPr lang="en-US" sz="2400" b="0" i="1" smtClean="0">
                                      <a:latin typeface="Cambria Math" panose="02040503050406030204" pitchFamily="18" charset="0"/>
                                    </a:rPr>
                                    <m:t>2</m:t>
                                  </m:r>
                                </m:sub>
                              </m:sSub>
                            </m:e>
                          </m:d>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𝑆𝑃</m:t>
                                      </m:r>
                                    </m:e>
                                    <m:sub>
                                      <m:r>
                                        <a:rPr lang="en-US" sz="2400" b="0" i="1" smtClean="0">
                                          <a:latin typeface="Cambria Math" panose="02040503050406030204" pitchFamily="18" charset="0"/>
                                        </a:rPr>
                                        <m:t>𝑋</m:t>
                                      </m:r>
                                      <m:r>
                                        <a:rPr lang="en-US" sz="2400" b="0" i="1" smtClean="0">
                                          <a:latin typeface="Cambria Math" panose="02040503050406030204" pitchFamily="18" charset="0"/>
                                        </a:rPr>
                                        <m:t>1</m:t>
                                      </m:r>
                                      <m:r>
                                        <a:rPr lang="en-US" sz="2400" b="0" i="1" smtClean="0">
                                          <a:latin typeface="Cambria Math" panose="02040503050406030204" pitchFamily="18" charset="0"/>
                                        </a:rPr>
                                        <m:t>𝑋</m:t>
                                      </m:r>
                                      <m:r>
                                        <a:rPr lang="en-US" sz="2400" b="0" i="1" smtClean="0">
                                          <a:latin typeface="Cambria Math" panose="02040503050406030204" pitchFamily="18" charset="0"/>
                                        </a:rPr>
                                        <m:t>2</m:t>
                                      </m:r>
                                    </m:sub>
                                  </m:sSub>
                                </m:e>
                              </m:d>
                            </m:e>
                            <m:sup>
                              <m:r>
                                <a:rPr lang="en-US" sz="2400" b="0" i="1" smtClean="0">
                                  <a:latin typeface="Cambria Math" panose="02040503050406030204" pitchFamily="18" charset="0"/>
                                </a:rPr>
                                <m:t>2</m:t>
                              </m:r>
                            </m:sup>
                          </m:sSup>
                        </m:den>
                      </m:f>
                    </m:oMath>
                  </m:oMathPara>
                </a14:m>
                <a:endParaRPr lang="en-US" sz="2400" b="0" dirty="0"/>
              </a:p>
              <a:p>
                <a:endParaRPr lang="en-US" sz="2400" dirty="0"/>
              </a:p>
              <a:p>
                <a14:m>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𝛽</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d>
                          <m:dPr>
                            <m:ctrlPr>
                              <a:rPr lang="en-US" sz="2400" b="0" i="1" smtClean="0">
                                <a:latin typeface="Cambria Math" panose="02040503050406030204" pitchFamily="18" charset="0"/>
                              </a:rPr>
                            </m:ctrlPr>
                          </m:dPr>
                          <m:e>
                            <m:r>
                              <a:rPr lang="en-US" sz="2400" b="0" i="1" smtClean="0">
                                <a:latin typeface="Cambria Math" panose="02040503050406030204" pitchFamily="18" charset="0"/>
                              </a:rPr>
                              <m:t>41</m:t>
                            </m:r>
                          </m:e>
                        </m:d>
                        <m:d>
                          <m:dPr>
                            <m:ctrlPr>
                              <a:rPr lang="en-US" sz="2400" b="0" i="1" smtClean="0">
                                <a:latin typeface="Cambria Math" panose="02040503050406030204" pitchFamily="18" charset="0"/>
                              </a:rPr>
                            </m:ctrlPr>
                          </m:dPr>
                          <m:e>
                            <m:r>
                              <a:rPr lang="en-US" sz="2400" b="0" i="1" smtClean="0">
                                <a:latin typeface="Cambria Math" panose="02040503050406030204" pitchFamily="18" charset="0"/>
                              </a:rPr>
                              <m:t>32</m:t>
                            </m:r>
                          </m:e>
                        </m:d>
                        <m:r>
                          <a:rPr lang="en-US" sz="2400" b="0" i="1" smtClean="0">
                            <a:latin typeface="Cambria Math" panose="02040503050406030204" pitchFamily="18" charset="0"/>
                          </a:rPr>
                          <m:t>−</m:t>
                        </m:r>
                        <m:d>
                          <m:dPr>
                            <m:ctrlPr>
                              <a:rPr lang="en-US" sz="2400" i="1">
                                <a:latin typeface="Cambria Math" panose="02040503050406030204" pitchFamily="18" charset="0"/>
                              </a:rPr>
                            </m:ctrlPr>
                          </m:dPr>
                          <m:e>
                            <m:r>
                              <a:rPr lang="en-US" sz="2400" i="1" smtClean="0">
                                <a:latin typeface="Cambria Math" panose="02040503050406030204" pitchFamily="18" charset="0"/>
                              </a:rPr>
                              <m:t>1</m:t>
                            </m:r>
                            <m:r>
                              <a:rPr lang="en-US" sz="2400" b="0" i="1" smtClean="0">
                                <a:latin typeface="Cambria Math" panose="02040503050406030204" pitchFamily="18" charset="0"/>
                              </a:rPr>
                              <m:t>0</m:t>
                            </m:r>
                          </m:e>
                        </m:d>
                        <m:d>
                          <m:dPr>
                            <m:ctrlPr>
                              <a:rPr lang="en-US" sz="2400" i="1">
                                <a:latin typeface="Cambria Math" panose="02040503050406030204" pitchFamily="18" charset="0"/>
                              </a:rPr>
                            </m:ctrlPr>
                          </m:dPr>
                          <m:e>
                            <m:r>
                              <a:rPr lang="en-US" sz="2400" i="1" smtClean="0">
                                <a:latin typeface="Cambria Math" panose="02040503050406030204" pitchFamily="18" charset="0"/>
                              </a:rPr>
                              <m:t>−</m:t>
                            </m:r>
                            <m:r>
                              <a:rPr lang="en-US" sz="2400" b="0" i="1" smtClean="0">
                                <a:latin typeface="Cambria Math" panose="02040503050406030204" pitchFamily="18" charset="0"/>
                              </a:rPr>
                              <m:t>5</m:t>
                            </m:r>
                          </m:e>
                        </m:d>
                      </m:num>
                      <m:den>
                        <m:d>
                          <m:dPr>
                            <m:ctrlPr>
                              <a:rPr lang="en-US" sz="2400" b="0" i="1" smtClean="0">
                                <a:latin typeface="Cambria Math" panose="02040503050406030204" pitchFamily="18" charset="0"/>
                              </a:rPr>
                            </m:ctrlPr>
                          </m:dPr>
                          <m:e>
                            <m:r>
                              <a:rPr lang="en-US" sz="2400" b="0" i="1" smtClean="0">
                                <a:latin typeface="Cambria Math" panose="02040503050406030204" pitchFamily="18" charset="0"/>
                              </a:rPr>
                              <m:t>76</m:t>
                            </m:r>
                          </m:e>
                        </m:d>
                        <m:d>
                          <m:dPr>
                            <m:ctrlPr>
                              <a:rPr lang="en-US" sz="2400" b="0" i="1" smtClean="0">
                                <a:latin typeface="Cambria Math" panose="02040503050406030204" pitchFamily="18" charset="0"/>
                              </a:rPr>
                            </m:ctrlPr>
                          </m:dPr>
                          <m:e>
                            <m:r>
                              <a:rPr lang="en-US" sz="2400" b="0" i="1" smtClean="0">
                                <a:latin typeface="Cambria Math" panose="02040503050406030204" pitchFamily="18" charset="0"/>
                              </a:rPr>
                              <m:t>32</m:t>
                            </m:r>
                          </m:e>
                        </m:d>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10</m:t>
                                </m:r>
                              </m:e>
                            </m:d>
                          </m:e>
                          <m:sup>
                            <m:r>
                              <a:rPr lang="en-US" sz="2400" b="0" i="1" smtClean="0">
                                <a:latin typeface="Cambria Math" panose="02040503050406030204" pitchFamily="18" charset="0"/>
                              </a:rPr>
                              <m:t>2</m:t>
                            </m:r>
                          </m:sup>
                        </m:sSup>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1312+50</m:t>
                        </m:r>
                      </m:num>
                      <m:den>
                        <m:r>
                          <a:rPr lang="en-US" sz="2400" b="0" i="1" smtClean="0">
                            <a:latin typeface="Cambria Math" panose="02040503050406030204" pitchFamily="18" charset="0"/>
                          </a:rPr>
                          <m:t>2432−100</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1362</m:t>
                        </m:r>
                      </m:num>
                      <m:den>
                        <m:r>
                          <a:rPr lang="en-US" sz="2400" b="0" i="1" smtClean="0">
                            <a:latin typeface="Cambria Math" panose="02040503050406030204" pitchFamily="18" charset="0"/>
                          </a:rPr>
                          <m:t>2332</m:t>
                        </m:r>
                      </m:den>
                    </m:f>
                  </m:oMath>
                </a14:m>
                <a:r>
                  <a:rPr lang="en-US" sz="2400" b="0" dirty="0"/>
                  <a:t> = 0.584</a:t>
                </a:r>
              </a:p>
              <a:p>
                <a:endParaRPr lang="en-US" sz="2400" dirty="0"/>
              </a:p>
            </p:txBody>
          </p:sp>
        </mc:Choice>
        <mc:Fallback xmlns="">
          <p:sp>
            <p:nvSpPr>
              <p:cNvPr id="10" name="TextBox 9">
                <a:extLst>
                  <a:ext uri="{FF2B5EF4-FFF2-40B4-BE49-F238E27FC236}">
                    <a16:creationId xmlns:a16="http://schemas.microsoft.com/office/drawing/2014/main" id="{65326479-A17F-7EF5-FCA1-FFDB9A437B0B}"/>
                  </a:ext>
                </a:extLst>
              </p:cNvPr>
              <p:cNvSpPr txBox="1">
                <a:spLocks noRot="1" noChangeAspect="1" noMove="1" noResize="1" noEditPoints="1" noAdjustHandles="1" noChangeArrowheads="1" noChangeShapeType="1" noTextEdit="1"/>
              </p:cNvSpPr>
              <p:nvPr/>
            </p:nvSpPr>
            <p:spPr>
              <a:xfrm>
                <a:off x="1464547" y="5034887"/>
                <a:ext cx="6214906" cy="2104230"/>
              </a:xfrm>
              <a:prstGeom prst="rect">
                <a:avLst/>
              </a:prstGeom>
              <a:blipFill>
                <a:blip r:embed="rId2"/>
                <a:stretch>
                  <a:fillRect l="-2245" r="-2041"/>
                </a:stretch>
              </a:blipFill>
            </p:spPr>
            <p:txBody>
              <a:bodyPr/>
              <a:lstStyle/>
              <a:p>
                <a:r>
                  <a:rPr lang="en-US">
                    <a:noFill/>
                  </a:rPr>
                  <a:t> </a:t>
                </a:r>
              </a:p>
            </p:txBody>
          </p:sp>
        </mc:Fallback>
      </mc:AlternateContent>
      <p:graphicFrame>
        <p:nvGraphicFramePr>
          <p:cNvPr id="15" name="Table 14">
            <a:extLst>
              <a:ext uri="{FF2B5EF4-FFF2-40B4-BE49-F238E27FC236}">
                <a16:creationId xmlns:a16="http://schemas.microsoft.com/office/drawing/2014/main" id="{7166B8A5-5B76-01BC-6367-EEC15CDFBCA9}"/>
              </a:ext>
            </a:extLst>
          </p:cNvPr>
          <p:cNvGraphicFramePr>
            <a:graphicFrameLocks noGrp="1"/>
          </p:cNvGraphicFramePr>
          <p:nvPr>
            <p:extLst>
              <p:ext uri="{D42A27DB-BD31-4B8C-83A1-F6EECF244321}">
                <p14:modId xmlns:p14="http://schemas.microsoft.com/office/powerpoint/2010/main" val="3328892980"/>
              </p:ext>
            </p:extLst>
          </p:nvPr>
        </p:nvGraphicFramePr>
        <p:xfrm>
          <a:off x="666437" y="770998"/>
          <a:ext cx="8343272" cy="4162951"/>
        </p:xfrm>
        <a:graphic>
          <a:graphicData uri="http://schemas.openxmlformats.org/drawingml/2006/table">
            <a:tbl>
              <a:tblPr firstRow="1" firstCol="1">
                <a:tableStyleId>{775DCB02-9BB8-47FD-8907-85C794F793BA}</a:tableStyleId>
              </a:tblPr>
              <a:tblGrid>
                <a:gridCol w="1332872">
                  <a:extLst>
                    <a:ext uri="{9D8B030D-6E8A-4147-A177-3AD203B41FA5}">
                      <a16:colId xmlns:a16="http://schemas.microsoft.com/office/drawing/2014/main" val="20000"/>
                    </a:ext>
                  </a:extLst>
                </a:gridCol>
                <a:gridCol w="1050920">
                  <a:extLst>
                    <a:ext uri="{9D8B030D-6E8A-4147-A177-3AD203B41FA5}">
                      <a16:colId xmlns:a16="http://schemas.microsoft.com/office/drawing/2014/main" val="20001"/>
                    </a:ext>
                  </a:extLst>
                </a:gridCol>
                <a:gridCol w="1191896">
                  <a:extLst>
                    <a:ext uri="{9D8B030D-6E8A-4147-A177-3AD203B41FA5}">
                      <a16:colId xmlns:a16="http://schemas.microsoft.com/office/drawing/2014/main" val="20002"/>
                    </a:ext>
                  </a:extLst>
                </a:gridCol>
                <a:gridCol w="1191896">
                  <a:extLst>
                    <a:ext uri="{9D8B030D-6E8A-4147-A177-3AD203B41FA5}">
                      <a16:colId xmlns:a16="http://schemas.microsoft.com/office/drawing/2014/main" val="20003"/>
                    </a:ext>
                  </a:extLst>
                </a:gridCol>
                <a:gridCol w="1191896">
                  <a:extLst>
                    <a:ext uri="{9D8B030D-6E8A-4147-A177-3AD203B41FA5}">
                      <a16:colId xmlns:a16="http://schemas.microsoft.com/office/drawing/2014/main" val="20004"/>
                    </a:ext>
                  </a:extLst>
                </a:gridCol>
                <a:gridCol w="1191896">
                  <a:extLst>
                    <a:ext uri="{9D8B030D-6E8A-4147-A177-3AD203B41FA5}">
                      <a16:colId xmlns:a16="http://schemas.microsoft.com/office/drawing/2014/main" val="20005"/>
                    </a:ext>
                  </a:extLst>
                </a:gridCol>
                <a:gridCol w="1191896">
                  <a:extLst>
                    <a:ext uri="{9D8B030D-6E8A-4147-A177-3AD203B41FA5}">
                      <a16:colId xmlns:a16="http://schemas.microsoft.com/office/drawing/2014/main" val="20006"/>
                    </a:ext>
                  </a:extLst>
                </a:gridCol>
              </a:tblGrid>
              <a:tr h="1081420">
                <a:tc>
                  <a:txBody>
                    <a:bodyPr/>
                    <a:lstStyle/>
                    <a:p>
                      <a:pPr algn="ctr" fontAlgn="b"/>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ctr" fontAlgn="b"/>
                      <a:r>
                        <a:rPr lang="en-US" sz="2000" u="none" strike="noStrike" dirty="0">
                          <a:effectLst/>
                        </a:rPr>
                        <a:t>Y Memory</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ctr" fontAlgn="b"/>
                      <a:r>
                        <a:rPr lang="en-US" sz="2000" u="none" strike="noStrike" dirty="0">
                          <a:effectLst/>
                        </a:rPr>
                        <a:t>X1 </a:t>
                      </a:r>
                    </a:p>
                    <a:p>
                      <a:pPr algn="ctr" fontAlgn="b"/>
                      <a:r>
                        <a:rPr lang="en-US" sz="2000" u="none" strike="noStrike" dirty="0">
                          <a:effectLst/>
                        </a:rPr>
                        <a:t>Vocab</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ctr" fontAlgn="b"/>
                      <a:r>
                        <a:rPr lang="en-US" sz="2000" u="none" strike="noStrike" dirty="0">
                          <a:effectLst/>
                        </a:rPr>
                        <a:t>X2 Repetition</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ctr" fontAlgn="b"/>
                      <a:r>
                        <a:rPr lang="en-US" sz="2000" u="none" strike="noStrike" dirty="0">
                          <a:effectLst/>
                        </a:rPr>
                        <a:t>X1Y</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ctr" fontAlgn="b"/>
                      <a:r>
                        <a:rPr lang="en-US" sz="2000" u="none" strike="noStrike" dirty="0">
                          <a:effectLst/>
                        </a:rPr>
                        <a:t>X2Y</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ctr" fontAlgn="b"/>
                      <a:r>
                        <a:rPr lang="en-US" sz="2000" u="none" strike="noStrike" dirty="0">
                          <a:effectLst/>
                        </a:rPr>
                        <a:t>X1X2</a:t>
                      </a:r>
                      <a:endParaRPr lang="en-US" sz="2000" b="0" i="0" u="none" strike="noStrike" dirty="0">
                        <a:solidFill>
                          <a:srgbClr val="000000"/>
                        </a:solidFill>
                        <a:effectLst/>
                        <a:latin typeface="Times New Roman"/>
                        <a:cs typeface="Times New Roman"/>
                      </a:endParaRPr>
                    </a:p>
                  </a:txBody>
                  <a:tcPr marL="12700" marR="12700" marT="12700" marB="0" anchor="b"/>
                </a:tc>
                <a:extLst>
                  <a:ext uri="{0D108BD9-81ED-4DB2-BD59-A6C34878D82A}">
                    <a16:rowId xmlns:a16="http://schemas.microsoft.com/office/drawing/2014/main" val="10000"/>
                  </a:ext>
                </a:extLst>
              </a:tr>
              <a:tr h="370349">
                <a:tc>
                  <a:txBody>
                    <a:bodyPr/>
                    <a:lstStyle/>
                    <a:p>
                      <a:pPr algn="l" fontAlgn="b"/>
                      <a:r>
                        <a:rPr lang="en-US" sz="2000" u="none" strike="noStrike">
                          <a:effectLst/>
                        </a:rPr>
                        <a:t> </a:t>
                      </a:r>
                      <a:endParaRPr lang="en-US" sz="2000" b="0" i="0" u="none" strike="noStrike">
                        <a:solidFill>
                          <a:srgbClr val="000000"/>
                        </a:solidFill>
                        <a:effectLst/>
                        <a:latin typeface="Times New Roman"/>
                        <a:cs typeface="Times New Roman"/>
                      </a:endParaRPr>
                    </a:p>
                  </a:txBody>
                  <a:tcPr marL="12700" marR="12700" marT="12700" marB="0" anchor="b"/>
                </a:tc>
                <a:tc>
                  <a:txBody>
                    <a:bodyPr/>
                    <a:lstStyle/>
                    <a:p>
                      <a:pPr algn="l" fontAlgn="b"/>
                      <a:r>
                        <a:rPr lang="en-US" sz="2000" u="none" strike="noStrike">
                          <a:effectLst/>
                        </a:rPr>
                        <a:t> </a:t>
                      </a:r>
                      <a:endParaRPr lang="en-US" sz="2000" b="0" i="0" u="none" strike="noStrike">
                        <a:solidFill>
                          <a:srgbClr val="000000"/>
                        </a:solidFill>
                        <a:effectLst/>
                        <a:latin typeface="Times New Roman"/>
                        <a:cs typeface="Times New Roman"/>
                      </a:endParaRPr>
                    </a:p>
                  </a:txBody>
                  <a:tcPr marL="12700" marR="12700" marT="12700" marB="0" anchor="b"/>
                </a:tc>
                <a:tc>
                  <a:txBody>
                    <a:bodyPr/>
                    <a:lstStyle/>
                    <a:p>
                      <a:pPr algn="l" fontAlgn="b"/>
                      <a:r>
                        <a:rPr lang="en-US" sz="2000" u="none" strike="noStrike" dirty="0">
                          <a:effectLst/>
                        </a:rPr>
                        <a:t> </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l" fontAlgn="b"/>
                      <a:r>
                        <a:rPr lang="en-US" sz="2000" u="none" strike="noStrike" dirty="0">
                          <a:effectLst/>
                        </a:rPr>
                        <a:t> </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l" fontAlgn="b"/>
                      <a:r>
                        <a:rPr lang="en-US" sz="2000" u="none" strike="noStrike" dirty="0">
                          <a:effectLst/>
                        </a:rPr>
                        <a:t> </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l" fontAlgn="b"/>
                      <a:r>
                        <a:rPr lang="en-US" sz="2000" u="none" strike="noStrike">
                          <a:effectLst/>
                        </a:rPr>
                        <a:t> </a:t>
                      </a:r>
                      <a:endParaRPr lang="en-US" sz="2000" b="0" i="0" u="none" strike="noStrike">
                        <a:solidFill>
                          <a:srgbClr val="000000"/>
                        </a:solidFill>
                        <a:effectLst/>
                        <a:latin typeface="Times New Roman"/>
                        <a:cs typeface="Times New Roman"/>
                      </a:endParaRPr>
                    </a:p>
                  </a:txBody>
                  <a:tcPr marL="12700" marR="12700" marT="12700" marB="0" anchor="b"/>
                </a:tc>
                <a:tc>
                  <a:txBody>
                    <a:bodyPr/>
                    <a:lstStyle/>
                    <a:p>
                      <a:pPr algn="l" fontAlgn="b"/>
                      <a:r>
                        <a:rPr lang="en-US" sz="2000" u="none" strike="noStrike">
                          <a:effectLst/>
                        </a:rPr>
                        <a:t> </a:t>
                      </a:r>
                      <a:endParaRPr lang="en-US" sz="2000" b="0" i="0" u="none" strike="noStrike">
                        <a:solidFill>
                          <a:srgbClr val="000000"/>
                        </a:solidFill>
                        <a:effectLst/>
                        <a:latin typeface="Times New Roman"/>
                        <a:cs typeface="Times New Roman"/>
                      </a:endParaRPr>
                    </a:p>
                  </a:txBody>
                  <a:tcPr marL="12700" marR="12700" marT="12700" marB="0" anchor="b"/>
                </a:tc>
                <a:extLst>
                  <a:ext uri="{0D108BD9-81ED-4DB2-BD59-A6C34878D82A}">
                    <a16:rowId xmlns:a16="http://schemas.microsoft.com/office/drawing/2014/main" val="10001"/>
                  </a:ext>
                </a:extLst>
              </a:tr>
              <a:tr h="370349">
                <a:tc>
                  <a:txBody>
                    <a:bodyPr/>
                    <a:lstStyle/>
                    <a:p>
                      <a:pPr algn="ctr" fontAlgn="b"/>
                      <a:r>
                        <a:rPr lang="en-US" sz="2000" u="none" strike="noStrike">
                          <a:effectLst/>
                        </a:rPr>
                        <a:t>Mean</a:t>
                      </a:r>
                      <a:endParaRPr lang="en-US" sz="2000" b="0" i="0" u="none" strike="noStrike">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6</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7</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b="0" i="0" u="none" strike="noStrike" dirty="0">
                          <a:solidFill>
                            <a:srgbClr val="000000"/>
                          </a:solidFill>
                          <a:effectLst/>
                          <a:latin typeface="Times New Roman"/>
                          <a:cs typeface="Times New Roman"/>
                        </a:rPr>
                        <a:t>2</a:t>
                      </a:r>
                    </a:p>
                  </a:txBody>
                  <a:tcPr marL="12700" marR="12700" marT="12700" marB="0" anchor="b"/>
                </a:tc>
                <a:tc>
                  <a:txBody>
                    <a:bodyPr/>
                    <a:lstStyle/>
                    <a:p>
                      <a:pPr algn="l" fontAlgn="b"/>
                      <a:r>
                        <a:rPr lang="en-US" sz="2000" u="none" strike="noStrike" dirty="0">
                          <a:effectLst/>
                        </a:rPr>
                        <a:t> </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l" fontAlgn="b"/>
                      <a:r>
                        <a:rPr lang="en-US" sz="2000" u="none" strike="noStrike">
                          <a:effectLst/>
                        </a:rPr>
                        <a:t> </a:t>
                      </a:r>
                      <a:endParaRPr lang="en-US" sz="2000" b="0" i="0" u="none" strike="noStrike">
                        <a:solidFill>
                          <a:srgbClr val="000000"/>
                        </a:solidFill>
                        <a:effectLst/>
                        <a:latin typeface="Times New Roman"/>
                        <a:cs typeface="Times New Roman"/>
                      </a:endParaRPr>
                    </a:p>
                  </a:txBody>
                  <a:tcPr marL="12700" marR="12700" marT="12700" marB="0" anchor="b"/>
                </a:tc>
                <a:tc>
                  <a:txBody>
                    <a:bodyPr/>
                    <a:lstStyle/>
                    <a:p>
                      <a:pPr algn="l" fontAlgn="b"/>
                      <a:r>
                        <a:rPr lang="en-US" sz="2000" u="none" strike="noStrike">
                          <a:effectLst/>
                        </a:rPr>
                        <a:t> </a:t>
                      </a:r>
                      <a:endParaRPr lang="en-US" sz="2000" b="0" i="0" u="none" strike="noStrike">
                        <a:solidFill>
                          <a:srgbClr val="000000"/>
                        </a:solidFill>
                        <a:effectLst/>
                        <a:latin typeface="Times New Roman"/>
                        <a:cs typeface="Times New Roman"/>
                      </a:endParaRPr>
                    </a:p>
                  </a:txBody>
                  <a:tcPr marL="12700" marR="12700" marT="12700" marB="0" anchor="b"/>
                </a:tc>
                <a:extLst>
                  <a:ext uri="{0D108BD9-81ED-4DB2-BD59-A6C34878D82A}">
                    <a16:rowId xmlns:a16="http://schemas.microsoft.com/office/drawing/2014/main" val="10002"/>
                  </a:ext>
                </a:extLst>
              </a:tr>
              <a:tr h="370349">
                <a:tc>
                  <a:txBody>
                    <a:bodyPr/>
                    <a:lstStyle/>
                    <a:p>
                      <a:pPr algn="ctr" fontAlgn="b"/>
                      <a:r>
                        <a:rPr lang="en-US" sz="2000" u="none" strike="noStrike" dirty="0" err="1">
                          <a:effectLst/>
                        </a:rPr>
                        <a:t>Σx</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120</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140</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40</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endParaRPr lang="en-US" dirty="0"/>
                    </a:p>
                  </a:txBody>
                  <a:tcPr marL="12700" marR="12700" marT="12700" marB="0" anchor="b"/>
                </a:tc>
                <a:tc>
                  <a:txBody>
                    <a:bodyPr/>
                    <a:lstStyle/>
                    <a:p>
                      <a:endParaRPr lang="en-US" dirty="0"/>
                    </a:p>
                  </a:txBody>
                  <a:tcPr marL="12700" marR="12700" marT="12700" marB="0" anchor="b"/>
                </a:tc>
                <a:tc>
                  <a:txBody>
                    <a:bodyPr/>
                    <a:lstStyle/>
                    <a:p>
                      <a:endParaRPr lang="en-US" dirty="0"/>
                    </a:p>
                  </a:txBody>
                  <a:tcPr marL="12700" marR="12700" marT="12700" marB="0" anchor="b"/>
                </a:tc>
                <a:extLst>
                  <a:ext uri="{0D108BD9-81ED-4DB2-BD59-A6C34878D82A}">
                    <a16:rowId xmlns:a16="http://schemas.microsoft.com/office/drawing/2014/main" val="10003"/>
                  </a:ext>
                </a:extLst>
              </a:tr>
              <a:tr h="370349">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u="none" strike="noStrike" dirty="0" err="1">
                          <a:effectLst/>
                        </a:rPr>
                        <a:t>Σ</a:t>
                      </a:r>
                      <a:r>
                        <a:rPr lang="en-US" sz="2000" u="none" strike="noStrike" dirty="0">
                          <a:effectLst/>
                        </a:rPr>
                        <a:t>(x</a:t>
                      </a:r>
                      <a:r>
                        <a:rPr lang="en-US" sz="2000" u="none" strike="noStrike" baseline="30000" dirty="0">
                          <a:effectLst/>
                        </a:rPr>
                        <a:t>2</a:t>
                      </a:r>
                      <a:r>
                        <a:rPr lang="en-US" sz="2000" u="none" strike="noStrike" baseline="0" dirty="0">
                          <a:effectLst/>
                        </a:rPr>
                        <a:t>) or </a:t>
                      </a:r>
                      <a:r>
                        <a:rPr lang="en-US" sz="2000" u="none" strike="noStrike" dirty="0" err="1">
                          <a:effectLst/>
                        </a:rPr>
                        <a:t>Σ</a:t>
                      </a:r>
                      <a:r>
                        <a:rPr lang="en-US" sz="2000" u="none" strike="noStrike" dirty="0">
                          <a:effectLst/>
                        </a:rPr>
                        <a:t>(x*y</a:t>
                      </a:r>
                      <a:r>
                        <a:rPr lang="en-US" sz="2000" u="none" strike="noStrike" baseline="0" dirty="0">
                          <a:effectLst/>
                        </a:rPr>
                        <a:t>) </a:t>
                      </a:r>
                      <a:endParaRPr lang="en-US" sz="2000" b="0" i="0" u="none" strike="noStrike" baseline="0"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840</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1056</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112</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881</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235</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290</a:t>
                      </a:r>
                      <a:endParaRPr lang="en-US" sz="2000" b="0" i="0" u="none" strike="noStrike" dirty="0">
                        <a:solidFill>
                          <a:srgbClr val="000000"/>
                        </a:solidFill>
                        <a:effectLst/>
                        <a:latin typeface="Times New Roman"/>
                        <a:cs typeface="Times New Roman"/>
                      </a:endParaRPr>
                    </a:p>
                  </a:txBody>
                  <a:tcPr marL="12700" marR="12700" marT="12700" marB="0" anchor="b"/>
                </a:tc>
                <a:extLst>
                  <a:ext uri="{0D108BD9-81ED-4DB2-BD59-A6C34878D82A}">
                    <a16:rowId xmlns:a16="http://schemas.microsoft.com/office/drawing/2014/main" val="10004"/>
                  </a:ext>
                </a:extLst>
              </a:tr>
              <a:tr h="370349">
                <a:tc>
                  <a:txBody>
                    <a:bodyPr/>
                    <a:lstStyle/>
                    <a:p>
                      <a:pPr algn="ctr" fontAlgn="b"/>
                      <a:r>
                        <a:rPr lang="en-US" sz="2000" u="none" strike="noStrike" dirty="0">
                          <a:effectLst/>
                        </a:rPr>
                        <a:t>[(</a:t>
                      </a:r>
                      <a:r>
                        <a:rPr lang="en-US" sz="2000" u="none" strike="noStrike" dirty="0" err="1">
                          <a:effectLst/>
                        </a:rPr>
                        <a:t>Σx</a:t>
                      </a:r>
                      <a:r>
                        <a:rPr lang="en-US" sz="2000" u="none" strike="noStrike" baseline="0" dirty="0">
                          <a:effectLst/>
                        </a:rPr>
                        <a:t>)</a:t>
                      </a:r>
                      <a:r>
                        <a:rPr lang="en-US" sz="2000" u="none" strike="noStrike" baseline="30000" dirty="0">
                          <a:effectLst/>
                        </a:rPr>
                        <a:t>2]</a:t>
                      </a:r>
                      <a:r>
                        <a:rPr lang="en-US" sz="2000" u="none" strike="noStrike" baseline="0" dirty="0">
                          <a:effectLst/>
                        </a:rPr>
                        <a:t>/n or</a:t>
                      </a:r>
                    </a:p>
                    <a:p>
                      <a:pPr algn="ctr" fontAlgn="b"/>
                      <a:r>
                        <a:rPr lang="en-US" sz="2000" u="none" strike="noStrike" dirty="0">
                          <a:effectLst/>
                        </a:rPr>
                        <a:t>(</a:t>
                      </a:r>
                      <a:r>
                        <a:rPr lang="en-US" sz="2000" u="none" strike="noStrike" dirty="0" err="1">
                          <a:effectLst/>
                        </a:rPr>
                        <a:t>Σx</a:t>
                      </a:r>
                      <a:r>
                        <a:rPr lang="en-US" sz="2000" u="none" strike="noStrike" baseline="0" dirty="0">
                          <a:effectLst/>
                        </a:rPr>
                        <a:t>)(</a:t>
                      </a:r>
                      <a:r>
                        <a:rPr lang="en-US" sz="2000" u="none" strike="noStrike" dirty="0" err="1">
                          <a:effectLst/>
                        </a:rPr>
                        <a:t>Σy</a:t>
                      </a:r>
                      <a:r>
                        <a:rPr lang="en-US" sz="2000" u="none" strike="noStrike" baseline="0" dirty="0">
                          <a:effectLst/>
                        </a:rPr>
                        <a:t>) / n</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b="0" i="0" u="none" strike="noStrike" dirty="0">
                          <a:solidFill>
                            <a:schemeClr val="tx1"/>
                          </a:solidFill>
                          <a:effectLst/>
                          <a:latin typeface="Times New Roman"/>
                          <a:cs typeface="Times New Roman"/>
                        </a:rPr>
                        <a:t>720</a:t>
                      </a:r>
                    </a:p>
                  </a:txBody>
                  <a:tcPr marL="12700" marR="12700" marT="12700" marB="0" anchor="b"/>
                </a:tc>
                <a:tc>
                  <a:txBody>
                    <a:bodyPr/>
                    <a:lstStyle/>
                    <a:p>
                      <a:pPr algn="r" fontAlgn="b"/>
                      <a:r>
                        <a:rPr lang="en-US" sz="2000" b="0" i="0" u="none" strike="noStrike" dirty="0">
                          <a:solidFill>
                            <a:schemeClr val="tx1"/>
                          </a:solidFill>
                          <a:effectLst/>
                          <a:latin typeface="Times New Roman"/>
                          <a:cs typeface="Times New Roman"/>
                        </a:rPr>
                        <a:t>980</a:t>
                      </a:r>
                    </a:p>
                  </a:txBody>
                  <a:tcPr marL="12700" marR="12700" marT="12700" marB="0" anchor="b"/>
                </a:tc>
                <a:tc>
                  <a:txBody>
                    <a:bodyPr/>
                    <a:lstStyle/>
                    <a:p>
                      <a:pPr algn="r" fontAlgn="b"/>
                      <a:r>
                        <a:rPr lang="en-US" sz="2000" b="0" i="0" u="none" strike="noStrike" dirty="0">
                          <a:solidFill>
                            <a:schemeClr val="tx1"/>
                          </a:solidFill>
                          <a:effectLst/>
                          <a:latin typeface="Times New Roman"/>
                          <a:cs typeface="Times New Roman"/>
                        </a:rPr>
                        <a:t>80</a:t>
                      </a:r>
                    </a:p>
                  </a:txBody>
                  <a:tcPr marL="12700" marR="12700" marT="12700" marB="0" anchor="b"/>
                </a:tc>
                <a:tc>
                  <a:txBody>
                    <a:bodyPr/>
                    <a:lstStyle/>
                    <a:p>
                      <a:pPr algn="r" fontAlgn="b"/>
                      <a:r>
                        <a:rPr lang="en-US" sz="2000" b="0" i="0" u="none" strike="noStrike" noProof="0" dirty="0">
                          <a:solidFill>
                            <a:schemeClr val="tx1"/>
                          </a:solidFill>
                          <a:effectLst/>
                          <a:latin typeface="Times New Roman"/>
                          <a:cs typeface="Times New Roman"/>
                        </a:rPr>
                        <a:t>840</a:t>
                      </a:r>
                    </a:p>
                  </a:txBody>
                  <a:tcPr marL="12700" marR="12700" marT="12700" marB="0" anchor="b"/>
                </a:tc>
                <a:tc>
                  <a:txBody>
                    <a:bodyPr/>
                    <a:lstStyle/>
                    <a:p>
                      <a:pPr algn="r" fontAlgn="b"/>
                      <a:r>
                        <a:rPr lang="en-US" sz="2000" b="0" i="0" u="none" strike="noStrike" dirty="0">
                          <a:solidFill>
                            <a:schemeClr val="tx1"/>
                          </a:solidFill>
                          <a:effectLst/>
                          <a:latin typeface="Times New Roman"/>
                          <a:cs typeface="Times New Roman"/>
                        </a:rPr>
                        <a:t>240</a:t>
                      </a:r>
                    </a:p>
                  </a:txBody>
                  <a:tcPr marL="12700" marR="12700" marT="12700" marB="0" anchor="b"/>
                </a:tc>
                <a:tc>
                  <a:txBody>
                    <a:bodyPr/>
                    <a:lstStyle/>
                    <a:p>
                      <a:pPr algn="r" fontAlgn="b"/>
                      <a:r>
                        <a:rPr lang="en-US" sz="2000" b="0" i="0" u="none" strike="noStrike" dirty="0">
                          <a:solidFill>
                            <a:schemeClr val="tx1"/>
                          </a:solidFill>
                          <a:effectLst/>
                          <a:latin typeface="Times New Roman"/>
                          <a:cs typeface="Times New Roman"/>
                        </a:rPr>
                        <a:t>280</a:t>
                      </a:r>
                    </a:p>
                  </a:txBody>
                  <a:tcPr marL="12700" marR="12700" marT="12700" marB="0" anchor="b"/>
                </a:tc>
                <a:extLst>
                  <a:ext uri="{0D108BD9-81ED-4DB2-BD59-A6C34878D82A}">
                    <a16:rowId xmlns:a16="http://schemas.microsoft.com/office/drawing/2014/main" val="10005"/>
                  </a:ext>
                </a:extLst>
              </a:tr>
              <a:tr h="725884">
                <a:tc>
                  <a:txBody>
                    <a:bodyPr/>
                    <a:lstStyle/>
                    <a:p>
                      <a:pPr algn="ctr" fontAlgn="b"/>
                      <a:r>
                        <a:rPr lang="en-US" sz="2000" u="none" strike="noStrike" dirty="0">
                          <a:effectLst/>
                        </a:rPr>
                        <a:t>SS or SP</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b="0" i="0" u="none" strike="noStrike" dirty="0">
                          <a:solidFill>
                            <a:schemeClr val="tx1"/>
                          </a:solidFill>
                          <a:effectLst/>
                          <a:latin typeface="Times New Roman"/>
                          <a:cs typeface="Times New Roman"/>
                        </a:rPr>
                        <a:t>120</a:t>
                      </a:r>
                    </a:p>
                  </a:txBody>
                  <a:tcPr marL="12700" marR="12700" marT="12700" marB="0" anchor="b"/>
                </a:tc>
                <a:tc>
                  <a:txBody>
                    <a:bodyPr/>
                    <a:lstStyle/>
                    <a:p>
                      <a:pPr algn="r" fontAlgn="b"/>
                      <a:r>
                        <a:rPr lang="en-US" sz="2000" b="0" i="0" u="none" strike="noStrike" dirty="0">
                          <a:solidFill>
                            <a:schemeClr val="tx1"/>
                          </a:solidFill>
                          <a:effectLst/>
                          <a:latin typeface="Times New Roman"/>
                          <a:cs typeface="Times New Roman"/>
                        </a:rPr>
                        <a:t>76</a:t>
                      </a:r>
                    </a:p>
                  </a:txBody>
                  <a:tcPr marL="12700" marR="12700" marT="12700" marB="0" anchor="b"/>
                </a:tc>
                <a:tc>
                  <a:txBody>
                    <a:bodyPr/>
                    <a:lstStyle/>
                    <a:p>
                      <a:pPr algn="r" fontAlgn="b"/>
                      <a:r>
                        <a:rPr lang="en-US" sz="2000" b="0" i="0" u="none" strike="noStrike" dirty="0">
                          <a:solidFill>
                            <a:schemeClr val="tx1"/>
                          </a:solidFill>
                          <a:effectLst/>
                          <a:latin typeface="Times New Roman"/>
                          <a:cs typeface="Times New Roman"/>
                        </a:rPr>
                        <a:t>32</a:t>
                      </a:r>
                    </a:p>
                  </a:txBody>
                  <a:tcPr marL="12700" marR="12700" marT="12700" marB="0" anchor="b"/>
                </a:tc>
                <a:tc>
                  <a:txBody>
                    <a:bodyPr/>
                    <a:lstStyle/>
                    <a:p>
                      <a:pPr algn="r" fontAlgn="b"/>
                      <a:r>
                        <a:rPr lang="en-US" sz="2000" b="0" i="0" u="none" strike="noStrike" dirty="0">
                          <a:solidFill>
                            <a:schemeClr val="tx1"/>
                          </a:solidFill>
                          <a:effectLst/>
                          <a:latin typeface="Times New Roman"/>
                          <a:cs typeface="Times New Roman"/>
                        </a:rPr>
                        <a:t>41</a:t>
                      </a:r>
                    </a:p>
                  </a:txBody>
                  <a:tcPr marL="12700" marR="12700" marT="12700" marB="0" anchor="b"/>
                </a:tc>
                <a:tc>
                  <a:txBody>
                    <a:bodyPr/>
                    <a:lstStyle/>
                    <a:p>
                      <a:pPr algn="r" fontAlgn="b"/>
                      <a:r>
                        <a:rPr lang="en-US" sz="2000" b="0" i="0" u="none" strike="noStrike" dirty="0">
                          <a:solidFill>
                            <a:schemeClr val="tx1"/>
                          </a:solidFill>
                          <a:effectLst/>
                          <a:latin typeface="Times New Roman"/>
                          <a:cs typeface="Times New Roman"/>
                        </a:rPr>
                        <a:t>-5</a:t>
                      </a:r>
                    </a:p>
                  </a:txBody>
                  <a:tcPr marL="12700" marR="12700" marT="12700" marB="0" anchor="b"/>
                </a:tc>
                <a:tc>
                  <a:txBody>
                    <a:bodyPr/>
                    <a:lstStyle/>
                    <a:p>
                      <a:pPr algn="r" fontAlgn="b"/>
                      <a:r>
                        <a:rPr lang="en-US" sz="2000" b="0" i="0" u="none" strike="noStrike" dirty="0">
                          <a:solidFill>
                            <a:schemeClr val="tx1"/>
                          </a:solidFill>
                          <a:effectLst/>
                          <a:latin typeface="Times New Roman"/>
                          <a:cs typeface="Times New Roman"/>
                        </a:rPr>
                        <a:t>10</a:t>
                      </a:r>
                    </a:p>
                  </a:txBody>
                  <a:tcPr marL="12700" marR="12700" marT="12700" marB="0" anchor="b"/>
                </a:tc>
                <a:extLst>
                  <a:ext uri="{0D108BD9-81ED-4DB2-BD59-A6C34878D82A}">
                    <a16:rowId xmlns:a16="http://schemas.microsoft.com/office/drawing/2014/main" val="1732466030"/>
                  </a:ext>
                </a:extLst>
              </a:tr>
            </a:tbl>
          </a:graphicData>
        </a:graphic>
      </p:graphicFrame>
    </p:spTree>
    <p:extLst>
      <p:ext uri="{BB962C8B-B14F-4D97-AF65-F5344CB8AC3E}">
        <p14:creationId xmlns:p14="http://schemas.microsoft.com/office/powerpoint/2010/main" val="1306236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F53771-BE49-DD4D-F57D-E638F4AF818E}"/>
              </a:ext>
            </a:extLst>
          </p:cNvPr>
          <p:cNvSpPr>
            <a:spLocks noGrp="1"/>
          </p:cNvSpPr>
          <p:nvPr>
            <p:ph type="title"/>
          </p:nvPr>
        </p:nvSpPr>
        <p:spPr>
          <a:xfrm>
            <a:off x="2362200" y="114300"/>
            <a:ext cx="4419600" cy="1143000"/>
          </a:xfrm>
        </p:spPr>
        <p:txBody>
          <a:bodyPr>
            <a:normAutofit/>
          </a:bodyPr>
          <a:lstStyle/>
          <a:p>
            <a:pPr algn="ctr"/>
            <a:r>
              <a:rPr lang="en-US" sz="3600" dirty="0"/>
              <a:t>Childhood Memories</a:t>
            </a:r>
          </a:p>
        </p:txBody>
      </p:sp>
      <p:graphicFrame>
        <p:nvGraphicFramePr>
          <p:cNvPr id="15" name="Table 14">
            <a:extLst>
              <a:ext uri="{FF2B5EF4-FFF2-40B4-BE49-F238E27FC236}">
                <a16:creationId xmlns:a16="http://schemas.microsoft.com/office/drawing/2014/main" id="{7166B8A5-5B76-01BC-6367-EEC15CDFBCA9}"/>
              </a:ext>
            </a:extLst>
          </p:cNvPr>
          <p:cNvGraphicFramePr>
            <a:graphicFrameLocks noGrp="1"/>
          </p:cNvGraphicFramePr>
          <p:nvPr/>
        </p:nvGraphicFramePr>
        <p:xfrm>
          <a:off x="666437" y="770998"/>
          <a:ext cx="8343272" cy="4162951"/>
        </p:xfrm>
        <a:graphic>
          <a:graphicData uri="http://schemas.openxmlformats.org/drawingml/2006/table">
            <a:tbl>
              <a:tblPr firstRow="1" firstCol="1">
                <a:tableStyleId>{775DCB02-9BB8-47FD-8907-85C794F793BA}</a:tableStyleId>
              </a:tblPr>
              <a:tblGrid>
                <a:gridCol w="1332872">
                  <a:extLst>
                    <a:ext uri="{9D8B030D-6E8A-4147-A177-3AD203B41FA5}">
                      <a16:colId xmlns:a16="http://schemas.microsoft.com/office/drawing/2014/main" val="20000"/>
                    </a:ext>
                  </a:extLst>
                </a:gridCol>
                <a:gridCol w="1050920">
                  <a:extLst>
                    <a:ext uri="{9D8B030D-6E8A-4147-A177-3AD203B41FA5}">
                      <a16:colId xmlns:a16="http://schemas.microsoft.com/office/drawing/2014/main" val="20001"/>
                    </a:ext>
                  </a:extLst>
                </a:gridCol>
                <a:gridCol w="1191896">
                  <a:extLst>
                    <a:ext uri="{9D8B030D-6E8A-4147-A177-3AD203B41FA5}">
                      <a16:colId xmlns:a16="http://schemas.microsoft.com/office/drawing/2014/main" val="20002"/>
                    </a:ext>
                  </a:extLst>
                </a:gridCol>
                <a:gridCol w="1191896">
                  <a:extLst>
                    <a:ext uri="{9D8B030D-6E8A-4147-A177-3AD203B41FA5}">
                      <a16:colId xmlns:a16="http://schemas.microsoft.com/office/drawing/2014/main" val="20003"/>
                    </a:ext>
                  </a:extLst>
                </a:gridCol>
                <a:gridCol w="1191896">
                  <a:extLst>
                    <a:ext uri="{9D8B030D-6E8A-4147-A177-3AD203B41FA5}">
                      <a16:colId xmlns:a16="http://schemas.microsoft.com/office/drawing/2014/main" val="20004"/>
                    </a:ext>
                  </a:extLst>
                </a:gridCol>
                <a:gridCol w="1191896">
                  <a:extLst>
                    <a:ext uri="{9D8B030D-6E8A-4147-A177-3AD203B41FA5}">
                      <a16:colId xmlns:a16="http://schemas.microsoft.com/office/drawing/2014/main" val="20005"/>
                    </a:ext>
                  </a:extLst>
                </a:gridCol>
                <a:gridCol w="1191896">
                  <a:extLst>
                    <a:ext uri="{9D8B030D-6E8A-4147-A177-3AD203B41FA5}">
                      <a16:colId xmlns:a16="http://schemas.microsoft.com/office/drawing/2014/main" val="20006"/>
                    </a:ext>
                  </a:extLst>
                </a:gridCol>
              </a:tblGrid>
              <a:tr h="1081420">
                <a:tc>
                  <a:txBody>
                    <a:bodyPr/>
                    <a:lstStyle/>
                    <a:p>
                      <a:pPr algn="ctr" fontAlgn="b"/>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ctr" fontAlgn="b"/>
                      <a:r>
                        <a:rPr lang="en-US" sz="2000" u="none" strike="noStrike" dirty="0">
                          <a:effectLst/>
                        </a:rPr>
                        <a:t>Y Memory</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ctr" fontAlgn="b"/>
                      <a:r>
                        <a:rPr lang="en-US" sz="2000" u="none" strike="noStrike" dirty="0">
                          <a:effectLst/>
                        </a:rPr>
                        <a:t>X1 </a:t>
                      </a:r>
                    </a:p>
                    <a:p>
                      <a:pPr algn="ctr" fontAlgn="b"/>
                      <a:r>
                        <a:rPr lang="en-US" sz="2000" u="none" strike="noStrike" dirty="0">
                          <a:effectLst/>
                        </a:rPr>
                        <a:t>Vocab</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ctr" fontAlgn="b"/>
                      <a:r>
                        <a:rPr lang="en-US" sz="2000" u="none" strike="noStrike" dirty="0">
                          <a:effectLst/>
                        </a:rPr>
                        <a:t>X2 Repetition</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ctr" fontAlgn="b"/>
                      <a:r>
                        <a:rPr lang="en-US" sz="2000" u="none" strike="noStrike" dirty="0">
                          <a:effectLst/>
                        </a:rPr>
                        <a:t>X1Y</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ctr" fontAlgn="b"/>
                      <a:r>
                        <a:rPr lang="en-US" sz="2000" u="none" strike="noStrike" dirty="0">
                          <a:effectLst/>
                        </a:rPr>
                        <a:t>X2Y</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ctr" fontAlgn="b"/>
                      <a:r>
                        <a:rPr lang="en-US" sz="2000" u="none" strike="noStrike" dirty="0">
                          <a:effectLst/>
                        </a:rPr>
                        <a:t>X1X2</a:t>
                      </a:r>
                      <a:endParaRPr lang="en-US" sz="2000" b="0" i="0" u="none" strike="noStrike" dirty="0">
                        <a:solidFill>
                          <a:srgbClr val="000000"/>
                        </a:solidFill>
                        <a:effectLst/>
                        <a:latin typeface="Times New Roman"/>
                        <a:cs typeface="Times New Roman"/>
                      </a:endParaRPr>
                    </a:p>
                  </a:txBody>
                  <a:tcPr marL="12700" marR="12700" marT="12700" marB="0" anchor="b"/>
                </a:tc>
                <a:extLst>
                  <a:ext uri="{0D108BD9-81ED-4DB2-BD59-A6C34878D82A}">
                    <a16:rowId xmlns:a16="http://schemas.microsoft.com/office/drawing/2014/main" val="10000"/>
                  </a:ext>
                </a:extLst>
              </a:tr>
              <a:tr h="370349">
                <a:tc>
                  <a:txBody>
                    <a:bodyPr/>
                    <a:lstStyle/>
                    <a:p>
                      <a:pPr algn="l" fontAlgn="b"/>
                      <a:r>
                        <a:rPr lang="en-US" sz="2000" u="none" strike="noStrike">
                          <a:effectLst/>
                        </a:rPr>
                        <a:t> </a:t>
                      </a:r>
                      <a:endParaRPr lang="en-US" sz="2000" b="0" i="0" u="none" strike="noStrike">
                        <a:solidFill>
                          <a:srgbClr val="000000"/>
                        </a:solidFill>
                        <a:effectLst/>
                        <a:latin typeface="Times New Roman"/>
                        <a:cs typeface="Times New Roman"/>
                      </a:endParaRPr>
                    </a:p>
                  </a:txBody>
                  <a:tcPr marL="12700" marR="12700" marT="12700" marB="0" anchor="b"/>
                </a:tc>
                <a:tc>
                  <a:txBody>
                    <a:bodyPr/>
                    <a:lstStyle/>
                    <a:p>
                      <a:pPr algn="l" fontAlgn="b"/>
                      <a:r>
                        <a:rPr lang="en-US" sz="2000" u="none" strike="noStrike">
                          <a:effectLst/>
                        </a:rPr>
                        <a:t> </a:t>
                      </a:r>
                      <a:endParaRPr lang="en-US" sz="2000" b="0" i="0" u="none" strike="noStrike">
                        <a:solidFill>
                          <a:srgbClr val="000000"/>
                        </a:solidFill>
                        <a:effectLst/>
                        <a:latin typeface="Times New Roman"/>
                        <a:cs typeface="Times New Roman"/>
                      </a:endParaRPr>
                    </a:p>
                  </a:txBody>
                  <a:tcPr marL="12700" marR="12700" marT="12700" marB="0" anchor="b"/>
                </a:tc>
                <a:tc>
                  <a:txBody>
                    <a:bodyPr/>
                    <a:lstStyle/>
                    <a:p>
                      <a:pPr algn="l" fontAlgn="b"/>
                      <a:r>
                        <a:rPr lang="en-US" sz="2000" u="none" strike="noStrike" dirty="0">
                          <a:effectLst/>
                        </a:rPr>
                        <a:t> </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l" fontAlgn="b"/>
                      <a:r>
                        <a:rPr lang="en-US" sz="2000" u="none" strike="noStrike" dirty="0">
                          <a:effectLst/>
                        </a:rPr>
                        <a:t> </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l" fontAlgn="b"/>
                      <a:r>
                        <a:rPr lang="en-US" sz="2000" u="none" strike="noStrike" dirty="0">
                          <a:effectLst/>
                        </a:rPr>
                        <a:t> </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l" fontAlgn="b"/>
                      <a:r>
                        <a:rPr lang="en-US" sz="2000" u="none" strike="noStrike">
                          <a:effectLst/>
                        </a:rPr>
                        <a:t> </a:t>
                      </a:r>
                      <a:endParaRPr lang="en-US" sz="2000" b="0" i="0" u="none" strike="noStrike">
                        <a:solidFill>
                          <a:srgbClr val="000000"/>
                        </a:solidFill>
                        <a:effectLst/>
                        <a:latin typeface="Times New Roman"/>
                        <a:cs typeface="Times New Roman"/>
                      </a:endParaRPr>
                    </a:p>
                  </a:txBody>
                  <a:tcPr marL="12700" marR="12700" marT="12700" marB="0" anchor="b"/>
                </a:tc>
                <a:tc>
                  <a:txBody>
                    <a:bodyPr/>
                    <a:lstStyle/>
                    <a:p>
                      <a:pPr algn="l" fontAlgn="b"/>
                      <a:r>
                        <a:rPr lang="en-US" sz="2000" u="none" strike="noStrike">
                          <a:effectLst/>
                        </a:rPr>
                        <a:t> </a:t>
                      </a:r>
                      <a:endParaRPr lang="en-US" sz="2000" b="0" i="0" u="none" strike="noStrike">
                        <a:solidFill>
                          <a:srgbClr val="000000"/>
                        </a:solidFill>
                        <a:effectLst/>
                        <a:latin typeface="Times New Roman"/>
                        <a:cs typeface="Times New Roman"/>
                      </a:endParaRPr>
                    </a:p>
                  </a:txBody>
                  <a:tcPr marL="12700" marR="12700" marT="12700" marB="0" anchor="b"/>
                </a:tc>
                <a:extLst>
                  <a:ext uri="{0D108BD9-81ED-4DB2-BD59-A6C34878D82A}">
                    <a16:rowId xmlns:a16="http://schemas.microsoft.com/office/drawing/2014/main" val="10001"/>
                  </a:ext>
                </a:extLst>
              </a:tr>
              <a:tr h="370349">
                <a:tc>
                  <a:txBody>
                    <a:bodyPr/>
                    <a:lstStyle/>
                    <a:p>
                      <a:pPr algn="ctr" fontAlgn="b"/>
                      <a:r>
                        <a:rPr lang="en-US" sz="2000" u="none" strike="noStrike">
                          <a:effectLst/>
                        </a:rPr>
                        <a:t>Mean</a:t>
                      </a:r>
                      <a:endParaRPr lang="en-US" sz="2000" b="0" i="0" u="none" strike="noStrike">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6</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7</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b="0" i="0" u="none" strike="noStrike" dirty="0">
                          <a:solidFill>
                            <a:srgbClr val="000000"/>
                          </a:solidFill>
                          <a:effectLst/>
                          <a:latin typeface="Times New Roman"/>
                          <a:cs typeface="Times New Roman"/>
                        </a:rPr>
                        <a:t>2</a:t>
                      </a:r>
                    </a:p>
                  </a:txBody>
                  <a:tcPr marL="12700" marR="12700" marT="12700" marB="0" anchor="b"/>
                </a:tc>
                <a:tc>
                  <a:txBody>
                    <a:bodyPr/>
                    <a:lstStyle/>
                    <a:p>
                      <a:pPr algn="l" fontAlgn="b"/>
                      <a:r>
                        <a:rPr lang="en-US" sz="2000" u="none" strike="noStrike" dirty="0">
                          <a:effectLst/>
                        </a:rPr>
                        <a:t> </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l" fontAlgn="b"/>
                      <a:r>
                        <a:rPr lang="en-US" sz="2000" u="none" strike="noStrike">
                          <a:effectLst/>
                        </a:rPr>
                        <a:t> </a:t>
                      </a:r>
                      <a:endParaRPr lang="en-US" sz="2000" b="0" i="0" u="none" strike="noStrike">
                        <a:solidFill>
                          <a:srgbClr val="000000"/>
                        </a:solidFill>
                        <a:effectLst/>
                        <a:latin typeface="Times New Roman"/>
                        <a:cs typeface="Times New Roman"/>
                      </a:endParaRPr>
                    </a:p>
                  </a:txBody>
                  <a:tcPr marL="12700" marR="12700" marT="12700" marB="0" anchor="b"/>
                </a:tc>
                <a:tc>
                  <a:txBody>
                    <a:bodyPr/>
                    <a:lstStyle/>
                    <a:p>
                      <a:pPr algn="l" fontAlgn="b"/>
                      <a:r>
                        <a:rPr lang="en-US" sz="2000" u="none" strike="noStrike">
                          <a:effectLst/>
                        </a:rPr>
                        <a:t> </a:t>
                      </a:r>
                      <a:endParaRPr lang="en-US" sz="2000" b="0" i="0" u="none" strike="noStrike">
                        <a:solidFill>
                          <a:srgbClr val="000000"/>
                        </a:solidFill>
                        <a:effectLst/>
                        <a:latin typeface="Times New Roman"/>
                        <a:cs typeface="Times New Roman"/>
                      </a:endParaRPr>
                    </a:p>
                  </a:txBody>
                  <a:tcPr marL="12700" marR="12700" marT="12700" marB="0" anchor="b"/>
                </a:tc>
                <a:extLst>
                  <a:ext uri="{0D108BD9-81ED-4DB2-BD59-A6C34878D82A}">
                    <a16:rowId xmlns:a16="http://schemas.microsoft.com/office/drawing/2014/main" val="10002"/>
                  </a:ext>
                </a:extLst>
              </a:tr>
              <a:tr h="370349">
                <a:tc>
                  <a:txBody>
                    <a:bodyPr/>
                    <a:lstStyle/>
                    <a:p>
                      <a:pPr algn="ctr" fontAlgn="b"/>
                      <a:r>
                        <a:rPr lang="en-US" sz="2000" u="none" strike="noStrike" dirty="0" err="1">
                          <a:effectLst/>
                        </a:rPr>
                        <a:t>Σx</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120</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140</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40</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endParaRPr lang="en-US" dirty="0"/>
                    </a:p>
                  </a:txBody>
                  <a:tcPr marL="12700" marR="12700" marT="12700" marB="0" anchor="b"/>
                </a:tc>
                <a:tc>
                  <a:txBody>
                    <a:bodyPr/>
                    <a:lstStyle/>
                    <a:p>
                      <a:endParaRPr lang="en-US" dirty="0"/>
                    </a:p>
                  </a:txBody>
                  <a:tcPr marL="12700" marR="12700" marT="12700" marB="0" anchor="b"/>
                </a:tc>
                <a:tc>
                  <a:txBody>
                    <a:bodyPr/>
                    <a:lstStyle/>
                    <a:p>
                      <a:endParaRPr lang="en-US" dirty="0"/>
                    </a:p>
                  </a:txBody>
                  <a:tcPr marL="12700" marR="12700" marT="12700" marB="0" anchor="b"/>
                </a:tc>
                <a:extLst>
                  <a:ext uri="{0D108BD9-81ED-4DB2-BD59-A6C34878D82A}">
                    <a16:rowId xmlns:a16="http://schemas.microsoft.com/office/drawing/2014/main" val="10003"/>
                  </a:ext>
                </a:extLst>
              </a:tr>
              <a:tr h="370349">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u="none" strike="noStrike" dirty="0" err="1">
                          <a:effectLst/>
                        </a:rPr>
                        <a:t>Σ</a:t>
                      </a:r>
                      <a:r>
                        <a:rPr lang="en-US" sz="2000" u="none" strike="noStrike" dirty="0">
                          <a:effectLst/>
                        </a:rPr>
                        <a:t>(x</a:t>
                      </a:r>
                      <a:r>
                        <a:rPr lang="en-US" sz="2000" u="none" strike="noStrike" baseline="30000" dirty="0">
                          <a:effectLst/>
                        </a:rPr>
                        <a:t>2</a:t>
                      </a:r>
                      <a:r>
                        <a:rPr lang="en-US" sz="2000" u="none" strike="noStrike" baseline="0" dirty="0">
                          <a:effectLst/>
                        </a:rPr>
                        <a:t>) or </a:t>
                      </a:r>
                      <a:r>
                        <a:rPr lang="en-US" sz="2000" u="none" strike="noStrike" dirty="0" err="1">
                          <a:effectLst/>
                        </a:rPr>
                        <a:t>Σ</a:t>
                      </a:r>
                      <a:r>
                        <a:rPr lang="en-US" sz="2000" u="none" strike="noStrike" dirty="0">
                          <a:effectLst/>
                        </a:rPr>
                        <a:t>(x*y</a:t>
                      </a:r>
                      <a:r>
                        <a:rPr lang="en-US" sz="2000" u="none" strike="noStrike" baseline="0" dirty="0">
                          <a:effectLst/>
                        </a:rPr>
                        <a:t>) </a:t>
                      </a:r>
                      <a:endParaRPr lang="en-US" sz="2000" b="0" i="0" u="none" strike="noStrike" baseline="0"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840</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1056</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112</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881</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235</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290</a:t>
                      </a:r>
                      <a:endParaRPr lang="en-US" sz="2000" b="0" i="0" u="none" strike="noStrike" dirty="0">
                        <a:solidFill>
                          <a:srgbClr val="000000"/>
                        </a:solidFill>
                        <a:effectLst/>
                        <a:latin typeface="Times New Roman"/>
                        <a:cs typeface="Times New Roman"/>
                      </a:endParaRPr>
                    </a:p>
                  </a:txBody>
                  <a:tcPr marL="12700" marR="12700" marT="12700" marB="0" anchor="b"/>
                </a:tc>
                <a:extLst>
                  <a:ext uri="{0D108BD9-81ED-4DB2-BD59-A6C34878D82A}">
                    <a16:rowId xmlns:a16="http://schemas.microsoft.com/office/drawing/2014/main" val="10004"/>
                  </a:ext>
                </a:extLst>
              </a:tr>
              <a:tr h="370349">
                <a:tc>
                  <a:txBody>
                    <a:bodyPr/>
                    <a:lstStyle/>
                    <a:p>
                      <a:pPr algn="ctr" fontAlgn="b"/>
                      <a:r>
                        <a:rPr lang="en-US" sz="2000" u="none" strike="noStrike" dirty="0">
                          <a:effectLst/>
                        </a:rPr>
                        <a:t>[(</a:t>
                      </a:r>
                      <a:r>
                        <a:rPr lang="en-US" sz="2000" u="none" strike="noStrike" dirty="0" err="1">
                          <a:effectLst/>
                        </a:rPr>
                        <a:t>Σx</a:t>
                      </a:r>
                      <a:r>
                        <a:rPr lang="en-US" sz="2000" u="none" strike="noStrike" baseline="0" dirty="0">
                          <a:effectLst/>
                        </a:rPr>
                        <a:t>)</a:t>
                      </a:r>
                      <a:r>
                        <a:rPr lang="en-US" sz="2000" u="none" strike="noStrike" baseline="30000" dirty="0">
                          <a:effectLst/>
                        </a:rPr>
                        <a:t>2]</a:t>
                      </a:r>
                      <a:r>
                        <a:rPr lang="en-US" sz="2000" u="none" strike="noStrike" baseline="0" dirty="0">
                          <a:effectLst/>
                        </a:rPr>
                        <a:t>/n or</a:t>
                      </a:r>
                    </a:p>
                    <a:p>
                      <a:pPr algn="ctr" fontAlgn="b"/>
                      <a:r>
                        <a:rPr lang="en-US" sz="2000" u="none" strike="noStrike" dirty="0">
                          <a:effectLst/>
                        </a:rPr>
                        <a:t>(</a:t>
                      </a:r>
                      <a:r>
                        <a:rPr lang="en-US" sz="2000" u="none" strike="noStrike" dirty="0" err="1">
                          <a:effectLst/>
                        </a:rPr>
                        <a:t>Σx</a:t>
                      </a:r>
                      <a:r>
                        <a:rPr lang="en-US" sz="2000" u="none" strike="noStrike" baseline="0" dirty="0">
                          <a:effectLst/>
                        </a:rPr>
                        <a:t>)(</a:t>
                      </a:r>
                      <a:r>
                        <a:rPr lang="en-US" sz="2000" u="none" strike="noStrike" dirty="0" err="1">
                          <a:effectLst/>
                        </a:rPr>
                        <a:t>Σy</a:t>
                      </a:r>
                      <a:r>
                        <a:rPr lang="en-US" sz="2000" u="none" strike="noStrike" baseline="0" dirty="0">
                          <a:effectLst/>
                        </a:rPr>
                        <a:t>) / n</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b="0" i="0" u="none" strike="noStrike" dirty="0">
                          <a:solidFill>
                            <a:schemeClr val="tx1"/>
                          </a:solidFill>
                          <a:effectLst/>
                          <a:latin typeface="Times New Roman"/>
                          <a:cs typeface="Times New Roman"/>
                        </a:rPr>
                        <a:t>720</a:t>
                      </a:r>
                    </a:p>
                  </a:txBody>
                  <a:tcPr marL="12700" marR="12700" marT="12700" marB="0" anchor="b"/>
                </a:tc>
                <a:tc>
                  <a:txBody>
                    <a:bodyPr/>
                    <a:lstStyle/>
                    <a:p>
                      <a:pPr algn="r" fontAlgn="b"/>
                      <a:r>
                        <a:rPr lang="en-US" sz="2000" b="0" i="0" u="none" strike="noStrike" dirty="0">
                          <a:solidFill>
                            <a:schemeClr val="tx1"/>
                          </a:solidFill>
                          <a:effectLst/>
                          <a:latin typeface="Times New Roman"/>
                          <a:cs typeface="Times New Roman"/>
                        </a:rPr>
                        <a:t>980</a:t>
                      </a:r>
                    </a:p>
                  </a:txBody>
                  <a:tcPr marL="12700" marR="12700" marT="12700" marB="0" anchor="b"/>
                </a:tc>
                <a:tc>
                  <a:txBody>
                    <a:bodyPr/>
                    <a:lstStyle/>
                    <a:p>
                      <a:pPr algn="r" fontAlgn="b"/>
                      <a:r>
                        <a:rPr lang="en-US" sz="2000" b="0" i="0" u="none" strike="noStrike" dirty="0">
                          <a:solidFill>
                            <a:schemeClr val="tx1"/>
                          </a:solidFill>
                          <a:effectLst/>
                          <a:latin typeface="Times New Roman"/>
                          <a:cs typeface="Times New Roman"/>
                        </a:rPr>
                        <a:t>80</a:t>
                      </a:r>
                    </a:p>
                  </a:txBody>
                  <a:tcPr marL="12700" marR="12700" marT="12700" marB="0" anchor="b"/>
                </a:tc>
                <a:tc>
                  <a:txBody>
                    <a:bodyPr/>
                    <a:lstStyle/>
                    <a:p>
                      <a:pPr algn="r" fontAlgn="b"/>
                      <a:r>
                        <a:rPr lang="en-US" sz="2000" b="0" i="0" u="none" strike="noStrike" noProof="0" dirty="0">
                          <a:solidFill>
                            <a:schemeClr val="tx1"/>
                          </a:solidFill>
                          <a:effectLst/>
                          <a:latin typeface="Times New Roman"/>
                          <a:cs typeface="Times New Roman"/>
                        </a:rPr>
                        <a:t>840</a:t>
                      </a:r>
                    </a:p>
                  </a:txBody>
                  <a:tcPr marL="12700" marR="12700" marT="12700" marB="0" anchor="b"/>
                </a:tc>
                <a:tc>
                  <a:txBody>
                    <a:bodyPr/>
                    <a:lstStyle/>
                    <a:p>
                      <a:pPr algn="r" fontAlgn="b"/>
                      <a:r>
                        <a:rPr lang="en-US" sz="2000" b="0" i="0" u="none" strike="noStrike" dirty="0">
                          <a:solidFill>
                            <a:schemeClr val="tx1"/>
                          </a:solidFill>
                          <a:effectLst/>
                          <a:latin typeface="Times New Roman"/>
                          <a:cs typeface="Times New Roman"/>
                        </a:rPr>
                        <a:t>240</a:t>
                      </a:r>
                    </a:p>
                  </a:txBody>
                  <a:tcPr marL="12700" marR="12700" marT="12700" marB="0" anchor="b"/>
                </a:tc>
                <a:tc>
                  <a:txBody>
                    <a:bodyPr/>
                    <a:lstStyle/>
                    <a:p>
                      <a:pPr algn="r" fontAlgn="b"/>
                      <a:r>
                        <a:rPr lang="en-US" sz="2000" b="0" i="0" u="none" strike="noStrike" dirty="0">
                          <a:solidFill>
                            <a:schemeClr val="tx1"/>
                          </a:solidFill>
                          <a:effectLst/>
                          <a:latin typeface="Times New Roman"/>
                          <a:cs typeface="Times New Roman"/>
                        </a:rPr>
                        <a:t>280</a:t>
                      </a:r>
                    </a:p>
                  </a:txBody>
                  <a:tcPr marL="12700" marR="12700" marT="12700" marB="0" anchor="b"/>
                </a:tc>
                <a:extLst>
                  <a:ext uri="{0D108BD9-81ED-4DB2-BD59-A6C34878D82A}">
                    <a16:rowId xmlns:a16="http://schemas.microsoft.com/office/drawing/2014/main" val="10005"/>
                  </a:ext>
                </a:extLst>
              </a:tr>
              <a:tr h="725884">
                <a:tc>
                  <a:txBody>
                    <a:bodyPr/>
                    <a:lstStyle/>
                    <a:p>
                      <a:pPr algn="ctr" fontAlgn="b"/>
                      <a:r>
                        <a:rPr lang="en-US" sz="2000" u="none" strike="noStrike" dirty="0">
                          <a:effectLst/>
                        </a:rPr>
                        <a:t>SS or SP</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b="0" i="0" u="none" strike="noStrike" dirty="0">
                          <a:solidFill>
                            <a:schemeClr val="tx1"/>
                          </a:solidFill>
                          <a:effectLst/>
                          <a:latin typeface="Times New Roman"/>
                          <a:cs typeface="Times New Roman"/>
                        </a:rPr>
                        <a:t>120</a:t>
                      </a:r>
                    </a:p>
                  </a:txBody>
                  <a:tcPr marL="12700" marR="12700" marT="12700" marB="0" anchor="b"/>
                </a:tc>
                <a:tc>
                  <a:txBody>
                    <a:bodyPr/>
                    <a:lstStyle/>
                    <a:p>
                      <a:pPr algn="r" fontAlgn="b"/>
                      <a:r>
                        <a:rPr lang="en-US" sz="2000" b="0" i="0" u="none" strike="noStrike" dirty="0">
                          <a:solidFill>
                            <a:schemeClr val="tx1"/>
                          </a:solidFill>
                          <a:effectLst/>
                          <a:latin typeface="Times New Roman"/>
                          <a:cs typeface="Times New Roman"/>
                        </a:rPr>
                        <a:t>76</a:t>
                      </a:r>
                    </a:p>
                  </a:txBody>
                  <a:tcPr marL="12700" marR="12700" marT="12700" marB="0" anchor="b"/>
                </a:tc>
                <a:tc>
                  <a:txBody>
                    <a:bodyPr/>
                    <a:lstStyle/>
                    <a:p>
                      <a:pPr algn="r" fontAlgn="b"/>
                      <a:r>
                        <a:rPr lang="en-US" sz="2000" b="0" i="0" u="none" strike="noStrike" dirty="0">
                          <a:solidFill>
                            <a:schemeClr val="tx1"/>
                          </a:solidFill>
                          <a:effectLst/>
                          <a:latin typeface="Times New Roman"/>
                          <a:cs typeface="Times New Roman"/>
                        </a:rPr>
                        <a:t>32</a:t>
                      </a:r>
                    </a:p>
                  </a:txBody>
                  <a:tcPr marL="12700" marR="12700" marT="12700" marB="0" anchor="b"/>
                </a:tc>
                <a:tc>
                  <a:txBody>
                    <a:bodyPr/>
                    <a:lstStyle/>
                    <a:p>
                      <a:pPr algn="r" fontAlgn="b"/>
                      <a:r>
                        <a:rPr lang="en-US" sz="2000" b="0" i="0" u="none" strike="noStrike" dirty="0">
                          <a:solidFill>
                            <a:schemeClr val="tx1"/>
                          </a:solidFill>
                          <a:effectLst/>
                          <a:latin typeface="Times New Roman"/>
                          <a:cs typeface="Times New Roman"/>
                        </a:rPr>
                        <a:t>41</a:t>
                      </a:r>
                    </a:p>
                  </a:txBody>
                  <a:tcPr marL="12700" marR="12700" marT="12700" marB="0" anchor="b"/>
                </a:tc>
                <a:tc>
                  <a:txBody>
                    <a:bodyPr/>
                    <a:lstStyle/>
                    <a:p>
                      <a:pPr algn="r" fontAlgn="b"/>
                      <a:r>
                        <a:rPr lang="en-US" sz="2000" b="0" i="0" u="none" strike="noStrike" dirty="0">
                          <a:solidFill>
                            <a:schemeClr val="tx1"/>
                          </a:solidFill>
                          <a:effectLst/>
                          <a:latin typeface="Times New Roman"/>
                          <a:cs typeface="Times New Roman"/>
                        </a:rPr>
                        <a:t>-5</a:t>
                      </a:r>
                    </a:p>
                  </a:txBody>
                  <a:tcPr marL="12700" marR="12700" marT="12700" marB="0" anchor="b"/>
                </a:tc>
                <a:tc>
                  <a:txBody>
                    <a:bodyPr/>
                    <a:lstStyle/>
                    <a:p>
                      <a:pPr algn="r" fontAlgn="b"/>
                      <a:r>
                        <a:rPr lang="en-US" sz="2000" b="0" i="0" u="none" strike="noStrike" dirty="0">
                          <a:solidFill>
                            <a:schemeClr val="tx1"/>
                          </a:solidFill>
                          <a:effectLst/>
                          <a:latin typeface="Times New Roman"/>
                          <a:cs typeface="Times New Roman"/>
                        </a:rPr>
                        <a:t>10</a:t>
                      </a:r>
                    </a:p>
                  </a:txBody>
                  <a:tcPr marL="12700" marR="12700" marT="12700" marB="0" anchor="b"/>
                </a:tc>
                <a:extLst>
                  <a:ext uri="{0D108BD9-81ED-4DB2-BD59-A6C34878D82A}">
                    <a16:rowId xmlns:a16="http://schemas.microsoft.com/office/drawing/2014/main" val="1732466030"/>
                  </a:ext>
                </a:extLst>
              </a:tr>
            </a:tbl>
          </a:graphicData>
        </a:graphic>
      </p:graphicFrame>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1856B6AB-D278-9984-6D85-7F4E0EC3B6AC}"/>
                  </a:ext>
                </a:extLst>
              </p:cNvPr>
              <p:cNvSpPr txBox="1"/>
              <p:nvPr/>
            </p:nvSpPr>
            <p:spPr>
              <a:xfrm>
                <a:off x="1464547" y="5034887"/>
                <a:ext cx="6434390" cy="21042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𝛽</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𝑆𝑃</m:t>
                                  </m:r>
                                </m:e>
                                <m:sub>
                                  <m:r>
                                    <a:rPr lang="en-US" sz="2400" b="0" i="1" smtClean="0">
                                      <a:latin typeface="Cambria Math" panose="02040503050406030204" pitchFamily="18" charset="0"/>
                                    </a:rPr>
                                    <m:t>𝑋</m:t>
                                  </m:r>
                                  <m:r>
                                    <a:rPr lang="en-US" sz="2400" b="0" i="1" smtClean="0">
                                      <a:latin typeface="Cambria Math" panose="02040503050406030204" pitchFamily="18" charset="0"/>
                                    </a:rPr>
                                    <m:t>2</m:t>
                                  </m:r>
                                  <m:r>
                                    <a:rPr lang="en-US" sz="2400" b="0" i="1" smtClean="0">
                                      <a:latin typeface="Cambria Math" panose="02040503050406030204" pitchFamily="18" charset="0"/>
                                    </a:rPr>
                                    <m:t>𝑌</m:t>
                                  </m:r>
                                </m:sub>
                              </m:sSub>
                            </m:e>
                          </m:d>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𝑆𝑆</m:t>
                                  </m:r>
                                </m:e>
                                <m:sub>
                                  <m:r>
                                    <a:rPr lang="en-US" sz="2400" b="0" i="1" smtClean="0">
                                      <a:latin typeface="Cambria Math" panose="02040503050406030204" pitchFamily="18" charset="0"/>
                                    </a:rPr>
                                    <m:t>𝑋</m:t>
                                  </m:r>
                                  <m:r>
                                    <a:rPr lang="en-US" sz="2400" b="0" i="1" smtClean="0">
                                      <a:latin typeface="Cambria Math" panose="02040503050406030204" pitchFamily="18" charset="0"/>
                                    </a:rPr>
                                    <m:t>1</m:t>
                                  </m:r>
                                </m:sub>
                              </m:sSub>
                            </m:e>
                          </m:d>
                          <m:r>
                            <a:rPr lang="en-US" sz="2400" b="0" i="1" smtClean="0">
                              <a:latin typeface="Cambria Math" panose="02040503050406030204" pitchFamily="18" charset="0"/>
                            </a:rPr>
                            <m:t>−</m:t>
                          </m:r>
                          <m:d>
                            <m:dPr>
                              <m:ctrlPr>
                                <a:rPr lang="en-US" sz="2400" i="1">
                                  <a:latin typeface="Cambria Math" panose="02040503050406030204" pitchFamily="18" charset="0"/>
                                </a:rPr>
                              </m:ctrlPr>
                            </m:dPr>
                            <m:e>
                              <m:sSub>
                                <m:sSubPr>
                                  <m:ctrlPr>
                                    <a:rPr lang="en-US" sz="2400" i="1" smtClean="0">
                                      <a:latin typeface="Cambria Math" panose="02040503050406030204" pitchFamily="18" charset="0"/>
                                    </a:rPr>
                                  </m:ctrlPr>
                                </m:sSubPr>
                                <m:e>
                                  <m:r>
                                    <a:rPr lang="en-US" sz="2400" i="1">
                                      <a:latin typeface="Cambria Math" panose="02040503050406030204" pitchFamily="18" charset="0"/>
                                    </a:rPr>
                                    <m:t>𝑆𝑃</m:t>
                                  </m:r>
                                </m:e>
                                <m:sub>
                                  <m:r>
                                    <a:rPr lang="en-US" sz="2400" i="1">
                                      <a:latin typeface="Cambria Math" panose="02040503050406030204" pitchFamily="18" charset="0"/>
                                    </a:rPr>
                                    <m:t>𝑋</m:t>
                                  </m:r>
                                  <m:r>
                                    <a:rPr lang="en-US" sz="2400" i="1">
                                      <a:latin typeface="Cambria Math" panose="02040503050406030204" pitchFamily="18" charset="0"/>
                                    </a:rPr>
                                    <m:t>1</m:t>
                                  </m:r>
                                  <m:r>
                                    <a:rPr lang="en-US" sz="2400" b="0" i="1" smtClean="0">
                                      <a:latin typeface="Cambria Math" panose="02040503050406030204" pitchFamily="18" charset="0"/>
                                    </a:rPr>
                                    <m:t>𝑋</m:t>
                                  </m:r>
                                  <m:r>
                                    <a:rPr lang="en-US" sz="2400" b="0" i="1" smtClean="0">
                                      <a:latin typeface="Cambria Math" panose="02040503050406030204" pitchFamily="18" charset="0"/>
                                    </a:rPr>
                                    <m:t>2</m:t>
                                  </m:r>
                                </m:sub>
                              </m:sSub>
                            </m:e>
                          </m:d>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𝑆</m:t>
                                  </m:r>
                                  <m:r>
                                    <a:rPr lang="en-US" sz="2400" b="0" i="1" smtClean="0">
                                      <a:latin typeface="Cambria Math" panose="02040503050406030204" pitchFamily="18" charset="0"/>
                                    </a:rPr>
                                    <m:t>𝑃</m:t>
                                  </m:r>
                                </m:e>
                                <m:sub>
                                  <m:r>
                                    <a:rPr lang="en-US" sz="2400" i="1">
                                      <a:latin typeface="Cambria Math" panose="02040503050406030204" pitchFamily="18" charset="0"/>
                                    </a:rPr>
                                    <m:t>𝑋</m:t>
                                  </m:r>
                                  <m:r>
                                    <a:rPr lang="en-US" sz="2400" b="0" i="1" smtClean="0">
                                      <a:latin typeface="Cambria Math" panose="02040503050406030204" pitchFamily="18" charset="0"/>
                                    </a:rPr>
                                    <m:t>1</m:t>
                                  </m:r>
                                  <m:r>
                                    <a:rPr lang="en-US" sz="2400" b="0" i="1" smtClean="0">
                                      <a:latin typeface="Cambria Math" panose="02040503050406030204" pitchFamily="18" charset="0"/>
                                    </a:rPr>
                                    <m:t>𝑌</m:t>
                                  </m:r>
                                </m:sub>
                              </m:sSub>
                            </m:e>
                          </m:d>
                        </m:num>
                        <m:den>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𝑆𝑆</m:t>
                                  </m:r>
                                </m:e>
                                <m:sub>
                                  <m:r>
                                    <a:rPr lang="en-US" sz="2400" b="0" i="1" smtClean="0">
                                      <a:latin typeface="Cambria Math" panose="02040503050406030204" pitchFamily="18" charset="0"/>
                                    </a:rPr>
                                    <m:t>𝑋</m:t>
                                  </m:r>
                                  <m:r>
                                    <a:rPr lang="en-US" sz="2400" b="0" i="1" smtClean="0">
                                      <a:latin typeface="Cambria Math" panose="02040503050406030204" pitchFamily="18" charset="0"/>
                                    </a:rPr>
                                    <m:t>1</m:t>
                                  </m:r>
                                </m:sub>
                              </m:sSub>
                            </m:e>
                          </m:d>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𝑆𝑆</m:t>
                                  </m:r>
                                </m:e>
                                <m:sub>
                                  <m:r>
                                    <a:rPr lang="en-US" sz="2400" b="0" i="1" smtClean="0">
                                      <a:latin typeface="Cambria Math" panose="02040503050406030204" pitchFamily="18" charset="0"/>
                                    </a:rPr>
                                    <m:t>𝑋</m:t>
                                  </m:r>
                                  <m:r>
                                    <a:rPr lang="en-US" sz="2400" b="0" i="1" smtClean="0">
                                      <a:latin typeface="Cambria Math" panose="02040503050406030204" pitchFamily="18" charset="0"/>
                                    </a:rPr>
                                    <m:t>2</m:t>
                                  </m:r>
                                </m:sub>
                              </m:sSub>
                            </m:e>
                          </m:d>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𝑆𝑃</m:t>
                                      </m:r>
                                    </m:e>
                                    <m:sub>
                                      <m:r>
                                        <a:rPr lang="en-US" sz="2400" b="0" i="1" smtClean="0">
                                          <a:latin typeface="Cambria Math" panose="02040503050406030204" pitchFamily="18" charset="0"/>
                                        </a:rPr>
                                        <m:t>𝑋</m:t>
                                      </m:r>
                                      <m:r>
                                        <a:rPr lang="en-US" sz="2400" b="0" i="1" smtClean="0">
                                          <a:latin typeface="Cambria Math" panose="02040503050406030204" pitchFamily="18" charset="0"/>
                                        </a:rPr>
                                        <m:t>1</m:t>
                                      </m:r>
                                      <m:r>
                                        <a:rPr lang="en-US" sz="2400" b="0" i="1" smtClean="0">
                                          <a:latin typeface="Cambria Math" panose="02040503050406030204" pitchFamily="18" charset="0"/>
                                        </a:rPr>
                                        <m:t>𝑋</m:t>
                                      </m:r>
                                      <m:r>
                                        <a:rPr lang="en-US" sz="2400" b="0" i="1" smtClean="0">
                                          <a:latin typeface="Cambria Math" panose="02040503050406030204" pitchFamily="18" charset="0"/>
                                        </a:rPr>
                                        <m:t>2</m:t>
                                      </m:r>
                                    </m:sub>
                                  </m:sSub>
                                </m:e>
                              </m:d>
                            </m:e>
                            <m:sup>
                              <m:r>
                                <a:rPr lang="en-US" sz="2400" b="0" i="1" smtClean="0">
                                  <a:latin typeface="Cambria Math" panose="02040503050406030204" pitchFamily="18" charset="0"/>
                                </a:rPr>
                                <m:t>2</m:t>
                              </m:r>
                            </m:sup>
                          </m:sSup>
                        </m:den>
                      </m:f>
                    </m:oMath>
                  </m:oMathPara>
                </a14:m>
                <a:endParaRPr lang="en-US" sz="2400" b="0" dirty="0"/>
              </a:p>
              <a:p>
                <a:endParaRPr lang="en-US" sz="2400" dirty="0"/>
              </a:p>
              <a:p>
                <a14:m>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𝛽</m:t>
                        </m:r>
                      </m:e>
                      <m:sub>
                        <m:r>
                          <a:rPr lang="en-US" sz="2400" b="0" i="1" smtClean="0">
                            <a:latin typeface="Cambria Math" panose="02040503050406030204" pitchFamily="18" charset="0"/>
                            <a:ea typeface="Cambria Math" panose="02040503050406030204" pitchFamily="18" charset="0"/>
                          </a:rPr>
                          <m:t>2</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d>
                          <m:dPr>
                            <m:ctrlPr>
                              <a:rPr lang="en-US" sz="2400" b="0" i="1" smtClean="0">
                                <a:latin typeface="Cambria Math" panose="02040503050406030204" pitchFamily="18" charset="0"/>
                              </a:rPr>
                            </m:ctrlPr>
                          </m:dPr>
                          <m:e>
                            <m:r>
                              <a:rPr lang="en-US" sz="2400" b="0" i="1" smtClean="0">
                                <a:latin typeface="Cambria Math" panose="02040503050406030204" pitchFamily="18" charset="0"/>
                              </a:rPr>
                              <m:t>−5</m:t>
                            </m:r>
                          </m:e>
                        </m:d>
                        <m:d>
                          <m:dPr>
                            <m:ctrlPr>
                              <a:rPr lang="en-US" sz="2400" b="0" i="1" smtClean="0">
                                <a:latin typeface="Cambria Math" panose="02040503050406030204" pitchFamily="18" charset="0"/>
                              </a:rPr>
                            </m:ctrlPr>
                          </m:dPr>
                          <m:e>
                            <m:r>
                              <a:rPr lang="en-US" sz="2400" b="0" i="1" smtClean="0">
                                <a:latin typeface="Cambria Math" panose="02040503050406030204" pitchFamily="18" charset="0"/>
                              </a:rPr>
                              <m:t>76</m:t>
                            </m:r>
                          </m:e>
                        </m:d>
                        <m:r>
                          <a:rPr lang="en-US" sz="2400" b="0" i="1" smtClean="0">
                            <a:latin typeface="Cambria Math" panose="02040503050406030204" pitchFamily="18" charset="0"/>
                          </a:rPr>
                          <m:t>−</m:t>
                        </m:r>
                        <m:d>
                          <m:dPr>
                            <m:ctrlPr>
                              <a:rPr lang="en-US" sz="2400" i="1">
                                <a:latin typeface="Cambria Math" panose="02040503050406030204" pitchFamily="18" charset="0"/>
                              </a:rPr>
                            </m:ctrlPr>
                          </m:dPr>
                          <m:e>
                            <m:r>
                              <a:rPr lang="en-US" sz="2400" i="1" smtClean="0">
                                <a:latin typeface="Cambria Math" panose="02040503050406030204" pitchFamily="18" charset="0"/>
                              </a:rPr>
                              <m:t>1</m:t>
                            </m:r>
                            <m:r>
                              <a:rPr lang="en-US" sz="2400" b="0" i="1" smtClean="0">
                                <a:latin typeface="Cambria Math" panose="02040503050406030204" pitchFamily="18" charset="0"/>
                              </a:rPr>
                              <m:t>0</m:t>
                            </m:r>
                          </m:e>
                        </m:d>
                        <m:d>
                          <m:dPr>
                            <m:ctrlPr>
                              <a:rPr lang="en-US" sz="2400" i="1">
                                <a:latin typeface="Cambria Math" panose="02040503050406030204" pitchFamily="18" charset="0"/>
                              </a:rPr>
                            </m:ctrlPr>
                          </m:dPr>
                          <m:e>
                            <m:r>
                              <a:rPr lang="en-US" sz="2400" i="1" smtClean="0">
                                <a:latin typeface="Cambria Math" panose="02040503050406030204" pitchFamily="18" charset="0"/>
                              </a:rPr>
                              <m:t>4</m:t>
                            </m:r>
                            <m:r>
                              <a:rPr lang="en-US" sz="2400" b="0" i="1" smtClean="0">
                                <a:latin typeface="Cambria Math" panose="02040503050406030204" pitchFamily="18" charset="0"/>
                              </a:rPr>
                              <m:t>1</m:t>
                            </m:r>
                          </m:e>
                        </m:d>
                      </m:num>
                      <m:den>
                        <m:d>
                          <m:dPr>
                            <m:ctrlPr>
                              <a:rPr lang="en-US" sz="2400" b="0" i="1" smtClean="0">
                                <a:latin typeface="Cambria Math" panose="02040503050406030204" pitchFamily="18" charset="0"/>
                              </a:rPr>
                            </m:ctrlPr>
                          </m:dPr>
                          <m:e>
                            <m:r>
                              <a:rPr lang="en-US" sz="2400" b="0" i="1" smtClean="0">
                                <a:latin typeface="Cambria Math" panose="02040503050406030204" pitchFamily="18" charset="0"/>
                              </a:rPr>
                              <m:t>76</m:t>
                            </m:r>
                          </m:e>
                        </m:d>
                        <m:d>
                          <m:dPr>
                            <m:ctrlPr>
                              <a:rPr lang="en-US" sz="2400" b="0" i="1" smtClean="0">
                                <a:latin typeface="Cambria Math" panose="02040503050406030204" pitchFamily="18" charset="0"/>
                              </a:rPr>
                            </m:ctrlPr>
                          </m:dPr>
                          <m:e>
                            <m:r>
                              <a:rPr lang="en-US" sz="2400" b="0" i="1" smtClean="0">
                                <a:latin typeface="Cambria Math" panose="02040503050406030204" pitchFamily="18" charset="0"/>
                              </a:rPr>
                              <m:t>32</m:t>
                            </m:r>
                          </m:e>
                        </m:d>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10</m:t>
                                </m:r>
                              </m:e>
                            </m:d>
                          </m:e>
                          <m:sup>
                            <m:r>
                              <a:rPr lang="en-US" sz="2400" b="0" i="1" smtClean="0">
                                <a:latin typeface="Cambria Math" panose="02040503050406030204" pitchFamily="18" charset="0"/>
                              </a:rPr>
                              <m:t>2</m:t>
                            </m:r>
                          </m:sup>
                        </m:sSup>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−380−410</m:t>
                        </m:r>
                      </m:num>
                      <m:den>
                        <m:r>
                          <a:rPr lang="en-US" sz="2400" b="0" i="1" smtClean="0">
                            <a:latin typeface="Cambria Math" panose="02040503050406030204" pitchFamily="18" charset="0"/>
                          </a:rPr>
                          <m:t>2432−100</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−790</m:t>
                        </m:r>
                      </m:num>
                      <m:den>
                        <m:r>
                          <a:rPr lang="en-US" sz="2400" b="0" i="1" smtClean="0">
                            <a:latin typeface="Cambria Math" panose="02040503050406030204" pitchFamily="18" charset="0"/>
                          </a:rPr>
                          <m:t>2332</m:t>
                        </m:r>
                      </m:den>
                    </m:f>
                  </m:oMath>
                </a14:m>
                <a:r>
                  <a:rPr lang="en-US" sz="2400" b="0" dirty="0"/>
                  <a:t> = -0.339</a:t>
                </a:r>
              </a:p>
              <a:p>
                <a:endParaRPr lang="en-US" sz="2400" dirty="0"/>
              </a:p>
            </p:txBody>
          </p:sp>
        </mc:Choice>
        <mc:Fallback>
          <p:sp>
            <p:nvSpPr>
              <p:cNvPr id="2" name="TextBox 1">
                <a:extLst>
                  <a:ext uri="{FF2B5EF4-FFF2-40B4-BE49-F238E27FC236}">
                    <a16:creationId xmlns:a16="http://schemas.microsoft.com/office/drawing/2014/main" id="{1856B6AB-D278-9984-6D85-7F4E0EC3B6AC}"/>
                  </a:ext>
                </a:extLst>
              </p:cNvPr>
              <p:cNvSpPr txBox="1">
                <a:spLocks noRot="1" noChangeAspect="1" noMove="1" noResize="1" noEditPoints="1" noAdjustHandles="1" noChangeArrowheads="1" noChangeShapeType="1" noTextEdit="1"/>
              </p:cNvSpPr>
              <p:nvPr/>
            </p:nvSpPr>
            <p:spPr>
              <a:xfrm>
                <a:off x="1464547" y="5034887"/>
                <a:ext cx="6434390" cy="2104230"/>
              </a:xfrm>
              <a:prstGeom prst="rect">
                <a:avLst/>
              </a:prstGeom>
              <a:blipFill>
                <a:blip r:embed="rId2"/>
                <a:stretch>
                  <a:fillRect l="-2165" r="-591"/>
                </a:stretch>
              </a:blipFill>
            </p:spPr>
            <p:txBody>
              <a:bodyPr/>
              <a:lstStyle/>
              <a:p>
                <a:r>
                  <a:rPr lang="en-US">
                    <a:noFill/>
                  </a:rPr>
                  <a:t> </a:t>
                </a:r>
              </a:p>
            </p:txBody>
          </p:sp>
        </mc:Fallback>
      </mc:AlternateContent>
    </p:spTree>
    <p:extLst>
      <p:ext uri="{BB962C8B-B14F-4D97-AF65-F5344CB8AC3E}">
        <p14:creationId xmlns:p14="http://schemas.microsoft.com/office/powerpoint/2010/main" val="1997491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85D9DC1-16DB-5DBE-83D7-0E33111E0B35}"/>
                  </a:ext>
                </a:extLst>
              </p:cNvPr>
              <p:cNvSpPr txBox="1"/>
              <p:nvPr/>
            </p:nvSpPr>
            <p:spPr>
              <a:xfrm>
                <a:off x="2209173" y="5181600"/>
                <a:ext cx="5257800" cy="11079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ea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𝛽</m:t>
                          </m:r>
                        </m:e>
                        <m:sub>
                          <m:r>
                            <a:rPr lang="en-US" sz="2400" b="0" i="1" smtClean="0">
                              <a:latin typeface="Cambria Math" panose="02040503050406030204" pitchFamily="18" charset="0"/>
                              <a:ea typeface="Cambria Math" panose="02040503050406030204" pitchFamily="18" charset="0"/>
                            </a:rPr>
                            <m:t>0</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𝑀</m:t>
                          </m:r>
                        </m:e>
                        <m:sub>
                          <m:r>
                            <a:rPr lang="en-US" sz="2400" b="0" i="1" smtClean="0">
                              <a:latin typeface="Cambria Math" panose="02040503050406030204" pitchFamily="18" charset="0"/>
                              <a:ea typeface="Cambria Math" panose="02040503050406030204" pitchFamily="18" charset="0"/>
                            </a:rPr>
                            <m:t>𝑌</m:t>
                          </m:r>
                        </m:sub>
                      </m:sSub>
                      <m:r>
                        <a:rPr lang="en-US" sz="2400" b="0" i="1" smtClean="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𝛽</m:t>
                              </m:r>
                            </m:e>
                            <m:sub>
                              <m:r>
                                <a:rPr lang="en-US" sz="2400" b="0" i="1" smtClean="0">
                                  <a:latin typeface="Cambria Math" panose="02040503050406030204" pitchFamily="18" charset="0"/>
                                  <a:ea typeface="Cambria Math" panose="02040503050406030204" pitchFamily="18" charset="0"/>
                                </a:rPr>
                                <m:t>1</m:t>
                              </m:r>
                            </m:sub>
                          </m:sSub>
                          <m:r>
                            <a:rPr lang="en-US" sz="2400" i="1">
                              <a:latin typeface="Cambria Math" panose="02040503050406030204" pitchFamily="18" charset="0"/>
                              <a:ea typeface="Cambria Math" panose="02040503050406030204" pitchFamily="18" charset="0"/>
                            </a:rPr>
                            <m:t>𝑀</m:t>
                          </m:r>
                        </m:e>
                        <m:sub>
                          <m:r>
                            <a:rPr lang="en-US" sz="2400" b="0" i="1" smtClean="0">
                              <a:latin typeface="Cambria Math" panose="02040503050406030204" pitchFamily="18" charset="0"/>
                              <a:ea typeface="Cambria Math" panose="02040503050406030204" pitchFamily="18" charset="0"/>
                            </a:rPr>
                            <m:t>1</m:t>
                          </m:r>
                        </m:sub>
                      </m:sSub>
                      <m:r>
                        <a:rPr lang="en-US" sz="2400" b="0" i="1" smtClean="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𝛽</m:t>
                              </m:r>
                            </m:e>
                            <m:sub>
                              <m:r>
                                <a:rPr lang="en-US" sz="2400" b="0" i="1" smtClean="0">
                                  <a:latin typeface="Cambria Math" panose="02040503050406030204" pitchFamily="18" charset="0"/>
                                  <a:ea typeface="Cambria Math" panose="02040503050406030204" pitchFamily="18" charset="0"/>
                                </a:rPr>
                                <m:t>2</m:t>
                              </m:r>
                            </m:sub>
                          </m:sSub>
                          <m:r>
                            <a:rPr lang="en-US" sz="2400" i="1">
                              <a:latin typeface="Cambria Math" panose="02040503050406030204" pitchFamily="18" charset="0"/>
                              <a:ea typeface="Cambria Math" panose="02040503050406030204" pitchFamily="18" charset="0"/>
                            </a:rPr>
                            <m:t>𝑀</m:t>
                          </m:r>
                        </m:e>
                        <m:sub>
                          <m:r>
                            <a:rPr lang="en-US" sz="2400" b="0" i="1" smtClean="0">
                              <a:latin typeface="Cambria Math" panose="02040503050406030204" pitchFamily="18" charset="0"/>
                              <a:ea typeface="Cambria Math" panose="02040503050406030204" pitchFamily="18" charset="0"/>
                            </a:rPr>
                            <m:t>𝑋</m:t>
                          </m:r>
                          <m:r>
                            <a:rPr lang="en-US" sz="2400" b="0" i="1" smtClean="0">
                              <a:latin typeface="Cambria Math" panose="02040503050406030204" pitchFamily="18" charset="0"/>
                              <a:ea typeface="Cambria Math" panose="02040503050406030204" pitchFamily="18" charset="0"/>
                            </a:rPr>
                            <m:t>2</m:t>
                          </m:r>
                        </m:sub>
                      </m:sSub>
                    </m:oMath>
                  </m:oMathPara>
                </a14:m>
                <a:endParaRPr lang="en-US" sz="2400" dirty="0"/>
              </a:p>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ea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𝛽</m:t>
                          </m:r>
                        </m:e>
                        <m:sub>
                          <m:r>
                            <a:rPr lang="en-US" sz="2400" b="0" i="1" smtClean="0">
                              <a:latin typeface="Cambria Math" panose="02040503050406030204" pitchFamily="18" charset="0"/>
                              <a:ea typeface="Cambria Math" panose="02040503050406030204" pitchFamily="18" charset="0"/>
                            </a:rPr>
                            <m:t>0</m:t>
                          </m:r>
                        </m:sub>
                      </m:sSub>
                      <m:r>
                        <a:rPr lang="en-US" sz="2400" b="0" i="1" smtClean="0">
                          <a:latin typeface="Cambria Math" panose="02040503050406030204" pitchFamily="18" charset="0"/>
                          <a:ea typeface="Cambria Math" panose="02040503050406030204" pitchFamily="18" charset="0"/>
                        </a:rPr>
                        <m:t>=6−.584</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7</m:t>
                          </m:r>
                        </m:e>
                      </m:d>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339</m:t>
                      </m:r>
                      <m:d>
                        <m:dPr>
                          <m:ctrlPr>
                            <a:rPr lang="en-US" sz="2400" i="1">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2</m:t>
                          </m:r>
                        </m:e>
                      </m:d>
                    </m:oMath>
                  </m:oMathPara>
                </a14:m>
                <a:endParaRPr lang="en-US" sz="2400" dirty="0"/>
              </a:p>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ea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𝛽</m:t>
                          </m:r>
                        </m:e>
                        <m:sub>
                          <m:r>
                            <a:rPr lang="en-US" sz="2400" b="0" i="1" smtClean="0">
                              <a:latin typeface="Cambria Math" panose="02040503050406030204" pitchFamily="18" charset="0"/>
                              <a:ea typeface="Cambria Math" panose="02040503050406030204" pitchFamily="18" charset="0"/>
                            </a:rPr>
                            <m:t>0</m:t>
                          </m:r>
                        </m:sub>
                      </m:sSub>
                      <m:r>
                        <a:rPr lang="en-US" sz="2400" b="0" i="1" smtClean="0">
                          <a:latin typeface="Cambria Math" panose="02040503050406030204" pitchFamily="18" charset="0"/>
                          <a:ea typeface="Cambria Math" panose="02040503050406030204" pitchFamily="18" charset="0"/>
                        </a:rPr>
                        <m:t>=6−</m:t>
                      </m:r>
                      <m:r>
                        <a:rPr lang="en-US" sz="2400" i="1" smtClean="0">
                          <a:latin typeface="Cambria Math" panose="02040503050406030204" pitchFamily="18" charset="0"/>
                          <a:ea typeface="Cambria Math" panose="02040503050406030204" pitchFamily="18" charset="0"/>
                        </a:rPr>
                        <m:t>4</m:t>
                      </m:r>
                      <m:r>
                        <a:rPr lang="en-US" sz="2400" b="0" i="1" smtClean="0">
                          <a:latin typeface="Cambria Math" panose="02040503050406030204" pitchFamily="18" charset="0"/>
                          <a:ea typeface="Cambria Math" panose="02040503050406030204" pitchFamily="18" charset="0"/>
                        </a:rPr>
                        <m:t>.088+</m:t>
                      </m:r>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678    =</m:t>
                      </m:r>
                      <m:r>
                        <a:rPr lang="en-US" sz="2400" b="1" i="1" smtClean="0">
                          <a:solidFill>
                            <a:srgbClr val="7030A0"/>
                          </a:solidFill>
                          <a:latin typeface="Cambria Math" panose="02040503050406030204" pitchFamily="18" charset="0"/>
                          <a:ea typeface="Cambria Math" panose="02040503050406030204" pitchFamily="18" charset="0"/>
                        </a:rPr>
                        <m:t>𝟐</m:t>
                      </m:r>
                      <m:r>
                        <a:rPr lang="en-US" sz="2400" b="1" i="1" smtClean="0">
                          <a:solidFill>
                            <a:srgbClr val="7030A0"/>
                          </a:solidFill>
                          <a:latin typeface="Cambria Math" panose="02040503050406030204" pitchFamily="18" charset="0"/>
                          <a:ea typeface="Cambria Math" panose="02040503050406030204" pitchFamily="18" charset="0"/>
                        </a:rPr>
                        <m:t>.</m:t>
                      </m:r>
                      <m:r>
                        <a:rPr lang="en-US" sz="2400" b="1" i="1" smtClean="0">
                          <a:solidFill>
                            <a:srgbClr val="7030A0"/>
                          </a:solidFill>
                          <a:latin typeface="Cambria Math" panose="02040503050406030204" pitchFamily="18" charset="0"/>
                          <a:ea typeface="Cambria Math" panose="02040503050406030204" pitchFamily="18" charset="0"/>
                        </a:rPr>
                        <m:t>𝟓𝟗</m:t>
                      </m:r>
                    </m:oMath>
                  </m:oMathPara>
                </a14:m>
                <a:endParaRPr lang="en-US" sz="2400" b="1" dirty="0"/>
              </a:p>
            </p:txBody>
          </p:sp>
        </mc:Choice>
        <mc:Fallback xmlns="">
          <p:sp>
            <p:nvSpPr>
              <p:cNvPr id="3" name="TextBox 2">
                <a:extLst>
                  <a:ext uri="{FF2B5EF4-FFF2-40B4-BE49-F238E27FC236}">
                    <a16:creationId xmlns:a16="http://schemas.microsoft.com/office/drawing/2014/main" id="{185D9DC1-16DB-5DBE-83D7-0E33111E0B35}"/>
                  </a:ext>
                </a:extLst>
              </p:cNvPr>
              <p:cNvSpPr txBox="1">
                <a:spLocks noRot="1" noChangeAspect="1" noMove="1" noResize="1" noEditPoints="1" noAdjustHandles="1" noChangeArrowheads="1" noChangeShapeType="1" noTextEdit="1"/>
              </p:cNvSpPr>
              <p:nvPr/>
            </p:nvSpPr>
            <p:spPr>
              <a:xfrm>
                <a:off x="2209173" y="5181600"/>
                <a:ext cx="5257800" cy="1107996"/>
              </a:xfrm>
              <a:prstGeom prst="rect">
                <a:avLst/>
              </a:prstGeom>
              <a:blipFill>
                <a:blip r:embed="rId2"/>
                <a:stretch>
                  <a:fillRect b="-12500"/>
                </a:stretch>
              </a:blipFill>
            </p:spPr>
            <p:txBody>
              <a:bodyPr/>
              <a:lstStyle/>
              <a:p>
                <a:r>
                  <a:rPr lang="en-US">
                    <a:noFill/>
                  </a:rPr>
                  <a:t> </a:t>
                </a:r>
              </a:p>
            </p:txBody>
          </p:sp>
        </mc:Fallback>
      </mc:AlternateContent>
      <p:graphicFrame>
        <p:nvGraphicFramePr>
          <p:cNvPr id="9" name="Table 8">
            <a:extLst>
              <a:ext uri="{FF2B5EF4-FFF2-40B4-BE49-F238E27FC236}">
                <a16:creationId xmlns:a16="http://schemas.microsoft.com/office/drawing/2014/main" id="{E66CF720-A4D1-0651-B2DB-82013E7EE989}"/>
              </a:ext>
            </a:extLst>
          </p:cNvPr>
          <p:cNvGraphicFramePr>
            <a:graphicFrameLocks noGrp="1"/>
          </p:cNvGraphicFramePr>
          <p:nvPr/>
        </p:nvGraphicFramePr>
        <p:xfrm>
          <a:off x="666437" y="770998"/>
          <a:ext cx="8343272" cy="4162951"/>
        </p:xfrm>
        <a:graphic>
          <a:graphicData uri="http://schemas.openxmlformats.org/drawingml/2006/table">
            <a:tbl>
              <a:tblPr firstRow="1" firstCol="1">
                <a:tableStyleId>{775DCB02-9BB8-47FD-8907-85C794F793BA}</a:tableStyleId>
              </a:tblPr>
              <a:tblGrid>
                <a:gridCol w="1332872">
                  <a:extLst>
                    <a:ext uri="{9D8B030D-6E8A-4147-A177-3AD203B41FA5}">
                      <a16:colId xmlns:a16="http://schemas.microsoft.com/office/drawing/2014/main" val="20000"/>
                    </a:ext>
                  </a:extLst>
                </a:gridCol>
                <a:gridCol w="1050920">
                  <a:extLst>
                    <a:ext uri="{9D8B030D-6E8A-4147-A177-3AD203B41FA5}">
                      <a16:colId xmlns:a16="http://schemas.microsoft.com/office/drawing/2014/main" val="20001"/>
                    </a:ext>
                  </a:extLst>
                </a:gridCol>
                <a:gridCol w="1191896">
                  <a:extLst>
                    <a:ext uri="{9D8B030D-6E8A-4147-A177-3AD203B41FA5}">
                      <a16:colId xmlns:a16="http://schemas.microsoft.com/office/drawing/2014/main" val="20002"/>
                    </a:ext>
                  </a:extLst>
                </a:gridCol>
                <a:gridCol w="1191896">
                  <a:extLst>
                    <a:ext uri="{9D8B030D-6E8A-4147-A177-3AD203B41FA5}">
                      <a16:colId xmlns:a16="http://schemas.microsoft.com/office/drawing/2014/main" val="20003"/>
                    </a:ext>
                  </a:extLst>
                </a:gridCol>
                <a:gridCol w="1191896">
                  <a:extLst>
                    <a:ext uri="{9D8B030D-6E8A-4147-A177-3AD203B41FA5}">
                      <a16:colId xmlns:a16="http://schemas.microsoft.com/office/drawing/2014/main" val="20004"/>
                    </a:ext>
                  </a:extLst>
                </a:gridCol>
                <a:gridCol w="1191896">
                  <a:extLst>
                    <a:ext uri="{9D8B030D-6E8A-4147-A177-3AD203B41FA5}">
                      <a16:colId xmlns:a16="http://schemas.microsoft.com/office/drawing/2014/main" val="20005"/>
                    </a:ext>
                  </a:extLst>
                </a:gridCol>
                <a:gridCol w="1191896">
                  <a:extLst>
                    <a:ext uri="{9D8B030D-6E8A-4147-A177-3AD203B41FA5}">
                      <a16:colId xmlns:a16="http://schemas.microsoft.com/office/drawing/2014/main" val="20006"/>
                    </a:ext>
                  </a:extLst>
                </a:gridCol>
              </a:tblGrid>
              <a:tr h="1081420">
                <a:tc>
                  <a:txBody>
                    <a:bodyPr/>
                    <a:lstStyle/>
                    <a:p>
                      <a:pPr algn="ctr" fontAlgn="b"/>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ctr" fontAlgn="b"/>
                      <a:r>
                        <a:rPr lang="en-US" sz="2000" u="none" strike="noStrike" dirty="0">
                          <a:effectLst/>
                        </a:rPr>
                        <a:t>Y Memory</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ctr" fontAlgn="b"/>
                      <a:r>
                        <a:rPr lang="en-US" sz="2000" u="none" strike="noStrike" dirty="0">
                          <a:effectLst/>
                        </a:rPr>
                        <a:t>X1 </a:t>
                      </a:r>
                    </a:p>
                    <a:p>
                      <a:pPr algn="ctr" fontAlgn="b"/>
                      <a:r>
                        <a:rPr lang="en-US" sz="2000" u="none" strike="noStrike" dirty="0">
                          <a:effectLst/>
                        </a:rPr>
                        <a:t>Vocab</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ctr" fontAlgn="b"/>
                      <a:r>
                        <a:rPr lang="en-US" sz="2000" u="none" strike="noStrike" dirty="0">
                          <a:effectLst/>
                        </a:rPr>
                        <a:t>X2 Repetition</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ctr" fontAlgn="b"/>
                      <a:r>
                        <a:rPr lang="en-US" sz="2000" u="none" strike="noStrike" dirty="0">
                          <a:effectLst/>
                        </a:rPr>
                        <a:t>X1Y</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ctr" fontAlgn="b"/>
                      <a:r>
                        <a:rPr lang="en-US" sz="2000" u="none" strike="noStrike" dirty="0">
                          <a:effectLst/>
                        </a:rPr>
                        <a:t>X2Y</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ctr" fontAlgn="b"/>
                      <a:r>
                        <a:rPr lang="en-US" sz="2000" u="none" strike="noStrike" dirty="0">
                          <a:effectLst/>
                        </a:rPr>
                        <a:t>X1X2</a:t>
                      </a:r>
                      <a:endParaRPr lang="en-US" sz="2000" b="0" i="0" u="none" strike="noStrike" dirty="0">
                        <a:solidFill>
                          <a:srgbClr val="000000"/>
                        </a:solidFill>
                        <a:effectLst/>
                        <a:latin typeface="Times New Roman"/>
                        <a:cs typeface="Times New Roman"/>
                      </a:endParaRPr>
                    </a:p>
                  </a:txBody>
                  <a:tcPr marL="12700" marR="12700" marT="12700" marB="0" anchor="b"/>
                </a:tc>
                <a:extLst>
                  <a:ext uri="{0D108BD9-81ED-4DB2-BD59-A6C34878D82A}">
                    <a16:rowId xmlns:a16="http://schemas.microsoft.com/office/drawing/2014/main" val="10000"/>
                  </a:ext>
                </a:extLst>
              </a:tr>
              <a:tr h="370349">
                <a:tc>
                  <a:txBody>
                    <a:bodyPr/>
                    <a:lstStyle/>
                    <a:p>
                      <a:pPr algn="l" fontAlgn="b"/>
                      <a:r>
                        <a:rPr lang="en-US" sz="2000" u="none" strike="noStrike">
                          <a:effectLst/>
                        </a:rPr>
                        <a:t> </a:t>
                      </a:r>
                      <a:endParaRPr lang="en-US" sz="2000" b="0" i="0" u="none" strike="noStrike">
                        <a:solidFill>
                          <a:srgbClr val="000000"/>
                        </a:solidFill>
                        <a:effectLst/>
                        <a:latin typeface="Times New Roman"/>
                        <a:cs typeface="Times New Roman"/>
                      </a:endParaRPr>
                    </a:p>
                  </a:txBody>
                  <a:tcPr marL="12700" marR="12700" marT="12700" marB="0" anchor="b"/>
                </a:tc>
                <a:tc>
                  <a:txBody>
                    <a:bodyPr/>
                    <a:lstStyle/>
                    <a:p>
                      <a:pPr algn="l" fontAlgn="b"/>
                      <a:r>
                        <a:rPr lang="en-US" sz="2000" u="none" strike="noStrike">
                          <a:effectLst/>
                        </a:rPr>
                        <a:t> </a:t>
                      </a:r>
                      <a:endParaRPr lang="en-US" sz="2000" b="0" i="0" u="none" strike="noStrike">
                        <a:solidFill>
                          <a:srgbClr val="000000"/>
                        </a:solidFill>
                        <a:effectLst/>
                        <a:latin typeface="Times New Roman"/>
                        <a:cs typeface="Times New Roman"/>
                      </a:endParaRPr>
                    </a:p>
                  </a:txBody>
                  <a:tcPr marL="12700" marR="12700" marT="12700" marB="0" anchor="b"/>
                </a:tc>
                <a:tc>
                  <a:txBody>
                    <a:bodyPr/>
                    <a:lstStyle/>
                    <a:p>
                      <a:pPr algn="l" fontAlgn="b"/>
                      <a:r>
                        <a:rPr lang="en-US" sz="2000" u="none" strike="noStrike" dirty="0">
                          <a:effectLst/>
                        </a:rPr>
                        <a:t> </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l" fontAlgn="b"/>
                      <a:r>
                        <a:rPr lang="en-US" sz="2000" u="none" strike="noStrike" dirty="0">
                          <a:effectLst/>
                        </a:rPr>
                        <a:t> </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l" fontAlgn="b"/>
                      <a:r>
                        <a:rPr lang="en-US" sz="2000" u="none" strike="noStrike" dirty="0">
                          <a:effectLst/>
                        </a:rPr>
                        <a:t> </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l" fontAlgn="b"/>
                      <a:r>
                        <a:rPr lang="en-US" sz="2000" u="none" strike="noStrike">
                          <a:effectLst/>
                        </a:rPr>
                        <a:t> </a:t>
                      </a:r>
                      <a:endParaRPr lang="en-US" sz="2000" b="0" i="0" u="none" strike="noStrike">
                        <a:solidFill>
                          <a:srgbClr val="000000"/>
                        </a:solidFill>
                        <a:effectLst/>
                        <a:latin typeface="Times New Roman"/>
                        <a:cs typeface="Times New Roman"/>
                      </a:endParaRPr>
                    </a:p>
                  </a:txBody>
                  <a:tcPr marL="12700" marR="12700" marT="12700" marB="0" anchor="b"/>
                </a:tc>
                <a:tc>
                  <a:txBody>
                    <a:bodyPr/>
                    <a:lstStyle/>
                    <a:p>
                      <a:pPr algn="l" fontAlgn="b"/>
                      <a:r>
                        <a:rPr lang="en-US" sz="2000" u="none" strike="noStrike">
                          <a:effectLst/>
                        </a:rPr>
                        <a:t> </a:t>
                      </a:r>
                      <a:endParaRPr lang="en-US" sz="2000" b="0" i="0" u="none" strike="noStrike">
                        <a:solidFill>
                          <a:srgbClr val="000000"/>
                        </a:solidFill>
                        <a:effectLst/>
                        <a:latin typeface="Times New Roman"/>
                        <a:cs typeface="Times New Roman"/>
                      </a:endParaRPr>
                    </a:p>
                  </a:txBody>
                  <a:tcPr marL="12700" marR="12700" marT="12700" marB="0" anchor="b"/>
                </a:tc>
                <a:extLst>
                  <a:ext uri="{0D108BD9-81ED-4DB2-BD59-A6C34878D82A}">
                    <a16:rowId xmlns:a16="http://schemas.microsoft.com/office/drawing/2014/main" val="10001"/>
                  </a:ext>
                </a:extLst>
              </a:tr>
              <a:tr h="370349">
                <a:tc>
                  <a:txBody>
                    <a:bodyPr/>
                    <a:lstStyle/>
                    <a:p>
                      <a:pPr algn="ctr" fontAlgn="b"/>
                      <a:r>
                        <a:rPr lang="en-US" sz="2000" u="none" strike="noStrike">
                          <a:effectLst/>
                        </a:rPr>
                        <a:t>Mean</a:t>
                      </a:r>
                      <a:endParaRPr lang="en-US" sz="2000" b="0" i="0" u="none" strike="noStrike">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6</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7</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b="0" i="0" u="none" strike="noStrike" dirty="0">
                          <a:solidFill>
                            <a:srgbClr val="000000"/>
                          </a:solidFill>
                          <a:effectLst/>
                          <a:latin typeface="Times New Roman"/>
                          <a:cs typeface="Times New Roman"/>
                        </a:rPr>
                        <a:t>2</a:t>
                      </a:r>
                    </a:p>
                  </a:txBody>
                  <a:tcPr marL="12700" marR="12700" marT="12700" marB="0" anchor="b"/>
                </a:tc>
                <a:tc>
                  <a:txBody>
                    <a:bodyPr/>
                    <a:lstStyle/>
                    <a:p>
                      <a:pPr algn="l" fontAlgn="b"/>
                      <a:r>
                        <a:rPr lang="en-US" sz="2000" u="none" strike="noStrike" dirty="0">
                          <a:effectLst/>
                        </a:rPr>
                        <a:t> </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l" fontAlgn="b"/>
                      <a:r>
                        <a:rPr lang="en-US" sz="2000" u="none" strike="noStrike">
                          <a:effectLst/>
                        </a:rPr>
                        <a:t> </a:t>
                      </a:r>
                      <a:endParaRPr lang="en-US" sz="2000" b="0" i="0" u="none" strike="noStrike">
                        <a:solidFill>
                          <a:srgbClr val="000000"/>
                        </a:solidFill>
                        <a:effectLst/>
                        <a:latin typeface="Times New Roman"/>
                        <a:cs typeface="Times New Roman"/>
                      </a:endParaRPr>
                    </a:p>
                  </a:txBody>
                  <a:tcPr marL="12700" marR="12700" marT="12700" marB="0" anchor="b"/>
                </a:tc>
                <a:tc>
                  <a:txBody>
                    <a:bodyPr/>
                    <a:lstStyle/>
                    <a:p>
                      <a:pPr algn="l" fontAlgn="b"/>
                      <a:r>
                        <a:rPr lang="en-US" sz="2000" u="none" strike="noStrike">
                          <a:effectLst/>
                        </a:rPr>
                        <a:t> </a:t>
                      </a:r>
                      <a:endParaRPr lang="en-US" sz="2000" b="0" i="0" u="none" strike="noStrike">
                        <a:solidFill>
                          <a:srgbClr val="000000"/>
                        </a:solidFill>
                        <a:effectLst/>
                        <a:latin typeface="Times New Roman"/>
                        <a:cs typeface="Times New Roman"/>
                      </a:endParaRPr>
                    </a:p>
                  </a:txBody>
                  <a:tcPr marL="12700" marR="12700" marT="12700" marB="0" anchor="b"/>
                </a:tc>
                <a:extLst>
                  <a:ext uri="{0D108BD9-81ED-4DB2-BD59-A6C34878D82A}">
                    <a16:rowId xmlns:a16="http://schemas.microsoft.com/office/drawing/2014/main" val="10002"/>
                  </a:ext>
                </a:extLst>
              </a:tr>
              <a:tr h="370349">
                <a:tc>
                  <a:txBody>
                    <a:bodyPr/>
                    <a:lstStyle/>
                    <a:p>
                      <a:pPr algn="ctr" fontAlgn="b"/>
                      <a:r>
                        <a:rPr lang="en-US" sz="2000" u="none" strike="noStrike" dirty="0" err="1">
                          <a:effectLst/>
                        </a:rPr>
                        <a:t>Σx</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120</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140</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40</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endParaRPr lang="en-US" dirty="0"/>
                    </a:p>
                  </a:txBody>
                  <a:tcPr marL="12700" marR="12700" marT="12700" marB="0" anchor="b"/>
                </a:tc>
                <a:tc>
                  <a:txBody>
                    <a:bodyPr/>
                    <a:lstStyle/>
                    <a:p>
                      <a:endParaRPr lang="en-US" dirty="0"/>
                    </a:p>
                  </a:txBody>
                  <a:tcPr marL="12700" marR="12700" marT="12700" marB="0" anchor="b"/>
                </a:tc>
                <a:tc>
                  <a:txBody>
                    <a:bodyPr/>
                    <a:lstStyle/>
                    <a:p>
                      <a:endParaRPr lang="en-US" dirty="0"/>
                    </a:p>
                  </a:txBody>
                  <a:tcPr marL="12700" marR="12700" marT="12700" marB="0" anchor="b"/>
                </a:tc>
                <a:extLst>
                  <a:ext uri="{0D108BD9-81ED-4DB2-BD59-A6C34878D82A}">
                    <a16:rowId xmlns:a16="http://schemas.microsoft.com/office/drawing/2014/main" val="10003"/>
                  </a:ext>
                </a:extLst>
              </a:tr>
              <a:tr h="370349">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u="none" strike="noStrike" dirty="0" err="1">
                          <a:effectLst/>
                        </a:rPr>
                        <a:t>Σ</a:t>
                      </a:r>
                      <a:r>
                        <a:rPr lang="en-US" sz="2000" u="none" strike="noStrike" dirty="0">
                          <a:effectLst/>
                        </a:rPr>
                        <a:t>(x</a:t>
                      </a:r>
                      <a:r>
                        <a:rPr lang="en-US" sz="2000" u="none" strike="noStrike" baseline="30000" dirty="0">
                          <a:effectLst/>
                        </a:rPr>
                        <a:t>2</a:t>
                      </a:r>
                      <a:r>
                        <a:rPr lang="en-US" sz="2000" u="none" strike="noStrike" baseline="0" dirty="0">
                          <a:effectLst/>
                        </a:rPr>
                        <a:t>) or </a:t>
                      </a:r>
                      <a:r>
                        <a:rPr lang="en-US" sz="2000" u="none" strike="noStrike" dirty="0" err="1">
                          <a:effectLst/>
                        </a:rPr>
                        <a:t>Σ</a:t>
                      </a:r>
                      <a:r>
                        <a:rPr lang="en-US" sz="2000" u="none" strike="noStrike" dirty="0">
                          <a:effectLst/>
                        </a:rPr>
                        <a:t>(x*y</a:t>
                      </a:r>
                      <a:r>
                        <a:rPr lang="en-US" sz="2000" u="none" strike="noStrike" baseline="0" dirty="0">
                          <a:effectLst/>
                        </a:rPr>
                        <a:t>) </a:t>
                      </a:r>
                      <a:endParaRPr lang="en-US" sz="2000" b="0" i="0" u="none" strike="noStrike" baseline="0"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840</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1056</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112</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881</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235</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290</a:t>
                      </a:r>
                      <a:endParaRPr lang="en-US" sz="2000" b="0" i="0" u="none" strike="noStrike" dirty="0">
                        <a:solidFill>
                          <a:srgbClr val="000000"/>
                        </a:solidFill>
                        <a:effectLst/>
                        <a:latin typeface="Times New Roman"/>
                        <a:cs typeface="Times New Roman"/>
                      </a:endParaRPr>
                    </a:p>
                  </a:txBody>
                  <a:tcPr marL="12700" marR="12700" marT="12700" marB="0" anchor="b"/>
                </a:tc>
                <a:extLst>
                  <a:ext uri="{0D108BD9-81ED-4DB2-BD59-A6C34878D82A}">
                    <a16:rowId xmlns:a16="http://schemas.microsoft.com/office/drawing/2014/main" val="10004"/>
                  </a:ext>
                </a:extLst>
              </a:tr>
              <a:tr h="370349">
                <a:tc>
                  <a:txBody>
                    <a:bodyPr/>
                    <a:lstStyle/>
                    <a:p>
                      <a:pPr algn="ctr" fontAlgn="b"/>
                      <a:r>
                        <a:rPr lang="en-US" sz="2000" u="none" strike="noStrike" dirty="0">
                          <a:effectLst/>
                        </a:rPr>
                        <a:t>[(</a:t>
                      </a:r>
                      <a:r>
                        <a:rPr lang="en-US" sz="2000" u="none" strike="noStrike" dirty="0" err="1">
                          <a:effectLst/>
                        </a:rPr>
                        <a:t>Σx</a:t>
                      </a:r>
                      <a:r>
                        <a:rPr lang="en-US" sz="2000" u="none" strike="noStrike" baseline="0" dirty="0">
                          <a:effectLst/>
                        </a:rPr>
                        <a:t>)</a:t>
                      </a:r>
                      <a:r>
                        <a:rPr lang="en-US" sz="2000" u="none" strike="noStrike" baseline="30000" dirty="0">
                          <a:effectLst/>
                        </a:rPr>
                        <a:t>2]</a:t>
                      </a:r>
                      <a:r>
                        <a:rPr lang="en-US" sz="2000" u="none" strike="noStrike" baseline="0" dirty="0">
                          <a:effectLst/>
                        </a:rPr>
                        <a:t>/n or</a:t>
                      </a:r>
                    </a:p>
                    <a:p>
                      <a:pPr algn="ctr" fontAlgn="b"/>
                      <a:r>
                        <a:rPr lang="en-US" sz="2000" u="none" strike="noStrike" dirty="0">
                          <a:effectLst/>
                        </a:rPr>
                        <a:t>(</a:t>
                      </a:r>
                      <a:r>
                        <a:rPr lang="en-US" sz="2000" u="none" strike="noStrike" dirty="0" err="1">
                          <a:effectLst/>
                        </a:rPr>
                        <a:t>Σx</a:t>
                      </a:r>
                      <a:r>
                        <a:rPr lang="en-US" sz="2000" u="none" strike="noStrike" baseline="0" dirty="0">
                          <a:effectLst/>
                        </a:rPr>
                        <a:t>)(</a:t>
                      </a:r>
                      <a:r>
                        <a:rPr lang="en-US" sz="2000" u="none" strike="noStrike" dirty="0" err="1">
                          <a:effectLst/>
                        </a:rPr>
                        <a:t>Σy</a:t>
                      </a:r>
                      <a:r>
                        <a:rPr lang="en-US" sz="2000" u="none" strike="noStrike" baseline="0" dirty="0">
                          <a:effectLst/>
                        </a:rPr>
                        <a:t>) / n</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b="0" i="0" u="none" strike="noStrike" dirty="0">
                          <a:solidFill>
                            <a:schemeClr val="tx1"/>
                          </a:solidFill>
                          <a:effectLst/>
                          <a:latin typeface="Times New Roman"/>
                          <a:cs typeface="Times New Roman"/>
                        </a:rPr>
                        <a:t>720</a:t>
                      </a:r>
                    </a:p>
                  </a:txBody>
                  <a:tcPr marL="12700" marR="12700" marT="12700" marB="0" anchor="b"/>
                </a:tc>
                <a:tc>
                  <a:txBody>
                    <a:bodyPr/>
                    <a:lstStyle/>
                    <a:p>
                      <a:pPr algn="r" fontAlgn="b"/>
                      <a:r>
                        <a:rPr lang="en-US" sz="2000" b="0" i="0" u="none" strike="noStrike" dirty="0">
                          <a:solidFill>
                            <a:schemeClr val="tx1"/>
                          </a:solidFill>
                          <a:effectLst/>
                          <a:latin typeface="Times New Roman"/>
                          <a:cs typeface="Times New Roman"/>
                        </a:rPr>
                        <a:t>980</a:t>
                      </a:r>
                    </a:p>
                  </a:txBody>
                  <a:tcPr marL="12700" marR="12700" marT="12700" marB="0" anchor="b"/>
                </a:tc>
                <a:tc>
                  <a:txBody>
                    <a:bodyPr/>
                    <a:lstStyle/>
                    <a:p>
                      <a:pPr algn="r" fontAlgn="b"/>
                      <a:r>
                        <a:rPr lang="en-US" sz="2000" b="0" i="0" u="none" strike="noStrike" dirty="0">
                          <a:solidFill>
                            <a:schemeClr val="tx1"/>
                          </a:solidFill>
                          <a:effectLst/>
                          <a:latin typeface="Times New Roman"/>
                          <a:cs typeface="Times New Roman"/>
                        </a:rPr>
                        <a:t>80</a:t>
                      </a:r>
                    </a:p>
                  </a:txBody>
                  <a:tcPr marL="12700" marR="12700" marT="12700" marB="0" anchor="b"/>
                </a:tc>
                <a:tc>
                  <a:txBody>
                    <a:bodyPr/>
                    <a:lstStyle/>
                    <a:p>
                      <a:pPr algn="r" fontAlgn="b"/>
                      <a:r>
                        <a:rPr lang="en-US" sz="2000" b="0" i="0" u="none" strike="noStrike" noProof="0" dirty="0">
                          <a:solidFill>
                            <a:schemeClr val="tx1"/>
                          </a:solidFill>
                          <a:effectLst/>
                          <a:latin typeface="Times New Roman"/>
                          <a:cs typeface="Times New Roman"/>
                        </a:rPr>
                        <a:t>840</a:t>
                      </a:r>
                    </a:p>
                  </a:txBody>
                  <a:tcPr marL="12700" marR="12700" marT="12700" marB="0" anchor="b"/>
                </a:tc>
                <a:tc>
                  <a:txBody>
                    <a:bodyPr/>
                    <a:lstStyle/>
                    <a:p>
                      <a:pPr algn="r" fontAlgn="b"/>
                      <a:r>
                        <a:rPr lang="en-US" sz="2000" b="0" i="0" u="none" strike="noStrike" dirty="0">
                          <a:solidFill>
                            <a:schemeClr val="tx1"/>
                          </a:solidFill>
                          <a:effectLst/>
                          <a:latin typeface="Times New Roman"/>
                          <a:cs typeface="Times New Roman"/>
                        </a:rPr>
                        <a:t>240</a:t>
                      </a:r>
                    </a:p>
                  </a:txBody>
                  <a:tcPr marL="12700" marR="12700" marT="12700" marB="0" anchor="b"/>
                </a:tc>
                <a:tc>
                  <a:txBody>
                    <a:bodyPr/>
                    <a:lstStyle/>
                    <a:p>
                      <a:pPr algn="r" fontAlgn="b"/>
                      <a:r>
                        <a:rPr lang="en-US" sz="2000" b="0" i="0" u="none" strike="noStrike" dirty="0">
                          <a:solidFill>
                            <a:schemeClr val="tx1"/>
                          </a:solidFill>
                          <a:effectLst/>
                          <a:latin typeface="Times New Roman"/>
                          <a:cs typeface="Times New Roman"/>
                        </a:rPr>
                        <a:t>280</a:t>
                      </a:r>
                    </a:p>
                  </a:txBody>
                  <a:tcPr marL="12700" marR="12700" marT="12700" marB="0" anchor="b"/>
                </a:tc>
                <a:extLst>
                  <a:ext uri="{0D108BD9-81ED-4DB2-BD59-A6C34878D82A}">
                    <a16:rowId xmlns:a16="http://schemas.microsoft.com/office/drawing/2014/main" val="10005"/>
                  </a:ext>
                </a:extLst>
              </a:tr>
              <a:tr h="725884">
                <a:tc>
                  <a:txBody>
                    <a:bodyPr/>
                    <a:lstStyle/>
                    <a:p>
                      <a:pPr algn="ctr" fontAlgn="b"/>
                      <a:r>
                        <a:rPr lang="en-US" sz="2000" u="none" strike="noStrike" dirty="0">
                          <a:effectLst/>
                        </a:rPr>
                        <a:t>SS or SP</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b="0" i="0" u="none" strike="noStrike" dirty="0">
                          <a:solidFill>
                            <a:schemeClr val="tx1"/>
                          </a:solidFill>
                          <a:effectLst/>
                          <a:latin typeface="Times New Roman"/>
                          <a:cs typeface="Times New Roman"/>
                        </a:rPr>
                        <a:t>120</a:t>
                      </a:r>
                    </a:p>
                  </a:txBody>
                  <a:tcPr marL="12700" marR="12700" marT="12700" marB="0" anchor="b"/>
                </a:tc>
                <a:tc>
                  <a:txBody>
                    <a:bodyPr/>
                    <a:lstStyle/>
                    <a:p>
                      <a:pPr algn="r" fontAlgn="b"/>
                      <a:r>
                        <a:rPr lang="en-US" sz="2000" b="0" i="0" u="none" strike="noStrike" dirty="0">
                          <a:solidFill>
                            <a:schemeClr val="tx1"/>
                          </a:solidFill>
                          <a:effectLst/>
                          <a:latin typeface="Times New Roman"/>
                          <a:cs typeface="Times New Roman"/>
                        </a:rPr>
                        <a:t>76</a:t>
                      </a:r>
                    </a:p>
                  </a:txBody>
                  <a:tcPr marL="12700" marR="12700" marT="12700" marB="0" anchor="b"/>
                </a:tc>
                <a:tc>
                  <a:txBody>
                    <a:bodyPr/>
                    <a:lstStyle/>
                    <a:p>
                      <a:pPr algn="r" fontAlgn="b"/>
                      <a:r>
                        <a:rPr lang="en-US" sz="2000" b="0" i="0" u="none" strike="noStrike" dirty="0">
                          <a:solidFill>
                            <a:schemeClr val="tx1"/>
                          </a:solidFill>
                          <a:effectLst/>
                          <a:latin typeface="Times New Roman"/>
                          <a:cs typeface="Times New Roman"/>
                        </a:rPr>
                        <a:t>32</a:t>
                      </a:r>
                    </a:p>
                  </a:txBody>
                  <a:tcPr marL="12700" marR="12700" marT="12700" marB="0" anchor="b"/>
                </a:tc>
                <a:tc>
                  <a:txBody>
                    <a:bodyPr/>
                    <a:lstStyle/>
                    <a:p>
                      <a:pPr algn="r" fontAlgn="b"/>
                      <a:r>
                        <a:rPr lang="en-US" sz="2000" b="0" i="0" u="none" strike="noStrike" dirty="0">
                          <a:solidFill>
                            <a:schemeClr val="tx1"/>
                          </a:solidFill>
                          <a:effectLst/>
                          <a:latin typeface="Times New Roman"/>
                          <a:cs typeface="Times New Roman"/>
                        </a:rPr>
                        <a:t>41</a:t>
                      </a:r>
                    </a:p>
                  </a:txBody>
                  <a:tcPr marL="12700" marR="12700" marT="12700" marB="0" anchor="b"/>
                </a:tc>
                <a:tc>
                  <a:txBody>
                    <a:bodyPr/>
                    <a:lstStyle/>
                    <a:p>
                      <a:pPr algn="r" fontAlgn="b"/>
                      <a:r>
                        <a:rPr lang="en-US" sz="2000" b="0" i="0" u="none" strike="noStrike" dirty="0">
                          <a:solidFill>
                            <a:schemeClr val="tx1"/>
                          </a:solidFill>
                          <a:effectLst/>
                          <a:latin typeface="Times New Roman"/>
                          <a:cs typeface="Times New Roman"/>
                        </a:rPr>
                        <a:t>-5</a:t>
                      </a:r>
                    </a:p>
                  </a:txBody>
                  <a:tcPr marL="12700" marR="12700" marT="12700" marB="0" anchor="b"/>
                </a:tc>
                <a:tc>
                  <a:txBody>
                    <a:bodyPr/>
                    <a:lstStyle/>
                    <a:p>
                      <a:pPr algn="r" fontAlgn="b"/>
                      <a:r>
                        <a:rPr lang="en-US" sz="2000" b="0" i="0" u="none" strike="noStrike" dirty="0">
                          <a:solidFill>
                            <a:schemeClr val="tx1"/>
                          </a:solidFill>
                          <a:effectLst/>
                          <a:latin typeface="Times New Roman"/>
                          <a:cs typeface="Times New Roman"/>
                        </a:rPr>
                        <a:t>10</a:t>
                      </a:r>
                    </a:p>
                  </a:txBody>
                  <a:tcPr marL="12700" marR="12700" marT="12700" marB="0" anchor="b"/>
                </a:tc>
                <a:extLst>
                  <a:ext uri="{0D108BD9-81ED-4DB2-BD59-A6C34878D82A}">
                    <a16:rowId xmlns:a16="http://schemas.microsoft.com/office/drawing/2014/main" val="1732466030"/>
                  </a:ext>
                </a:extLst>
              </a:tr>
            </a:tbl>
          </a:graphicData>
        </a:graphic>
      </p:graphicFrame>
      <p:sp>
        <p:nvSpPr>
          <p:cNvPr id="12" name="Title 1">
            <a:extLst>
              <a:ext uri="{FF2B5EF4-FFF2-40B4-BE49-F238E27FC236}">
                <a16:creationId xmlns:a16="http://schemas.microsoft.com/office/drawing/2014/main" id="{276BEB00-7A5F-1A23-E727-9A1D2A7C0546}"/>
              </a:ext>
            </a:extLst>
          </p:cNvPr>
          <p:cNvSpPr>
            <a:spLocks noGrp="1"/>
          </p:cNvSpPr>
          <p:nvPr>
            <p:ph type="title"/>
          </p:nvPr>
        </p:nvSpPr>
        <p:spPr>
          <a:xfrm>
            <a:off x="2362200" y="114300"/>
            <a:ext cx="4419600" cy="1143000"/>
          </a:xfrm>
        </p:spPr>
        <p:txBody>
          <a:bodyPr>
            <a:normAutofit/>
          </a:bodyPr>
          <a:lstStyle/>
          <a:p>
            <a:pPr algn="ctr"/>
            <a:r>
              <a:rPr lang="en-US" sz="3600" dirty="0"/>
              <a:t>Childhood Memories</a:t>
            </a:r>
          </a:p>
        </p:txBody>
      </p:sp>
    </p:spTree>
    <p:extLst>
      <p:ext uri="{BB962C8B-B14F-4D97-AF65-F5344CB8AC3E}">
        <p14:creationId xmlns:p14="http://schemas.microsoft.com/office/powerpoint/2010/main" val="3007018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E66CF720-A4D1-0651-B2DB-82013E7EE989}"/>
              </a:ext>
            </a:extLst>
          </p:cNvPr>
          <p:cNvGraphicFramePr>
            <a:graphicFrameLocks noGrp="1"/>
          </p:cNvGraphicFramePr>
          <p:nvPr/>
        </p:nvGraphicFramePr>
        <p:xfrm>
          <a:off x="666437" y="770998"/>
          <a:ext cx="8343272" cy="4162951"/>
        </p:xfrm>
        <a:graphic>
          <a:graphicData uri="http://schemas.openxmlformats.org/drawingml/2006/table">
            <a:tbl>
              <a:tblPr firstRow="1" firstCol="1">
                <a:tableStyleId>{775DCB02-9BB8-47FD-8907-85C794F793BA}</a:tableStyleId>
              </a:tblPr>
              <a:tblGrid>
                <a:gridCol w="1332872">
                  <a:extLst>
                    <a:ext uri="{9D8B030D-6E8A-4147-A177-3AD203B41FA5}">
                      <a16:colId xmlns:a16="http://schemas.microsoft.com/office/drawing/2014/main" val="20000"/>
                    </a:ext>
                  </a:extLst>
                </a:gridCol>
                <a:gridCol w="1050920">
                  <a:extLst>
                    <a:ext uri="{9D8B030D-6E8A-4147-A177-3AD203B41FA5}">
                      <a16:colId xmlns:a16="http://schemas.microsoft.com/office/drawing/2014/main" val="20001"/>
                    </a:ext>
                  </a:extLst>
                </a:gridCol>
                <a:gridCol w="1191896">
                  <a:extLst>
                    <a:ext uri="{9D8B030D-6E8A-4147-A177-3AD203B41FA5}">
                      <a16:colId xmlns:a16="http://schemas.microsoft.com/office/drawing/2014/main" val="20002"/>
                    </a:ext>
                  </a:extLst>
                </a:gridCol>
                <a:gridCol w="1191896">
                  <a:extLst>
                    <a:ext uri="{9D8B030D-6E8A-4147-A177-3AD203B41FA5}">
                      <a16:colId xmlns:a16="http://schemas.microsoft.com/office/drawing/2014/main" val="20003"/>
                    </a:ext>
                  </a:extLst>
                </a:gridCol>
                <a:gridCol w="1191896">
                  <a:extLst>
                    <a:ext uri="{9D8B030D-6E8A-4147-A177-3AD203B41FA5}">
                      <a16:colId xmlns:a16="http://schemas.microsoft.com/office/drawing/2014/main" val="20004"/>
                    </a:ext>
                  </a:extLst>
                </a:gridCol>
                <a:gridCol w="1191896">
                  <a:extLst>
                    <a:ext uri="{9D8B030D-6E8A-4147-A177-3AD203B41FA5}">
                      <a16:colId xmlns:a16="http://schemas.microsoft.com/office/drawing/2014/main" val="20005"/>
                    </a:ext>
                  </a:extLst>
                </a:gridCol>
                <a:gridCol w="1191896">
                  <a:extLst>
                    <a:ext uri="{9D8B030D-6E8A-4147-A177-3AD203B41FA5}">
                      <a16:colId xmlns:a16="http://schemas.microsoft.com/office/drawing/2014/main" val="20006"/>
                    </a:ext>
                  </a:extLst>
                </a:gridCol>
              </a:tblGrid>
              <a:tr h="1081420">
                <a:tc>
                  <a:txBody>
                    <a:bodyPr/>
                    <a:lstStyle/>
                    <a:p>
                      <a:pPr algn="ctr" fontAlgn="b"/>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ctr" fontAlgn="b"/>
                      <a:r>
                        <a:rPr lang="en-US" sz="2000" u="none" strike="noStrike" dirty="0">
                          <a:effectLst/>
                        </a:rPr>
                        <a:t>Y Memory</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ctr" fontAlgn="b"/>
                      <a:r>
                        <a:rPr lang="en-US" sz="2000" u="none" strike="noStrike" dirty="0">
                          <a:effectLst/>
                        </a:rPr>
                        <a:t>X1 </a:t>
                      </a:r>
                    </a:p>
                    <a:p>
                      <a:pPr algn="ctr" fontAlgn="b"/>
                      <a:r>
                        <a:rPr lang="en-US" sz="2000" u="none" strike="noStrike" dirty="0">
                          <a:effectLst/>
                        </a:rPr>
                        <a:t>Vocab</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ctr" fontAlgn="b"/>
                      <a:r>
                        <a:rPr lang="en-US" sz="2000" u="none" strike="noStrike" dirty="0">
                          <a:effectLst/>
                        </a:rPr>
                        <a:t>X2 Repetition</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ctr" fontAlgn="b"/>
                      <a:r>
                        <a:rPr lang="en-US" sz="2000" u="none" strike="noStrike" dirty="0">
                          <a:effectLst/>
                        </a:rPr>
                        <a:t>X1Y</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ctr" fontAlgn="b"/>
                      <a:r>
                        <a:rPr lang="en-US" sz="2000" u="none" strike="noStrike" dirty="0">
                          <a:effectLst/>
                        </a:rPr>
                        <a:t>X2Y</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ctr" fontAlgn="b"/>
                      <a:r>
                        <a:rPr lang="en-US" sz="2000" u="none" strike="noStrike" dirty="0">
                          <a:effectLst/>
                        </a:rPr>
                        <a:t>X1X2</a:t>
                      </a:r>
                      <a:endParaRPr lang="en-US" sz="2000" b="0" i="0" u="none" strike="noStrike" dirty="0">
                        <a:solidFill>
                          <a:srgbClr val="000000"/>
                        </a:solidFill>
                        <a:effectLst/>
                        <a:latin typeface="Times New Roman"/>
                        <a:cs typeface="Times New Roman"/>
                      </a:endParaRPr>
                    </a:p>
                  </a:txBody>
                  <a:tcPr marL="12700" marR="12700" marT="12700" marB="0" anchor="b"/>
                </a:tc>
                <a:extLst>
                  <a:ext uri="{0D108BD9-81ED-4DB2-BD59-A6C34878D82A}">
                    <a16:rowId xmlns:a16="http://schemas.microsoft.com/office/drawing/2014/main" val="10000"/>
                  </a:ext>
                </a:extLst>
              </a:tr>
              <a:tr h="370349">
                <a:tc>
                  <a:txBody>
                    <a:bodyPr/>
                    <a:lstStyle/>
                    <a:p>
                      <a:pPr algn="l" fontAlgn="b"/>
                      <a:r>
                        <a:rPr lang="en-US" sz="2000" u="none" strike="noStrike">
                          <a:effectLst/>
                        </a:rPr>
                        <a:t> </a:t>
                      </a:r>
                      <a:endParaRPr lang="en-US" sz="2000" b="0" i="0" u="none" strike="noStrike">
                        <a:solidFill>
                          <a:srgbClr val="000000"/>
                        </a:solidFill>
                        <a:effectLst/>
                        <a:latin typeface="Times New Roman"/>
                        <a:cs typeface="Times New Roman"/>
                      </a:endParaRPr>
                    </a:p>
                  </a:txBody>
                  <a:tcPr marL="12700" marR="12700" marT="12700" marB="0" anchor="b"/>
                </a:tc>
                <a:tc>
                  <a:txBody>
                    <a:bodyPr/>
                    <a:lstStyle/>
                    <a:p>
                      <a:pPr algn="l" fontAlgn="b"/>
                      <a:r>
                        <a:rPr lang="en-US" sz="2000" u="none" strike="noStrike">
                          <a:effectLst/>
                        </a:rPr>
                        <a:t> </a:t>
                      </a:r>
                      <a:endParaRPr lang="en-US" sz="2000" b="0" i="0" u="none" strike="noStrike">
                        <a:solidFill>
                          <a:srgbClr val="000000"/>
                        </a:solidFill>
                        <a:effectLst/>
                        <a:latin typeface="Times New Roman"/>
                        <a:cs typeface="Times New Roman"/>
                      </a:endParaRPr>
                    </a:p>
                  </a:txBody>
                  <a:tcPr marL="12700" marR="12700" marT="12700" marB="0" anchor="b"/>
                </a:tc>
                <a:tc>
                  <a:txBody>
                    <a:bodyPr/>
                    <a:lstStyle/>
                    <a:p>
                      <a:pPr algn="l" fontAlgn="b"/>
                      <a:r>
                        <a:rPr lang="en-US" sz="2000" u="none" strike="noStrike" dirty="0">
                          <a:effectLst/>
                        </a:rPr>
                        <a:t> </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l" fontAlgn="b"/>
                      <a:r>
                        <a:rPr lang="en-US" sz="2000" u="none" strike="noStrike" dirty="0">
                          <a:effectLst/>
                        </a:rPr>
                        <a:t> </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l" fontAlgn="b"/>
                      <a:r>
                        <a:rPr lang="en-US" sz="2000" u="none" strike="noStrike" dirty="0">
                          <a:effectLst/>
                        </a:rPr>
                        <a:t> </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l" fontAlgn="b"/>
                      <a:r>
                        <a:rPr lang="en-US" sz="2000" u="none" strike="noStrike">
                          <a:effectLst/>
                        </a:rPr>
                        <a:t> </a:t>
                      </a:r>
                      <a:endParaRPr lang="en-US" sz="2000" b="0" i="0" u="none" strike="noStrike">
                        <a:solidFill>
                          <a:srgbClr val="000000"/>
                        </a:solidFill>
                        <a:effectLst/>
                        <a:latin typeface="Times New Roman"/>
                        <a:cs typeface="Times New Roman"/>
                      </a:endParaRPr>
                    </a:p>
                  </a:txBody>
                  <a:tcPr marL="12700" marR="12700" marT="12700" marB="0" anchor="b"/>
                </a:tc>
                <a:tc>
                  <a:txBody>
                    <a:bodyPr/>
                    <a:lstStyle/>
                    <a:p>
                      <a:pPr algn="l" fontAlgn="b"/>
                      <a:r>
                        <a:rPr lang="en-US" sz="2000" u="none" strike="noStrike">
                          <a:effectLst/>
                        </a:rPr>
                        <a:t> </a:t>
                      </a:r>
                      <a:endParaRPr lang="en-US" sz="2000" b="0" i="0" u="none" strike="noStrike">
                        <a:solidFill>
                          <a:srgbClr val="000000"/>
                        </a:solidFill>
                        <a:effectLst/>
                        <a:latin typeface="Times New Roman"/>
                        <a:cs typeface="Times New Roman"/>
                      </a:endParaRPr>
                    </a:p>
                  </a:txBody>
                  <a:tcPr marL="12700" marR="12700" marT="12700" marB="0" anchor="b"/>
                </a:tc>
                <a:extLst>
                  <a:ext uri="{0D108BD9-81ED-4DB2-BD59-A6C34878D82A}">
                    <a16:rowId xmlns:a16="http://schemas.microsoft.com/office/drawing/2014/main" val="10001"/>
                  </a:ext>
                </a:extLst>
              </a:tr>
              <a:tr h="370349">
                <a:tc>
                  <a:txBody>
                    <a:bodyPr/>
                    <a:lstStyle/>
                    <a:p>
                      <a:pPr algn="ctr" fontAlgn="b"/>
                      <a:r>
                        <a:rPr lang="en-US" sz="2000" u="none" strike="noStrike">
                          <a:effectLst/>
                        </a:rPr>
                        <a:t>Mean</a:t>
                      </a:r>
                      <a:endParaRPr lang="en-US" sz="2000" b="0" i="0" u="none" strike="noStrike">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6</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7</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b="0" i="0" u="none" strike="noStrike" dirty="0">
                          <a:solidFill>
                            <a:srgbClr val="000000"/>
                          </a:solidFill>
                          <a:effectLst/>
                          <a:latin typeface="Times New Roman"/>
                          <a:cs typeface="Times New Roman"/>
                        </a:rPr>
                        <a:t>2</a:t>
                      </a:r>
                    </a:p>
                  </a:txBody>
                  <a:tcPr marL="12700" marR="12700" marT="12700" marB="0" anchor="b"/>
                </a:tc>
                <a:tc>
                  <a:txBody>
                    <a:bodyPr/>
                    <a:lstStyle/>
                    <a:p>
                      <a:pPr algn="l" fontAlgn="b"/>
                      <a:r>
                        <a:rPr lang="en-US" sz="2000" u="none" strike="noStrike" dirty="0">
                          <a:effectLst/>
                        </a:rPr>
                        <a:t> </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l" fontAlgn="b"/>
                      <a:r>
                        <a:rPr lang="en-US" sz="2000" u="none" strike="noStrike">
                          <a:effectLst/>
                        </a:rPr>
                        <a:t> </a:t>
                      </a:r>
                      <a:endParaRPr lang="en-US" sz="2000" b="0" i="0" u="none" strike="noStrike">
                        <a:solidFill>
                          <a:srgbClr val="000000"/>
                        </a:solidFill>
                        <a:effectLst/>
                        <a:latin typeface="Times New Roman"/>
                        <a:cs typeface="Times New Roman"/>
                      </a:endParaRPr>
                    </a:p>
                  </a:txBody>
                  <a:tcPr marL="12700" marR="12700" marT="12700" marB="0" anchor="b"/>
                </a:tc>
                <a:tc>
                  <a:txBody>
                    <a:bodyPr/>
                    <a:lstStyle/>
                    <a:p>
                      <a:pPr algn="l" fontAlgn="b"/>
                      <a:r>
                        <a:rPr lang="en-US" sz="2000" u="none" strike="noStrike">
                          <a:effectLst/>
                        </a:rPr>
                        <a:t> </a:t>
                      </a:r>
                      <a:endParaRPr lang="en-US" sz="2000" b="0" i="0" u="none" strike="noStrike">
                        <a:solidFill>
                          <a:srgbClr val="000000"/>
                        </a:solidFill>
                        <a:effectLst/>
                        <a:latin typeface="Times New Roman"/>
                        <a:cs typeface="Times New Roman"/>
                      </a:endParaRPr>
                    </a:p>
                  </a:txBody>
                  <a:tcPr marL="12700" marR="12700" marT="12700" marB="0" anchor="b"/>
                </a:tc>
                <a:extLst>
                  <a:ext uri="{0D108BD9-81ED-4DB2-BD59-A6C34878D82A}">
                    <a16:rowId xmlns:a16="http://schemas.microsoft.com/office/drawing/2014/main" val="10002"/>
                  </a:ext>
                </a:extLst>
              </a:tr>
              <a:tr h="370349">
                <a:tc>
                  <a:txBody>
                    <a:bodyPr/>
                    <a:lstStyle/>
                    <a:p>
                      <a:pPr algn="ctr" fontAlgn="b"/>
                      <a:r>
                        <a:rPr lang="en-US" sz="2000" u="none" strike="noStrike" dirty="0" err="1">
                          <a:effectLst/>
                        </a:rPr>
                        <a:t>Σx</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120</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140</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40</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endParaRPr lang="en-US" dirty="0"/>
                    </a:p>
                  </a:txBody>
                  <a:tcPr marL="12700" marR="12700" marT="12700" marB="0" anchor="b"/>
                </a:tc>
                <a:tc>
                  <a:txBody>
                    <a:bodyPr/>
                    <a:lstStyle/>
                    <a:p>
                      <a:endParaRPr lang="en-US" dirty="0"/>
                    </a:p>
                  </a:txBody>
                  <a:tcPr marL="12700" marR="12700" marT="12700" marB="0" anchor="b"/>
                </a:tc>
                <a:tc>
                  <a:txBody>
                    <a:bodyPr/>
                    <a:lstStyle/>
                    <a:p>
                      <a:endParaRPr lang="en-US" dirty="0"/>
                    </a:p>
                  </a:txBody>
                  <a:tcPr marL="12700" marR="12700" marT="12700" marB="0" anchor="b"/>
                </a:tc>
                <a:extLst>
                  <a:ext uri="{0D108BD9-81ED-4DB2-BD59-A6C34878D82A}">
                    <a16:rowId xmlns:a16="http://schemas.microsoft.com/office/drawing/2014/main" val="10003"/>
                  </a:ext>
                </a:extLst>
              </a:tr>
              <a:tr h="370349">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u="none" strike="noStrike" dirty="0" err="1">
                          <a:effectLst/>
                        </a:rPr>
                        <a:t>Σ</a:t>
                      </a:r>
                      <a:r>
                        <a:rPr lang="en-US" sz="2000" u="none" strike="noStrike" dirty="0">
                          <a:effectLst/>
                        </a:rPr>
                        <a:t>(x</a:t>
                      </a:r>
                      <a:r>
                        <a:rPr lang="en-US" sz="2000" u="none" strike="noStrike" baseline="30000" dirty="0">
                          <a:effectLst/>
                        </a:rPr>
                        <a:t>2</a:t>
                      </a:r>
                      <a:r>
                        <a:rPr lang="en-US" sz="2000" u="none" strike="noStrike" baseline="0" dirty="0">
                          <a:effectLst/>
                        </a:rPr>
                        <a:t>) or </a:t>
                      </a:r>
                      <a:r>
                        <a:rPr lang="en-US" sz="2000" u="none" strike="noStrike" dirty="0" err="1">
                          <a:effectLst/>
                        </a:rPr>
                        <a:t>Σ</a:t>
                      </a:r>
                      <a:r>
                        <a:rPr lang="en-US" sz="2000" u="none" strike="noStrike" dirty="0">
                          <a:effectLst/>
                        </a:rPr>
                        <a:t>(x*y</a:t>
                      </a:r>
                      <a:r>
                        <a:rPr lang="en-US" sz="2000" u="none" strike="noStrike" baseline="0" dirty="0">
                          <a:effectLst/>
                        </a:rPr>
                        <a:t>) </a:t>
                      </a:r>
                      <a:endParaRPr lang="en-US" sz="2000" b="0" i="0" u="none" strike="noStrike" baseline="0"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840</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1056</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112</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881</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235</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a:effectLst/>
                        </a:rPr>
                        <a:t>290</a:t>
                      </a:r>
                      <a:endParaRPr lang="en-US" sz="2000" b="0" i="0" u="none" strike="noStrike" dirty="0">
                        <a:solidFill>
                          <a:srgbClr val="000000"/>
                        </a:solidFill>
                        <a:effectLst/>
                        <a:latin typeface="Times New Roman"/>
                        <a:cs typeface="Times New Roman"/>
                      </a:endParaRPr>
                    </a:p>
                  </a:txBody>
                  <a:tcPr marL="12700" marR="12700" marT="12700" marB="0" anchor="b"/>
                </a:tc>
                <a:extLst>
                  <a:ext uri="{0D108BD9-81ED-4DB2-BD59-A6C34878D82A}">
                    <a16:rowId xmlns:a16="http://schemas.microsoft.com/office/drawing/2014/main" val="10004"/>
                  </a:ext>
                </a:extLst>
              </a:tr>
              <a:tr h="370349">
                <a:tc>
                  <a:txBody>
                    <a:bodyPr/>
                    <a:lstStyle/>
                    <a:p>
                      <a:pPr algn="ctr" fontAlgn="b"/>
                      <a:r>
                        <a:rPr lang="en-US" sz="2000" u="none" strike="noStrike" dirty="0">
                          <a:effectLst/>
                        </a:rPr>
                        <a:t>[(</a:t>
                      </a:r>
                      <a:r>
                        <a:rPr lang="en-US" sz="2000" u="none" strike="noStrike" dirty="0" err="1">
                          <a:effectLst/>
                        </a:rPr>
                        <a:t>Σx</a:t>
                      </a:r>
                      <a:r>
                        <a:rPr lang="en-US" sz="2000" u="none" strike="noStrike" baseline="0" dirty="0">
                          <a:effectLst/>
                        </a:rPr>
                        <a:t>)</a:t>
                      </a:r>
                      <a:r>
                        <a:rPr lang="en-US" sz="2000" u="none" strike="noStrike" baseline="30000" dirty="0">
                          <a:effectLst/>
                        </a:rPr>
                        <a:t>2]</a:t>
                      </a:r>
                      <a:r>
                        <a:rPr lang="en-US" sz="2000" u="none" strike="noStrike" baseline="0" dirty="0">
                          <a:effectLst/>
                        </a:rPr>
                        <a:t>/n or</a:t>
                      </a:r>
                    </a:p>
                    <a:p>
                      <a:pPr algn="ctr" fontAlgn="b"/>
                      <a:r>
                        <a:rPr lang="en-US" sz="2000" u="none" strike="noStrike" dirty="0">
                          <a:effectLst/>
                        </a:rPr>
                        <a:t>(</a:t>
                      </a:r>
                      <a:r>
                        <a:rPr lang="en-US" sz="2000" u="none" strike="noStrike" dirty="0" err="1">
                          <a:effectLst/>
                        </a:rPr>
                        <a:t>Σx</a:t>
                      </a:r>
                      <a:r>
                        <a:rPr lang="en-US" sz="2000" u="none" strike="noStrike" baseline="0" dirty="0">
                          <a:effectLst/>
                        </a:rPr>
                        <a:t>)(</a:t>
                      </a:r>
                      <a:r>
                        <a:rPr lang="en-US" sz="2000" u="none" strike="noStrike" dirty="0" err="1">
                          <a:effectLst/>
                        </a:rPr>
                        <a:t>Σy</a:t>
                      </a:r>
                      <a:r>
                        <a:rPr lang="en-US" sz="2000" u="none" strike="noStrike" baseline="0" dirty="0">
                          <a:effectLst/>
                        </a:rPr>
                        <a:t>) / n</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b="0" i="0" u="none" strike="noStrike" dirty="0">
                          <a:solidFill>
                            <a:schemeClr val="tx1"/>
                          </a:solidFill>
                          <a:effectLst/>
                          <a:latin typeface="Times New Roman"/>
                          <a:cs typeface="Times New Roman"/>
                        </a:rPr>
                        <a:t>720</a:t>
                      </a:r>
                    </a:p>
                  </a:txBody>
                  <a:tcPr marL="12700" marR="12700" marT="12700" marB="0" anchor="b"/>
                </a:tc>
                <a:tc>
                  <a:txBody>
                    <a:bodyPr/>
                    <a:lstStyle/>
                    <a:p>
                      <a:pPr algn="r" fontAlgn="b"/>
                      <a:r>
                        <a:rPr lang="en-US" sz="2000" b="0" i="0" u="none" strike="noStrike" dirty="0">
                          <a:solidFill>
                            <a:schemeClr val="tx1"/>
                          </a:solidFill>
                          <a:effectLst/>
                          <a:latin typeface="Times New Roman"/>
                          <a:cs typeface="Times New Roman"/>
                        </a:rPr>
                        <a:t>980</a:t>
                      </a:r>
                    </a:p>
                  </a:txBody>
                  <a:tcPr marL="12700" marR="12700" marT="12700" marB="0" anchor="b"/>
                </a:tc>
                <a:tc>
                  <a:txBody>
                    <a:bodyPr/>
                    <a:lstStyle/>
                    <a:p>
                      <a:pPr algn="r" fontAlgn="b"/>
                      <a:r>
                        <a:rPr lang="en-US" sz="2000" b="0" i="0" u="none" strike="noStrike" dirty="0">
                          <a:solidFill>
                            <a:schemeClr val="tx1"/>
                          </a:solidFill>
                          <a:effectLst/>
                          <a:latin typeface="Times New Roman"/>
                          <a:cs typeface="Times New Roman"/>
                        </a:rPr>
                        <a:t>80</a:t>
                      </a:r>
                    </a:p>
                  </a:txBody>
                  <a:tcPr marL="12700" marR="12700" marT="12700" marB="0" anchor="b"/>
                </a:tc>
                <a:tc>
                  <a:txBody>
                    <a:bodyPr/>
                    <a:lstStyle/>
                    <a:p>
                      <a:pPr algn="r" fontAlgn="b"/>
                      <a:r>
                        <a:rPr lang="en-US" sz="2000" b="0" i="0" u="none" strike="noStrike" noProof="0" dirty="0">
                          <a:solidFill>
                            <a:schemeClr val="tx1"/>
                          </a:solidFill>
                          <a:effectLst/>
                          <a:latin typeface="Times New Roman"/>
                          <a:cs typeface="Times New Roman"/>
                        </a:rPr>
                        <a:t>840</a:t>
                      </a:r>
                    </a:p>
                  </a:txBody>
                  <a:tcPr marL="12700" marR="12700" marT="12700" marB="0" anchor="b"/>
                </a:tc>
                <a:tc>
                  <a:txBody>
                    <a:bodyPr/>
                    <a:lstStyle/>
                    <a:p>
                      <a:pPr algn="r" fontAlgn="b"/>
                      <a:r>
                        <a:rPr lang="en-US" sz="2000" b="0" i="0" u="none" strike="noStrike" dirty="0">
                          <a:solidFill>
                            <a:schemeClr val="tx1"/>
                          </a:solidFill>
                          <a:effectLst/>
                          <a:latin typeface="Times New Roman"/>
                          <a:cs typeface="Times New Roman"/>
                        </a:rPr>
                        <a:t>240</a:t>
                      </a:r>
                    </a:p>
                  </a:txBody>
                  <a:tcPr marL="12700" marR="12700" marT="12700" marB="0" anchor="b"/>
                </a:tc>
                <a:tc>
                  <a:txBody>
                    <a:bodyPr/>
                    <a:lstStyle/>
                    <a:p>
                      <a:pPr algn="r" fontAlgn="b"/>
                      <a:r>
                        <a:rPr lang="en-US" sz="2000" b="0" i="0" u="none" strike="noStrike" dirty="0">
                          <a:solidFill>
                            <a:schemeClr val="tx1"/>
                          </a:solidFill>
                          <a:effectLst/>
                          <a:latin typeface="Times New Roman"/>
                          <a:cs typeface="Times New Roman"/>
                        </a:rPr>
                        <a:t>280</a:t>
                      </a:r>
                    </a:p>
                  </a:txBody>
                  <a:tcPr marL="12700" marR="12700" marT="12700" marB="0" anchor="b"/>
                </a:tc>
                <a:extLst>
                  <a:ext uri="{0D108BD9-81ED-4DB2-BD59-A6C34878D82A}">
                    <a16:rowId xmlns:a16="http://schemas.microsoft.com/office/drawing/2014/main" val="10005"/>
                  </a:ext>
                </a:extLst>
              </a:tr>
              <a:tr h="725884">
                <a:tc>
                  <a:txBody>
                    <a:bodyPr/>
                    <a:lstStyle/>
                    <a:p>
                      <a:pPr algn="ctr" fontAlgn="b"/>
                      <a:r>
                        <a:rPr lang="en-US" sz="2000" u="none" strike="noStrike" dirty="0">
                          <a:effectLst/>
                        </a:rPr>
                        <a:t>SS or SP</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b="0" i="0" u="none" strike="noStrike" dirty="0">
                          <a:solidFill>
                            <a:schemeClr val="tx1"/>
                          </a:solidFill>
                          <a:effectLst/>
                          <a:latin typeface="Times New Roman"/>
                          <a:cs typeface="Times New Roman"/>
                        </a:rPr>
                        <a:t>120</a:t>
                      </a:r>
                    </a:p>
                  </a:txBody>
                  <a:tcPr marL="12700" marR="12700" marT="12700" marB="0" anchor="b"/>
                </a:tc>
                <a:tc>
                  <a:txBody>
                    <a:bodyPr/>
                    <a:lstStyle/>
                    <a:p>
                      <a:pPr algn="r" fontAlgn="b"/>
                      <a:r>
                        <a:rPr lang="en-US" sz="2000" b="0" i="0" u="none" strike="noStrike" dirty="0">
                          <a:solidFill>
                            <a:schemeClr val="tx1"/>
                          </a:solidFill>
                          <a:effectLst/>
                          <a:latin typeface="Times New Roman"/>
                          <a:cs typeface="Times New Roman"/>
                        </a:rPr>
                        <a:t>76</a:t>
                      </a:r>
                    </a:p>
                  </a:txBody>
                  <a:tcPr marL="12700" marR="12700" marT="12700" marB="0" anchor="b"/>
                </a:tc>
                <a:tc>
                  <a:txBody>
                    <a:bodyPr/>
                    <a:lstStyle/>
                    <a:p>
                      <a:pPr algn="r" fontAlgn="b"/>
                      <a:r>
                        <a:rPr lang="en-US" sz="2000" b="0" i="0" u="none" strike="noStrike" dirty="0">
                          <a:solidFill>
                            <a:schemeClr val="tx1"/>
                          </a:solidFill>
                          <a:effectLst/>
                          <a:latin typeface="Times New Roman"/>
                          <a:cs typeface="Times New Roman"/>
                        </a:rPr>
                        <a:t>32</a:t>
                      </a:r>
                    </a:p>
                  </a:txBody>
                  <a:tcPr marL="12700" marR="12700" marT="12700" marB="0" anchor="b"/>
                </a:tc>
                <a:tc>
                  <a:txBody>
                    <a:bodyPr/>
                    <a:lstStyle/>
                    <a:p>
                      <a:pPr algn="r" fontAlgn="b"/>
                      <a:r>
                        <a:rPr lang="en-US" sz="2000" b="0" i="0" u="none" strike="noStrike" dirty="0">
                          <a:solidFill>
                            <a:schemeClr val="tx1"/>
                          </a:solidFill>
                          <a:effectLst/>
                          <a:latin typeface="Times New Roman"/>
                          <a:cs typeface="Times New Roman"/>
                        </a:rPr>
                        <a:t>41</a:t>
                      </a:r>
                    </a:p>
                  </a:txBody>
                  <a:tcPr marL="12700" marR="12700" marT="12700" marB="0" anchor="b"/>
                </a:tc>
                <a:tc>
                  <a:txBody>
                    <a:bodyPr/>
                    <a:lstStyle/>
                    <a:p>
                      <a:pPr algn="r" fontAlgn="b"/>
                      <a:r>
                        <a:rPr lang="en-US" sz="2000" b="0" i="0" u="none" strike="noStrike" dirty="0">
                          <a:solidFill>
                            <a:schemeClr val="tx1"/>
                          </a:solidFill>
                          <a:effectLst/>
                          <a:latin typeface="Times New Roman"/>
                          <a:cs typeface="Times New Roman"/>
                        </a:rPr>
                        <a:t>-5</a:t>
                      </a:r>
                    </a:p>
                  </a:txBody>
                  <a:tcPr marL="12700" marR="12700" marT="12700" marB="0" anchor="b"/>
                </a:tc>
                <a:tc>
                  <a:txBody>
                    <a:bodyPr/>
                    <a:lstStyle/>
                    <a:p>
                      <a:pPr algn="r" fontAlgn="b"/>
                      <a:r>
                        <a:rPr lang="en-US" sz="2000" b="0" i="0" u="none" strike="noStrike" dirty="0">
                          <a:solidFill>
                            <a:schemeClr val="tx1"/>
                          </a:solidFill>
                          <a:effectLst/>
                          <a:latin typeface="Times New Roman"/>
                          <a:cs typeface="Times New Roman"/>
                        </a:rPr>
                        <a:t>10</a:t>
                      </a:r>
                    </a:p>
                  </a:txBody>
                  <a:tcPr marL="12700" marR="12700" marT="12700" marB="0" anchor="b"/>
                </a:tc>
                <a:extLst>
                  <a:ext uri="{0D108BD9-81ED-4DB2-BD59-A6C34878D82A}">
                    <a16:rowId xmlns:a16="http://schemas.microsoft.com/office/drawing/2014/main" val="1732466030"/>
                  </a:ext>
                </a:extLst>
              </a:tr>
            </a:tbl>
          </a:graphicData>
        </a:graphic>
      </p:graphicFrame>
      <p:sp>
        <p:nvSpPr>
          <p:cNvPr id="12" name="Title 1">
            <a:extLst>
              <a:ext uri="{FF2B5EF4-FFF2-40B4-BE49-F238E27FC236}">
                <a16:creationId xmlns:a16="http://schemas.microsoft.com/office/drawing/2014/main" id="{276BEB00-7A5F-1A23-E727-9A1D2A7C0546}"/>
              </a:ext>
            </a:extLst>
          </p:cNvPr>
          <p:cNvSpPr>
            <a:spLocks noGrp="1"/>
          </p:cNvSpPr>
          <p:nvPr>
            <p:ph type="title"/>
          </p:nvPr>
        </p:nvSpPr>
        <p:spPr>
          <a:xfrm>
            <a:off x="2362200" y="114300"/>
            <a:ext cx="4419600" cy="1143000"/>
          </a:xfrm>
        </p:spPr>
        <p:txBody>
          <a:bodyPr>
            <a:normAutofit/>
          </a:bodyPr>
          <a:lstStyle/>
          <a:p>
            <a:pPr algn="ctr"/>
            <a:r>
              <a:rPr lang="en-US" sz="3600" dirty="0"/>
              <a:t>Childhood Memories</a:t>
            </a:r>
          </a:p>
        </p:txBody>
      </p:sp>
      <p:sp>
        <p:nvSpPr>
          <p:cNvPr id="2" name="Rectangle 1">
            <a:extLst>
              <a:ext uri="{FF2B5EF4-FFF2-40B4-BE49-F238E27FC236}">
                <a16:creationId xmlns:a16="http://schemas.microsoft.com/office/drawing/2014/main" id="{4C0FBD31-6B43-BC39-45DE-F801E9739ECF}"/>
              </a:ext>
            </a:extLst>
          </p:cNvPr>
          <p:cNvSpPr/>
          <p:nvPr/>
        </p:nvSpPr>
        <p:spPr>
          <a:xfrm>
            <a:off x="562406" y="5257800"/>
            <a:ext cx="8551334" cy="1246495"/>
          </a:xfrm>
          <a:prstGeom prst="rect">
            <a:avLst/>
          </a:prstGeom>
        </p:spPr>
        <p:txBody>
          <a:bodyPr wrap="square">
            <a:spAutoFit/>
          </a:bodyPr>
          <a:lstStyle/>
          <a:p>
            <a:r>
              <a:rPr lang="en-US" sz="2400" dirty="0"/>
              <a:t>Final regression equation:</a:t>
            </a:r>
          </a:p>
          <a:p>
            <a:pPr algn="ctr"/>
            <a:r>
              <a:rPr lang="en-US" sz="3600" dirty="0"/>
              <a:t>Ŷ= 2.59 + 0.584 X</a:t>
            </a:r>
            <a:r>
              <a:rPr lang="en-US" sz="3600" baseline="-25000" dirty="0"/>
              <a:t>1 </a:t>
            </a:r>
            <a:r>
              <a:rPr lang="en-US" sz="3600" dirty="0"/>
              <a:t> - 0.339 X</a:t>
            </a:r>
            <a:r>
              <a:rPr lang="en-US" sz="3600" baseline="-25000" dirty="0"/>
              <a:t>2</a:t>
            </a:r>
            <a:endParaRPr lang="en-US" sz="3600" dirty="0"/>
          </a:p>
          <a:p>
            <a:endParaRPr lang="en-US" sz="1500" dirty="0"/>
          </a:p>
        </p:txBody>
      </p:sp>
    </p:spTree>
    <p:extLst>
      <p:ext uri="{BB962C8B-B14F-4D97-AF65-F5344CB8AC3E}">
        <p14:creationId xmlns:p14="http://schemas.microsoft.com/office/powerpoint/2010/main" val="2861024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0"/>
            <a:ext cx="4876800" cy="1143000"/>
          </a:xfrm>
        </p:spPr>
        <p:txBody>
          <a:bodyPr/>
          <a:lstStyle/>
          <a:p>
            <a:r>
              <a:rPr lang="en-US" dirty="0"/>
              <a:t>Multiple Regression </a:t>
            </a:r>
          </a:p>
        </p:txBody>
      </p:sp>
      <p:pic>
        <p:nvPicPr>
          <p:cNvPr id="8194" name="Picture 2" descr="Multiple linear regression - MATLAB regress">
            <a:extLst>
              <a:ext uri="{FF2B5EF4-FFF2-40B4-BE49-F238E27FC236}">
                <a16:creationId xmlns:a16="http://schemas.microsoft.com/office/drawing/2014/main" id="{3E10A0C1-032E-9ED8-E271-5EAF34DAC0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81867"/>
            <a:ext cx="5056404" cy="378742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ow to perform a Multiple Regression Analysis in SPSS Statistics | Laerd  Statistics">
            <a:extLst>
              <a:ext uri="{FF2B5EF4-FFF2-40B4-BE49-F238E27FC236}">
                <a16:creationId xmlns:a16="http://schemas.microsoft.com/office/drawing/2014/main" id="{8C8CD19D-1A09-7E52-4440-34F7AE3C3B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900" y="1583267"/>
            <a:ext cx="5410200" cy="14986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Multiple Regression Formula | Calculation of Multiple Regression Equation">
            <a:extLst>
              <a:ext uri="{FF2B5EF4-FFF2-40B4-BE49-F238E27FC236}">
                <a16:creationId xmlns:a16="http://schemas.microsoft.com/office/drawing/2014/main" id="{4302E935-1872-439E-8E0E-F23DAB7864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6004" y="3920698"/>
            <a:ext cx="3477996" cy="1565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526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 easier way to do this…</a:t>
            </a:r>
          </a:p>
        </p:txBody>
      </p:sp>
      <p:sp>
        <p:nvSpPr>
          <p:cNvPr id="3" name="Content Placeholder 2"/>
          <p:cNvSpPr>
            <a:spLocks noGrp="1"/>
          </p:cNvSpPr>
          <p:nvPr>
            <p:ph idx="1"/>
          </p:nvPr>
        </p:nvSpPr>
        <p:spPr>
          <a:xfrm>
            <a:off x="429768" y="2362200"/>
            <a:ext cx="8229600" cy="1935163"/>
          </a:xfrm>
        </p:spPr>
        <p:txBody>
          <a:bodyPr>
            <a:normAutofit/>
          </a:bodyPr>
          <a:lstStyle/>
          <a:p>
            <a:pPr marL="0" indent="0" algn="ctr">
              <a:buNone/>
            </a:pPr>
            <a:r>
              <a:rPr lang="en-US" sz="6000" dirty="0"/>
              <a:t>SPSS!!!!</a:t>
            </a:r>
          </a:p>
          <a:p>
            <a:pPr marL="0" indent="0" algn="ctr">
              <a:buNone/>
            </a:pPr>
            <a:r>
              <a:rPr lang="en-US" sz="3200" dirty="0"/>
              <a:t>So…let’s check our work!</a:t>
            </a:r>
          </a:p>
        </p:txBody>
      </p:sp>
    </p:spTree>
    <p:extLst>
      <p:ext uri="{BB962C8B-B14F-4D97-AF65-F5344CB8AC3E}">
        <p14:creationId xmlns:p14="http://schemas.microsoft.com/office/powerpoint/2010/main" val="1608989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5F3DE-E9ED-00A5-9EFB-3BBB1384A4BC}"/>
              </a:ext>
            </a:extLst>
          </p:cNvPr>
          <p:cNvSpPr>
            <a:spLocks noGrp="1"/>
          </p:cNvSpPr>
          <p:nvPr>
            <p:ph type="title"/>
          </p:nvPr>
        </p:nvSpPr>
        <p:spPr>
          <a:xfrm>
            <a:off x="971550" y="5080"/>
            <a:ext cx="7200900" cy="1485900"/>
          </a:xfrm>
        </p:spPr>
        <p:txBody>
          <a:bodyPr/>
          <a:lstStyle/>
          <a:p>
            <a:r>
              <a:rPr lang="en-US" dirty="0"/>
              <a:t>Multiple Regression in SPSS</a:t>
            </a:r>
          </a:p>
        </p:txBody>
      </p:sp>
      <p:sp>
        <p:nvSpPr>
          <p:cNvPr id="4" name="TextBox 3">
            <a:extLst>
              <a:ext uri="{FF2B5EF4-FFF2-40B4-BE49-F238E27FC236}">
                <a16:creationId xmlns:a16="http://schemas.microsoft.com/office/drawing/2014/main" id="{056C273D-FC37-E07D-1F7F-5FC49C566CAE}"/>
              </a:ext>
            </a:extLst>
          </p:cNvPr>
          <p:cNvSpPr txBox="1"/>
          <p:nvPr/>
        </p:nvSpPr>
        <p:spPr>
          <a:xfrm>
            <a:off x="971550" y="1306314"/>
            <a:ext cx="6343650" cy="1384995"/>
          </a:xfrm>
          <a:prstGeom prst="rect">
            <a:avLst/>
          </a:prstGeom>
          <a:noFill/>
        </p:spPr>
        <p:txBody>
          <a:bodyPr wrap="square" rtlCol="0">
            <a:spAutoFit/>
          </a:bodyPr>
          <a:lstStyle/>
          <a:p>
            <a:pPr marL="514350" indent="-514350">
              <a:buFont typeface="+mj-lt"/>
              <a:buAutoNum type="arabicPeriod"/>
            </a:pPr>
            <a:r>
              <a:rPr lang="en-US" sz="2800" dirty="0" err="1"/>
              <a:t>Match.com</a:t>
            </a:r>
            <a:r>
              <a:rPr lang="en-US" sz="2800" dirty="0"/>
              <a:t> example (from lecture)</a:t>
            </a:r>
          </a:p>
          <a:p>
            <a:pPr marL="514350" indent="-514350">
              <a:buFont typeface="+mj-lt"/>
              <a:buAutoNum type="arabicPeriod"/>
            </a:pPr>
            <a:r>
              <a:rPr lang="en-US" sz="2800" dirty="0"/>
              <a:t>Childhood memories (from just a few seconds ago)</a:t>
            </a:r>
          </a:p>
        </p:txBody>
      </p:sp>
    </p:spTree>
    <p:extLst>
      <p:ext uri="{BB962C8B-B14F-4D97-AF65-F5344CB8AC3E}">
        <p14:creationId xmlns:p14="http://schemas.microsoft.com/office/powerpoint/2010/main" val="3319709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8229600" cy="5059363"/>
          </a:xfrm>
        </p:spPr>
        <p:txBody>
          <a:bodyPr>
            <a:normAutofit/>
          </a:bodyPr>
          <a:lstStyle/>
          <a:p>
            <a:pPr marL="0" indent="0">
              <a:buNone/>
            </a:pPr>
            <a:r>
              <a:rPr lang="en-US" sz="2800" dirty="0">
                <a:solidFill>
                  <a:srgbClr val="002060"/>
                </a:solidFill>
              </a:rPr>
              <a:t>1. Does our overall model explain a significant proportion of the variability in Y?</a:t>
            </a:r>
          </a:p>
          <a:p>
            <a:r>
              <a:rPr lang="en-US" sz="2800" dirty="0">
                <a:solidFill>
                  <a:srgbClr val="002060"/>
                </a:solidFill>
              </a:rPr>
              <a:t>Compute Omnibus F-test</a:t>
            </a:r>
          </a:p>
          <a:p>
            <a:endParaRPr lang="en-US" sz="2800" dirty="0"/>
          </a:p>
          <a:p>
            <a:pPr marL="0" indent="0">
              <a:buNone/>
            </a:pPr>
            <a:r>
              <a:rPr lang="en-US" sz="2800" dirty="0">
                <a:solidFill>
                  <a:schemeClr val="bg1">
                    <a:lumMod val="85000"/>
                  </a:schemeClr>
                </a:solidFill>
              </a:rPr>
              <a:t>2. Is the slope of each predictor significant?</a:t>
            </a:r>
          </a:p>
          <a:p>
            <a:r>
              <a:rPr lang="en-US" sz="2800" dirty="0">
                <a:solidFill>
                  <a:schemeClr val="bg1">
                    <a:lumMod val="85000"/>
                  </a:schemeClr>
                </a:solidFill>
              </a:rPr>
              <a:t>Follow-up t-tests</a:t>
            </a:r>
          </a:p>
          <a:p>
            <a:pPr lvl="1"/>
            <a:r>
              <a:rPr lang="en-US" sz="2800" dirty="0">
                <a:solidFill>
                  <a:schemeClr val="bg1">
                    <a:lumMod val="85000"/>
                  </a:schemeClr>
                </a:solidFill>
              </a:rPr>
              <a:t>Similar to conducting post-hoc tests</a:t>
            </a:r>
          </a:p>
          <a:p>
            <a:pPr lvl="1"/>
            <a:r>
              <a:rPr lang="en-US" sz="2800" dirty="0">
                <a:solidFill>
                  <a:schemeClr val="bg1">
                    <a:lumMod val="85000"/>
                  </a:schemeClr>
                </a:solidFill>
              </a:rPr>
              <a:t>ONLY interpret IF Omnibus F is significant</a:t>
            </a:r>
          </a:p>
          <a:p>
            <a:pPr lvl="1"/>
            <a:r>
              <a:rPr lang="en-US" sz="2800" dirty="0">
                <a:solidFill>
                  <a:schemeClr val="bg1">
                    <a:lumMod val="85000"/>
                  </a:schemeClr>
                </a:solidFill>
              </a:rPr>
              <a:t>Tells us if slope is likely different from zero in population</a:t>
            </a:r>
          </a:p>
        </p:txBody>
      </p:sp>
      <p:sp>
        <p:nvSpPr>
          <p:cNvPr id="6" name="Title 1">
            <a:extLst>
              <a:ext uri="{FF2B5EF4-FFF2-40B4-BE49-F238E27FC236}">
                <a16:creationId xmlns:a16="http://schemas.microsoft.com/office/drawing/2014/main" id="{E81E895E-A99D-A575-A35E-B3783AB918F8}"/>
              </a:ext>
            </a:extLst>
          </p:cNvPr>
          <p:cNvSpPr>
            <a:spLocks noGrp="1"/>
          </p:cNvSpPr>
          <p:nvPr>
            <p:ph type="title"/>
          </p:nvPr>
        </p:nvSpPr>
        <p:spPr>
          <a:xfrm>
            <a:off x="1134533" y="304800"/>
            <a:ext cx="7636933" cy="868362"/>
          </a:xfrm>
        </p:spPr>
        <p:txBody>
          <a:bodyPr>
            <a:normAutofit fontScale="90000"/>
          </a:bodyPr>
          <a:lstStyle/>
          <a:p>
            <a:r>
              <a:rPr lang="en-US" sz="3600" dirty="0"/>
              <a:t>Hypothesis Testing For Multiple Regression</a:t>
            </a:r>
          </a:p>
        </p:txBody>
      </p:sp>
    </p:spTree>
    <p:extLst>
      <p:ext uri="{BB962C8B-B14F-4D97-AF65-F5344CB8AC3E}">
        <p14:creationId xmlns:p14="http://schemas.microsoft.com/office/powerpoint/2010/main" val="2504599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5F3DE-E9ED-00A5-9EFB-3BBB1384A4BC}"/>
              </a:ext>
            </a:extLst>
          </p:cNvPr>
          <p:cNvSpPr>
            <a:spLocks noGrp="1"/>
          </p:cNvSpPr>
          <p:nvPr>
            <p:ph type="title"/>
          </p:nvPr>
        </p:nvSpPr>
        <p:spPr>
          <a:xfrm>
            <a:off x="971550" y="5080"/>
            <a:ext cx="7200900" cy="1485900"/>
          </a:xfrm>
        </p:spPr>
        <p:txBody>
          <a:bodyPr/>
          <a:lstStyle/>
          <a:p>
            <a:r>
              <a:rPr lang="en-US" dirty="0"/>
              <a:t>Multiple Regression in SPSS</a:t>
            </a:r>
          </a:p>
        </p:txBody>
      </p:sp>
      <p:sp>
        <p:nvSpPr>
          <p:cNvPr id="4" name="TextBox 3">
            <a:extLst>
              <a:ext uri="{FF2B5EF4-FFF2-40B4-BE49-F238E27FC236}">
                <a16:creationId xmlns:a16="http://schemas.microsoft.com/office/drawing/2014/main" id="{056C273D-FC37-E07D-1F7F-5FC49C566CAE}"/>
              </a:ext>
            </a:extLst>
          </p:cNvPr>
          <p:cNvSpPr txBox="1"/>
          <p:nvPr/>
        </p:nvSpPr>
        <p:spPr>
          <a:xfrm>
            <a:off x="1895475" y="798482"/>
            <a:ext cx="5353050" cy="1384995"/>
          </a:xfrm>
          <a:prstGeom prst="rect">
            <a:avLst/>
          </a:prstGeom>
          <a:noFill/>
        </p:spPr>
        <p:txBody>
          <a:bodyPr wrap="square" rtlCol="0">
            <a:spAutoFit/>
          </a:bodyPr>
          <a:lstStyle/>
          <a:p>
            <a:r>
              <a:rPr lang="en-US" sz="2800" dirty="0" err="1"/>
              <a:t>Match.com</a:t>
            </a:r>
            <a:r>
              <a:rPr lang="en-US" sz="2800" dirty="0"/>
              <a:t> example (from lecture)</a:t>
            </a:r>
          </a:p>
          <a:p>
            <a:endParaRPr lang="en-US" sz="2800" b="1" i="1" dirty="0">
              <a:solidFill>
                <a:srgbClr val="E132FF"/>
              </a:solidFill>
            </a:endParaRPr>
          </a:p>
          <a:p>
            <a:r>
              <a:rPr lang="en-US" sz="2800" b="1" i="1" dirty="0">
                <a:solidFill>
                  <a:srgbClr val="E132FF"/>
                </a:solidFill>
              </a:rPr>
              <a:t>Analyze</a:t>
            </a:r>
            <a:r>
              <a:rPr lang="en-US" sz="2800" dirty="0">
                <a:solidFill>
                  <a:srgbClr val="E132FF"/>
                </a:solidFill>
              </a:rPr>
              <a:t> → </a:t>
            </a:r>
            <a:r>
              <a:rPr lang="en-US" sz="2800" b="1" i="1" dirty="0">
                <a:solidFill>
                  <a:srgbClr val="E132FF"/>
                </a:solidFill>
              </a:rPr>
              <a:t>Regression</a:t>
            </a:r>
            <a:r>
              <a:rPr lang="en-US" sz="2800" dirty="0">
                <a:solidFill>
                  <a:srgbClr val="E132FF"/>
                </a:solidFill>
              </a:rPr>
              <a:t> →</a:t>
            </a:r>
            <a:r>
              <a:rPr lang="en-US" sz="2800" b="1" i="1" dirty="0">
                <a:solidFill>
                  <a:srgbClr val="E132FF"/>
                </a:solidFill>
              </a:rPr>
              <a:t>Linear</a:t>
            </a:r>
            <a:endParaRPr lang="en-US" sz="2800" dirty="0"/>
          </a:p>
        </p:txBody>
      </p:sp>
      <p:pic>
        <p:nvPicPr>
          <p:cNvPr id="5" name="Picture 4">
            <a:extLst>
              <a:ext uri="{FF2B5EF4-FFF2-40B4-BE49-F238E27FC236}">
                <a16:creationId xmlns:a16="http://schemas.microsoft.com/office/drawing/2014/main" id="{13D17FE0-F3EA-FC99-0E80-63B0B80138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700" y="2284382"/>
            <a:ext cx="6070600" cy="3873500"/>
          </a:xfrm>
          <a:prstGeom prst="rect">
            <a:avLst/>
          </a:prstGeom>
        </p:spPr>
      </p:pic>
    </p:spTree>
    <p:extLst>
      <p:ext uri="{BB962C8B-B14F-4D97-AF65-F5344CB8AC3E}">
        <p14:creationId xmlns:p14="http://schemas.microsoft.com/office/powerpoint/2010/main" val="826372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5F3DE-E9ED-00A5-9EFB-3BBB1384A4BC}"/>
              </a:ext>
            </a:extLst>
          </p:cNvPr>
          <p:cNvSpPr>
            <a:spLocks noGrp="1"/>
          </p:cNvSpPr>
          <p:nvPr>
            <p:ph type="title"/>
          </p:nvPr>
        </p:nvSpPr>
        <p:spPr>
          <a:xfrm>
            <a:off x="971550" y="5080"/>
            <a:ext cx="7200900" cy="1485900"/>
          </a:xfrm>
        </p:spPr>
        <p:txBody>
          <a:bodyPr/>
          <a:lstStyle/>
          <a:p>
            <a:r>
              <a:rPr lang="en-US" dirty="0"/>
              <a:t>Multiple Regression in SPSS</a:t>
            </a:r>
          </a:p>
        </p:txBody>
      </p:sp>
      <p:sp>
        <p:nvSpPr>
          <p:cNvPr id="4" name="TextBox 3">
            <a:extLst>
              <a:ext uri="{FF2B5EF4-FFF2-40B4-BE49-F238E27FC236}">
                <a16:creationId xmlns:a16="http://schemas.microsoft.com/office/drawing/2014/main" id="{056C273D-FC37-E07D-1F7F-5FC49C566CAE}"/>
              </a:ext>
            </a:extLst>
          </p:cNvPr>
          <p:cNvSpPr txBox="1"/>
          <p:nvPr/>
        </p:nvSpPr>
        <p:spPr>
          <a:xfrm>
            <a:off x="2065658" y="808642"/>
            <a:ext cx="5012682" cy="1938992"/>
          </a:xfrm>
          <a:prstGeom prst="rect">
            <a:avLst/>
          </a:prstGeom>
          <a:noFill/>
        </p:spPr>
        <p:txBody>
          <a:bodyPr wrap="square" rtlCol="0">
            <a:spAutoFit/>
          </a:bodyPr>
          <a:lstStyle/>
          <a:p>
            <a:pPr marL="514350" indent="-514350">
              <a:buFont typeface="+mj-lt"/>
              <a:buAutoNum type="arabicPeriod"/>
            </a:pPr>
            <a:r>
              <a:rPr lang="en-US" sz="2400" b="1" i="1" dirty="0"/>
              <a:t>Identify the</a:t>
            </a:r>
          </a:p>
          <a:p>
            <a:pPr marL="971550" lvl="1" indent="-514350">
              <a:buFont typeface="Arial" panose="020B0604020202020204" pitchFamily="34" charset="0"/>
              <a:buChar char="•"/>
            </a:pPr>
            <a:r>
              <a:rPr lang="en-US" sz="2400" b="1" i="1" dirty="0">
                <a:solidFill>
                  <a:srgbClr val="E132FF"/>
                </a:solidFill>
              </a:rPr>
              <a:t>DV</a:t>
            </a:r>
          </a:p>
          <a:p>
            <a:pPr marL="971550" lvl="1" indent="-514350">
              <a:buFont typeface="Arial" panose="020B0604020202020204" pitchFamily="34" charset="0"/>
              <a:buChar char="•"/>
            </a:pPr>
            <a:r>
              <a:rPr lang="en-US" sz="2400" b="1" i="1" dirty="0"/>
              <a:t>Identify the </a:t>
            </a:r>
            <a:r>
              <a:rPr lang="en-US" sz="2400" b="1" i="1" dirty="0">
                <a:solidFill>
                  <a:srgbClr val="E132FF"/>
                </a:solidFill>
              </a:rPr>
              <a:t>predictors</a:t>
            </a:r>
            <a:r>
              <a:rPr lang="en-US" sz="2400" b="1" i="1" dirty="0"/>
              <a:t> (</a:t>
            </a:r>
            <a:r>
              <a:rPr lang="en-US" sz="2400" b="1" i="1" dirty="0">
                <a:solidFill>
                  <a:srgbClr val="E132FF"/>
                </a:solidFill>
              </a:rPr>
              <a:t>IVs</a:t>
            </a:r>
            <a:r>
              <a:rPr lang="en-US" sz="2400" b="1" i="1" dirty="0"/>
              <a:t>)</a:t>
            </a:r>
          </a:p>
          <a:p>
            <a:pPr marL="514350" indent="-514350">
              <a:buFont typeface="+mj-lt"/>
              <a:buAutoNum type="arabicPeriod"/>
            </a:pPr>
            <a:r>
              <a:rPr lang="en-US" sz="2400" b="1" i="1" dirty="0"/>
              <a:t>Slide into the appropriate boxes</a:t>
            </a:r>
          </a:p>
          <a:p>
            <a:pPr marL="514350" indent="-514350">
              <a:buFont typeface="+mj-lt"/>
              <a:buAutoNum type="arabicPeriod"/>
            </a:pPr>
            <a:r>
              <a:rPr lang="en-US" sz="2400" b="1" i="1" dirty="0"/>
              <a:t>Click </a:t>
            </a:r>
            <a:r>
              <a:rPr lang="en-US" sz="2400" b="1" i="1" dirty="0">
                <a:solidFill>
                  <a:srgbClr val="E132FF"/>
                </a:solidFill>
              </a:rPr>
              <a:t>OK</a:t>
            </a:r>
            <a:r>
              <a:rPr lang="en-US" sz="2400" b="1" i="1" dirty="0"/>
              <a:t>.</a:t>
            </a:r>
          </a:p>
        </p:txBody>
      </p:sp>
      <p:pic>
        <p:nvPicPr>
          <p:cNvPr id="6" name="Picture 5">
            <a:extLst>
              <a:ext uri="{FF2B5EF4-FFF2-40B4-BE49-F238E27FC236}">
                <a16:creationId xmlns:a16="http://schemas.microsoft.com/office/drawing/2014/main" id="{D7C69BEC-612A-D243-9462-248668822C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9958" y="2747634"/>
            <a:ext cx="4864083" cy="3579384"/>
          </a:xfrm>
          <a:prstGeom prst="rect">
            <a:avLst/>
          </a:prstGeom>
        </p:spPr>
      </p:pic>
    </p:spTree>
    <p:extLst>
      <p:ext uri="{BB962C8B-B14F-4D97-AF65-F5344CB8AC3E}">
        <p14:creationId xmlns:p14="http://schemas.microsoft.com/office/powerpoint/2010/main" val="2071172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082" y="5430360"/>
            <a:ext cx="8233835" cy="1151732"/>
          </a:xfrm>
        </p:spPr>
        <p:txBody>
          <a:bodyPr>
            <a:normAutofit/>
          </a:bodyPr>
          <a:lstStyle/>
          <a:p>
            <a:pPr marL="0" indent="0">
              <a:buNone/>
            </a:pPr>
            <a:r>
              <a:rPr lang="en-US" sz="2800" dirty="0"/>
              <a:t>Overall significant effect: </a:t>
            </a:r>
            <a:r>
              <a:rPr lang="en-US" sz="2800" b="1" dirty="0">
                <a:solidFill>
                  <a:srgbClr val="002060"/>
                </a:solidFill>
              </a:rPr>
              <a:t>F (2, 7) = 13.35, p = .004</a:t>
            </a:r>
          </a:p>
        </p:txBody>
      </p:sp>
      <p:pic>
        <p:nvPicPr>
          <p:cNvPr id="11" name="Picture 10">
            <a:extLst>
              <a:ext uri="{FF2B5EF4-FFF2-40B4-BE49-F238E27FC236}">
                <a16:creationId xmlns:a16="http://schemas.microsoft.com/office/drawing/2014/main" id="{1FCDC18F-7242-8E46-B196-ACFF2255E2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188880"/>
            <a:ext cx="6781800" cy="1816100"/>
          </a:xfrm>
          <a:prstGeom prst="rect">
            <a:avLst/>
          </a:prstGeom>
        </p:spPr>
      </p:pic>
      <p:pic>
        <p:nvPicPr>
          <p:cNvPr id="13" name="Picture 12">
            <a:extLst>
              <a:ext uri="{FF2B5EF4-FFF2-40B4-BE49-F238E27FC236}">
                <a16:creationId xmlns:a16="http://schemas.microsoft.com/office/drawing/2014/main" id="{6C108CDA-AE54-0C41-B87C-C7E2656F57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250" y="3204290"/>
            <a:ext cx="7150100" cy="2006600"/>
          </a:xfrm>
          <a:prstGeom prst="rect">
            <a:avLst/>
          </a:prstGeom>
        </p:spPr>
      </p:pic>
      <p:sp>
        <p:nvSpPr>
          <p:cNvPr id="7" name="Oval 6"/>
          <p:cNvSpPr/>
          <p:nvPr/>
        </p:nvSpPr>
        <p:spPr>
          <a:xfrm>
            <a:off x="3962400" y="1633458"/>
            <a:ext cx="3917950" cy="1109742"/>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DADBC3DD-A954-EAC8-A5FB-74D4989C418F}"/>
              </a:ext>
            </a:extLst>
          </p:cNvPr>
          <p:cNvSpPr>
            <a:spLocks noGrp="1"/>
          </p:cNvSpPr>
          <p:nvPr>
            <p:ph type="title"/>
          </p:nvPr>
        </p:nvSpPr>
        <p:spPr>
          <a:xfrm>
            <a:off x="1134533" y="304800"/>
            <a:ext cx="7636933" cy="868362"/>
          </a:xfrm>
        </p:spPr>
        <p:txBody>
          <a:bodyPr>
            <a:normAutofit fontScale="90000"/>
          </a:bodyPr>
          <a:lstStyle/>
          <a:p>
            <a:r>
              <a:rPr lang="en-US" sz="3600" dirty="0"/>
              <a:t>Hypothesis Testing For Multiple Regression</a:t>
            </a:r>
          </a:p>
        </p:txBody>
      </p:sp>
    </p:spTree>
    <p:extLst>
      <p:ext uri="{BB962C8B-B14F-4D97-AF65-F5344CB8AC3E}">
        <p14:creationId xmlns:p14="http://schemas.microsoft.com/office/powerpoint/2010/main" val="1576535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8229600" cy="5059363"/>
          </a:xfrm>
        </p:spPr>
        <p:txBody>
          <a:bodyPr>
            <a:normAutofit/>
          </a:bodyPr>
          <a:lstStyle/>
          <a:p>
            <a:pPr marL="0" indent="0">
              <a:buNone/>
            </a:pPr>
            <a:r>
              <a:rPr lang="en-US" sz="2800" dirty="0">
                <a:solidFill>
                  <a:schemeClr val="bg1">
                    <a:lumMod val="85000"/>
                  </a:schemeClr>
                </a:solidFill>
              </a:rPr>
              <a:t>1. Does our overall model explain a significant proportion of the variability in Y?</a:t>
            </a:r>
          </a:p>
          <a:p>
            <a:r>
              <a:rPr lang="en-US" sz="2800" dirty="0">
                <a:solidFill>
                  <a:schemeClr val="bg1">
                    <a:lumMod val="85000"/>
                  </a:schemeClr>
                </a:solidFill>
              </a:rPr>
              <a:t>Compute Omnibus F-test</a:t>
            </a:r>
          </a:p>
          <a:p>
            <a:endParaRPr lang="en-US" sz="2800" dirty="0"/>
          </a:p>
          <a:p>
            <a:pPr marL="0" indent="0">
              <a:buNone/>
            </a:pPr>
            <a:r>
              <a:rPr lang="en-US" sz="2800" dirty="0">
                <a:solidFill>
                  <a:srgbClr val="00B050"/>
                </a:solidFill>
              </a:rPr>
              <a:t>2. Is the slope of each predictor significant?</a:t>
            </a:r>
          </a:p>
          <a:p>
            <a:r>
              <a:rPr lang="en-US" sz="2800" dirty="0">
                <a:solidFill>
                  <a:srgbClr val="00B050"/>
                </a:solidFill>
              </a:rPr>
              <a:t>Follow-up t-tests</a:t>
            </a:r>
          </a:p>
          <a:p>
            <a:pPr lvl="1"/>
            <a:r>
              <a:rPr lang="en-US" sz="2800" dirty="0">
                <a:solidFill>
                  <a:srgbClr val="00B050"/>
                </a:solidFill>
              </a:rPr>
              <a:t>Similar to conducting post-hoc tests</a:t>
            </a:r>
          </a:p>
          <a:p>
            <a:pPr lvl="1"/>
            <a:r>
              <a:rPr lang="en-US" sz="2800" dirty="0">
                <a:solidFill>
                  <a:srgbClr val="00B050"/>
                </a:solidFill>
              </a:rPr>
              <a:t>ONLY interpret IF Omnibus F is significant</a:t>
            </a:r>
          </a:p>
          <a:p>
            <a:pPr lvl="1"/>
            <a:r>
              <a:rPr lang="en-US" sz="2800" dirty="0">
                <a:solidFill>
                  <a:srgbClr val="00B050"/>
                </a:solidFill>
              </a:rPr>
              <a:t>Tells us if slope is likely different from zero in population</a:t>
            </a:r>
          </a:p>
        </p:txBody>
      </p:sp>
      <p:sp>
        <p:nvSpPr>
          <p:cNvPr id="6" name="Title 1">
            <a:extLst>
              <a:ext uri="{FF2B5EF4-FFF2-40B4-BE49-F238E27FC236}">
                <a16:creationId xmlns:a16="http://schemas.microsoft.com/office/drawing/2014/main" id="{3911A7D1-4BEC-9C21-12EE-997DDF9D86F7}"/>
              </a:ext>
            </a:extLst>
          </p:cNvPr>
          <p:cNvSpPr>
            <a:spLocks noGrp="1"/>
          </p:cNvSpPr>
          <p:nvPr>
            <p:ph type="title"/>
          </p:nvPr>
        </p:nvSpPr>
        <p:spPr>
          <a:xfrm>
            <a:off x="1134533" y="304800"/>
            <a:ext cx="7636933" cy="868362"/>
          </a:xfrm>
        </p:spPr>
        <p:txBody>
          <a:bodyPr>
            <a:normAutofit fontScale="90000"/>
          </a:bodyPr>
          <a:lstStyle/>
          <a:p>
            <a:r>
              <a:rPr lang="en-US" sz="3600" dirty="0"/>
              <a:t>Hypothesis Testing For Multiple Regression</a:t>
            </a:r>
          </a:p>
        </p:txBody>
      </p:sp>
    </p:spTree>
    <p:extLst>
      <p:ext uri="{BB962C8B-B14F-4D97-AF65-F5344CB8AC3E}">
        <p14:creationId xmlns:p14="http://schemas.microsoft.com/office/powerpoint/2010/main" val="2299921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1866" y="5029200"/>
            <a:ext cx="8229600" cy="1447800"/>
          </a:xfrm>
        </p:spPr>
        <p:txBody>
          <a:bodyPr>
            <a:normAutofit fontScale="92500" lnSpcReduction="10000"/>
          </a:bodyPr>
          <a:lstStyle/>
          <a:p>
            <a:pPr marL="0" indent="0">
              <a:buNone/>
            </a:pPr>
            <a:r>
              <a:rPr lang="en-US" sz="2800" dirty="0">
                <a:solidFill>
                  <a:srgbClr val="00B050"/>
                </a:solidFill>
              </a:rPr>
              <a:t>X1 (Posts-made) is a significant predictor of…</a:t>
            </a:r>
          </a:p>
          <a:p>
            <a:pPr marL="0" indent="0">
              <a:buNone/>
            </a:pPr>
            <a:r>
              <a:rPr lang="en-US" sz="2800" dirty="0">
                <a:solidFill>
                  <a:srgbClr val="00B050"/>
                </a:solidFill>
              </a:rPr>
              <a:t>X2 (Posts-received) is not a significant predictor of…</a:t>
            </a:r>
          </a:p>
          <a:p>
            <a:pPr marL="0" indent="0" algn="r">
              <a:buNone/>
            </a:pPr>
            <a:r>
              <a:rPr lang="en-US" sz="2800" dirty="0">
                <a:solidFill>
                  <a:srgbClr val="00B050"/>
                </a:solidFill>
              </a:rPr>
              <a:t>…Y (in-person dates)</a:t>
            </a:r>
          </a:p>
        </p:txBody>
      </p:sp>
      <p:pic>
        <p:nvPicPr>
          <p:cNvPr id="11" name="Picture 10">
            <a:extLst>
              <a:ext uri="{FF2B5EF4-FFF2-40B4-BE49-F238E27FC236}">
                <a16:creationId xmlns:a16="http://schemas.microsoft.com/office/drawing/2014/main" id="{1FCDC18F-7242-8E46-B196-ACFF2255E2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866245"/>
            <a:ext cx="6781800" cy="1816100"/>
          </a:xfrm>
          <a:prstGeom prst="rect">
            <a:avLst/>
          </a:prstGeom>
        </p:spPr>
      </p:pic>
      <p:pic>
        <p:nvPicPr>
          <p:cNvPr id="13" name="Picture 12">
            <a:extLst>
              <a:ext uri="{FF2B5EF4-FFF2-40B4-BE49-F238E27FC236}">
                <a16:creationId xmlns:a16="http://schemas.microsoft.com/office/drawing/2014/main" id="{6C108CDA-AE54-0C41-B87C-C7E2656F57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250" y="2913757"/>
            <a:ext cx="7150100" cy="2006600"/>
          </a:xfrm>
          <a:prstGeom prst="rect">
            <a:avLst/>
          </a:prstGeom>
        </p:spPr>
      </p:pic>
      <p:sp>
        <p:nvSpPr>
          <p:cNvPr id="7" name="Oval 6"/>
          <p:cNvSpPr/>
          <p:nvPr/>
        </p:nvSpPr>
        <p:spPr>
          <a:xfrm>
            <a:off x="5920317" y="3463934"/>
            <a:ext cx="1784350" cy="14224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6871E747-007B-FD64-DB05-DBD2217C71A7}"/>
              </a:ext>
            </a:extLst>
          </p:cNvPr>
          <p:cNvSpPr>
            <a:spLocks noGrp="1"/>
          </p:cNvSpPr>
          <p:nvPr>
            <p:ph type="title"/>
          </p:nvPr>
        </p:nvSpPr>
        <p:spPr>
          <a:xfrm>
            <a:off x="1134533" y="304800"/>
            <a:ext cx="7636933" cy="868362"/>
          </a:xfrm>
        </p:spPr>
        <p:txBody>
          <a:bodyPr>
            <a:normAutofit fontScale="90000"/>
          </a:bodyPr>
          <a:lstStyle/>
          <a:p>
            <a:r>
              <a:rPr lang="en-US" sz="3600" dirty="0"/>
              <a:t>Hypothesis Testing For Multiple Regression</a:t>
            </a:r>
          </a:p>
        </p:txBody>
      </p:sp>
    </p:spTree>
    <p:extLst>
      <p:ext uri="{BB962C8B-B14F-4D97-AF65-F5344CB8AC3E}">
        <p14:creationId xmlns:p14="http://schemas.microsoft.com/office/powerpoint/2010/main" val="3414766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2186" y="5306855"/>
            <a:ext cx="8229600" cy="1935163"/>
          </a:xfrm>
        </p:spPr>
        <p:txBody>
          <a:bodyPr>
            <a:normAutofit/>
          </a:bodyPr>
          <a:lstStyle/>
          <a:p>
            <a:pPr marL="0" indent="0">
              <a:buNone/>
            </a:pPr>
            <a:r>
              <a:rPr lang="en-US" sz="2800" dirty="0">
                <a:solidFill>
                  <a:srgbClr val="00B050"/>
                </a:solidFill>
              </a:rPr>
              <a:t>Final regression equation:</a:t>
            </a:r>
          </a:p>
          <a:p>
            <a:r>
              <a:rPr lang="en-US" sz="2800" dirty="0">
                <a:solidFill>
                  <a:srgbClr val="00B050"/>
                </a:solidFill>
              </a:rPr>
              <a:t>Ŷ= 0.9841X</a:t>
            </a:r>
            <a:r>
              <a:rPr lang="en-US" sz="2800" baseline="-25000" dirty="0">
                <a:solidFill>
                  <a:srgbClr val="00B050"/>
                </a:solidFill>
              </a:rPr>
              <a:t>1 </a:t>
            </a:r>
            <a:r>
              <a:rPr lang="en-US" sz="2800" dirty="0">
                <a:solidFill>
                  <a:srgbClr val="00B050"/>
                </a:solidFill>
              </a:rPr>
              <a:t> + 0.2647 X</a:t>
            </a:r>
            <a:r>
              <a:rPr lang="en-US" sz="2800" baseline="-25000" dirty="0">
                <a:solidFill>
                  <a:srgbClr val="00B050"/>
                </a:solidFill>
              </a:rPr>
              <a:t>2  </a:t>
            </a:r>
            <a:r>
              <a:rPr lang="en-US" sz="2800" dirty="0">
                <a:solidFill>
                  <a:srgbClr val="00B050"/>
                </a:solidFill>
              </a:rPr>
              <a:t>+ 1.4753</a:t>
            </a:r>
          </a:p>
        </p:txBody>
      </p:sp>
      <p:pic>
        <p:nvPicPr>
          <p:cNvPr id="11" name="Picture 10">
            <a:extLst>
              <a:ext uri="{FF2B5EF4-FFF2-40B4-BE49-F238E27FC236}">
                <a16:creationId xmlns:a16="http://schemas.microsoft.com/office/drawing/2014/main" id="{1FCDC18F-7242-8E46-B196-ACFF2255E2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188880"/>
            <a:ext cx="6781800" cy="1816100"/>
          </a:xfrm>
          <a:prstGeom prst="rect">
            <a:avLst/>
          </a:prstGeom>
        </p:spPr>
      </p:pic>
      <p:pic>
        <p:nvPicPr>
          <p:cNvPr id="13" name="Picture 12">
            <a:extLst>
              <a:ext uri="{FF2B5EF4-FFF2-40B4-BE49-F238E27FC236}">
                <a16:creationId xmlns:a16="http://schemas.microsoft.com/office/drawing/2014/main" id="{6C108CDA-AE54-0C41-B87C-C7E2656F57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250" y="3204290"/>
            <a:ext cx="7150100" cy="2006600"/>
          </a:xfrm>
          <a:prstGeom prst="rect">
            <a:avLst/>
          </a:prstGeom>
        </p:spPr>
      </p:pic>
      <p:sp>
        <p:nvSpPr>
          <p:cNvPr id="7" name="Oval 6"/>
          <p:cNvSpPr/>
          <p:nvPr/>
        </p:nvSpPr>
        <p:spPr>
          <a:xfrm>
            <a:off x="2667000" y="4114800"/>
            <a:ext cx="1143000" cy="8382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6871E747-007B-FD64-DB05-DBD2217C71A7}"/>
              </a:ext>
            </a:extLst>
          </p:cNvPr>
          <p:cNvSpPr>
            <a:spLocks noGrp="1"/>
          </p:cNvSpPr>
          <p:nvPr>
            <p:ph type="title"/>
          </p:nvPr>
        </p:nvSpPr>
        <p:spPr>
          <a:xfrm>
            <a:off x="1134533" y="304800"/>
            <a:ext cx="7636933" cy="868362"/>
          </a:xfrm>
        </p:spPr>
        <p:txBody>
          <a:bodyPr>
            <a:normAutofit fontScale="90000"/>
          </a:bodyPr>
          <a:lstStyle/>
          <a:p>
            <a:r>
              <a:rPr lang="en-US" sz="3600" dirty="0"/>
              <a:t>Hypothesis Testing For Multiple Regression</a:t>
            </a:r>
          </a:p>
        </p:txBody>
      </p:sp>
      <p:sp>
        <p:nvSpPr>
          <p:cNvPr id="4" name="Oval 3">
            <a:extLst>
              <a:ext uri="{FF2B5EF4-FFF2-40B4-BE49-F238E27FC236}">
                <a16:creationId xmlns:a16="http://schemas.microsoft.com/office/drawing/2014/main" id="{A33D6500-27A3-8FA1-5683-338B53F9D91C}"/>
              </a:ext>
            </a:extLst>
          </p:cNvPr>
          <p:cNvSpPr/>
          <p:nvPr/>
        </p:nvSpPr>
        <p:spPr>
          <a:xfrm>
            <a:off x="3167379" y="5669120"/>
            <a:ext cx="1790700" cy="8891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1675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04800"/>
            <a:ext cx="4876800" cy="1143000"/>
          </a:xfrm>
        </p:spPr>
        <p:txBody>
          <a:bodyPr>
            <a:normAutofit/>
          </a:bodyPr>
          <a:lstStyle/>
          <a:p>
            <a:r>
              <a:rPr lang="en-US" sz="3600" dirty="0"/>
              <a:t>How good is our model? </a:t>
            </a:r>
          </a:p>
        </p:txBody>
      </p:sp>
      <p:sp>
        <p:nvSpPr>
          <p:cNvPr id="3" name="Content Placeholder 2"/>
          <p:cNvSpPr>
            <a:spLocks noGrp="1"/>
          </p:cNvSpPr>
          <p:nvPr>
            <p:ph idx="1"/>
          </p:nvPr>
        </p:nvSpPr>
        <p:spPr>
          <a:xfrm>
            <a:off x="762000" y="1447800"/>
            <a:ext cx="8229600" cy="4983163"/>
          </a:xfrm>
        </p:spPr>
        <p:txBody>
          <a:bodyPr>
            <a:noAutofit/>
          </a:bodyPr>
          <a:lstStyle/>
          <a:p>
            <a:pPr marL="0" indent="0">
              <a:buNone/>
            </a:pPr>
            <a:r>
              <a:rPr lang="en-US" sz="2800" b="1" i="1" dirty="0"/>
              <a:t>R</a:t>
            </a:r>
            <a:r>
              <a:rPr lang="en-US" sz="2800" b="1" i="1" baseline="30000" dirty="0"/>
              <a:t>2 </a:t>
            </a:r>
            <a:r>
              <a:rPr lang="en-US" sz="2800" b="1" i="1" dirty="0"/>
              <a:t>multiple coefficient of determination</a:t>
            </a:r>
            <a:r>
              <a:rPr lang="en-US" sz="2800" b="1" dirty="0"/>
              <a:t>: </a:t>
            </a:r>
            <a:r>
              <a:rPr lang="en-US" sz="2800" dirty="0"/>
              <a:t>Measure of the proportion of variance explained by our model. </a:t>
            </a:r>
          </a:p>
          <a:p>
            <a:r>
              <a:rPr lang="en-US" sz="2800" dirty="0"/>
              <a:t>Also called “multiple R</a:t>
            </a:r>
            <a:r>
              <a:rPr lang="en-US" sz="2800" baseline="30000" dirty="0"/>
              <a:t>2</a:t>
            </a:r>
            <a:r>
              <a:rPr lang="en-US" sz="2800" dirty="0"/>
              <a:t>”</a:t>
            </a:r>
          </a:p>
          <a:p>
            <a:r>
              <a:rPr lang="en-US" sz="2800" dirty="0"/>
              <a:t>Same idea as with simple regression.</a:t>
            </a:r>
            <a:r>
              <a:rPr lang="en-US" sz="2800" b="1" dirty="0"/>
              <a:t> </a:t>
            </a:r>
          </a:p>
          <a:p>
            <a:pPr marL="0" indent="0">
              <a:buNone/>
            </a:pPr>
            <a:endParaRPr lang="en-US" sz="2800" b="1" i="1" dirty="0"/>
          </a:p>
          <a:p>
            <a:pPr marL="0" indent="0">
              <a:buNone/>
            </a:pPr>
            <a:r>
              <a:rPr lang="en-US" sz="2800" b="1" i="1" dirty="0"/>
              <a:t>R</a:t>
            </a:r>
            <a:r>
              <a:rPr lang="en-US" sz="2800" b="1" i="1" baseline="30000" dirty="0"/>
              <a:t>2</a:t>
            </a:r>
            <a:r>
              <a:rPr lang="en-US" sz="2800" dirty="0"/>
              <a:t>	=	</a:t>
            </a:r>
            <a:r>
              <a:rPr lang="en-US" sz="2800" u="sng" dirty="0"/>
              <a:t>Variability explained by model</a:t>
            </a:r>
            <a:endParaRPr lang="en-US" sz="2800" b="1" dirty="0"/>
          </a:p>
          <a:p>
            <a:pPr marL="0" indent="0">
              <a:buNone/>
            </a:pPr>
            <a:r>
              <a:rPr lang="en-US" sz="2800" dirty="0"/>
              <a:t>		Total variability in the sample </a:t>
            </a:r>
            <a:endParaRPr lang="en-US" sz="2800" b="1" dirty="0"/>
          </a:p>
          <a:p>
            <a:pPr marL="0" indent="0">
              <a:buNone/>
            </a:pPr>
            <a:endParaRPr lang="en-US" sz="2800" dirty="0"/>
          </a:p>
          <a:p>
            <a:pPr marL="0" indent="0">
              <a:buNone/>
            </a:pPr>
            <a:r>
              <a:rPr lang="en-US" sz="2800" dirty="0"/>
              <a:t>	=		</a:t>
            </a:r>
            <a:r>
              <a:rPr lang="en-US" sz="2800" u="sng" dirty="0" err="1"/>
              <a:t>SSregression</a:t>
            </a:r>
            <a:endParaRPr lang="en-US" sz="2800" b="1" dirty="0"/>
          </a:p>
          <a:p>
            <a:pPr marL="0" indent="0">
              <a:buNone/>
            </a:pPr>
            <a:r>
              <a:rPr lang="en-US" sz="2800" dirty="0"/>
              <a:t>			       </a:t>
            </a:r>
            <a:r>
              <a:rPr lang="en-US" sz="2800" dirty="0" err="1"/>
              <a:t>SSy</a:t>
            </a:r>
            <a:endParaRPr lang="en-US" sz="2800" b="1" dirty="0"/>
          </a:p>
          <a:p>
            <a:pPr marL="0" indent="0">
              <a:buNone/>
            </a:pPr>
            <a:endParaRPr lang="en-US" sz="2800" b="1" dirty="0"/>
          </a:p>
          <a:p>
            <a:pPr marL="0" indent="0">
              <a:buNone/>
            </a:pPr>
            <a:r>
              <a:rPr lang="en-US" sz="2800" dirty="0"/>
              <a:t>	</a:t>
            </a:r>
          </a:p>
        </p:txBody>
      </p:sp>
    </p:spTree>
    <p:extLst>
      <p:ext uri="{BB962C8B-B14F-4D97-AF65-F5344CB8AC3E}">
        <p14:creationId xmlns:p14="http://schemas.microsoft.com/office/powerpoint/2010/main" val="1444537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0F687-61DD-2956-2053-3339F4E6FFB8}"/>
              </a:ext>
            </a:extLst>
          </p:cNvPr>
          <p:cNvSpPr>
            <a:spLocks noGrp="1"/>
          </p:cNvSpPr>
          <p:nvPr>
            <p:ph type="title"/>
          </p:nvPr>
        </p:nvSpPr>
        <p:spPr>
          <a:xfrm>
            <a:off x="971550" y="8467"/>
            <a:ext cx="7200900" cy="1485900"/>
          </a:xfrm>
        </p:spPr>
        <p:txBody>
          <a:bodyPr/>
          <a:lstStyle/>
          <a:p>
            <a:pPr algn="ctr"/>
            <a:r>
              <a:rPr lang="en-US" dirty="0"/>
              <a:t>The </a:t>
            </a:r>
            <a:r>
              <a:rPr lang="en-US" dirty="0" err="1"/>
              <a:t>RunDown</a:t>
            </a:r>
            <a:endParaRPr lang="en-US" dirty="0"/>
          </a:p>
        </p:txBody>
      </p:sp>
      <p:sp>
        <p:nvSpPr>
          <p:cNvPr id="3" name="Content Placeholder 2">
            <a:extLst>
              <a:ext uri="{FF2B5EF4-FFF2-40B4-BE49-F238E27FC236}">
                <a16:creationId xmlns:a16="http://schemas.microsoft.com/office/drawing/2014/main" id="{09EB252A-01B4-FD0F-F8BB-7F2FB0D63EFD}"/>
              </a:ext>
            </a:extLst>
          </p:cNvPr>
          <p:cNvSpPr>
            <a:spLocks noGrp="1"/>
          </p:cNvSpPr>
          <p:nvPr>
            <p:ph idx="1"/>
          </p:nvPr>
        </p:nvSpPr>
        <p:spPr>
          <a:xfrm>
            <a:off x="971550" y="1066800"/>
            <a:ext cx="7200900" cy="5638800"/>
          </a:xfrm>
        </p:spPr>
        <p:txBody>
          <a:bodyPr>
            <a:normAutofit/>
          </a:bodyPr>
          <a:lstStyle/>
          <a:p>
            <a:pPr marL="457200" indent="-457200">
              <a:buFont typeface="+mj-lt"/>
              <a:buAutoNum type="arabicPeriod"/>
            </a:pPr>
            <a:r>
              <a:rPr lang="en-US" dirty="0"/>
              <a:t>The world is a complex place.  Our behavior is multiply determined, so simple regression models are often insufficient to do the job.  </a:t>
            </a:r>
          </a:p>
          <a:p>
            <a:pPr marL="457200" indent="-457200">
              <a:buFont typeface="+mj-lt"/>
              <a:buAutoNum type="arabicPeriod"/>
            </a:pPr>
            <a:r>
              <a:rPr lang="en-US" dirty="0"/>
              <a:t>For example, performance in this class is probably related to:</a:t>
            </a:r>
          </a:p>
          <a:p>
            <a:pPr lvl="1"/>
            <a:r>
              <a:rPr lang="en-US" dirty="0"/>
              <a:t>Comfort with math</a:t>
            </a:r>
          </a:p>
          <a:p>
            <a:pPr lvl="1"/>
            <a:r>
              <a:rPr lang="en-US" dirty="0"/>
              <a:t>Experience with statistics</a:t>
            </a:r>
          </a:p>
          <a:p>
            <a:pPr marL="457200" indent="-457200">
              <a:buFont typeface="+mj-lt"/>
              <a:buAutoNum type="arabicPeriod"/>
            </a:pPr>
            <a:endParaRPr lang="en-US" dirty="0"/>
          </a:p>
          <a:p>
            <a:pPr marL="457200" indent="-457200">
              <a:buFont typeface="+mj-lt"/>
              <a:buAutoNum type="arabicPeriod"/>
            </a:pPr>
            <a:r>
              <a:rPr lang="en-US" dirty="0"/>
              <a:t>How in the H-E-	      are we going to deal with that?</a:t>
            </a:r>
          </a:p>
          <a:p>
            <a:pPr marL="457200" indent="-457200">
              <a:buFont typeface="+mj-lt"/>
              <a:buAutoNum type="arabicPeriod"/>
            </a:pPr>
            <a:endParaRPr lang="en-US" dirty="0"/>
          </a:p>
          <a:p>
            <a:pPr marL="457200" indent="-457200">
              <a:buFont typeface="+mj-lt"/>
              <a:buAutoNum type="arabicPeriod"/>
            </a:pPr>
            <a:r>
              <a:rPr lang="en-US" dirty="0"/>
              <a:t>The answer obviously is </a:t>
            </a:r>
            <a:r>
              <a:rPr lang="en-US" dirty="0">
                <a:solidFill>
                  <a:schemeClr val="accent6">
                    <a:lumMod val="75000"/>
                  </a:schemeClr>
                </a:solidFill>
              </a:rPr>
              <a:t>multiple regression</a:t>
            </a:r>
            <a:r>
              <a:rPr lang="en-US" dirty="0"/>
              <a:t>!!! </a:t>
            </a:r>
          </a:p>
          <a:p>
            <a:pPr marL="457200" indent="-457200">
              <a:buFont typeface="+mj-lt"/>
              <a:buAutoNum type="arabicPeriod"/>
            </a:pPr>
            <a:r>
              <a:rPr lang="en-US" dirty="0"/>
              <a:t>Multiple regression allows us to simultaneously fit linear regression lines in n dimensions.  (multi-variable calculus)</a:t>
            </a:r>
          </a:p>
          <a:p>
            <a:pPr marL="457200" indent="-457200">
              <a:buFont typeface="+mj-lt"/>
              <a:buAutoNum type="arabicPeriod"/>
            </a:pPr>
            <a:r>
              <a:rPr lang="en-US" dirty="0"/>
              <a:t>Put more simply MR allows us to assess the predictive value of multiple predictor (X) variables simultaneously.  </a:t>
            </a:r>
          </a:p>
          <a:p>
            <a:pPr lvl="1"/>
            <a:endParaRPr lang="en-US" dirty="0"/>
          </a:p>
        </p:txBody>
      </p:sp>
      <p:pic>
        <p:nvPicPr>
          <p:cNvPr id="6" name="Picture 2" descr="Franklin Sports Street Hockey Sticks + Ball Set - Two Player Set -  Walmart.com">
            <a:extLst>
              <a:ext uri="{FF2B5EF4-FFF2-40B4-BE49-F238E27FC236}">
                <a16:creationId xmlns:a16="http://schemas.microsoft.com/office/drawing/2014/main" id="{F18F7239-26FF-80C7-3DDC-5C6CF348EB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581400"/>
            <a:ext cx="7620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33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0149" y="177800"/>
            <a:ext cx="2983700" cy="1485900"/>
          </a:xfrm>
        </p:spPr>
        <p:txBody>
          <a:bodyPr/>
          <a:lstStyle/>
          <a:p>
            <a:r>
              <a:rPr lang="en-US" dirty="0"/>
              <a:t>Using SPSS</a:t>
            </a:r>
          </a:p>
        </p:txBody>
      </p:sp>
      <p:pic>
        <p:nvPicPr>
          <p:cNvPr id="5" name="Picture 4">
            <a:extLst>
              <a:ext uri="{FF2B5EF4-FFF2-40B4-BE49-F238E27FC236}">
                <a16:creationId xmlns:a16="http://schemas.microsoft.com/office/drawing/2014/main" id="{21F96DA3-749C-214B-BC0D-B863FAE5B0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058525"/>
            <a:ext cx="8365203" cy="2240120"/>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D8AF587-96FA-A347-A000-F2875B5E62F2}"/>
                  </a:ext>
                </a:extLst>
              </p:cNvPr>
              <p:cNvSpPr txBox="1"/>
              <p:nvPr/>
            </p:nvSpPr>
            <p:spPr>
              <a:xfrm>
                <a:off x="1656550" y="3622855"/>
                <a:ext cx="5638800" cy="69403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𝑅</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solidFill>
                                <a:srgbClr val="002060"/>
                              </a:solidFill>
                              <a:latin typeface="Cambria Math" panose="02040503050406030204" pitchFamily="18" charset="0"/>
                            </a:rPr>
                            <m:t>𝑆𝑆𝑟𝑒𝑔𝑟𝑒𝑠𝑠𝑖𝑜𝑛</m:t>
                          </m:r>
                        </m:num>
                        <m:den>
                          <m:r>
                            <a:rPr lang="en-US" sz="2400" b="0" i="1" smtClean="0">
                              <a:solidFill>
                                <a:srgbClr val="00B050"/>
                              </a:solidFill>
                              <a:latin typeface="Cambria Math" panose="02040503050406030204" pitchFamily="18" charset="0"/>
                            </a:rPr>
                            <m:t>𝑆𝑆𝑡𝑜𝑡𝑎𝑙</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solidFill>
                                <a:srgbClr val="002060"/>
                              </a:solidFill>
                              <a:latin typeface="Cambria Math" panose="02040503050406030204" pitchFamily="18" charset="0"/>
                            </a:rPr>
                            <m:t>72.886</m:t>
                          </m:r>
                        </m:num>
                        <m:den>
                          <m:r>
                            <a:rPr lang="en-US" sz="2400" b="0" i="1" smtClean="0">
                              <a:solidFill>
                                <a:srgbClr val="00B050"/>
                              </a:solidFill>
                              <a:latin typeface="Cambria Math" panose="02040503050406030204" pitchFamily="18" charset="0"/>
                            </a:rPr>
                            <m:t>92</m:t>
                          </m:r>
                        </m:den>
                      </m:f>
                      <m:r>
                        <a:rPr lang="en-US" sz="2400" b="0" i="1" smtClean="0">
                          <a:latin typeface="Cambria Math" panose="02040503050406030204" pitchFamily="18" charset="0"/>
                        </a:rPr>
                        <m:t>=</m:t>
                      </m:r>
                      <m:r>
                        <a:rPr lang="en-US" sz="2400" b="1" i="1" smtClean="0">
                          <a:solidFill>
                            <a:srgbClr val="7030A0"/>
                          </a:solidFill>
                          <a:latin typeface="Cambria Math" panose="02040503050406030204" pitchFamily="18" charset="0"/>
                        </a:rPr>
                        <m:t>.</m:t>
                      </m:r>
                      <m:r>
                        <a:rPr lang="en-US" sz="2400" b="1" i="1" smtClean="0">
                          <a:solidFill>
                            <a:srgbClr val="7030A0"/>
                          </a:solidFill>
                          <a:latin typeface="Cambria Math" panose="02040503050406030204" pitchFamily="18" charset="0"/>
                        </a:rPr>
                        <m:t>𝟕𝟗𝟐</m:t>
                      </m:r>
                    </m:oMath>
                  </m:oMathPara>
                </a14:m>
                <a:endParaRPr lang="en-US" sz="2400" b="1" dirty="0"/>
              </a:p>
            </p:txBody>
          </p:sp>
        </mc:Choice>
        <mc:Fallback xmlns="">
          <p:sp>
            <p:nvSpPr>
              <p:cNvPr id="3" name="TextBox 2">
                <a:extLst>
                  <a:ext uri="{FF2B5EF4-FFF2-40B4-BE49-F238E27FC236}">
                    <a16:creationId xmlns:a16="http://schemas.microsoft.com/office/drawing/2014/main" id="{6D8AF587-96FA-A347-A000-F2875B5E62F2}"/>
                  </a:ext>
                </a:extLst>
              </p:cNvPr>
              <p:cNvSpPr txBox="1">
                <a:spLocks noRot="1" noChangeAspect="1" noMove="1" noResize="1" noEditPoints="1" noAdjustHandles="1" noChangeArrowheads="1" noChangeShapeType="1" noTextEdit="1"/>
              </p:cNvSpPr>
              <p:nvPr/>
            </p:nvSpPr>
            <p:spPr>
              <a:xfrm>
                <a:off x="1656550" y="3622855"/>
                <a:ext cx="5638800" cy="694036"/>
              </a:xfrm>
              <a:prstGeom prst="rect">
                <a:avLst/>
              </a:prstGeom>
              <a:blipFill>
                <a:blip r:embed="rId3"/>
                <a:stretch>
                  <a:fillRect t="-3636" b="-14545"/>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A55DAAA0-2000-9449-856A-858A2754A5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8499" y="4745567"/>
            <a:ext cx="5207000" cy="1422400"/>
          </a:xfrm>
          <a:prstGeom prst="rect">
            <a:avLst/>
          </a:prstGeom>
        </p:spPr>
      </p:pic>
      <p:sp>
        <p:nvSpPr>
          <p:cNvPr id="9" name="Striped Right Arrow 8">
            <a:extLst>
              <a:ext uri="{FF2B5EF4-FFF2-40B4-BE49-F238E27FC236}">
                <a16:creationId xmlns:a16="http://schemas.microsoft.com/office/drawing/2014/main" id="{FD5B1301-C207-1C49-A0D4-EEC20E9C4A71}"/>
              </a:ext>
            </a:extLst>
          </p:cNvPr>
          <p:cNvSpPr/>
          <p:nvPr/>
        </p:nvSpPr>
        <p:spPr>
          <a:xfrm>
            <a:off x="2438400" y="1987910"/>
            <a:ext cx="927101" cy="170152"/>
          </a:xfrm>
          <a:prstGeom prst="striped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riped Right Arrow 9">
            <a:extLst>
              <a:ext uri="{FF2B5EF4-FFF2-40B4-BE49-F238E27FC236}">
                <a16:creationId xmlns:a16="http://schemas.microsoft.com/office/drawing/2014/main" id="{97462C73-15BB-364B-A114-7FA1BC7F4DAE}"/>
              </a:ext>
            </a:extLst>
          </p:cNvPr>
          <p:cNvSpPr/>
          <p:nvPr/>
        </p:nvSpPr>
        <p:spPr>
          <a:xfrm rot="10800000">
            <a:off x="4214894" y="2544425"/>
            <a:ext cx="927101" cy="170152"/>
          </a:xfrm>
          <a:prstGeom prst="striped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17A3A53-8619-A842-9A6E-42DF625FA40D}"/>
              </a:ext>
            </a:extLst>
          </p:cNvPr>
          <p:cNvSpPr/>
          <p:nvPr/>
        </p:nvSpPr>
        <p:spPr>
          <a:xfrm>
            <a:off x="3581400" y="5181600"/>
            <a:ext cx="1143000" cy="8382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14290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8116" y="152400"/>
            <a:ext cx="4614333" cy="1485900"/>
          </a:xfrm>
        </p:spPr>
        <p:txBody>
          <a:bodyPr>
            <a:normAutofit/>
          </a:bodyPr>
          <a:lstStyle/>
          <a:p>
            <a:r>
              <a:rPr lang="en-US" sz="3200" dirty="0"/>
              <a:t>Let’s write this puppy up!</a:t>
            </a:r>
          </a:p>
        </p:txBody>
      </p:sp>
      <p:sp>
        <p:nvSpPr>
          <p:cNvPr id="3" name="Content Placeholder 2"/>
          <p:cNvSpPr>
            <a:spLocks noGrp="1"/>
          </p:cNvSpPr>
          <p:nvPr>
            <p:ph idx="1"/>
          </p:nvPr>
        </p:nvSpPr>
        <p:spPr>
          <a:xfrm>
            <a:off x="994832" y="1143000"/>
            <a:ext cx="7200900" cy="5334000"/>
          </a:xfrm>
        </p:spPr>
        <p:txBody>
          <a:bodyPr>
            <a:noAutofit/>
          </a:bodyPr>
          <a:lstStyle/>
          <a:p>
            <a:pPr marL="0" indent="0">
              <a:buNone/>
            </a:pPr>
            <a:r>
              <a:rPr lang="en-US" sz="2800" dirty="0">
                <a:solidFill>
                  <a:schemeClr val="tx1">
                    <a:lumMod val="65000"/>
                    <a:lumOff val="35000"/>
                  </a:schemeClr>
                </a:solidFill>
              </a:rPr>
              <a:t>A multiple regression analysis was conducted to determine if posts-made or posts-received predicted the number of in-person dates one participated in.  The overall regression model was significant, </a:t>
            </a:r>
            <a:r>
              <a:rPr lang="en-US" sz="2800" b="1" dirty="0">
                <a:solidFill>
                  <a:srgbClr val="002060"/>
                </a:solidFill>
              </a:rPr>
              <a:t>F(2,7) = 13.35 p = .004</a:t>
            </a:r>
            <a:r>
              <a:rPr lang="en-US" sz="2800" dirty="0">
                <a:solidFill>
                  <a:schemeClr val="tx1">
                    <a:lumMod val="65000"/>
                    <a:lumOff val="35000"/>
                  </a:schemeClr>
                </a:solidFill>
              </a:rPr>
              <a:t>.  The slope parameters indicated that posts-made was a significant predictor of dates </a:t>
            </a:r>
            <a:r>
              <a:rPr lang="en-US" sz="2800" b="1" dirty="0">
                <a:solidFill>
                  <a:srgbClr val="00B050"/>
                </a:solidFill>
              </a:rPr>
              <a:t>(t (7) = 3.43, p = .01)</a:t>
            </a:r>
            <a:r>
              <a:rPr lang="en-US" sz="2800" dirty="0">
                <a:solidFill>
                  <a:schemeClr val="tx1">
                    <a:lumMod val="65000"/>
                    <a:lumOff val="35000"/>
                  </a:schemeClr>
                </a:solidFill>
              </a:rPr>
              <a:t>, but that post-received was not </a:t>
            </a:r>
            <a:r>
              <a:rPr lang="en-US" sz="2800" b="1" dirty="0">
                <a:solidFill>
                  <a:srgbClr val="00B050"/>
                </a:solidFill>
              </a:rPr>
              <a:t>(t (7) =  1.094, p = .31)</a:t>
            </a:r>
            <a:r>
              <a:rPr lang="en-US" sz="2800" dirty="0">
                <a:solidFill>
                  <a:schemeClr val="tx1">
                    <a:lumMod val="65000"/>
                    <a:lumOff val="35000"/>
                  </a:schemeClr>
                </a:solidFill>
              </a:rPr>
              <a:t>.  The final regression equation was: </a:t>
            </a:r>
            <a:r>
              <a:rPr lang="en-US" sz="2800" b="1" dirty="0" err="1">
                <a:solidFill>
                  <a:schemeClr val="accent6">
                    <a:lumMod val="75000"/>
                  </a:schemeClr>
                </a:solidFill>
              </a:rPr>
              <a:t>Ŷ</a:t>
            </a:r>
            <a:r>
              <a:rPr lang="en-US" sz="2800" b="1" dirty="0"/>
              <a:t>= </a:t>
            </a:r>
            <a:r>
              <a:rPr lang="en-US" sz="2800" b="1" dirty="0">
                <a:solidFill>
                  <a:schemeClr val="accent4">
                    <a:lumMod val="75000"/>
                  </a:schemeClr>
                </a:solidFill>
              </a:rPr>
              <a:t>0.984</a:t>
            </a:r>
            <a:r>
              <a:rPr lang="en-US" sz="2800" b="1" dirty="0"/>
              <a:t> </a:t>
            </a:r>
            <a:r>
              <a:rPr lang="en-US" sz="2800" b="1" dirty="0">
                <a:solidFill>
                  <a:schemeClr val="accent5">
                    <a:lumMod val="75000"/>
                  </a:schemeClr>
                </a:solidFill>
              </a:rPr>
              <a:t>X</a:t>
            </a:r>
            <a:r>
              <a:rPr lang="en-US" sz="2800" b="1" baseline="-25000" dirty="0">
                <a:solidFill>
                  <a:schemeClr val="accent5">
                    <a:lumMod val="75000"/>
                  </a:schemeClr>
                </a:solidFill>
              </a:rPr>
              <a:t>1</a:t>
            </a:r>
            <a:r>
              <a:rPr lang="en-US" sz="2800" b="1" baseline="-25000" dirty="0"/>
              <a:t> </a:t>
            </a:r>
            <a:r>
              <a:rPr lang="en-US" sz="2800" b="1" dirty="0"/>
              <a:t> + </a:t>
            </a:r>
            <a:r>
              <a:rPr lang="en-US" sz="2800" b="1" dirty="0">
                <a:solidFill>
                  <a:schemeClr val="accent4">
                    <a:lumMod val="75000"/>
                  </a:schemeClr>
                </a:solidFill>
              </a:rPr>
              <a:t>0.265</a:t>
            </a:r>
            <a:r>
              <a:rPr lang="en-US" sz="2800" b="1" dirty="0"/>
              <a:t> </a:t>
            </a:r>
            <a:r>
              <a:rPr lang="en-US" sz="2800" b="1" dirty="0">
                <a:solidFill>
                  <a:schemeClr val="accent5">
                    <a:lumMod val="75000"/>
                  </a:schemeClr>
                </a:solidFill>
              </a:rPr>
              <a:t>X</a:t>
            </a:r>
            <a:r>
              <a:rPr lang="en-US" sz="2800" b="1" baseline="-25000" dirty="0">
                <a:solidFill>
                  <a:schemeClr val="accent5">
                    <a:lumMod val="75000"/>
                  </a:schemeClr>
                </a:solidFill>
              </a:rPr>
              <a:t>2</a:t>
            </a:r>
            <a:r>
              <a:rPr lang="en-US" sz="2800" b="1" baseline="-25000" dirty="0"/>
              <a:t>  </a:t>
            </a:r>
            <a:r>
              <a:rPr lang="en-US" sz="2800" b="1" dirty="0"/>
              <a:t>+ </a:t>
            </a:r>
            <a:r>
              <a:rPr lang="en-US" sz="2800" b="1" dirty="0">
                <a:solidFill>
                  <a:schemeClr val="accent2">
                    <a:lumMod val="75000"/>
                  </a:schemeClr>
                </a:solidFill>
              </a:rPr>
              <a:t>1.475</a:t>
            </a:r>
            <a:r>
              <a:rPr lang="en-US" sz="2800" dirty="0"/>
              <a:t> </a:t>
            </a:r>
            <a:r>
              <a:rPr lang="en-US" sz="2800" dirty="0">
                <a:solidFill>
                  <a:schemeClr val="tx1">
                    <a:lumMod val="65000"/>
                    <a:lumOff val="35000"/>
                  </a:schemeClr>
                </a:solidFill>
              </a:rPr>
              <a:t>The model explained </a:t>
            </a:r>
            <a:r>
              <a:rPr lang="en-US" sz="2800" b="1" dirty="0">
                <a:solidFill>
                  <a:srgbClr val="7030A0"/>
                </a:solidFill>
              </a:rPr>
              <a:t>79.22%</a:t>
            </a:r>
            <a:r>
              <a:rPr lang="en-US" sz="2800" dirty="0">
                <a:solidFill>
                  <a:schemeClr val="tx1">
                    <a:lumMod val="65000"/>
                    <a:lumOff val="35000"/>
                  </a:schemeClr>
                </a:solidFill>
              </a:rPr>
              <a:t> of the variability in dates received.  </a:t>
            </a:r>
          </a:p>
        </p:txBody>
      </p:sp>
    </p:spTree>
    <p:extLst>
      <p:ext uri="{BB962C8B-B14F-4D97-AF65-F5344CB8AC3E}">
        <p14:creationId xmlns:p14="http://schemas.microsoft.com/office/powerpoint/2010/main" val="3892940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543800" cy="1485900"/>
          </a:xfrm>
        </p:spPr>
        <p:txBody>
          <a:bodyPr>
            <a:normAutofit/>
          </a:bodyPr>
          <a:lstStyle/>
          <a:p>
            <a:r>
              <a:rPr lang="en-US" sz="3200" dirty="0"/>
              <a:t>Issues of Collinearity…not in the face</a:t>
            </a:r>
          </a:p>
        </p:txBody>
      </p:sp>
      <p:sp>
        <p:nvSpPr>
          <p:cNvPr id="3" name="Content Placeholder 2"/>
          <p:cNvSpPr>
            <a:spLocks noGrp="1"/>
          </p:cNvSpPr>
          <p:nvPr>
            <p:ph idx="1"/>
          </p:nvPr>
        </p:nvSpPr>
        <p:spPr>
          <a:xfrm>
            <a:off x="994832" y="1143000"/>
            <a:ext cx="7200900" cy="5334000"/>
          </a:xfrm>
        </p:spPr>
        <p:txBody>
          <a:bodyPr>
            <a:noAutofit/>
          </a:bodyPr>
          <a:lstStyle/>
          <a:p>
            <a:pPr marL="0" indent="0">
              <a:buNone/>
            </a:pPr>
            <a:r>
              <a:rPr lang="en-US" sz="2800" dirty="0">
                <a:solidFill>
                  <a:schemeClr val="tx1">
                    <a:lumMod val="65000"/>
                    <a:lumOff val="35000"/>
                  </a:schemeClr>
                </a:solidFill>
              </a:rPr>
              <a:t>We have talked about the problem of collinearity a number of times here, but mostly kind of in the abstract.  I want to use the </a:t>
            </a:r>
            <a:r>
              <a:rPr lang="en-US" sz="2800" dirty="0" err="1">
                <a:solidFill>
                  <a:schemeClr val="tx1">
                    <a:lumMod val="65000"/>
                    <a:lumOff val="35000"/>
                  </a:schemeClr>
                </a:solidFill>
              </a:rPr>
              <a:t>Match.com</a:t>
            </a:r>
            <a:r>
              <a:rPr lang="en-US" sz="2800" dirty="0">
                <a:solidFill>
                  <a:schemeClr val="tx1">
                    <a:lumMod val="65000"/>
                    <a:lumOff val="35000"/>
                  </a:schemeClr>
                </a:solidFill>
              </a:rPr>
              <a:t> data to try to be a little more concrete about the problem.  Here goes….</a:t>
            </a:r>
          </a:p>
        </p:txBody>
      </p:sp>
    </p:spTree>
    <p:extLst>
      <p:ext uri="{BB962C8B-B14F-4D97-AF65-F5344CB8AC3E}">
        <p14:creationId xmlns:p14="http://schemas.microsoft.com/office/powerpoint/2010/main" val="24771764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A6A0D2-3DEA-88DB-79C8-3E48C1F7B1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500" y="3117849"/>
            <a:ext cx="6985000" cy="2120900"/>
          </a:xfrm>
          <a:prstGeom prst="rect">
            <a:avLst/>
          </a:prstGeom>
        </p:spPr>
      </p:pic>
      <p:sp>
        <p:nvSpPr>
          <p:cNvPr id="3" name="Content Placeholder 2"/>
          <p:cNvSpPr>
            <a:spLocks noGrp="1"/>
          </p:cNvSpPr>
          <p:nvPr>
            <p:ph idx="1"/>
          </p:nvPr>
        </p:nvSpPr>
        <p:spPr>
          <a:xfrm>
            <a:off x="457200" y="5410200"/>
            <a:ext cx="8229600" cy="1935163"/>
          </a:xfrm>
        </p:spPr>
        <p:txBody>
          <a:bodyPr>
            <a:normAutofit/>
          </a:bodyPr>
          <a:lstStyle/>
          <a:p>
            <a:pPr marL="0" indent="0">
              <a:buNone/>
            </a:pPr>
            <a:r>
              <a:rPr lang="en-US" sz="2800" dirty="0"/>
              <a:t>Final regression equation:</a:t>
            </a:r>
          </a:p>
          <a:p>
            <a:r>
              <a:rPr lang="en-US" sz="2800" dirty="0">
                <a:solidFill>
                  <a:schemeClr val="tx1"/>
                </a:solidFill>
              </a:rPr>
              <a:t>Ŷ= 0.9841X</a:t>
            </a:r>
            <a:r>
              <a:rPr lang="en-US" sz="2800" baseline="-25000" dirty="0">
                <a:solidFill>
                  <a:schemeClr val="tx1"/>
                </a:solidFill>
              </a:rPr>
              <a:t>1 </a:t>
            </a:r>
            <a:r>
              <a:rPr lang="en-US" sz="2800" dirty="0">
                <a:solidFill>
                  <a:schemeClr val="tx1"/>
                </a:solidFill>
              </a:rPr>
              <a:t> + 0.2647 X</a:t>
            </a:r>
            <a:r>
              <a:rPr lang="en-US" sz="2800" baseline="-25000" dirty="0">
                <a:solidFill>
                  <a:schemeClr val="tx1"/>
                </a:solidFill>
              </a:rPr>
              <a:t>2  </a:t>
            </a:r>
            <a:r>
              <a:rPr lang="en-US" sz="2800" dirty="0">
                <a:solidFill>
                  <a:schemeClr val="tx1"/>
                </a:solidFill>
              </a:rPr>
              <a:t>+ 1.4753</a:t>
            </a:r>
          </a:p>
        </p:txBody>
      </p:sp>
      <p:pic>
        <p:nvPicPr>
          <p:cNvPr id="11" name="Picture 10">
            <a:extLst>
              <a:ext uri="{FF2B5EF4-FFF2-40B4-BE49-F238E27FC236}">
                <a16:creationId xmlns:a16="http://schemas.microsoft.com/office/drawing/2014/main" id="{1FCDC18F-7242-8E46-B196-ACFF2255E2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1100" y="1119011"/>
            <a:ext cx="6781800" cy="1816100"/>
          </a:xfrm>
          <a:prstGeom prst="rect">
            <a:avLst/>
          </a:prstGeom>
        </p:spPr>
      </p:pic>
      <p:sp>
        <p:nvSpPr>
          <p:cNvPr id="7" name="Oval 6"/>
          <p:cNvSpPr/>
          <p:nvPr/>
        </p:nvSpPr>
        <p:spPr>
          <a:xfrm>
            <a:off x="2971800" y="4190998"/>
            <a:ext cx="1143000" cy="8382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1168E0F1-BC1C-A2CB-355A-88CA3D4DECB8}"/>
              </a:ext>
            </a:extLst>
          </p:cNvPr>
          <p:cNvSpPr>
            <a:spLocks noGrp="1"/>
          </p:cNvSpPr>
          <p:nvPr>
            <p:ph type="title"/>
          </p:nvPr>
        </p:nvSpPr>
        <p:spPr>
          <a:xfrm>
            <a:off x="2266950" y="76200"/>
            <a:ext cx="4610100" cy="1485900"/>
          </a:xfrm>
        </p:spPr>
        <p:txBody>
          <a:bodyPr>
            <a:normAutofit fontScale="90000"/>
          </a:bodyPr>
          <a:lstStyle/>
          <a:p>
            <a:pPr algn="ctr"/>
            <a:r>
              <a:rPr lang="en-US" dirty="0"/>
              <a:t>Issues of collinearity</a:t>
            </a:r>
            <a:br>
              <a:rPr lang="en-US" dirty="0"/>
            </a:br>
            <a:endParaRPr lang="en-US" dirty="0"/>
          </a:p>
        </p:txBody>
      </p:sp>
    </p:spTree>
    <p:extLst>
      <p:ext uri="{BB962C8B-B14F-4D97-AF65-F5344CB8AC3E}">
        <p14:creationId xmlns:p14="http://schemas.microsoft.com/office/powerpoint/2010/main" val="446916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2B11C9-DADF-2DA3-8925-EC5AD257CD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500" y="3117849"/>
            <a:ext cx="6985000" cy="2120900"/>
          </a:xfrm>
          <a:prstGeom prst="rect">
            <a:avLst/>
          </a:prstGeom>
        </p:spPr>
      </p:pic>
      <p:sp>
        <p:nvSpPr>
          <p:cNvPr id="3" name="Content Placeholder 2"/>
          <p:cNvSpPr>
            <a:spLocks noGrp="1"/>
          </p:cNvSpPr>
          <p:nvPr>
            <p:ph idx="1"/>
          </p:nvPr>
        </p:nvSpPr>
        <p:spPr>
          <a:xfrm>
            <a:off x="457200" y="5410200"/>
            <a:ext cx="8229600" cy="1935163"/>
          </a:xfrm>
        </p:spPr>
        <p:txBody>
          <a:bodyPr>
            <a:normAutofit/>
          </a:bodyPr>
          <a:lstStyle/>
          <a:p>
            <a:pPr marL="0" indent="0">
              <a:buNone/>
            </a:pPr>
            <a:r>
              <a:rPr lang="en-US" sz="2800" dirty="0"/>
              <a:t>Final regression equation:</a:t>
            </a:r>
          </a:p>
          <a:p>
            <a:r>
              <a:rPr lang="en-US" sz="2800" dirty="0">
                <a:solidFill>
                  <a:schemeClr val="tx1"/>
                </a:solidFill>
              </a:rPr>
              <a:t>Ŷ= </a:t>
            </a:r>
            <a:r>
              <a:rPr lang="en-US" sz="2800" dirty="0">
                <a:solidFill>
                  <a:srgbClr val="00B050"/>
                </a:solidFill>
              </a:rPr>
              <a:t>0.9841X</a:t>
            </a:r>
            <a:r>
              <a:rPr lang="en-US" sz="2800" baseline="-25000" dirty="0">
                <a:solidFill>
                  <a:srgbClr val="00B050"/>
                </a:solidFill>
              </a:rPr>
              <a:t>1</a:t>
            </a:r>
            <a:r>
              <a:rPr lang="en-US" sz="2800" baseline="-25000" dirty="0">
                <a:solidFill>
                  <a:schemeClr val="tx1"/>
                </a:solidFill>
              </a:rPr>
              <a:t> </a:t>
            </a:r>
            <a:r>
              <a:rPr lang="en-US" sz="2800" dirty="0">
                <a:solidFill>
                  <a:schemeClr val="tx1"/>
                </a:solidFill>
              </a:rPr>
              <a:t> + </a:t>
            </a:r>
            <a:r>
              <a:rPr lang="en-US" sz="2800" dirty="0">
                <a:solidFill>
                  <a:srgbClr val="FF0000"/>
                </a:solidFill>
              </a:rPr>
              <a:t>0.2647 X</a:t>
            </a:r>
            <a:r>
              <a:rPr lang="en-US" sz="2800" baseline="-25000" dirty="0">
                <a:solidFill>
                  <a:srgbClr val="FF0000"/>
                </a:solidFill>
              </a:rPr>
              <a:t>2</a:t>
            </a:r>
            <a:r>
              <a:rPr lang="en-US" sz="2800" baseline="-25000" dirty="0">
                <a:solidFill>
                  <a:schemeClr val="tx1"/>
                </a:solidFill>
              </a:rPr>
              <a:t>  </a:t>
            </a:r>
            <a:r>
              <a:rPr lang="en-US" sz="2800" dirty="0">
                <a:solidFill>
                  <a:schemeClr val="tx1"/>
                </a:solidFill>
              </a:rPr>
              <a:t>+ 1.4753</a:t>
            </a:r>
          </a:p>
        </p:txBody>
      </p:sp>
      <p:pic>
        <p:nvPicPr>
          <p:cNvPr id="11" name="Picture 10">
            <a:extLst>
              <a:ext uri="{FF2B5EF4-FFF2-40B4-BE49-F238E27FC236}">
                <a16:creationId xmlns:a16="http://schemas.microsoft.com/office/drawing/2014/main" id="{1FCDC18F-7242-8E46-B196-ACFF2255E2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1100" y="1119011"/>
            <a:ext cx="6781800" cy="1816100"/>
          </a:xfrm>
          <a:prstGeom prst="rect">
            <a:avLst/>
          </a:prstGeom>
        </p:spPr>
      </p:pic>
      <p:sp>
        <p:nvSpPr>
          <p:cNvPr id="6" name="Title 1">
            <a:extLst>
              <a:ext uri="{FF2B5EF4-FFF2-40B4-BE49-F238E27FC236}">
                <a16:creationId xmlns:a16="http://schemas.microsoft.com/office/drawing/2014/main" id="{1168E0F1-BC1C-A2CB-355A-88CA3D4DECB8}"/>
              </a:ext>
            </a:extLst>
          </p:cNvPr>
          <p:cNvSpPr>
            <a:spLocks noGrp="1"/>
          </p:cNvSpPr>
          <p:nvPr>
            <p:ph type="title"/>
          </p:nvPr>
        </p:nvSpPr>
        <p:spPr>
          <a:xfrm>
            <a:off x="2266950" y="76200"/>
            <a:ext cx="4610100" cy="1485900"/>
          </a:xfrm>
        </p:spPr>
        <p:txBody>
          <a:bodyPr>
            <a:normAutofit fontScale="90000"/>
          </a:bodyPr>
          <a:lstStyle/>
          <a:p>
            <a:pPr algn="ctr"/>
            <a:r>
              <a:rPr lang="en-US" dirty="0"/>
              <a:t>Issues of collinearity</a:t>
            </a:r>
            <a:br>
              <a:rPr lang="en-US" dirty="0"/>
            </a:br>
            <a:endParaRPr lang="en-US" dirty="0"/>
          </a:p>
        </p:txBody>
      </p:sp>
      <p:sp>
        <p:nvSpPr>
          <p:cNvPr id="8" name="Up Arrow 7">
            <a:extLst>
              <a:ext uri="{FF2B5EF4-FFF2-40B4-BE49-F238E27FC236}">
                <a16:creationId xmlns:a16="http://schemas.microsoft.com/office/drawing/2014/main" id="{5D1F9838-CD94-6EFF-4515-A2B4EA530E5F}"/>
              </a:ext>
            </a:extLst>
          </p:cNvPr>
          <p:cNvSpPr/>
          <p:nvPr/>
        </p:nvSpPr>
        <p:spPr>
          <a:xfrm>
            <a:off x="7493352" y="4961611"/>
            <a:ext cx="419100" cy="1171224"/>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TextBox 8">
            <a:extLst>
              <a:ext uri="{FF2B5EF4-FFF2-40B4-BE49-F238E27FC236}">
                <a16:creationId xmlns:a16="http://schemas.microsoft.com/office/drawing/2014/main" id="{BA5FE471-F0C3-4149-802F-274176404B1F}"/>
              </a:ext>
            </a:extLst>
          </p:cNvPr>
          <p:cNvSpPr txBox="1"/>
          <p:nvPr/>
        </p:nvSpPr>
        <p:spPr>
          <a:xfrm>
            <a:off x="6991350" y="6146948"/>
            <a:ext cx="1371600" cy="461665"/>
          </a:xfrm>
          <a:prstGeom prst="rect">
            <a:avLst/>
          </a:prstGeom>
          <a:noFill/>
        </p:spPr>
        <p:txBody>
          <a:bodyPr wrap="square" rtlCol="0">
            <a:spAutoFit/>
          </a:bodyPr>
          <a:lstStyle/>
          <a:p>
            <a:r>
              <a:rPr lang="en-US" sz="2400" dirty="0">
                <a:solidFill>
                  <a:srgbClr val="FF0000"/>
                </a:solidFill>
              </a:rPr>
              <a:t>Not. Sig.</a:t>
            </a:r>
          </a:p>
        </p:txBody>
      </p:sp>
      <p:sp>
        <p:nvSpPr>
          <p:cNvPr id="10" name="Up Arrow 9">
            <a:extLst>
              <a:ext uri="{FF2B5EF4-FFF2-40B4-BE49-F238E27FC236}">
                <a16:creationId xmlns:a16="http://schemas.microsoft.com/office/drawing/2014/main" id="{6FEE4DCF-37E3-557C-A233-795616DA64F1}"/>
              </a:ext>
            </a:extLst>
          </p:cNvPr>
          <p:cNvSpPr/>
          <p:nvPr/>
        </p:nvSpPr>
        <p:spPr>
          <a:xfrm rot="13510234">
            <a:off x="8101564" y="3573788"/>
            <a:ext cx="419100" cy="1171224"/>
          </a:xfrm>
          <a:prstGeom prst="up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2" name="TextBox 11">
            <a:extLst>
              <a:ext uri="{FF2B5EF4-FFF2-40B4-BE49-F238E27FC236}">
                <a16:creationId xmlns:a16="http://schemas.microsoft.com/office/drawing/2014/main" id="{095C8D5B-E844-1B9D-783E-F431D0F0E1C9}"/>
              </a:ext>
            </a:extLst>
          </p:cNvPr>
          <p:cNvSpPr txBox="1"/>
          <p:nvPr/>
        </p:nvSpPr>
        <p:spPr>
          <a:xfrm>
            <a:off x="8403912" y="3134331"/>
            <a:ext cx="798689" cy="461665"/>
          </a:xfrm>
          <a:prstGeom prst="rect">
            <a:avLst/>
          </a:prstGeom>
          <a:noFill/>
        </p:spPr>
        <p:txBody>
          <a:bodyPr wrap="square" rtlCol="0">
            <a:spAutoFit/>
          </a:bodyPr>
          <a:lstStyle/>
          <a:p>
            <a:r>
              <a:rPr lang="en-US" sz="2400" dirty="0">
                <a:solidFill>
                  <a:srgbClr val="00B050"/>
                </a:solidFill>
              </a:rPr>
              <a:t>Sig.</a:t>
            </a:r>
          </a:p>
        </p:txBody>
      </p:sp>
    </p:spTree>
    <p:extLst>
      <p:ext uri="{BB962C8B-B14F-4D97-AF65-F5344CB8AC3E}">
        <p14:creationId xmlns:p14="http://schemas.microsoft.com/office/powerpoint/2010/main" val="70814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blinds(horizontal)">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blinds(horizontal)">
                                      <p:cBhvr>
                                        <p:cTn id="2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9" grpId="0"/>
      <p:bldP spid="10" grpId="0" animBg="1"/>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911944-41C2-44D5-6F29-CF976478B5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350" y="4445000"/>
            <a:ext cx="6997700" cy="1993900"/>
          </a:xfrm>
          <a:prstGeom prst="rect">
            <a:avLst/>
          </a:prstGeom>
        </p:spPr>
      </p:pic>
      <p:pic>
        <p:nvPicPr>
          <p:cNvPr id="3" name="Picture 2">
            <a:extLst>
              <a:ext uri="{FF2B5EF4-FFF2-40B4-BE49-F238E27FC236}">
                <a16:creationId xmlns:a16="http://schemas.microsoft.com/office/drawing/2014/main" id="{196B9CE3-02EF-E542-A305-636A0A0F07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950" y="1333500"/>
            <a:ext cx="7150100" cy="1854200"/>
          </a:xfrm>
          <a:prstGeom prst="rect">
            <a:avLst/>
          </a:prstGeom>
        </p:spPr>
      </p:pic>
      <p:sp>
        <p:nvSpPr>
          <p:cNvPr id="2" name="Title 1"/>
          <p:cNvSpPr>
            <a:spLocks noGrp="1"/>
          </p:cNvSpPr>
          <p:nvPr>
            <p:ph type="title"/>
          </p:nvPr>
        </p:nvSpPr>
        <p:spPr>
          <a:xfrm>
            <a:off x="2266950" y="76200"/>
            <a:ext cx="4610100" cy="1485900"/>
          </a:xfrm>
        </p:spPr>
        <p:txBody>
          <a:bodyPr>
            <a:normAutofit fontScale="90000"/>
          </a:bodyPr>
          <a:lstStyle/>
          <a:p>
            <a:pPr algn="ctr"/>
            <a:r>
              <a:rPr lang="en-US" dirty="0"/>
              <a:t>Issues of collinearity</a:t>
            </a:r>
            <a:br>
              <a:rPr lang="en-US" dirty="0"/>
            </a:br>
            <a:br>
              <a:rPr lang="en-US" sz="2400" dirty="0"/>
            </a:br>
            <a:r>
              <a:rPr lang="en-US" sz="2400" dirty="0"/>
              <a:t>Posts Made:</a:t>
            </a: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r>
              <a:rPr lang="en-US" sz="2400" dirty="0"/>
              <a:t>Posts Received:</a:t>
            </a:r>
            <a:endParaRPr lang="en-US" dirty="0"/>
          </a:p>
        </p:txBody>
      </p:sp>
      <p:sp>
        <p:nvSpPr>
          <p:cNvPr id="5" name="Oval 4"/>
          <p:cNvSpPr/>
          <p:nvPr/>
        </p:nvSpPr>
        <p:spPr>
          <a:xfrm>
            <a:off x="7010400" y="1995311"/>
            <a:ext cx="1295400" cy="12192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9CD948-3AC6-884B-A62B-82CE362331B1}"/>
              </a:ext>
            </a:extLst>
          </p:cNvPr>
          <p:cNvSpPr/>
          <p:nvPr/>
        </p:nvSpPr>
        <p:spPr>
          <a:xfrm>
            <a:off x="7010400" y="5219700"/>
            <a:ext cx="1295400" cy="12192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75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5F3DE-E9ED-00A5-9EFB-3BBB1384A4BC}"/>
              </a:ext>
            </a:extLst>
          </p:cNvPr>
          <p:cNvSpPr>
            <a:spLocks noGrp="1"/>
          </p:cNvSpPr>
          <p:nvPr>
            <p:ph type="title"/>
          </p:nvPr>
        </p:nvSpPr>
        <p:spPr>
          <a:xfrm>
            <a:off x="971550" y="5080"/>
            <a:ext cx="7200900" cy="1485900"/>
          </a:xfrm>
        </p:spPr>
        <p:txBody>
          <a:bodyPr/>
          <a:lstStyle/>
          <a:p>
            <a:r>
              <a:rPr lang="en-US" dirty="0"/>
              <a:t>Multiple Regression in SPSS</a:t>
            </a:r>
          </a:p>
        </p:txBody>
      </p:sp>
      <p:sp>
        <p:nvSpPr>
          <p:cNvPr id="4" name="TextBox 3">
            <a:extLst>
              <a:ext uri="{FF2B5EF4-FFF2-40B4-BE49-F238E27FC236}">
                <a16:creationId xmlns:a16="http://schemas.microsoft.com/office/drawing/2014/main" id="{056C273D-FC37-E07D-1F7F-5FC49C566CAE}"/>
              </a:ext>
            </a:extLst>
          </p:cNvPr>
          <p:cNvSpPr txBox="1"/>
          <p:nvPr/>
        </p:nvSpPr>
        <p:spPr>
          <a:xfrm>
            <a:off x="1895475" y="798482"/>
            <a:ext cx="5353050" cy="1384995"/>
          </a:xfrm>
          <a:prstGeom prst="rect">
            <a:avLst/>
          </a:prstGeom>
          <a:noFill/>
        </p:spPr>
        <p:txBody>
          <a:bodyPr wrap="square" rtlCol="0">
            <a:spAutoFit/>
          </a:bodyPr>
          <a:lstStyle/>
          <a:p>
            <a:r>
              <a:rPr lang="en-US" sz="2800" dirty="0"/>
              <a:t>Childhood Memories example</a:t>
            </a:r>
          </a:p>
          <a:p>
            <a:endParaRPr lang="en-US" sz="2800" b="1" i="1" dirty="0">
              <a:solidFill>
                <a:srgbClr val="E132FF"/>
              </a:solidFill>
            </a:endParaRPr>
          </a:p>
          <a:p>
            <a:r>
              <a:rPr lang="en-US" sz="2800" b="1" i="1" dirty="0">
                <a:solidFill>
                  <a:srgbClr val="E132FF"/>
                </a:solidFill>
              </a:rPr>
              <a:t>Analyze</a:t>
            </a:r>
            <a:r>
              <a:rPr lang="en-US" sz="2800" dirty="0">
                <a:solidFill>
                  <a:srgbClr val="E132FF"/>
                </a:solidFill>
              </a:rPr>
              <a:t> → </a:t>
            </a:r>
            <a:r>
              <a:rPr lang="en-US" sz="2800" b="1" i="1" dirty="0">
                <a:solidFill>
                  <a:srgbClr val="E132FF"/>
                </a:solidFill>
              </a:rPr>
              <a:t>Regression</a:t>
            </a:r>
            <a:r>
              <a:rPr lang="en-US" sz="2800" dirty="0">
                <a:solidFill>
                  <a:srgbClr val="E132FF"/>
                </a:solidFill>
              </a:rPr>
              <a:t> →</a:t>
            </a:r>
            <a:r>
              <a:rPr lang="en-US" sz="2800" b="1" i="1" dirty="0">
                <a:solidFill>
                  <a:srgbClr val="E132FF"/>
                </a:solidFill>
              </a:rPr>
              <a:t>Linear</a:t>
            </a:r>
            <a:endParaRPr lang="en-US" sz="2800" dirty="0"/>
          </a:p>
        </p:txBody>
      </p:sp>
      <p:pic>
        <p:nvPicPr>
          <p:cNvPr id="5" name="Picture 4">
            <a:extLst>
              <a:ext uri="{FF2B5EF4-FFF2-40B4-BE49-F238E27FC236}">
                <a16:creationId xmlns:a16="http://schemas.microsoft.com/office/drawing/2014/main" id="{13D17FE0-F3EA-FC99-0E80-63B0B80138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700" y="2284382"/>
            <a:ext cx="6070600" cy="3873500"/>
          </a:xfrm>
          <a:prstGeom prst="rect">
            <a:avLst/>
          </a:prstGeom>
        </p:spPr>
      </p:pic>
    </p:spTree>
    <p:extLst>
      <p:ext uri="{BB962C8B-B14F-4D97-AF65-F5344CB8AC3E}">
        <p14:creationId xmlns:p14="http://schemas.microsoft.com/office/powerpoint/2010/main" val="40349486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5F3DE-E9ED-00A5-9EFB-3BBB1384A4BC}"/>
              </a:ext>
            </a:extLst>
          </p:cNvPr>
          <p:cNvSpPr>
            <a:spLocks noGrp="1"/>
          </p:cNvSpPr>
          <p:nvPr>
            <p:ph type="title"/>
          </p:nvPr>
        </p:nvSpPr>
        <p:spPr>
          <a:xfrm>
            <a:off x="971550" y="5080"/>
            <a:ext cx="7200900" cy="1485900"/>
          </a:xfrm>
        </p:spPr>
        <p:txBody>
          <a:bodyPr/>
          <a:lstStyle/>
          <a:p>
            <a:r>
              <a:rPr lang="en-US" dirty="0"/>
              <a:t>Multiple Regression in SPSS</a:t>
            </a:r>
          </a:p>
        </p:txBody>
      </p:sp>
      <p:sp>
        <p:nvSpPr>
          <p:cNvPr id="4" name="TextBox 3">
            <a:extLst>
              <a:ext uri="{FF2B5EF4-FFF2-40B4-BE49-F238E27FC236}">
                <a16:creationId xmlns:a16="http://schemas.microsoft.com/office/drawing/2014/main" id="{056C273D-FC37-E07D-1F7F-5FC49C566CAE}"/>
              </a:ext>
            </a:extLst>
          </p:cNvPr>
          <p:cNvSpPr txBox="1"/>
          <p:nvPr/>
        </p:nvSpPr>
        <p:spPr>
          <a:xfrm>
            <a:off x="2065658" y="808642"/>
            <a:ext cx="5012682" cy="1938992"/>
          </a:xfrm>
          <a:prstGeom prst="rect">
            <a:avLst/>
          </a:prstGeom>
          <a:noFill/>
        </p:spPr>
        <p:txBody>
          <a:bodyPr wrap="square" rtlCol="0">
            <a:spAutoFit/>
          </a:bodyPr>
          <a:lstStyle/>
          <a:p>
            <a:pPr marL="514350" indent="-514350">
              <a:buFont typeface="+mj-lt"/>
              <a:buAutoNum type="arabicPeriod"/>
            </a:pPr>
            <a:r>
              <a:rPr lang="en-US" sz="2400" b="1" i="1" dirty="0"/>
              <a:t>Identify the</a:t>
            </a:r>
          </a:p>
          <a:p>
            <a:pPr marL="971550" lvl="1" indent="-514350">
              <a:buFont typeface="Arial" panose="020B0604020202020204" pitchFamily="34" charset="0"/>
              <a:buChar char="•"/>
            </a:pPr>
            <a:r>
              <a:rPr lang="en-US" sz="2400" b="1" i="1" dirty="0">
                <a:solidFill>
                  <a:srgbClr val="E132FF"/>
                </a:solidFill>
              </a:rPr>
              <a:t>DV</a:t>
            </a:r>
          </a:p>
          <a:p>
            <a:pPr marL="971550" lvl="1" indent="-514350">
              <a:buFont typeface="Arial" panose="020B0604020202020204" pitchFamily="34" charset="0"/>
              <a:buChar char="•"/>
            </a:pPr>
            <a:r>
              <a:rPr lang="en-US" sz="2400" b="1" i="1" dirty="0"/>
              <a:t>Identify the </a:t>
            </a:r>
            <a:r>
              <a:rPr lang="en-US" sz="2400" b="1" i="1" dirty="0">
                <a:solidFill>
                  <a:srgbClr val="E132FF"/>
                </a:solidFill>
              </a:rPr>
              <a:t>predictors</a:t>
            </a:r>
            <a:r>
              <a:rPr lang="en-US" sz="2400" b="1" i="1" dirty="0"/>
              <a:t> (</a:t>
            </a:r>
            <a:r>
              <a:rPr lang="en-US" sz="2400" b="1" i="1" dirty="0">
                <a:solidFill>
                  <a:srgbClr val="E132FF"/>
                </a:solidFill>
              </a:rPr>
              <a:t>IVs</a:t>
            </a:r>
            <a:r>
              <a:rPr lang="en-US" sz="2400" b="1" i="1" dirty="0"/>
              <a:t>)</a:t>
            </a:r>
          </a:p>
          <a:p>
            <a:pPr marL="514350" indent="-514350">
              <a:buFont typeface="+mj-lt"/>
              <a:buAutoNum type="arabicPeriod"/>
            </a:pPr>
            <a:r>
              <a:rPr lang="en-US" sz="2400" b="1" i="1" dirty="0"/>
              <a:t>Slide into the appropriate boxes</a:t>
            </a:r>
          </a:p>
          <a:p>
            <a:pPr marL="514350" indent="-514350">
              <a:buFont typeface="+mj-lt"/>
              <a:buAutoNum type="arabicPeriod"/>
            </a:pPr>
            <a:r>
              <a:rPr lang="en-US" sz="2400" b="1" i="1" dirty="0"/>
              <a:t>Click </a:t>
            </a:r>
            <a:r>
              <a:rPr lang="en-US" sz="2400" b="1" i="1" dirty="0">
                <a:solidFill>
                  <a:srgbClr val="E132FF"/>
                </a:solidFill>
              </a:rPr>
              <a:t>OK</a:t>
            </a:r>
            <a:r>
              <a:rPr lang="en-US" sz="2400" b="1" i="1" dirty="0"/>
              <a:t>.</a:t>
            </a:r>
          </a:p>
        </p:txBody>
      </p:sp>
      <p:pic>
        <p:nvPicPr>
          <p:cNvPr id="6" name="Picture 5">
            <a:extLst>
              <a:ext uri="{FF2B5EF4-FFF2-40B4-BE49-F238E27FC236}">
                <a16:creationId xmlns:a16="http://schemas.microsoft.com/office/drawing/2014/main" id="{D7C69BEC-612A-D243-9462-248668822C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9958" y="2747634"/>
            <a:ext cx="4864083" cy="3579384"/>
          </a:xfrm>
          <a:prstGeom prst="rect">
            <a:avLst/>
          </a:prstGeom>
        </p:spPr>
      </p:pic>
    </p:spTree>
    <p:extLst>
      <p:ext uri="{BB962C8B-B14F-4D97-AF65-F5344CB8AC3E}">
        <p14:creationId xmlns:p14="http://schemas.microsoft.com/office/powerpoint/2010/main" val="21553188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8229600" cy="5059363"/>
          </a:xfrm>
        </p:spPr>
        <p:txBody>
          <a:bodyPr>
            <a:normAutofit/>
          </a:bodyPr>
          <a:lstStyle/>
          <a:p>
            <a:pPr marL="0" indent="0">
              <a:buNone/>
            </a:pPr>
            <a:r>
              <a:rPr lang="en-US" sz="2800" dirty="0">
                <a:solidFill>
                  <a:srgbClr val="002060"/>
                </a:solidFill>
              </a:rPr>
              <a:t>1. Does our overall model explain a significant proportion of the variability in Y?</a:t>
            </a:r>
          </a:p>
          <a:p>
            <a:r>
              <a:rPr lang="en-US" sz="2800" dirty="0">
                <a:solidFill>
                  <a:srgbClr val="002060"/>
                </a:solidFill>
              </a:rPr>
              <a:t>Compute Omnibus F-test</a:t>
            </a:r>
          </a:p>
          <a:p>
            <a:endParaRPr lang="en-US" sz="2800" dirty="0"/>
          </a:p>
          <a:p>
            <a:pPr marL="0" indent="0">
              <a:buNone/>
            </a:pPr>
            <a:r>
              <a:rPr lang="en-US" sz="2800" dirty="0">
                <a:solidFill>
                  <a:schemeClr val="bg1">
                    <a:lumMod val="85000"/>
                  </a:schemeClr>
                </a:solidFill>
              </a:rPr>
              <a:t>2. Is the slope of each predictor significant?</a:t>
            </a:r>
          </a:p>
          <a:p>
            <a:r>
              <a:rPr lang="en-US" sz="2800" dirty="0">
                <a:solidFill>
                  <a:schemeClr val="bg1">
                    <a:lumMod val="85000"/>
                  </a:schemeClr>
                </a:solidFill>
              </a:rPr>
              <a:t>Follow-up t-tests</a:t>
            </a:r>
          </a:p>
          <a:p>
            <a:pPr lvl="1"/>
            <a:r>
              <a:rPr lang="en-US" sz="2800" dirty="0">
                <a:solidFill>
                  <a:schemeClr val="bg1">
                    <a:lumMod val="85000"/>
                  </a:schemeClr>
                </a:solidFill>
              </a:rPr>
              <a:t>Similar to conducting post-hoc tests</a:t>
            </a:r>
          </a:p>
          <a:p>
            <a:pPr lvl="1"/>
            <a:r>
              <a:rPr lang="en-US" sz="2800" dirty="0">
                <a:solidFill>
                  <a:schemeClr val="bg1">
                    <a:lumMod val="85000"/>
                  </a:schemeClr>
                </a:solidFill>
              </a:rPr>
              <a:t>ONLY interpret IF Omnibus F is significant</a:t>
            </a:r>
          </a:p>
          <a:p>
            <a:pPr lvl="1"/>
            <a:r>
              <a:rPr lang="en-US" sz="2800" dirty="0">
                <a:solidFill>
                  <a:schemeClr val="bg1">
                    <a:lumMod val="85000"/>
                  </a:schemeClr>
                </a:solidFill>
              </a:rPr>
              <a:t>Tells us if slope is likely different from zero in population</a:t>
            </a:r>
          </a:p>
        </p:txBody>
      </p:sp>
      <p:sp>
        <p:nvSpPr>
          <p:cNvPr id="6" name="Title 1">
            <a:extLst>
              <a:ext uri="{FF2B5EF4-FFF2-40B4-BE49-F238E27FC236}">
                <a16:creationId xmlns:a16="http://schemas.microsoft.com/office/drawing/2014/main" id="{E81E895E-A99D-A575-A35E-B3783AB918F8}"/>
              </a:ext>
            </a:extLst>
          </p:cNvPr>
          <p:cNvSpPr>
            <a:spLocks noGrp="1"/>
          </p:cNvSpPr>
          <p:nvPr>
            <p:ph type="title"/>
          </p:nvPr>
        </p:nvSpPr>
        <p:spPr>
          <a:xfrm>
            <a:off x="1134533" y="304800"/>
            <a:ext cx="7636933" cy="868362"/>
          </a:xfrm>
        </p:spPr>
        <p:txBody>
          <a:bodyPr>
            <a:normAutofit fontScale="90000"/>
          </a:bodyPr>
          <a:lstStyle/>
          <a:p>
            <a:r>
              <a:rPr lang="en-US" sz="3600" dirty="0"/>
              <a:t>Hypothesis Testing For Multiple Regression</a:t>
            </a:r>
          </a:p>
        </p:txBody>
      </p:sp>
    </p:spTree>
    <p:extLst>
      <p:ext uri="{BB962C8B-B14F-4D97-AF65-F5344CB8AC3E}">
        <p14:creationId xmlns:p14="http://schemas.microsoft.com/office/powerpoint/2010/main" val="19964709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590AA9-C97B-19BD-10FF-8B9E5DDDF3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728821"/>
            <a:ext cx="5169742" cy="4655572"/>
          </a:xfrm>
          <a:prstGeom prst="rect">
            <a:avLst/>
          </a:prstGeom>
        </p:spPr>
      </p:pic>
      <p:sp>
        <p:nvSpPr>
          <p:cNvPr id="3" name="Content Placeholder 2"/>
          <p:cNvSpPr>
            <a:spLocks noGrp="1"/>
          </p:cNvSpPr>
          <p:nvPr>
            <p:ph idx="1"/>
          </p:nvPr>
        </p:nvSpPr>
        <p:spPr>
          <a:xfrm>
            <a:off x="455082" y="5824686"/>
            <a:ext cx="8233835" cy="608986"/>
          </a:xfrm>
        </p:spPr>
        <p:txBody>
          <a:bodyPr>
            <a:normAutofit fontScale="92500"/>
          </a:bodyPr>
          <a:lstStyle/>
          <a:p>
            <a:pPr marL="0" indent="0">
              <a:buNone/>
            </a:pPr>
            <a:r>
              <a:rPr lang="en-US" sz="2800" dirty="0"/>
              <a:t>Overall non-significant effect: </a:t>
            </a:r>
            <a:r>
              <a:rPr lang="en-US" sz="2800" b="1" dirty="0">
                <a:solidFill>
                  <a:srgbClr val="002060"/>
                </a:solidFill>
              </a:rPr>
              <a:t>F (2, 17) = 2.31, p = .130</a:t>
            </a:r>
          </a:p>
        </p:txBody>
      </p:sp>
      <p:sp>
        <p:nvSpPr>
          <p:cNvPr id="7" name="Oval 6"/>
          <p:cNvSpPr/>
          <p:nvPr/>
        </p:nvSpPr>
        <p:spPr>
          <a:xfrm>
            <a:off x="3733800" y="2319258"/>
            <a:ext cx="3917950" cy="1109742"/>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DADBC3DD-A954-EAC8-A5FB-74D4989C418F}"/>
              </a:ext>
            </a:extLst>
          </p:cNvPr>
          <p:cNvSpPr>
            <a:spLocks noGrp="1"/>
          </p:cNvSpPr>
          <p:nvPr>
            <p:ph type="title"/>
          </p:nvPr>
        </p:nvSpPr>
        <p:spPr>
          <a:xfrm>
            <a:off x="1134533" y="304800"/>
            <a:ext cx="7636933" cy="868362"/>
          </a:xfrm>
        </p:spPr>
        <p:txBody>
          <a:bodyPr>
            <a:normAutofit fontScale="90000"/>
          </a:bodyPr>
          <a:lstStyle/>
          <a:p>
            <a:r>
              <a:rPr lang="en-US" sz="3600" dirty="0"/>
              <a:t>Hypothesis Testing For Multiple Regression</a:t>
            </a:r>
          </a:p>
        </p:txBody>
      </p:sp>
    </p:spTree>
    <p:extLst>
      <p:ext uri="{BB962C8B-B14F-4D97-AF65-F5344CB8AC3E}">
        <p14:creationId xmlns:p14="http://schemas.microsoft.com/office/powerpoint/2010/main" val="297238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n a Miracle Occurs. Copyrighted artwork by Sydney Harris ...">
            <a:extLst>
              <a:ext uri="{FF2B5EF4-FFF2-40B4-BE49-F238E27FC236}">
                <a16:creationId xmlns:a16="http://schemas.microsoft.com/office/drawing/2014/main" id="{DDE4DDF3-28CD-FBB0-64BA-2EA19CFCCC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2391" y="782461"/>
            <a:ext cx="3859213" cy="487194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BA7BD55C-D1A5-4605-4C2A-518A20F5FBB7}"/>
              </a:ext>
            </a:extLst>
          </p:cNvPr>
          <p:cNvSpPr>
            <a:spLocks noGrp="1"/>
          </p:cNvSpPr>
          <p:nvPr>
            <p:ph type="title"/>
          </p:nvPr>
        </p:nvSpPr>
        <p:spPr>
          <a:xfrm>
            <a:off x="971550" y="8467"/>
            <a:ext cx="7200900" cy="1485900"/>
          </a:xfrm>
        </p:spPr>
        <p:txBody>
          <a:bodyPr/>
          <a:lstStyle/>
          <a:p>
            <a:pPr algn="ctr"/>
            <a:r>
              <a:rPr lang="en-US" dirty="0"/>
              <a:t>The </a:t>
            </a:r>
            <a:r>
              <a:rPr lang="en-US" dirty="0" err="1"/>
              <a:t>RunDown</a:t>
            </a:r>
            <a:endParaRPr lang="en-US" dirty="0"/>
          </a:p>
        </p:txBody>
      </p:sp>
      <p:sp>
        <p:nvSpPr>
          <p:cNvPr id="5" name="TextBox 4">
            <a:extLst>
              <a:ext uri="{FF2B5EF4-FFF2-40B4-BE49-F238E27FC236}">
                <a16:creationId xmlns:a16="http://schemas.microsoft.com/office/drawing/2014/main" id="{9538452A-EDAF-88F7-12F9-C080E32CCDA9}"/>
              </a:ext>
            </a:extLst>
          </p:cNvPr>
          <p:cNvSpPr txBox="1"/>
          <p:nvPr/>
        </p:nvSpPr>
        <p:spPr>
          <a:xfrm>
            <a:off x="533399" y="6078361"/>
            <a:ext cx="8077200" cy="461665"/>
          </a:xfrm>
          <a:prstGeom prst="rect">
            <a:avLst/>
          </a:prstGeom>
          <a:noFill/>
        </p:spPr>
        <p:txBody>
          <a:bodyPr wrap="square" rtlCol="0">
            <a:spAutoFit/>
          </a:bodyPr>
          <a:lstStyle/>
          <a:p>
            <a:r>
              <a:rPr lang="en-US" sz="2400" dirty="0"/>
              <a:t>The good news and the bad news about multiple regression…</a:t>
            </a:r>
          </a:p>
        </p:txBody>
      </p:sp>
      <p:pic>
        <p:nvPicPr>
          <p:cNvPr id="2052" name="Picture 4" descr="Two Girls Look Under Hood Car Stock Footage Video (100% Royalty-free)  7856473 | Shutterstock">
            <a:extLst>
              <a:ext uri="{FF2B5EF4-FFF2-40B4-BE49-F238E27FC236}">
                <a16:creationId xmlns:a16="http://schemas.microsoft.com/office/drawing/2014/main" id="{5DDB84A0-EBA2-7150-A06A-C224FACB01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286" y="1649448"/>
            <a:ext cx="6829425" cy="3824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35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000"/>
                                        <p:tgtEl>
                                          <p:spTgt spid="2052"/>
                                        </p:tgtEl>
                                      </p:cBhvr>
                                    </p:animEffect>
                                    <p:set>
                                      <p:cBhvr>
                                        <p:cTn id="7" dur="1" fill="hold">
                                          <p:stCondLst>
                                            <p:cond delay="1999"/>
                                          </p:stCondLst>
                                        </p:cTn>
                                        <p:tgtEl>
                                          <p:spTgt spid="205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heckerboard(across)">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8229600" cy="5059363"/>
          </a:xfrm>
        </p:spPr>
        <p:txBody>
          <a:bodyPr>
            <a:normAutofit/>
          </a:bodyPr>
          <a:lstStyle/>
          <a:p>
            <a:pPr marL="0" indent="0">
              <a:buNone/>
            </a:pPr>
            <a:r>
              <a:rPr lang="en-US" sz="2800" dirty="0">
                <a:solidFill>
                  <a:schemeClr val="bg1">
                    <a:lumMod val="85000"/>
                  </a:schemeClr>
                </a:solidFill>
              </a:rPr>
              <a:t>1. Does our overall model explain a significant proportion of the variability in Y?</a:t>
            </a:r>
          </a:p>
          <a:p>
            <a:r>
              <a:rPr lang="en-US" sz="2800" dirty="0">
                <a:solidFill>
                  <a:schemeClr val="bg1">
                    <a:lumMod val="85000"/>
                  </a:schemeClr>
                </a:solidFill>
              </a:rPr>
              <a:t>Compute Omnibus F-test</a:t>
            </a:r>
          </a:p>
          <a:p>
            <a:endParaRPr lang="en-US" sz="2800" dirty="0"/>
          </a:p>
          <a:p>
            <a:pPr marL="0" indent="0">
              <a:buNone/>
            </a:pPr>
            <a:r>
              <a:rPr lang="en-US" sz="2800" dirty="0">
                <a:solidFill>
                  <a:srgbClr val="00B050"/>
                </a:solidFill>
              </a:rPr>
              <a:t>2. Is the slope of each predictor significant?</a:t>
            </a:r>
          </a:p>
          <a:p>
            <a:r>
              <a:rPr lang="en-US" sz="2800" dirty="0">
                <a:solidFill>
                  <a:srgbClr val="00B050"/>
                </a:solidFill>
              </a:rPr>
              <a:t>Follow-up t-tests</a:t>
            </a:r>
          </a:p>
          <a:p>
            <a:pPr lvl="1"/>
            <a:r>
              <a:rPr lang="en-US" sz="2800" dirty="0">
                <a:solidFill>
                  <a:srgbClr val="00B050"/>
                </a:solidFill>
              </a:rPr>
              <a:t>Similar to conducting post-hoc tests</a:t>
            </a:r>
          </a:p>
          <a:p>
            <a:pPr lvl="1"/>
            <a:r>
              <a:rPr lang="en-US" sz="2800" dirty="0">
                <a:solidFill>
                  <a:srgbClr val="00B050"/>
                </a:solidFill>
              </a:rPr>
              <a:t>ONLY interpret IF Omnibus F is significant</a:t>
            </a:r>
          </a:p>
          <a:p>
            <a:pPr lvl="1"/>
            <a:r>
              <a:rPr lang="en-US" sz="2800" dirty="0">
                <a:solidFill>
                  <a:srgbClr val="00B050"/>
                </a:solidFill>
              </a:rPr>
              <a:t>Tells us if slope is likely different from zero in population</a:t>
            </a:r>
          </a:p>
        </p:txBody>
      </p:sp>
      <p:sp>
        <p:nvSpPr>
          <p:cNvPr id="6" name="Title 1">
            <a:extLst>
              <a:ext uri="{FF2B5EF4-FFF2-40B4-BE49-F238E27FC236}">
                <a16:creationId xmlns:a16="http://schemas.microsoft.com/office/drawing/2014/main" id="{3911A7D1-4BEC-9C21-12EE-997DDF9D86F7}"/>
              </a:ext>
            </a:extLst>
          </p:cNvPr>
          <p:cNvSpPr>
            <a:spLocks noGrp="1"/>
          </p:cNvSpPr>
          <p:nvPr>
            <p:ph type="title"/>
          </p:nvPr>
        </p:nvSpPr>
        <p:spPr>
          <a:xfrm>
            <a:off x="1134533" y="304800"/>
            <a:ext cx="7636933" cy="868362"/>
          </a:xfrm>
        </p:spPr>
        <p:txBody>
          <a:bodyPr>
            <a:normAutofit fontScale="90000"/>
          </a:bodyPr>
          <a:lstStyle/>
          <a:p>
            <a:r>
              <a:rPr lang="en-US" sz="3600" dirty="0"/>
              <a:t>Hypothesis Testing For Multiple Regression</a:t>
            </a:r>
          </a:p>
        </p:txBody>
      </p:sp>
    </p:spTree>
    <p:extLst>
      <p:ext uri="{BB962C8B-B14F-4D97-AF65-F5344CB8AC3E}">
        <p14:creationId xmlns:p14="http://schemas.microsoft.com/office/powerpoint/2010/main" val="29641307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C6A2CE-26EA-34EE-4CDE-C901B2972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728821"/>
            <a:ext cx="4712542" cy="4243844"/>
          </a:xfrm>
          <a:prstGeom prst="rect">
            <a:avLst/>
          </a:prstGeom>
        </p:spPr>
      </p:pic>
      <p:sp>
        <p:nvSpPr>
          <p:cNvPr id="3" name="Content Placeholder 2"/>
          <p:cNvSpPr>
            <a:spLocks noGrp="1"/>
          </p:cNvSpPr>
          <p:nvPr>
            <p:ph idx="1"/>
          </p:nvPr>
        </p:nvSpPr>
        <p:spPr>
          <a:xfrm>
            <a:off x="541866" y="5029200"/>
            <a:ext cx="8229600" cy="1447800"/>
          </a:xfrm>
        </p:spPr>
        <p:txBody>
          <a:bodyPr>
            <a:normAutofit fontScale="92500" lnSpcReduction="10000"/>
          </a:bodyPr>
          <a:lstStyle/>
          <a:p>
            <a:pPr marL="0" indent="0">
              <a:buNone/>
            </a:pPr>
            <a:r>
              <a:rPr lang="en-US" sz="2800" dirty="0">
                <a:solidFill>
                  <a:schemeClr val="tx1"/>
                </a:solidFill>
              </a:rPr>
              <a:t>Vocabulary</a:t>
            </a:r>
            <a:r>
              <a:rPr lang="en-US" sz="2800" dirty="0">
                <a:solidFill>
                  <a:srgbClr val="00B050"/>
                </a:solidFill>
              </a:rPr>
              <a:t> is a significant predictor of…</a:t>
            </a:r>
          </a:p>
          <a:p>
            <a:pPr marL="0" indent="0">
              <a:buNone/>
            </a:pPr>
            <a:r>
              <a:rPr lang="en-US" sz="2800" dirty="0">
                <a:solidFill>
                  <a:schemeClr val="tx1"/>
                </a:solidFill>
              </a:rPr>
              <a:t>Repetitions</a:t>
            </a:r>
            <a:r>
              <a:rPr lang="en-US" sz="2800" dirty="0">
                <a:solidFill>
                  <a:srgbClr val="00B050"/>
                </a:solidFill>
              </a:rPr>
              <a:t> is not a significant predictor of…</a:t>
            </a:r>
          </a:p>
          <a:p>
            <a:pPr marL="0" indent="0" algn="r">
              <a:buNone/>
            </a:pPr>
            <a:r>
              <a:rPr lang="en-US" sz="2800" dirty="0">
                <a:solidFill>
                  <a:srgbClr val="00B050"/>
                </a:solidFill>
              </a:rPr>
              <a:t>…</a:t>
            </a:r>
            <a:r>
              <a:rPr lang="en-US" sz="2800" dirty="0">
                <a:solidFill>
                  <a:schemeClr val="tx1"/>
                </a:solidFill>
              </a:rPr>
              <a:t>Memory</a:t>
            </a:r>
          </a:p>
        </p:txBody>
      </p:sp>
      <p:sp>
        <p:nvSpPr>
          <p:cNvPr id="7" name="Oval 6"/>
          <p:cNvSpPr/>
          <p:nvPr/>
        </p:nvSpPr>
        <p:spPr>
          <a:xfrm>
            <a:off x="5791200" y="3733800"/>
            <a:ext cx="1784350" cy="14224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6871E747-007B-FD64-DB05-DBD2217C71A7}"/>
              </a:ext>
            </a:extLst>
          </p:cNvPr>
          <p:cNvSpPr>
            <a:spLocks noGrp="1"/>
          </p:cNvSpPr>
          <p:nvPr>
            <p:ph type="title"/>
          </p:nvPr>
        </p:nvSpPr>
        <p:spPr>
          <a:xfrm>
            <a:off x="1134533" y="304800"/>
            <a:ext cx="7636933" cy="868362"/>
          </a:xfrm>
        </p:spPr>
        <p:txBody>
          <a:bodyPr>
            <a:normAutofit fontScale="90000"/>
          </a:bodyPr>
          <a:lstStyle/>
          <a:p>
            <a:r>
              <a:rPr lang="en-US" sz="3600" dirty="0"/>
              <a:t>Hypothesis Testing For Multiple Regression</a:t>
            </a:r>
          </a:p>
        </p:txBody>
      </p:sp>
    </p:spTree>
    <p:extLst>
      <p:ext uri="{BB962C8B-B14F-4D97-AF65-F5344CB8AC3E}">
        <p14:creationId xmlns:p14="http://schemas.microsoft.com/office/powerpoint/2010/main" val="24409195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F167B8-3833-EFA6-7669-78B40CAFE9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728821"/>
            <a:ext cx="4712542" cy="4243844"/>
          </a:xfrm>
          <a:prstGeom prst="rect">
            <a:avLst/>
          </a:prstGeom>
        </p:spPr>
      </p:pic>
      <p:sp>
        <p:nvSpPr>
          <p:cNvPr id="3" name="Content Placeholder 2"/>
          <p:cNvSpPr>
            <a:spLocks noGrp="1"/>
          </p:cNvSpPr>
          <p:nvPr>
            <p:ph idx="1"/>
          </p:nvPr>
        </p:nvSpPr>
        <p:spPr>
          <a:xfrm>
            <a:off x="562186" y="5306855"/>
            <a:ext cx="8229600" cy="1935163"/>
          </a:xfrm>
        </p:spPr>
        <p:txBody>
          <a:bodyPr>
            <a:normAutofit/>
          </a:bodyPr>
          <a:lstStyle/>
          <a:p>
            <a:pPr marL="0" indent="0">
              <a:buNone/>
            </a:pPr>
            <a:r>
              <a:rPr lang="en-US" sz="2800" dirty="0">
                <a:solidFill>
                  <a:srgbClr val="00B050"/>
                </a:solidFill>
              </a:rPr>
              <a:t>Final regression equation:</a:t>
            </a:r>
          </a:p>
          <a:p>
            <a:r>
              <a:rPr lang="en-US" sz="2800" dirty="0">
                <a:solidFill>
                  <a:srgbClr val="00B050"/>
                </a:solidFill>
              </a:rPr>
              <a:t>Ŷ= 2.589 + .584X</a:t>
            </a:r>
            <a:r>
              <a:rPr lang="en-US" sz="2800" baseline="-25000" dirty="0">
                <a:solidFill>
                  <a:srgbClr val="00B050"/>
                </a:solidFill>
              </a:rPr>
              <a:t>1 </a:t>
            </a:r>
            <a:r>
              <a:rPr lang="en-US" sz="2800" dirty="0">
                <a:solidFill>
                  <a:srgbClr val="00B050"/>
                </a:solidFill>
              </a:rPr>
              <a:t> - 0.339 X</a:t>
            </a:r>
            <a:r>
              <a:rPr lang="en-US" sz="2800" baseline="-25000" dirty="0">
                <a:solidFill>
                  <a:srgbClr val="00B050"/>
                </a:solidFill>
              </a:rPr>
              <a:t>2</a:t>
            </a:r>
            <a:endParaRPr lang="en-US" sz="2800" dirty="0">
              <a:solidFill>
                <a:srgbClr val="00B050"/>
              </a:solidFill>
            </a:endParaRPr>
          </a:p>
        </p:txBody>
      </p:sp>
      <p:sp>
        <p:nvSpPr>
          <p:cNvPr id="7" name="Oval 6"/>
          <p:cNvSpPr/>
          <p:nvPr/>
        </p:nvSpPr>
        <p:spPr>
          <a:xfrm>
            <a:off x="3581400" y="4204017"/>
            <a:ext cx="1143000" cy="8382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6871E747-007B-FD64-DB05-DBD2217C71A7}"/>
              </a:ext>
            </a:extLst>
          </p:cNvPr>
          <p:cNvSpPr>
            <a:spLocks noGrp="1"/>
          </p:cNvSpPr>
          <p:nvPr>
            <p:ph type="title"/>
          </p:nvPr>
        </p:nvSpPr>
        <p:spPr>
          <a:xfrm>
            <a:off x="1134533" y="304800"/>
            <a:ext cx="7636933" cy="868362"/>
          </a:xfrm>
        </p:spPr>
        <p:txBody>
          <a:bodyPr>
            <a:normAutofit fontScale="90000"/>
          </a:bodyPr>
          <a:lstStyle/>
          <a:p>
            <a:r>
              <a:rPr lang="en-US" sz="3600" dirty="0"/>
              <a:t>Hypothesis Testing For Multiple Regression</a:t>
            </a:r>
          </a:p>
        </p:txBody>
      </p:sp>
    </p:spTree>
    <p:extLst>
      <p:ext uri="{BB962C8B-B14F-4D97-AF65-F5344CB8AC3E}">
        <p14:creationId xmlns:p14="http://schemas.microsoft.com/office/powerpoint/2010/main" val="38358025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F167B8-3833-EFA6-7669-78B40CAFE9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728821"/>
            <a:ext cx="4712542" cy="4243844"/>
          </a:xfrm>
          <a:prstGeom prst="rect">
            <a:avLst/>
          </a:prstGeom>
        </p:spPr>
      </p:pic>
      <p:sp>
        <p:nvSpPr>
          <p:cNvPr id="3" name="Content Placeholder 2"/>
          <p:cNvSpPr>
            <a:spLocks noGrp="1"/>
          </p:cNvSpPr>
          <p:nvPr>
            <p:ph idx="1"/>
          </p:nvPr>
        </p:nvSpPr>
        <p:spPr>
          <a:xfrm>
            <a:off x="562186" y="5306855"/>
            <a:ext cx="8229600" cy="1935163"/>
          </a:xfrm>
        </p:spPr>
        <p:txBody>
          <a:bodyPr>
            <a:normAutofit/>
          </a:bodyPr>
          <a:lstStyle/>
          <a:p>
            <a:r>
              <a:rPr lang="en-US" sz="2800" dirty="0">
                <a:solidFill>
                  <a:srgbClr val="00B050"/>
                </a:solidFill>
              </a:rPr>
              <a:t>R</a:t>
            </a:r>
            <a:r>
              <a:rPr lang="en-US" sz="2800" baseline="30000" dirty="0">
                <a:solidFill>
                  <a:srgbClr val="00B050"/>
                </a:solidFill>
              </a:rPr>
              <a:t>2</a:t>
            </a:r>
            <a:r>
              <a:rPr lang="en-US" sz="2800" dirty="0">
                <a:solidFill>
                  <a:srgbClr val="00B050"/>
                </a:solidFill>
              </a:rPr>
              <a:t> = .214; so we can explain about 21.4% of children’s memories with our predictors. </a:t>
            </a:r>
          </a:p>
        </p:txBody>
      </p:sp>
      <p:sp>
        <p:nvSpPr>
          <p:cNvPr id="7" name="Oval 6"/>
          <p:cNvSpPr/>
          <p:nvPr/>
        </p:nvSpPr>
        <p:spPr>
          <a:xfrm>
            <a:off x="3352800" y="921157"/>
            <a:ext cx="1143000" cy="8382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6871E747-007B-FD64-DB05-DBD2217C71A7}"/>
              </a:ext>
            </a:extLst>
          </p:cNvPr>
          <p:cNvSpPr>
            <a:spLocks noGrp="1"/>
          </p:cNvSpPr>
          <p:nvPr>
            <p:ph type="title"/>
          </p:nvPr>
        </p:nvSpPr>
        <p:spPr>
          <a:xfrm>
            <a:off x="1134533" y="304800"/>
            <a:ext cx="7636933" cy="868362"/>
          </a:xfrm>
        </p:spPr>
        <p:txBody>
          <a:bodyPr>
            <a:normAutofit fontScale="90000"/>
          </a:bodyPr>
          <a:lstStyle/>
          <a:p>
            <a:r>
              <a:rPr lang="en-US" sz="3600" dirty="0"/>
              <a:t>Hypothesis Testing For Multiple Regression</a:t>
            </a:r>
          </a:p>
        </p:txBody>
      </p:sp>
    </p:spTree>
    <p:extLst>
      <p:ext uri="{BB962C8B-B14F-4D97-AF65-F5344CB8AC3E}">
        <p14:creationId xmlns:p14="http://schemas.microsoft.com/office/powerpoint/2010/main" val="1321800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y Questions Images – Browse 4,423 Stock Photos, Vectors, and Video |  Adobe Stock">
            <a:extLst>
              <a:ext uri="{FF2B5EF4-FFF2-40B4-BE49-F238E27FC236}">
                <a16:creationId xmlns:a16="http://schemas.microsoft.com/office/drawing/2014/main" id="{E21C3E0C-0999-AB8E-5974-8FD1700BB3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587" y="1981200"/>
            <a:ext cx="816508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694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7900" y="381000"/>
            <a:ext cx="4648200" cy="487362"/>
          </a:xfrm>
        </p:spPr>
        <p:txBody>
          <a:bodyPr>
            <a:normAutofit fontScale="90000"/>
          </a:bodyPr>
          <a:lstStyle/>
          <a:p>
            <a:r>
              <a:rPr lang="en-US" dirty="0"/>
              <a:t>Multiple regression</a:t>
            </a:r>
          </a:p>
        </p:txBody>
      </p:sp>
      <p:pic>
        <p:nvPicPr>
          <p:cNvPr id="2050" name="Picture 2" descr="Sunny Boy Wilson Weather and Road Reports - Wakey wakey . . . Eggs and bakey  #SundayFunday ~ Windy | Facebook">
            <a:extLst>
              <a:ext uri="{FF2B5EF4-FFF2-40B4-BE49-F238E27FC236}">
                <a16:creationId xmlns:a16="http://schemas.microsoft.com/office/drawing/2014/main" id="{811D7B70-1C44-5FD9-69F6-6AA515961F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148255"/>
            <a:ext cx="5715000" cy="5345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993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3600" y="862770"/>
            <a:ext cx="8229600" cy="1143000"/>
          </a:xfrm>
        </p:spPr>
        <p:txBody>
          <a:bodyPr>
            <a:noAutofit/>
          </a:bodyPr>
          <a:lstStyle/>
          <a:p>
            <a:pPr marL="0" indent="0">
              <a:buNone/>
            </a:pPr>
            <a:r>
              <a:rPr lang="en-US" sz="2800" b="1" dirty="0" err="1">
                <a:solidFill>
                  <a:srgbClr val="7030A0"/>
                </a:solidFill>
                <a:latin typeface="Times New Roman"/>
                <a:cs typeface="Times New Roman"/>
              </a:rPr>
              <a:t>Collinearity</a:t>
            </a:r>
            <a:r>
              <a:rPr lang="en-US" sz="2800" dirty="0">
                <a:latin typeface="Times New Roman"/>
                <a:cs typeface="Times New Roman"/>
              </a:rPr>
              <a:t> is observed when your predictor variables are correlated with one another.   </a:t>
            </a:r>
          </a:p>
        </p:txBody>
      </p:sp>
      <p:sp>
        <p:nvSpPr>
          <p:cNvPr id="6" name="Oval 5"/>
          <p:cNvSpPr/>
          <p:nvPr/>
        </p:nvSpPr>
        <p:spPr>
          <a:xfrm>
            <a:off x="4251116" y="2516399"/>
            <a:ext cx="2791412" cy="2401451"/>
          </a:xfrm>
          <a:prstGeom prst="ellips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        GPA</a:t>
            </a:r>
          </a:p>
        </p:txBody>
      </p:sp>
      <p:sp>
        <p:nvSpPr>
          <p:cNvPr id="7" name="Oval 6"/>
          <p:cNvSpPr/>
          <p:nvPr/>
        </p:nvSpPr>
        <p:spPr>
          <a:xfrm>
            <a:off x="2266950" y="2115512"/>
            <a:ext cx="2946779" cy="2287137"/>
          </a:xfrm>
          <a:prstGeom prst="ellipse">
            <a:avLst/>
          </a:prstGeom>
          <a:solidFill>
            <a:srgbClr val="00B050">
              <a:alpha val="25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chemeClr val="tx1"/>
                </a:solidFill>
              </a:rPr>
              <a:t>  SAT </a:t>
            </a:r>
          </a:p>
          <a:p>
            <a:r>
              <a:rPr lang="en-US" sz="3600" dirty="0">
                <a:solidFill>
                  <a:schemeClr val="tx1"/>
                </a:solidFill>
              </a:rPr>
              <a:t>    </a:t>
            </a:r>
          </a:p>
        </p:txBody>
      </p:sp>
      <p:sp>
        <p:nvSpPr>
          <p:cNvPr id="8" name="Oval 7"/>
          <p:cNvSpPr/>
          <p:nvPr/>
        </p:nvSpPr>
        <p:spPr>
          <a:xfrm>
            <a:off x="2571750" y="3639512"/>
            <a:ext cx="2583531" cy="2324674"/>
          </a:xfrm>
          <a:prstGeom prst="ellipse">
            <a:avLst/>
          </a:prstGeom>
          <a:solidFill>
            <a:srgbClr val="92D050">
              <a:alpha val="25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chemeClr val="tx1"/>
                </a:solidFill>
              </a:rPr>
              <a:t>  </a:t>
            </a:r>
          </a:p>
          <a:p>
            <a:r>
              <a:rPr lang="en-US" sz="3600" dirty="0">
                <a:solidFill>
                  <a:schemeClr val="tx1"/>
                </a:solidFill>
              </a:rPr>
              <a:t>     IQ     </a:t>
            </a:r>
          </a:p>
        </p:txBody>
      </p:sp>
      <p:sp>
        <p:nvSpPr>
          <p:cNvPr id="9" name="TextBox 8"/>
          <p:cNvSpPr txBox="1"/>
          <p:nvPr/>
        </p:nvSpPr>
        <p:spPr>
          <a:xfrm>
            <a:off x="4374322" y="3118771"/>
            <a:ext cx="926811" cy="461665"/>
          </a:xfrm>
          <a:prstGeom prst="rect">
            <a:avLst/>
          </a:prstGeom>
          <a:noFill/>
        </p:spPr>
        <p:txBody>
          <a:bodyPr wrap="square" rtlCol="0">
            <a:spAutoFit/>
          </a:bodyPr>
          <a:lstStyle/>
          <a:p>
            <a:r>
              <a:rPr lang="en-US" sz="2400" dirty="0"/>
              <a:t>30%</a:t>
            </a:r>
          </a:p>
        </p:txBody>
      </p:sp>
      <p:sp>
        <p:nvSpPr>
          <p:cNvPr id="10" name="TextBox 9"/>
          <p:cNvSpPr txBox="1"/>
          <p:nvPr/>
        </p:nvSpPr>
        <p:spPr>
          <a:xfrm>
            <a:off x="4061284" y="3810470"/>
            <a:ext cx="983331" cy="461665"/>
          </a:xfrm>
          <a:prstGeom prst="rect">
            <a:avLst/>
          </a:prstGeom>
          <a:noFill/>
        </p:spPr>
        <p:txBody>
          <a:bodyPr wrap="square" rtlCol="0">
            <a:spAutoFit/>
          </a:bodyPr>
          <a:lstStyle/>
          <a:p>
            <a:r>
              <a:rPr lang="en-US" sz="2400" dirty="0"/>
              <a:t>10%</a:t>
            </a:r>
          </a:p>
        </p:txBody>
      </p:sp>
      <p:sp>
        <p:nvSpPr>
          <p:cNvPr id="11" name="TextBox 10"/>
          <p:cNvSpPr txBox="1"/>
          <p:nvPr/>
        </p:nvSpPr>
        <p:spPr>
          <a:xfrm>
            <a:off x="4552950" y="4172912"/>
            <a:ext cx="805861" cy="461665"/>
          </a:xfrm>
          <a:prstGeom prst="rect">
            <a:avLst/>
          </a:prstGeom>
          <a:noFill/>
        </p:spPr>
        <p:txBody>
          <a:bodyPr wrap="square" rtlCol="0">
            <a:spAutoFit/>
          </a:bodyPr>
          <a:lstStyle/>
          <a:p>
            <a:r>
              <a:rPr lang="en-US" sz="2400" dirty="0"/>
              <a:t>5%</a:t>
            </a:r>
          </a:p>
        </p:txBody>
      </p:sp>
      <p:sp>
        <p:nvSpPr>
          <p:cNvPr id="12" name="Title 1">
            <a:extLst>
              <a:ext uri="{FF2B5EF4-FFF2-40B4-BE49-F238E27FC236}">
                <a16:creationId xmlns:a16="http://schemas.microsoft.com/office/drawing/2014/main" id="{3E2EBEE8-0D32-2AF4-B46F-510105E76934}"/>
              </a:ext>
            </a:extLst>
          </p:cNvPr>
          <p:cNvSpPr>
            <a:spLocks noGrp="1"/>
          </p:cNvSpPr>
          <p:nvPr>
            <p:ph type="title"/>
          </p:nvPr>
        </p:nvSpPr>
        <p:spPr>
          <a:xfrm>
            <a:off x="2266950" y="76200"/>
            <a:ext cx="4610100" cy="1485900"/>
          </a:xfrm>
        </p:spPr>
        <p:txBody>
          <a:bodyPr>
            <a:normAutofit fontScale="90000"/>
          </a:bodyPr>
          <a:lstStyle/>
          <a:p>
            <a:pPr algn="ctr"/>
            <a:r>
              <a:rPr lang="en-US" dirty="0"/>
              <a:t>Issues of collinearity</a:t>
            </a:r>
            <a:br>
              <a:rPr lang="en-US" dirty="0"/>
            </a:br>
            <a:endParaRPr lang="en-US" dirty="0"/>
          </a:p>
        </p:txBody>
      </p:sp>
    </p:spTree>
    <p:extLst>
      <p:ext uri="{BB962C8B-B14F-4D97-AF65-F5344CB8AC3E}">
        <p14:creationId xmlns:p14="http://schemas.microsoft.com/office/powerpoint/2010/main" val="1004324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6225778" y="2406657"/>
            <a:ext cx="2791412" cy="2401451"/>
          </a:xfrm>
          <a:prstGeom prst="ellips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       Dates</a:t>
            </a:r>
          </a:p>
        </p:txBody>
      </p:sp>
      <p:sp>
        <p:nvSpPr>
          <p:cNvPr id="7" name="Oval 6"/>
          <p:cNvSpPr/>
          <p:nvPr/>
        </p:nvSpPr>
        <p:spPr>
          <a:xfrm>
            <a:off x="4241612" y="2005770"/>
            <a:ext cx="2946779" cy="2287137"/>
          </a:xfrm>
          <a:prstGeom prst="ellipse">
            <a:avLst/>
          </a:prstGeom>
          <a:solidFill>
            <a:srgbClr val="00B050">
              <a:alpha val="25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chemeClr val="tx1"/>
                </a:solidFill>
              </a:rPr>
              <a:t>  PPM</a:t>
            </a:r>
          </a:p>
          <a:p>
            <a:r>
              <a:rPr lang="en-US" sz="3600" dirty="0">
                <a:solidFill>
                  <a:schemeClr val="tx1"/>
                </a:solidFill>
              </a:rPr>
              <a:t>    </a:t>
            </a:r>
          </a:p>
        </p:txBody>
      </p:sp>
      <p:sp>
        <p:nvSpPr>
          <p:cNvPr id="8" name="Oval 7"/>
          <p:cNvSpPr/>
          <p:nvPr/>
        </p:nvSpPr>
        <p:spPr>
          <a:xfrm>
            <a:off x="4546412" y="3529770"/>
            <a:ext cx="2583531" cy="2324674"/>
          </a:xfrm>
          <a:prstGeom prst="ellipse">
            <a:avLst/>
          </a:prstGeom>
          <a:solidFill>
            <a:srgbClr val="92D050">
              <a:alpha val="25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chemeClr val="tx1"/>
                </a:solidFill>
              </a:rPr>
              <a:t>  </a:t>
            </a:r>
          </a:p>
          <a:p>
            <a:r>
              <a:rPr lang="en-US" sz="3600" dirty="0">
                <a:solidFill>
                  <a:schemeClr val="tx1"/>
                </a:solidFill>
              </a:rPr>
              <a:t>     PPR</a:t>
            </a:r>
          </a:p>
        </p:txBody>
      </p:sp>
      <p:sp>
        <p:nvSpPr>
          <p:cNvPr id="9" name="TextBox 8"/>
          <p:cNvSpPr txBox="1"/>
          <p:nvPr/>
        </p:nvSpPr>
        <p:spPr>
          <a:xfrm>
            <a:off x="6451411" y="3072570"/>
            <a:ext cx="983331" cy="461665"/>
          </a:xfrm>
          <a:prstGeom prst="rect">
            <a:avLst/>
          </a:prstGeom>
          <a:noFill/>
        </p:spPr>
        <p:txBody>
          <a:bodyPr wrap="square" rtlCol="0">
            <a:spAutoFit/>
          </a:bodyPr>
          <a:lstStyle/>
          <a:p>
            <a:r>
              <a:rPr lang="en-US" sz="2400" dirty="0"/>
              <a:t>30%</a:t>
            </a:r>
          </a:p>
        </p:txBody>
      </p:sp>
      <p:sp>
        <p:nvSpPr>
          <p:cNvPr id="10" name="TextBox 9"/>
          <p:cNvSpPr txBox="1"/>
          <p:nvPr/>
        </p:nvSpPr>
        <p:spPr>
          <a:xfrm>
            <a:off x="6070412" y="3682738"/>
            <a:ext cx="914400" cy="461665"/>
          </a:xfrm>
          <a:prstGeom prst="rect">
            <a:avLst/>
          </a:prstGeom>
          <a:noFill/>
        </p:spPr>
        <p:txBody>
          <a:bodyPr wrap="square" rtlCol="0">
            <a:spAutoFit/>
          </a:bodyPr>
          <a:lstStyle/>
          <a:p>
            <a:r>
              <a:rPr lang="en-US" sz="2400" dirty="0"/>
              <a:t>10%</a:t>
            </a:r>
          </a:p>
        </p:txBody>
      </p:sp>
      <p:sp>
        <p:nvSpPr>
          <p:cNvPr id="11" name="TextBox 10"/>
          <p:cNvSpPr txBox="1"/>
          <p:nvPr/>
        </p:nvSpPr>
        <p:spPr>
          <a:xfrm>
            <a:off x="6527612" y="4063170"/>
            <a:ext cx="805861" cy="461665"/>
          </a:xfrm>
          <a:prstGeom prst="rect">
            <a:avLst/>
          </a:prstGeom>
          <a:noFill/>
        </p:spPr>
        <p:txBody>
          <a:bodyPr wrap="square" rtlCol="0">
            <a:spAutoFit/>
          </a:bodyPr>
          <a:lstStyle/>
          <a:p>
            <a:r>
              <a:rPr lang="en-US" sz="2400" dirty="0"/>
              <a:t>5%</a:t>
            </a:r>
          </a:p>
        </p:txBody>
      </p:sp>
      <p:sp>
        <p:nvSpPr>
          <p:cNvPr id="4" name="TextBox 3"/>
          <p:cNvSpPr txBox="1"/>
          <p:nvPr/>
        </p:nvSpPr>
        <p:spPr>
          <a:xfrm>
            <a:off x="756168" y="2340203"/>
            <a:ext cx="3281914" cy="4401205"/>
          </a:xfrm>
          <a:prstGeom prst="rect">
            <a:avLst/>
          </a:prstGeom>
          <a:noFill/>
        </p:spPr>
        <p:txBody>
          <a:bodyPr wrap="square" rtlCol="0">
            <a:spAutoFit/>
          </a:bodyPr>
          <a:lstStyle/>
          <a:p>
            <a:r>
              <a:rPr lang="en-US" sz="2800" dirty="0"/>
              <a:t>This is a problem because it’s unclear how to partition the overlapping variance.  Could go to PPM…could go to PPR.  </a:t>
            </a:r>
          </a:p>
          <a:p>
            <a:endParaRPr lang="en-US" sz="2800" dirty="0"/>
          </a:p>
          <a:p>
            <a:r>
              <a:rPr lang="en-US" sz="2800" dirty="0"/>
              <a:t>Solution: partial correlations.</a:t>
            </a:r>
          </a:p>
        </p:txBody>
      </p:sp>
      <p:sp>
        <p:nvSpPr>
          <p:cNvPr id="18" name="Content Placeholder 2">
            <a:extLst>
              <a:ext uri="{FF2B5EF4-FFF2-40B4-BE49-F238E27FC236}">
                <a16:creationId xmlns:a16="http://schemas.microsoft.com/office/drawing/2014/main" id="{38C6F6EC-5970-D03F-73C1-7BF875EAC031}"/>
              </a:ext>
            </a:extLst>
          </p:cNvPr>
          <p:cNvSpPr>
            <a:spLocks noGrp="1"/>
          </p:cNvSpPr>
          <p:nvPr>
            <p:ph idx="1"/>
          </p:nvPr>
        </p:nvSpPr>
        <p:spPr>
          <a:xfrm>
            <a:off x="863600" y="862770"/>
            <a:ext cx="8229600" cy="1143000"/>
          </a:xfrm>
        </p:spPr>
        <p:txBody>
          <a:bodyPr>
            <a:noAutofit/>
          </a:bodyPr>
          <a:lstStyle/>
          <a:p>
            <a:pPr marL="0" indent="0">
              <a:buNone/>
            </a:pPr>
            <a:r>
              <a:rPr lang="en-US" sz="2800" b="1" dirty="0" err="1">
                <a:solidFill>
                  <a:srgbClr val="7030A0"/>
                </a:solidFill>
                <a:latin typeface="Times New Roman"/>
                <a:cs typeface="Times New Roman"/>
              </a:rPr>
              <a:t>Collinearity</a:t>
            </a:r>
            <a:r>
              <a:rPr lang="en-US" sz="2800" dirty="0">
                <a:latin typeface="Times New Roman"/>
                <a:cs typeface="Times New Roman"/>
              </a:rPr>
              <a:t> is observed when your predictor variables are correlated with one another.   </a:t>
            </a:r>
          </a:p>
        </p:txBody>
      </p:sp>
      <p:sp>
        <p:nvSpPr>
          <p:cNvPr id="19" name="Title 1">
            <a:extLst>
              <a:ext uri="{FF2B5EF4-FFF2-40B4-BE49-F238E27FC236}">
                <a16:creationId xmlns:a16="http://schemas.microsoft.com/office/drawing/2014/main" id="{FE2EFF44-A9C0-3A6F-75AA-B28F6C95C270}"/>
              </a:ext>
            </a:extLst>
          </p:cNvPr>
          <p:cNvSpPr>
            <a:spLocks noGrp="1"/>
          </p:cNvSpPr>
          <p:nvPr>
            <p:ph type="title"/>
          </p:nvPr>
        </p:nvSpPr>
        <p:spPr>
          <a:xfrm>
            <a:off x="2266950" y="76200"/>
            <a:ext cx="4610100" cy="1485900"/>
          </a:xfrm>
        </p:spPr>
        <p:txBody>
          <a:bodyPr>
            <a:normAutofit fontScale="90000"/>
          </a:bodyPr>
          <a:lstStyle/>
          <a:p>
            <a:pPr algn="ctr"/>
            <a:r>
              <a:rPr lang="en-US" dirty="0"/>
              <a:t>Issues of collinearity</a:t>
            </a:r>
            <a:br>
              <a:rPr lang="en-US" dirty="0"/>
            </a:br>
            <a:endParaRPr lang="en-US" dirty="0"/>
          </a:p>
        </p:txBody>
      </p:sp>
    </p:spTree>
    <p:extLst>
      <p:ext uri="{BB962C8B-B14F-4D97-AF65-F5344CB8AC3E}">
        <p14:creationId xmlns:p14="http://schemas.microsoft.com/office/powerpoint/2010/main" val="138997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7900" y="381000"/>
            <a:ext cx="4648200" cy="487362"/>
          </a:xfrm>
        </p:spPr>
        <p:txBody>
          <a:bodyPr>
            <a:normAutofit fontScale="90000"/>
          </a:bodyPr>
          <a:lstStyle/>
          <a:p>
            <a:r>
              <a:rPr lang="en-US" dirty="0"/>
              <a:t>Collinearity</a:t>
            </a:r>
          </a:p>
        </p:txBody>
      </p:sp>
      <p:pic>
        <p:nvPicPr>
          <p:cNvPr id="2050" name="Picture 2" descr="Sunny Boy Wilson Weather and Road Reports - Wakey wakey . . . Eggs and bakey  #SundayFunday ~ Windy | Facebook">
            <a:extLst>
              <a:ext uri="{FF2B5EF4-FFF2-40B4-BE49-F238E27FC236}">
                <a16:creationId xmlns:a16="http://schemas.microsoft.com/office/drawing/2014/main" id="{811D7B70-1C44-5FD9-69F6-6AA515961F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
            <a:ext cx="2875844" cy="268990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46D5A5B-C6E2-596A-96C2-E4E5CB772B2A}"/>
              </a:ext>
            </a:extLst>
          </p:cNvPr>
          <p:cNvSpPr txBox="1"/>
          <p:nvPr/>
        </p:nvSpPr>
        <p:spPr>
          <a:xfrm>
            <a:off x="1066800" y="2748500"/>
            <a:ext cx="7543800" cy="4154984"/>
          </a:xfrm>
          <a:prstGeom prst="rect">
            <a:avLst/>
          </a:prstGeom>
          <a:noFill/>
        </p:spPr>
        <p:txBody>
          <a:bodyPr wrap="square" rtlCol="0">
            <a:spAutoFit/>
          </a:bodyPr>
          <a:lstStyle/>
          <a:p>
            <a:pPr marL="342900" indent="-342900">
              <a:buFont typeface="+mj-lt"/>
              <a:buAutoNum type="arabicPeriod"/>
            </a:pPr>
            <a:r>
              <a:rPr lang="en-US" sz="2400" dirty="0"/>
              <a:t>Think about some of the variables from the brief questionnaire you just completed.</a:t>
            </a:r>
          </a:p>
          <a:p>
            <a:pPr marL="342900" indent="-342900">
              <a:buFont typeface="+mj-lt"/>
              <a:buAutoNum type="arabicPeriod"/>
            </a:pPr>
            <a:r>
              <a:rPr lang="en-US" sz="2400" dirty="0"/>
              <a:t>Which ones are likely to be correlated with one another?  Why?</a:t>
            </a:r>
          </a:p>
          <a:p>
            <a:pPr marL="342900" indent="-342900">
              <a:buFont typeface="+mj-lt"/>
              <a:buAutoNum type="arabicPeriod"/>
            </a:pPr>
            <a:r>
              <a:rPr lang="en-US" sz="2400" dirty="0"/>
              <a:t>What effect do you think that might have on the regression analysis?  In other words, how might it color your interpretation of the results of the regression analysis?</a:t>
            </a:r>
          </a:p>
          <a:p>
            <a:pPr marL="342900" indent="-342900">
              <a:buFont typeface="+mj-lt"/>
              <a:buAutoNum type="arabicPeriod"/>
            </a:pPr>
            <a:r>
              <a:rPr lang="en-US" sz="2400" dirty="0"/>
              <a:t>How might you address these concerns, perhaps in a follow-up study?  </a:t>
            </a:r>
          </a:p>
          <a:p>
            <a:pPr marL="342900" indent="-342900">
              <a:buFont typeface="+mj-lt"/>
              <a:buAutoNum type="arabicPeriod"/>
            </a:pPr>
            <a:r>
              <a:rPr lang="en-US" sz="2400" dirty="0"/>
              <a:t>How might you address these concerns right now?</a:t>
            </a:r>
          </a:p>
        </p:txBody>
      </p:sp>
    </p:spTree>
    <p:extLst>
      <p:ext uri="{BB962C8B-B14F-4D97-AF65-F5344CB8AC3E}">
        <p14:creationId xmlns:p14="http://schemas.microsoft.com/office/powerpoint/2010/main" val="4087435457"/>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{6E0E6F43-187E-2C4B-B022-16633A8BEE65}tf10001072</Template>
  <TotalTime>3785</TotalTime>
  <Words>1850</Words>
  <Application>Microsoft Macintosh PowerPoint</Application>
  <PresentationFormat>On-screen Show (4:3)</PresentationFormat>
  <Paragraphs>502</Paragraphs>
  <Slides>43</Slides>
  <Notes>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0" baseType="lpstr">
      <vt:lpstr>Arial</vt:lpstr>
      <vt:lpstr>Calibri</vt:lpstr>
      <vt:lpstr>Cambria Math</vt:lpstr>
      <vt:lpstr>Franklin Gothic Book</vt:lpstr>
      <vt:lpstr>Times New Roman</vt:lpstr>
      <vt:lpstr>Crop</vt:lpstr>
      <vt:lpstr>Equation</vt:lpstr>
      <vt:lpstr>PowerPoint Presentation</vt:lpstr>
      <vt:lpstr>Multiple Regression </vt:lpstr>
      <vt:lpstr>The RunDown</vt:lpstr>
      <vt:lpstr>The RunDown</vt:lpstr>
      <vt:lpstr>PowerPoint Presentation</vt:lpstr>
      <vt:lpstr>Multiple regression</vt:lpstr>
      <vt:lpstr>Issues of collinearity </vt:lpstr>
      <vt:lpstr>Issues of collinearity </vt:lpstr>
      <vt:lpstr>Collinearity</vt:lpstr>
      <vt:lpstr>Computing the Regression Equation</vt:lpstr>
      <vt:lpstr>PowerPoint Presentation</vt:lpstr>
      <vt:lpstr>Childhood Memories</vt:lpstr>
      <vt:lpstr>Childhood Memories</vt:lpstr>
      <vt:lpstr>Childhood Memories</vt:lpstr>
      <vt:lpstr>Childhood Memories</vt:lpstr>
      <vt:lpstr>Childhood Memories</vt:lpstr>
      <vt:lpstr>Childhood Memories</vt:lpstr>
      <vt:lpstr>Childhood Memories</vt:lpstr>
      <vt:lpstr>Childhood Memories</vt:lpstr>
      <vt:lpstr>Way easier way to do this…</vt:lpstr>
      <vt:lpstr>Multiple Regression in SPSS</vt:lpstr>
      <vt:lpstr>Hypothesis Testing For Multiple Regression</vt:lpstr>
      <vt:lpstr>Multiple Regression in SPSS</vt:lpstr>
      <vt:lpstr>Multiple Regression in SPSS</vt:lpstr>
      <vt:lpstr>Hypothesis Testing For Multiple Regression</vt:lpstr>
      <vt:lpstr>Hypothesis Testing For Multiple Regression</vt:lpstr>
      <vt:lpstr>Hypothesis Testing For Multiple Regression</vt:lpstr>
      <vt:lpstr>Hypothesis Testing For Multiple Regression</vt:lpstr>
      <vt:lpstr>How good is our model? </vt:lpstr>
      <vt:lpstr>Using SPSS</vt:lpstr>
      <vt:lpstr>Let’s write this puppy up!</vt:lpstr>
      <vt:lpstr>Issues of Collinearity…not in the face</vt:lpstr>
      <vt:lpstr>Issues of collinearity </vt:lpstr>
      <vt:lpstr>Issues of collinearity </vt:lpstr>
      <vt:lpstr>Issues of collinearity  Posts Made:          Posts Received:</vt:lpstr>
      <vt:lpstr>Multiple Regression in SPSS</vt:lpstr>
      <vt:lpstr>Multiple Regression in SPSS</vt:lpstr>
      <vt:lpstr>Hypothesis Testing For Multiple Regression</vt:lpstr>
      <vt:lpstr>Hypothesis Testing For Multiple Regression</vt:lpstr>
      <vt:lpstr>Hypothesis Testing For Multiple Regression</vt:lpstr>
      <vt:lpstr>Hypothesis Testing For Multiple Regression</vt:lpstr>
      <vt:lpstr>Hypothesis Testing For Multiple Regression</vt:lpstr>
      <vt:lpstr>Hypothesis Testing For Multiple Regression</vt:lpstr>
    </vt:vector>
  </TitlesOfParts>
  <Company>Amherst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Two-way ANOVA (also known as a factorial design)</dc:title>
  <dc:creator>Julia McQuade</dc:creator>
  <cp:lastModifiedBy>Microsoft Office User</cp:lastModifiedBy>
  <cp:revision>188</cp:revision>
  <dcterms:created xsi:type="dcterms:W3CDTF">2013-04-14T16:17:10Z</dcterms:created>
  <dcterms:modified xsi:type="dcterms:W3CDTF">2023-11-30T00:46:26Z</dcterms:modified>
</cp:coreProperties>
</file>