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9"/>
  </p:notesMasterIdLst>
  <p:sldIdLst>
    <p:sldId id="486" r:id="rId2"/>
    <p:sldId id="488" r:id="rId3"/>
    <p:sldId id="492" r:id="rId4"/>
    <p:sldId id="495" r:id="rId5"/>
    <p:sldId id="497" r:id="rId6"/>
    <p:sldId id="498" r:id="rId7"/>
    <p:sldId id="500" r:id="rId8"/>
    <p:sldId id="490" r:id="rId9"/>
    <p:sldId id="502" r:id="rId10"/>
    <p:sldId id="501" r:id="rId11"/>
    <p:sldId id="503" r:id="rId12"/>
    <p:sldId id="256" r:id="rId13"/>
    <p:sldId id="257" r:id="rId14"/>
    <p:sldId id="271" r:id="rId15"/>
    <p:sldId id="272" r:id="rId16"/>
    <p:sldId id="273" r:id="rId17"/>
    <p:sldId id="274" r:id="rId18"/>
    <p:sldId id="258" r:id="rId19"/>
    <p:sldId id="275" r:id="rId20"/>
    <p:sldId id="276" r:id="rId21"/>
    <p:sldId id="505" r:id="rId22"/>
    <p:sldId id="278" r:id="rId23"/>
    <p:sldId id="279" r:id="rId24"/>
    <p:sldId id="282" r:id="rId25"/>
    <p:sldId id="283" r:id="rId26"/>
    <p:sldId id="281" r:id="rId27"/>
    <p:sldId id="26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1" autoAdjust="0"/>
    <p:restoredTop sz="99829" autoAdjust="0"/>
  </p:normalViewPr>
  <p:slideViewPr>
    <p:cSldViewPr>
      <p:cViewPr varScale="1">
        <p:scale>
          <a:sx n="127" d="100"/>
          <a:sy n="127" d="100"/>
        </p:scale>
        <p:origin x="1088" y="17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5" d="100"/>
          <a:sy n="95" d="100"/>
        </p:scale>
        <p:origin x="37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B0DBF-F66D-4CFC-9E61-F7C6D434DC7B}" type="datetimeFigureOut">
              <a:rPr lang="en-US" smtClean="0"/>
              <a:t>12/5/23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3BB31-6C38-4E2B-9AF6-6A2747965FB9}" type="slidenum">
              <a:rPr lang="en-US" smtClean="0"/>
              <a:t>‹#›</a:t>
            </a:fld>
            <a:endParaRPr lang="en-US"/>
          </a:p>
        </p:txBody>
      </p:sp>
    </p:spTree>
    <p:extLst>
      <p:ext uri="{BB962C8B-B14F-4D97-AF65-F5344CB8AC3E}">
        <p14:creationId xmlns:p14="http://schemas.microsoft.com/office/powerpoint/2010/main" val="426571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BB31-6C38-4E2B-9AF6-6A2747965FB9}" type="slidenum">
              <a:rPr lang="en-US" smtClean="0"/>
              <a:t>1</a:t>
            </a:fld>
            <a:endParaRPr lang="en-US"/>
          </a:p>
        </p:txBody>
      </p:sp>
    </p:spTree>
    <p:extLst>
      <p:ext uri="{BB962C8B-B14F-4D97-AF65-F5344CB8AC3E}">
        <p14:creationId xmlns:p14="http://schemas.microsoft.com/office/powerpoint/2010/main" val="53465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10</a:t>
            </a:fld>
            <a:endParaRPr lang="en-US"/>
          </a:p>
        </p:txBody>
      </p:sp>
    </p:spTree>
    <p:extLst>
      <p:ext uri="{BB962C8B-B14F-4D97-AF65-F5344CB8AC3E}">
        <p14:creationId xmlns:p14="http://schemas.microsoft.com/office/powerpoint/2010/main" val="424574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11</a:t>
            </a:fld>
            <a:endParaRPr lang="en-US"/>
          </a:p>
        </p:txBody>
      </p:sp>
    </p:spTree>
    <p:extLst>
      <p:ext uri="{BB962C8B-B14F-4D97-AF65-F5344CB8AC3E}">
        <p14:creationId xmlns:p14="http://schemas.microsoft.com/office/powerpoint/2010/main" val="128238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BB31-6C38-4E2B-9AF6-6A2747965FB9}" type="slidenum">
              <a:rPr lang="en-US" smtClean="0"/>
              <a:t>12</a:t>
            </a:fld>
            <a:endParaRPr lang="en-US"/>
          </a:p>
        </p:txBody>
      </p:sp>
    </p:spTree>
    <p:extLst>
      <p:ext uri="{BB962C8B-B14F-4D97-AF65-F5344CB8AC3E}">
        <p14:creationId xmlns:p14="http://schemas.microsoft.com/office/powerpoint/2010/main" val="153458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13</a:t>
            </a:fld>
            <a:endParaRPr lang="en-US"/>
          </a:p>
        </p:txBody>
      </p:sp>
    </p:spTree>
    <p:extLst>
      <p:ext uri="{BB962C8B-B14F-4D97-AF65-F5344CB8AC3E}">
        <p14:creationId xmlns:p14="http://schemas.microsoft.com/office/powerpoint/2010/main" val="156845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14</a:t>
            </a:fld>
            <a:endParaRPr lang="en-US"/>
          </a:p>
        </p:txBody>
      </p:sp>
    </p:spTree>
    <p:extLst>
      <p:ext uri="{BB962C8B-B14F-4D97-AF65-F5344CB8AC3E}">
        <p14:creationId xmlns:p14="http://schemas.microsoft.com/office/powerpoint/2010/main" val="405315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15</a:t>
            </a:fld>
            <a:endParaRPr lang="en-US"/>
          </a:p>
        </p:txBody>
      </p:sp>
    </p:spTree>
    <p:extLst>
      <p:ext uri="{BB962C8B-B14F-4D97-AF65-F5344CB8AC3E}">
        <p14:creationId xmlns:p14="http://schemas.microsoft.com/office/powerpoint/2010/main" val="11449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16</a:t>
            </a:fld>
            <a:endParaRPr lang="en-US"/>
          </a:p>
        </p:txBody>
      </p:sp>
    </p:spTree>
    <p:extLst>
      <p:ext uri="{BB962C8B-B14F-4D97-AF65-F5344CB8AC3E}">
        <p14:creationId xmlns:p14="http://schemas.microsoft.com/office/powerpoint/2010/main" val="197308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17</a:t>
            </a:fld>
            <a:endParaRPr lang="en-US"/>
          </a:p>
        </p:txBody>
      </p:sp>
    </p:spTree>
    <p:extLst>
      <p:ext uri="{BB962C8B-B14F-4D97-AF65-F5344CB8AC3E}">
        <p14:creationId xmlns:p14="http://schemas.microsoft.com/office/powerpoint/2010/main" val="153535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18</a:t>
            </a:fld>
            <a:endParaRPr lang="en-US"/>
          </a:p>
        </p:txBody>
      </p:sp>
    </p:spTree>
    <p:extLst>
      <p:ext uri="{BB962C8B-B14F-4D97-AF65-F5344CB8AC3E}">
        <p14:creationId xmlns:p14="http://schemas.microsoft.com/office/powerpoint/2010/main" val="407852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19</a:t>
            </a:fld>
            <a:endParaRPr lang="en-US"/>
          </a:p>
        </p:txBody>
      </p:sp>
    </p:spTree>
    <p:extLst>
      <p:ext uri="{BB962C8B-B14F-4D97-AF65-F5344CB8AC3E}">
        <p14:creationId xmlns:p14="http://schemas.microsoft.com/office/powerpoint/2010/main" val="423193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BB31-6C38-4E2B-9AF6-6A2747965FB9}" type="slidenum">
              <a:rPr lang="en-US" smtClean="0"/>
              <a:t>2</a:t>
            </a:fld>
            <a:endParaRPr lang="en-US"/>
          </a:p>
        </p:txBody>
      </p:sp>
    </p:spTree>
    <p:extLst>
      <p:ext uri="{BB962C8B-B14F-4D97-AF65-F5344CB8AC3E}">
        <p14:creationId xmlns:p14="http://schemas.microsoft.com/office/powerpoint/2010/main" val="91229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20</a:t>
            </a:fld>
            <a:endParaRPr lang="en-US"/>
          </a:p>
        </p:txBody>
      </p:sp>
    </p:spTree>
    <p:extLst>
      <p:ext uri="{BB962C8B-B14F-4D97-AF65-F5344CB8AC3E}">
        <p14:creationId xmlns:p14="http://schemas.microsoft.com/office/powerpoint/2010/main" val="409341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21</a:t>
            </a:fld>
            <a:endParaRPr lang="en-US"/>
          </a:p>
        </p:txBody>
      </p:sp>
    </p:spTree>
    <p:extLst>
      <p:ext uri="{BB962C8B-B14F-4D97-AF65-F5344CB8AC3E}">
        <p14:creationId xmlns:p14="http://schemas.microsoft.com/office/powerpoint/2010/main" val="3255084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22</a:t>
            </a:fld>
            <a:endParaRPr lang="en-US"/>
          </a:p>
        </p:txBody>
      </p:sp>
    </p:spTree>
    <p:extLst>
      <p:ext uri="{BB962C8B-B14F-4D97-AF65-F5344CB8AC3E}">
        <p14:creationId xmlns:p14="http://schemas.microsoft.com/office/powerpoint/2010/main" val="243666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23</a:t>
            </a:fld>
            <a:endParaRPr lang="en-US"/>
          </a:p>
        </p:txBody>
      </p:sp>
    </p:spTree>
    <p:extLst>
      <p:ext uri="{BB962C8B-B14F-4D97-AF65-F5344CB8AC3E}">
        <p14:creationId xmlns:p14="http://schemas.microsoft.com/office/powerpoint/2010/main" val="962044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24</a:t>
            </a:fld>
            <a:endParaRPr lang="en-US"/>
          </a:p>
        </p:txBody>
      </p:sp>
    </p:spTree>
    <p:extLst>
      <p:ext uri="{BB962C8B-B14F-4D97-AF65-F5344CB8AC3E}">
        <p14:creationId xmlns:p14="http://schemas.microsoft.com/office/powerpoint/2010/main" val="122579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BB31-6C38-4E2B-9AF6-6A2747965FB9}" type="slidenum">
              <a:rPr lang="en-US" smtClean="0"/>
              <a:t>25</a:t>
            </a:fld>
            <a:endParaRPr lang="en-US"/>
          </a:p>
        </p:txBody>
      </p:sp>
    </p:spTree>
    <p:extLst>
      <p:ext uri="{BB962C8B-B14F-4D97-AF65-F5344CB8AC3E}">
        <p14:creationId xmlns:p14="http://schemas.microsoft.com/office/powerpoint/2010/main" val="4055969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that E is not significant tells us what?  It’s not causal.  Why?  Because achievement and aptitude are driven by genes (good musicians beget good musicians) and things in the home environment shared by the twins.</a:t>
            </a:r>
          </a:p>
        </p:txBody>
      </p:sp>
      <p:sp>
        <p:nvSpPr>
          <p:cNvPr id="4" name="Slide Number Placeholder 3"/>
          <p:cNvSpPr>
            <a:spLocks noGrp="1"/>
          </p:cNvSpPr>
          <p:nvPr>
            <p:ph type="sldNum" sz="quarter" idx="5"/>
          </p:nvPr>
        </p:nvSpPr>
        <p:spPr/>
        <p:txBody>
          <a:bodyPr/>
          <a:lstStyle/>
          <a:p>
            <a:fld id="{583B17CD-E049-4B2E-967D-F6E9A871AA15}" type="slidenum">
              <a:rPr lang="en-US" smtClean="0"/>
              <a:t>26</a:t>
            </a:fld>
            <a:endParaRPr lang="en-US"/>
          </a:p>
        </p:txBody>
      </p:sp>
    </p:spTree>
    <p:extLst>
      <p:ext uri="{BB962C8B-B14F-4D97-AF65-F5344CB8AC3E}">
        <p14:creationId xmlns:p14="http://schemas.microsoft.com/office/powerpoint/2010/main" val="1050940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27</a:t>
            </a:fld>
            <a:endParaRPr lang="en-US"/>
          </a:p>
        </p:txBody>
      </p:sp>
    </p:spTree>
    <p:extLst>
      <p:ext uri="{BB962C8B-B14F-4D97-AF65-F5344CB8AC3E}">
        <p14:creationId xmlns:p14="http://schemas.microsoft.com/office/powerpoint/2010/main" val="63384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3</a:t>
            </a:fld>
            <a:endParaRPr lang="en-US"/>
          </a:p>
        </p:txBody>
      </p:sp>
    </p:spTree>
    <p:extLst>
      <p:ext uri="{BB962C8B-B14F-4D97-AF65-F5344CB8AC3E}">
        <p14:creationId xmlns:p14="http://schemas.microsoft.com/office/powerpoint/2010/main" val="185475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4</a:t>
            </a:fld>
            <a:endParaRPr lang="en-US"/>
          </a:p>
        </p:txBody>
      </p:sp>
    </p:spTree>
    <p:extLst>
      <p:ext uri="{BB962C8B-B14F-4D97-AF65-F5344CB8AC3E}">
        <p14:creationId xmlns:p14="http://schemas.microsoft.com/office/powerpoint/2010/main" val="215439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5</a:t>
            </a:fld>
            <a:endParaRPr lang="en-US"/>
          </a:p>
        </p:txBody>
      </p:sp>
    </p:spTree>
    <p:extLst>
      <p:ext uri="{BB962C8B-B14F-4D97-AF65-F5344CB8AC3E}">
        <p14:creationId xmlns:p14="http://schemas.microsoft.com/office/powerpoint/2010/main" val="282905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6</a:t>
            </a:fld>
            <a:endParaRPr lang="en-US"/>
          </a:p>
        </p:txBody>
      </p:sp>
    </p:spTree>
    <p:extLst>
      <p:ext uri="{BB962C8B-B14F-4D97-AF65-F5344CB8AC3E}">
        <p14:creationId xmlns:p14="http://schemas.microsoft.com/office/powerpoint/2010/main" val="397641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7</a:t>
            </a:fld>
            <a:endParaRPr lang="en-US"/>
          </a:p>
        </p:txBody>
      </p:sp>
    </p:spTree>
    <p:extLst>
      <p:ext uri="{BB962C8B-B14F-4D97-AF65-F5344CB8AC3E}">
        <p14:creationId xmlns:p14="http://schemas.microsoft.com/office/powerpoint/2010/main" val="34512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8</a:t>
            </a:fld>
            <a:endParaRPr lang="en-US"/>
          </a:p>
        </p:txBody>
      </p:sp>
    </p:spTree>
    <p:extLst>
      <p:ext uri="{BB962C8B-B14F-4D97-AF65-F5344CB8AC3E}">
        <p14:creationId xmlns:p14="http://schemas.microsoft.com/office/powerpoint/2010/main" val="300711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9</a:t>
            </a:fld>
            <a:endParaRPr lang="en-US"/>
          </a:p>
        </p:txBody>
      </p:sp>
    </p:spTree>
    <p:extLst>
      <p:ext uri="{BB962C8B-B14F-4D97-AF65-F5344CB8AC3E}">
        <p14:creationId xmlns:p14="http://schemas.microsoft.com/office/powerpoint/2010/main" val="17652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464BE45-B259-42C9-AC4F-1A36D6032FC0}" type="datetimeFigureOut">
              <a:rPr lang="en-US" smtClean="0"/>
              <a:t>12/5/23</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B366674-896F-4E5C-AE79-516676EEC11D}"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0791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4BE45-B259-42C9-AC4F-1A36D6032FC0}"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334805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4BE45-B259-42C9-AC4F-1A36D6032FC0}"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1024524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6785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4BE45-B259-42C9-AC4F-1A36D6032FC0}"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188535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464BE45-B259-42C9-AC4F-1A36D6032FC0}" type="datetimeFigureOut">
              <a:rPr lang="en-US" smtClean="0"/>
              <a:t>12/5/23</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B366674-896F-4E5C-AE79-516676EEC11D}"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369286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4BE45-B259-42C9-AC4F-1A36D6032FC0}"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427702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4BE45-B259-42C9-AC4F-1A36D6032FC0}"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190393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4BE45-B259-42C9-AC4F-1A36D6032FC0}"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56274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4BE45-B259-42C9-AC4F-1A36D6032FC0}"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66674-896F-4E5C-AE79-516676EEC11D}" type="slidenum">
              <a:rPr lang="en-US" smtClean="0"/>
              <a:t>‹#›</a:t>
            </a:fld>
            <a:endParaRPr lang="en-US"/>
          </a:p>
        </p:txBody>
      </p:sp>
    </p:spTree>
    <p:extLst>
      <p:ext uri="{BB962C8B-B14F-4D97-AF65-F5344CB8AC3E}">
        <p14:creationId xmlns:p14="http://schemas.microsoft.com/office/powerpoint/2010/main" val="259709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464BE45-B259-42C9-AC4F-1A36D6032FC0}" type="datetimeFigureOut">
              <a:rPr lang="en-US" smtClean="0"/>
              <a:t>12/5/23</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B366674-896F-4E5C-AE79-516676EEC11D}"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554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464BE45-B259-42C9-AC4F-1A36D6032FC0}" type="datetimeFigureOut">
              <a:rPr lang="en-US" smtClean="0"/>
              <a:t>12/5/23</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B366674-896F-4E5C-AE79-516676EEC11D}"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512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464BE45-B259-42C9-AC4F-1A36D6032FC0}" type="datetimeFigureOut">
              <a:rPr lang="en-US" smtClean="0"/>
              <a:t>12/5/23</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B366674-896F-4E5C-AE79-516676EEC11D}"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745606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019800" cy="1143000"/>
          </a:xfrm>
        </p:spPr>
        <p:txBody>
          <a:bodyPr>
            <a:normAutofit fontScale="90000"/>
          </a:bodyPr>
          <a:lstStyle/>
          <a:p>
            <a:pPr algn="ctr"/>
            <a:r>
              <a:rPr lang="en-US" dirty="0"/>
              <a:t>Multiple Regression Part II: Model Building!!! </a:t>
            </a:r>
          </a:p>
        </p:txBody>
      </p:sp>
      <p:pic>
        <p:nvPicPr>
          <p:cNvPr id="5124" name="Picture 4" descr="Building Vancouver's future one model at a time - Vancouver Is Awesome">
            <a:extLst>
              <a:ext uri="{FF2B5EF4-FFF2-40B4-BE49-F238E27FC236}">
                <a16:creationId xmlns:a16="http://schemas.microsoft.com/office/drawing/2014/main" id="{6541D87E-C3AE-00E1-58E1-3B70CB484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116" y="1910856"/>
            <a:ext cx="3778769" cy="25145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tro-Review – Fallingwater (21005) – BrickGeekz Blog">
            <a:extLst>
              <a:ext uri="{FF2B5EF4-FFF2-40B4-BE49-F238E27FC236}">
                <a16:creationId xmlns:a16="http://schemas.microsoft.com/office/drawing/2014/main" id="{95585FA0-4EC5-7E02-2B77-3FFC48F65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99144"/>
            <a:ext cx="3372756" cy="25263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om Batman to Yoda, life-size LEGO models take brick-building to new level  | CTV News">
            <a:extLst>
              <a:ext uri="{FF2B5EF4-FFF2-40B4-BE49-F238E27FC236}">
                <a16:creationId xmlns:a16="http://schemas.microsoft.com/office/drawing/2014/main" id="{C02F8F96-514B-B871-F17F-761078FB9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520" y="4420375"/>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i Weiwei's Giant Lego Selfie in St. Louis is More Serious Than You Think |  Arts Stories &amp; Interviews | St. Louis | St. Louis Riverfront Times">
            <a:extLst>
              <a:ext uri="{FF2B5EF4-FFF2-40B4-BE49-F238E27FC236}">
                <a16:creationId xmlns:a16="http://schemas.microsoft.com/office/drawing/2014/main" id="{CB47384F-6177-0E33-ED2E-0FD42EFCA5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415295"/>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2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793"/>
            <a:ext cx="3581400" cy="838200"/>
          </a:xfrm>
        </p:spPr>
        <p:txBody>
          <a:bodyPr>
            <a:normAutofit/>
          </a:bodyPr>
          <a:lstStyle/>
          <a:p>
            <a:r>
              <a:rPr lang="en-US" dirty="0"/>
              <a:t>👀 R</a:t>
            </a:r>
            <a:r>
              <a:rPr lang="en-US" baseline="30000" dirty="0"/>
              <a:t>2</a:t>
            </a:r>
            <a:r>
              <a:rPr lang="en-US" dirty="0"/>
              <a:t> method</a:t>
            </a:r>
          </a:p>
        </p:txBody>
      </p:sp>
      <p:sp>
        <p:nvSpPr>
          <p:cNvPr id="3" name="TextBox 2">
            <a:extLst>
              <a:ext uri="{FF2B5EF4-FFF2-40B4-BE49-F238E27FC236}">
                <a16:creationId xmlns:a16="http://schemas.microsoft.com/office/drawing/2014/main" id="{284F2135-3A90-73B3-C93D-6A39B0DE4623}"/>
              </a:ext>
            </a:extLst>
          </p:cNvPr>
          <p:cNvSpPr txBox="1"/>
          <p:nvPr/>
        </p:nvSpPr>
        <p:spPr>
          <a:xfrm>
            <a:off x="457200" y="1219200"/>
            <a:ext cx="8229600" cy="4893647"/>
          </a:xfrm>
          <a:prstGeom prst="rect">
            <a:avLst/>
          </a:prstGeom>
          <a:noFill/>
        </p:spPr>
        <p:txBody>
          <a:bodyPr wrap="square" rtlCol="0">
            <a:spAutoFit/>
          </a:bodyPr>
          <a:lstStyle/>
          <a:p>
            <a:pPr marL="342900" indent="-342900">
              <a:buFont typeface="+mj-lt"/>
              <a:buAutoNum type="arabicPeriod"/>
            </a:pPr>
            <a:r>
              <a:rPr lang="en-US" sz="2400" dirty="0"/>
              <a:t>Identify the variables you wish to include in your </a:t>
            </a:r>
            <a:r>
              <a:rPr lang="en-US" sz="2400" b="1" dirty="0">
                <a:solidFill>
                  <a:srgbClr val="7030A0"/>
                </a:solidFill>
              </a:rPr>
              <a:t>INITIAL</a:t>
            </a:r>
            <a:r>
              <a:rPr lang="en-US" sz="2400" dirty="0"/>
              <a:t> model.</a:t>
            </a:r>
          </a:p>
          <a:p>
            <a:pPr marL="342900" indent="-342900">
              <a:buFont typeface="+mj-lt"/>
              <a:buAutoNum type="arabicPeriod"/>
            </a:pPr>
            <a:r>
              <a:rPr lang="en-US" sz="2400" dirty="0"/>
              <a:t>Run the regression model.</a:t>
            </a:r>
          </a:p>
          <a:p>
            <a:pPr marL="342900" indent="-342900">
              <a:buFont typeface="+mj-lt"/>
              <a:buAutoNum type="arabicPeriod"/>
            </a:pPr>
            <a:r>
              <a:rPr lang="en-US" sz="2400" dirty="0"/>
              <a:t>Consider dropping some of your initial set of variables.</a:t>
            </a:r>
          </a:p>
          <a:p>
            <a:pPr marL="800100" lvl="1" indent="-342900">
              <a:buFont typeface="Arial" panose="020B0604020202020204" pitchFamily="34" charset="0"/>
              <a:buChar char="•"/>
            </a:pPr>
            <a:r>
              <a:rPr lang="en-US" sz="2400" b="1" dirty="0">
                <a:solidFill>
                  <a:schemeClr val="accent6">
                    <a:lumMod val="75000"/>
                  </a:schemeClr>
                </a:solidFill>
              </a:rPr>
              <a:t>Non-significant</a:t>
            </a:r>
            <a:r>
              <a:rPr lang="en-US" sz="2400" dirty="0"/>
              <a:t> factors should be dropped.</a:t>
            </a:r>
          </a:p>
          <a:p>
            <a:pPr marL="800100" lvl="1" indent="-342900">
              <a:buFont typeface="Arial" panose="020B0604020202020204" pitchFamily="34" charset="0"/>
              <a:buChar char="•"/>
            </a:pPr>
            <a:r>
              <a:rPr lang="en-US" sz="2400" dirty="0"/>
              <a:t>But </a:t>
            </a:r>
            <a:r>
              <a:rPr lang="en-US" sz="2400" b="1" dirty="0">
                <a:solidFill>
                  <a:schemeClr val="accent6">
                    <a:lumMod val="75000"/>
                  </a:schemeClr>
                </a:solidFill>
              </a:rPr>
              <a:t>sometimes</a:t>
            </a:r>
            <a:r>
              <a:rPr lang="en-US" sz="2400" dirty="0"/>
              <a:t>, you may choose to drop </a:t>
            </a:r>
            <a:r>
              <a:rPr lang="en-US" sz="2400" b="1" dirty="0">
                <a:solidFill>
                  <a:schemeClr val="accent6">
                    <a:lumMod val="75000"/>
                  </a:schemeClr>
                </a:solidFill>
              </a:rPr>
              <a:t>significant</a:t>
            </a:r>
            <a:r>
              <a:rPr lang="en-US" sz="2400" dirty="0"/>
              <a:t> ones, as well.  </a:t>
            </a:r>
          </a:p>
          <a:p>
            <a:pPr marL="800100" lvl="1" indent="-342900">
              <a:buFont typeface="Arial" panose="020B0604020202020204" pitchFamily="34" charset="0"/>
              <a:buChar char="•"/>
            </a:pPr>
            <a:r>
              <a:rPr lang="en-US" sz="2400" dirty="0"/>
              <a:t>You should probably </a:t>
            </a:r>
            <a:r>
              <a:rPr lang="en-US" sz="2400" b="1" dirty="0">
                <a:solidFill>
                  <a:schemeClr val="accent6">
                    <a:lumMod val="75000"/>
                  </a:schemeClr>
                </a:solidFill>
              </a:rPr>
              <a:t>avoid dropping more than 2-3 variables</a:t>
            </a:r>
            <a:r>
              <a:rPr lang="en-US" sz="2400" dirty="0"/>
              <a:t> at once because things shift (collinearity).</a:t>
            </a:r>
          </a:p>
          <a:p>
            <a:pPr marL="457200" indent="-457200">
              <a:buFont typeface="+mj-lt"/>
              <a:buAutoNum type="arabicPeriod"/>
            </a:pPr>
            <a:r>
              <a:rPr lang="en-US" sz="2400" dirty="0"/>
              <a:t>Re-run your model with your new set of predictors.</a:t>
            </a:r>
          </a:p>
          <a:p>
            <a:pPr marL="457200" indent="-457200">
              <a:buFont typeface="+mj-lt"/>
              <a:buAutoNum type="arabicPeriod"/>
            </a:pPr>
            <a:r>
              <a:rPr lang="en-US" sz="2400" dirty="0"/>
              <a:t>Continue to drop variables as appropriate until you have a model that explains the most variance (</a:t>
            </a:r>
            <a:r>
              <a:rPr lang="en-US" sz="2400" b="1" dirty="0">
                <a:solidFill>
                  <a:srgbClr val="7030A0"/>
                </a:solidFill>
              </a:rPr>
              <a:t>highest R</a:t>
            </a:r>
            <a:r>
              <a:rPr lang="en-US" sz="2400" b="1" baseline="30000" dirty="0">
                <a:solidFill>
                  <a:srgbClr val="7030A0"/>
                </a:solidFill>
              </a:rPr>
              <a:t>2</a:t>
            </a:r>
            <a:r>
              <a:rPr lang="en-US" sz="2400" dirty="0"/>
              <a:t>) with the fewest predictors.</a:t>
            </a:r>
          </a:p>
        </p:txBody>
      </p:sp>
    </p:spTree>
    <p:extLst>
      <p:ext uri="{BB962C8B-B14F-4D97-AF65-F5344CB8AC3E}">
        <p14:creationId xmlns:p14="http://schemas.microsoft.com/office/powerpoint/2010/main" val="169122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792"/>
            <a:ext cx="6019800" cy="1065007"/>
          </a:xfrm>
        </p:spPr>
        <p:txBody>
          <a:bodyPr>
            <a:normAutofit fontScale="90000"/>
          </a:bodyPr>
          <a:lstStyle/>
          <a:p>
            <a:r>
              <a:rPr lang="en-US" dirty="0"/>
              <a:t>👀 R</a:t>
            </a:r>
            <a:r>
              <a:rPr lang="en-US" baseline="30000" dirty="0"/>
              <a:t>2</a:t>
            </a:r>
            <a:r>
              <a:rPr lang="en-US" dirty="0"/>
              <a:t> method: Let’s do it!</a:t>
            </a:r>
          </a:p>
        </p:txBody>
      </p:sp>
      <p:sp>
        <p:nvSpPr>
          <p:cNvPr id="3" name="TextBox 2">
            <a:extLst>
              <a:ext uri="{FF2B5EF4-FFF2-40B4-BE49-F238E27FC236}">
                <a16:creationId xmlns:a16="http://schemas.microsoft.com/office/drawing/2014/main" id="{284F2135-3A90-73B3-C93D-6A39B0DE4623}"/>
              </a:ext>
            </a:extLst>
          </p:cNvPr>
          <p:cNvSpPr txBox="1"/>
          <p:nvPr/>
        </p:nvSpPr>
        <p:spPr>
          <a:xfrm>
            <a:off x="457200" y="1219200"/>
            <a:ext cx="8229600" cy="4893647"/>
          </a:xfrm>
          <a:prstGeom prst="rect">
            <a:avLst/>
          </a:prstGeom>
          <a:noFill/>
        </p:spPr>
        <p:txBody>
          <a:bodyPr wrap="square" rtlCol="0">
            <a:spAutoFit/>
          </a:bodyPr>
          <a:lstStyle/>
          <a:p>
            <a:pPr marL="342900" indent="-342900">
              <a:buFont typeface="+mj-lt"/>
              <a:buAutoNum type="arabicPeriod"/>
            </a:pPr>
            <a:r>
              <a:rPr lang="en-US" sz="2400" dirty="0"/>
              <a:t>Identify the variables you wish to include in your </a:t>
            </a:r>
            <a:r>
              <a:rPr lang="en-US" sz="2400" b="1" dirty="0">
                <a:solidFill>
                  <a:srgbClr val="7030A0"/>
                </a:solidFill>
              </a:rPr>
              <a:t>INITIAL</a:t>
            </a:r>
            <a:r>
              <a:rPr lang="en-US" sz="2400" dirty="0"/>
              <a:t> model.</a:t>
            </a:r>
          </a:p>
          <a:p>
            <a:pPr marL="342900" indent="-342900">
              <a:buFont typeface="+mj-lt"/>
              <a:buAutoNum type="arabicPeriod"/>
            </a:pPr>
            <a:r>
              <a:rPr lang="en-US" sz="2400" dirty="0"/>
              <a:t>Run the regression model.</a:t>
            </a:r>
          </a:p>
          <a:p>
            <a:pPr marL="342900" indent="-342900">
              <a:buFont typeface="+mj-lt"/>
              <a:buAutoNum type="arabicPeriod"/>
            </a:pPr>
            <a:r>
              <a:rPr lang="en-US" sz="2400" dirty="0"/>
              <a:t>Consider dropping some of your initial set of variables.</a:t>
            </a:r>
          </a:p>
          <a:p>
            <a:pPr marL="800100" lvl="1" indent="-342900">
              <a:buFont typeface="Arial" panose="020B0604020202020204" pitchFamily="34" charset="0"/>
              <a:buChar char="•"/>
            </a:pPr>
            <a:r>
              <a:rPr lang="en-US" sz="2400" b="1" dirty="0">
                <a:solidFill>
                  <a:schemeClr val="accent6">
                    <a:lumMod val="75000"/>
                  </a:schemeClr>
                </a:solidFill>
              </a:rPr>
              <a:t>Non-significant</a:t>
            </a:r>
            <a:r>
              <a:rPr lang="en-US" sz="2400" dirty="0"/>
              <a:t> factors should be dropped.</a:t>
            </a:r>
          </a:p>
          <a:p>
            <a:pPr marL="800100" lvl="1" indent="-342900">
              <a:buFont typeface="Arial" panose="020B0604020202020204" pitchFamily="34" charset="0"/>
              <a:buChar char="•"/>
            </a:pPr>
            <a:r>
              <a:rPr lang="en-US" sz="2400" dirty="0"/>
              <a:t>But </a:t>
            </a:r>
            <a:r>
              <a:rPr lang="en-US" sz="2400" b="1" dirty="0">
                <a:solidFill>
                  <a:schemeClr val="accent6">
                    <a:lumMod val="75000"/>
                  </a:schemeClr>
                </a:solidFill>
              </a:rPr>
              <a:t>sometimes</a:t>
            </a:r>
            <a:r>
              <a:rPr lang="en-US" sz="2400" dirty="0"/>
              <a:t>, you may choose to drop </a:t>
            </a:r>
            <a:r>
              <a:rPr lang="en-US" sz="2400" b="1" dirty="0">
                <a:solidFill>
                  <a:schemeClr val="accent6">
                    <a:lumMod val="75000"/>
                  </a:schemeClr>
                </a:solidFill>
              </a:rPr>
              <a:t>significant</a:t>
            </a:r>
            <a:r>
              <a:rPr lang="en-US" sz="2400" dirty="0"/>
              <a:t> ones, as well.  </a:t>
            </a:r>
          </a:p>
          <a:p>
            <a:pPr marL="800100" lvl="1" indent="-342900">
              <a:buFont typeface="Arial" panose="020B0604020202020204" pitchFamily="34" charset="0"/>
              <a:buChar char="•"/>
            </a:pPr>
            <a:r>
              <a:rPr lang="en-US" sz="2400" dirty="0"/>
              <a:t>You should probably </a:t>
            </a:r>
            <a:r>
              <a:rPr lang="en-US" sz="2400" b="1" dirty="0">
                <a:solidFill>
                  <a:schemeClr val="accent6">
                    <a:lumMod val="75000"/>
                  </a:schemeClr>
                </a:solidFill>
              </a:rPr>
              <a:t>avoid dropping more than 2-3 variables</a:t>
            </a:r>
            <a:r>
              <a:rPr lang="en-US" sz="2400" dirty="0"/>
              <a:t> at once because things shift (collinearity).</a:t>
            </a:r>
          </a:p>
          <a:p>
            <a:pPr marL="457200" indent="-457200">
              <a:buFont typeface="+mj-lt"/>
              <a:buAutoNum type="arabicPeriod"/>
            </a:pPr>
            <a:r>
              <a:rPr lang="en-US" sz="2400" dirty="0"/>
              <a:t>Re-run your model with your new set of predictors.</a:t>
            </a:r>
          </a:p>
          <a:p>
            <a:pPr marL="457200" indent="-457200">
              <a:buFont typeface="+mj-lt"/>
              <a:buAutoNum type="arabicPeriod"/>
            </a:pPr>
            <a:r>
              <a:rPr lang="en-US" sz="2400" dirty="0"/>
              <a:t>Continue to drop variables as appropriate until you have a model that explains the most variance (</a:t>
            </a:r>
            <a:r>
              <a:rPr lang="en-US" sz="2400" b="1" dirty="0">
                <a:solidFill>
                  <a:srgbClr val="7030A0"/>
                </a:solidFill>
              </a:rPr>
              <a:t>highest R</a:t>
            </a:r>
            <a:r>
              <a:rPr lang="en-US" sz="2400" b="1" baseline="30000" dirty="0">
                <a:solidFill>
                  <a:srgbClr val="7030A0"/>
                </a:solidFill>
              </a:rPr>
              <a:t>2</a:t>
            </a:r>
            <a:r>
              <a:rPr lang="en-US" sz="2400" dirty="0"/>
              <a:t>) with the fewest predictors.</a:t>
            </a:r>
          </a:p>
        </p:txBody>
      </p:sp>
      <p:pic>
        <p:nvPicPr>
          <p:cNvPr id="4" name="Picture 3">
            <a:extLst>
              <a:ext uri="{FF2B5EF4-FFF2-40B4-BE49-F238E27FC236}">
                <a16:creationId xmlns:a16="http://schemas.microsoft.com/office/drawing/2014/main" id="{937456B4-A250-3146-AA20-67D0D764D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0"/>
            <a:ext cx="2611362" cy="1295400"/>
          </a:xfrm>
          <a:prstGeom prst="rect">
            <a:avLst/>
          </a:prstGeom>
        </p:spPr>
      </p:pic>
      <p:pic>
        <p:nvPicPr>
          <p:cNvPr id="1026" name="Picture 2" descr="Fabulous-prizes GIFs - Get the best GIF on GIPHY">
            <a:extLst>
              <a:ext uri="{FF2B5EF4-FFF2-40B4-BE49-F238E27FC236}">
                <a16:creationId xmlns:a16="http://schemas.microsoft.com/office/drawing/2014/main" id="{6F0B22E4-6D42-F162-AFE9-BD2D893B8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 y="152400"/>
            <a:ext cx="912454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xit" presetSubtype="0" fill="hold" nodeType="clickEffect">
                                  <p:stCondLst>
                                    <p:cond delay="0"/>
                                  </p:stCondLst>
                                  <p:childTnLst>
                                    <p:animEffect transition="out" filter="fade">
                                      <p:cBhvr>
                                        <p:cTn id="14" dur="1000" accel="50000">
                                          <p:stCondLst>
                                            <p:cond delay="0"/>
                                          </p:stCondLst>
                                        </p:cTn>
                                        <p:tgtEl>
                                          <p:spTgt spid="1026"/>
                                        </p:tgtEl>
                                      </p:cBhvr>
                                    </p:animEffect>
                                    <p:anim calcmode="lin" valueType="num">
                                      <p:cBhvr>
                                        <p:cTn id="15" dur="500" accel="50000">
                                          <p:stCondLst>
                                            <p:cond delay="0"/>
                                          </p:stCondLst>
                                        </p:cTn>
                                        <p:tgtEl>
                                          <p:spTgt spid="1026"/>
                                        </p:tgtEl>
                                        <p:attrNameLst>
                                          <p:attrName>ppt_y</p:attrName>
                                        </p:attrNameLst>
                                      </p:cBhvr>
                                      <p:tavLst>
                                        <p:tav tm="0">
                                          <p:val>
                                            <p:strVal val="ppt_y"/>
                                          </p:val>
                                        </p:tav>
                                        <p:tav tm="100000">
                                          <p:val>
                                            <p:strVal val="ppt_y+.1"/>
                                          </p:val>
                                        </p:tav>
                                      </p:tavLst>
                                    </p:anim>
                                    <p:anim calcmode="lin" valueType="num">
                                      <p:cBhvr>
                                        <p:cTn id="16" dur="500" decel="50000">
                                          <p:stCondLst>
                                            <p:cond delay="500"/>
                                          </p:stCondLst>
                                        </p:cTn>
                                        <p:tgtEl>
                                          <p:spTgt spid="1026"/>
                                        </p:tgtEl>
                                        <p:attrNameLst>
                                          <p:attrName>ppt_y</p:attrName>
                                        </p:attrNameLst>
                                      </p:cBhvr>
                                      <p:tavLst>
                                        <p:tav tm="0">
                                          <p:val>
                                            <p:strVal val="ppt_y"/>
                                          </p:val>
                                        </p:tav>
                                        <p:tav tm="100000">
                                          <p:val>
                                            <p:strVal val="ppt_y-.1"/>
                                          </p:val>
                                        </p:tav>
                                      </p:tavLst>
                                    </p:anim>
                                    <p:anim calcmode="lin" valueType="num">
                                      <p:cBhvr>
                                        <p:cTn id="17" dur="500" accel="50000">
                                          <p:stCondLst>
                                            <p:cond delay="500"/>
                                          </p:stCondLst>
                                        </p:cTn>
                                        <p:tgtEl>
                                          <p:spTgt spid="1026"/>
                                        </p:tgtEl>
                                        <p:attrNameLst>
                                          <p:attrName>ppt_x</p:attrName>
                                        </p:attrNameLst>
                                      </p:cBhvr>
                                      <p:tavLst>
                                        <p:tav tm="0">
                                          <p:val>
                                            <p:strVal val="ppt_x"/>
                                          </p:val>
                                        </p:tav>
                                        <p:tav tm="100000">
                                          <p:val>
                                            <p:strVal val="ppt_x+.4"/>
                                          </p:val>
                                        </p:tav>
                                      </p:tavLst>
                                    </p:anim>
                                    <p:anim calcmode="lin" valueType="num">
                                      <p:cBhvr>
                                        <p:cTn id="18" dur="1000"/>
                                        <p:tgtEl>
                                          <p:spTgt spid="1026"/>
                                        </p:tgtEl>
                                        <p:attrNameLst>
                                          <p:attrName>ppt_h</p:attrName>
                                        </p:attrNameLst>
                                      </p:cBhvr>
                                      <p:tavLst>
                                        <p:tav tm="0">
                                          <p:val>
                                            <p:strVal val="ppt_h"/>
                                          </p:val>
                                        </p:tav>
                                        <p:tav tm="100000">
                                          <p:val>
                                            <p:strVal val="ppt_h"/>
                                          </p:val>
                                        </p:tav>
                                      </p:tavLst>
                                    </p:anim>
                                    <p:anim calcmode="lin" valueType="num">
                                      <p:cBhvr>
                                        <p:cTn id="19" dur="500" accel="50000">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0" dur="500" decel="50000">
                                          <p:stCondLst>
                                            <p:cond delay="500"/>
                                          </p:stCondLst>
                                        </p:cTn>
                                        <p:tgtEl>
                                          <p:spTgt spid="1026"/>
                                        </p:tgtEl>
                                        <p:attrNameLst>
                                          <p:attrName>ppt_w</p:attrName>
                                        </p:attrNameLst>
                                      </p:cBhvr>
                                      <p:tavLst>
                                        <p:tav tm="0">
                                          <p:val>
                                            <p:strVal val="ppt_w"/>
                                          </p:val>
                                        </p:tav>
                                        <p:tav tm="100000">
                                          <p:val>
                                            <p:strVal val="ppt_w/.05"/>
                                          </p:val>
                                        </p:tav>
                                      </p:tavLst>
                                    </p:anim>
                                    <p:anim calcmode="lin" valueType="num">
                                      <p:cBhvr>
                                        <p:cTn id="21" dur="500" accel="50000">
                                          <p:stCondLst>
                                            <p:cond delay="500"/>
                                          </p:stCondLst>
                                        </p:cTn>
                                        <p:tgtEl>
                                          <p:spTgt spid="1026"/>
                                        </p:tgtEl>
                                        <p:attrNameLst>
                                          <p:attrName>style.rotation</p:attrName>
                                        </p:attrNameLst>
                                      </p:cBhvr>
                                      <p:tavLst>
                                        <p:tav tm="0">
                                          <p:val>
                                            <p:fltVal val="0"/>
                                          </p:val>
                                        </p:tav>
                                        <p:tav tm="100000">
                                          <p:val>
                                            <p:fltVal val="-90"/>
                                          </p:val>
                                        </p:tav>
                                      </p:tavLst>
                                    </p:anim>
                                    <p:set>
                                      <p:cBhvr>
                                        <p:cTn id="22"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F1B786-2F42-5B40-AF12-5AEB0E38ABDF}"/>
              </a:ext>
            </a:extLst>
          </p:cNvPr>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3021C07A-5002-E042-B4C3-FA6365A2F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0786"/>
            <a:ext cx="9144000" cy="2377759"/>
          </a:xfrm>
          <a:prstGeom prst="rect">
            <a:avLst/>
          </a:prstGeom>
        </p:spPr>
      </p:pic>
    </p:spTree>
    <p:extLst>
      <p:ext uri="{BB962C8B-B14F-4D97-AF65-F5344CB8AC3E}">
        <p14:creationId xmlns:p14="http://schemas.microsoft.com/office/powerpoint/2010/main" val="248238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D0-FAD4-6E48-8EFC-C9D7EDB31E3B}"/>
              </a:ext>
            </a:extLst>
          </p:cNvPr>
          <p:cNvSpPr>
            <a:spLocks noGrp="1"/>
          </p:cNvSpPr>
          <p:nvPr>
            <p:ph type="title"/>
          </p:nvPr>
        </p:nvSpPr>
        <p:spPr/>
        <p:txBody>
          <a:bodyPr/>
          <a:lstStyle/>
          <a:p>
            <a:r>
              <a:rPr lang="en-US" dirty="0" err="1"/>
              <a:t>Wesseldijk</a:t>
            </a:r>
            <a:r>
              <a:rPr lang="en-US" dirty="0"/>
              <a:t>, et al. (2021)</a:t>
            </a:r>
          </a:p>
        </p:txBody>
      </p:sp>
      <p:sp>
        <p:nvSpPr>
          <p:cNvPr id="3" name="Content Placeholder 2">
            <a:extLst>
              <a:ext uri="{FF2B5EF4-FFF2-40B4-BE49-F238E27FC236}">
                <a16:creationId xmlns:a16="http://schemas.microsoft.com/office/drawing/2014/main" id="{F70A259D-1004-7B43-86B3-691FC8D3BF95}"/>
              </a:ext>
            </a:extLst>
          </p:cNvPr>
          <p:cNvSpPr>
            <a:spLocks noGrp="1"/>
          </p:cNvSpPr>
          <p:nvPr>
            <p:ph sz="quarter" idx="13"/>
          </p:nvPr>
        </p:nvSpPr>
        <p:spPr>
          <a:xfrm>
            <a:off x="742715" y="1441289"/>
            <a:ext cx="7772870" cy="4338507"/>
          </a:xfrm>
        </p:spPr>
        <p:txBody>
          <a:bodyPr>
            <a:normAutofit/>
          </a:bodyPr>
          <a:lstStyle/>
          <a:p>
            <a:pPr marL="457200" indent="-457200">
              <a:buFont typeface="+mj-lt"/>
              <a:buAutoNum type="arabicPeriod"/>
            </a:pPr>
            <a:r>
              <a:rPr lang="en-US" sz="2400" dirty="0"/>
              <a:t>What question guided the research?</a:t>
            </a:r>
          </a:p>
          <a:p>
            <a:pPr marL="457200" indent="-457200">
              <a:buFont typeface="+mj-lt"/>
              <a:buAutoNum type="arabicPeriod"/>
            </a:pPr>
            <a:r>
              <a:rPr lang="en-US" sz="2400" dirty="0"/>
              <a:t>What potential explanations did they propose?</a:t>
            </a:r>
          </a:p>
          <a:p>
            <a:pPr lvl="1"/>
            <a:r>
              <a:rPr lang="en-US" sz="2200" dirty="0"/>
              <a:t>???</a:t>
            </a:r>
          </a:p>
          <a:p>
            <a:pPr lvl="1"/>
            <a:r>
              <a:rPr lang="en-US" sz="2200" dirty="0"/>
              <a:t>???</a:t>
            </a:r>
          </a:p>
          <a:p>
            <a:pPr marL="457200" indent="-457200">
              <a:buFont typeface="+mj-lt"/>
              <a:buAutoNum type="arabicPeriod"/>
            </a:pPr>
            <a:r>
              <a:rPr lang="en-US" sz="2400" dirty="0"/>
              <a:t>What kinds of evidence did they describe?</a:t>
            </a:r>
          </a:p>
          <a:p>
            <a:pPr lvl="1"/>
            <a:r>
              <a:rPr lang="en-US" sz="2200" dirty="0"/>
              <a:t>Music</a:t>
            </a:r>
          </a:p>
          <a:p>
            <a:pPr lvl="1"/>
            <a:r>
              <a:rPr lang="en-US" sz="2200" dirty="0"/>
              <a:t>Sports</a:t>
            </a:r>
          </a:p>
          <a:p>
            <a:pPr lvl="1"/>
            <a:r>
              <a:rPr lang="en-US" sz="2200" dirty="0"/>
              <a:t>Twin studies</a:t>
            </a:r>
          </a:p>
          <a:p>
            <a:pPr marL="457200" indent="-457200">
              <a:buFont typeface="+mj-lt"/>
              <a:buAutoNum type="arabicPeriod"/>
            </a:pPr>
            <a:r>
              <a:rPr lang="en-US" sz="2200" dirty="0"/>
              <a:t>What factors make it difficult to assess the effect of age of onset, particularly in a musical context?</a:t>
            </a:r>
          </a:p>
          <a:p>
            <a:pPr marL="0" indent="0">
              <a:buNone/>
            </a:pPr>
            <a:endParaRPr lang="en-US" sz="2200" dirty="0"/>
          </a:p>
          <a:p>
            <a:pPr marL="0" indent="0">
              <a:buNone/>
            </a:pPr>
            <a:endParaRPr lang="en-US" sz="2400" dirty="0"/>
          </a:p>
        </p:txBody>
      </p:sp>
    </p:spTree>
    <p:extLst>
      <p:ext uri="{BB962C8B-B14F-4D97-AF65-F5344CB8AC3E}">
        <p14:creationId xmlns:p14="http://schemas.microsoft.com/office/powerpoint/2010/main" val="101546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D0-FAD4-6E48-8EFC-C9D7EDB31E3B}"/>
              </a:ext>
            </a:extLst>
          </p:cNvPr>
          <p:cNvSpPr>
            <a:spLocks noGrp="1"/>
          </p:cNvSpPr>
          <p:nvPr>
            <p:ph type="title"/>
          </p:nvPr>
        </p:nvSpPr>
        <p:spPr/>
        <p:txBody>
          <a:bodyPr/>
          <a:lstStyle/>
          <a:p>
            <a:r>
              <a:rPr lang="en-US" dirty="0" err="1"/>
              <a:t>Wesseldijk</a:t>
            </a:r>
            <a:r>
              <a:rPr lang="en-US" dirty="0"/>
              <a:t>, et al. (2021)</a:t>
            </a:r>
          </a:p>
        </p:txBody>
      </p:sp>
      <p:sp>
        <p:nvSpPr>
          <p:cNvPr id="3" name="Content Placeholder 2">
            <a:extLst>
              <a:ext uri="{FF2B5EF4-FFF2-40B4-BE49-F238E27FC236}">
                <a16:creationId xmlns:a16="http://schemas.microsoft.com/office/drawing/2014/main" id="{F70A259D-1004-7B43-86B3-691FC8D3BF95}"/>
              </a:ext>
            </a:extLst>
          </p:cNvPr>
          <p:cNvSpPr>
            <a:spLocks noGrp="1"/>
          </p:cNvSpPr>
          <p:nvPr>
            <p:ph sz="quarter" idx="13"/>
          </p:nvPr>
        </p:nvSpPr>
        <p:spPr>
          <a:xfrm>
            <a:off x="685330" y="2367093"/>
            <a:ext cx="7772870" cy="4338507"/>
          </a:xfrm>
        </p:spPr>
        <p:txBody>
          <a:bodyPr>
            <a:normAutofit/>
          </a:bodyPr>
          <a:lstStyle/>
          <a:p>
            <a:pPr marL="457200" indent="-457200">
              <a:buFont typeface="+mj-lt"/>
              <a:buAutoNum type="arabicPeriod"/>
            </a:pPr>
            <a:r>
              <a:rPr lang="en-US" sz="2400" dirty="0"/>
              <a:t>Describe their Experiment.</a:t>
            </a:r>
          </a:p>
          <a:p>
            <a:pPr lvl="1"/>
            <a:r>
              <a:rPr lang="en-US" sz="2200" dirty="0"/>
              <a:t>What were the main DVs?</a:t>
            </a:r>
          </a:p>
          <a:p>
            <a:pPr lvl="1"/>
            <a:r>
              <a:rPr lang="en-US" sz="2200" dirty="0"/>
              <a:t>What were the predictor variables?</a:t>
            </a:r>
          </a:p>
          <a:p>
            <a:pPr lvl="1"/>
            <a:r>
              <a:rPr lang="en-US" sz="2200" dirty="0"/>
              <a:t>What other IVs were assessed?</a:t>
            </a:r>
          </a:p>
          <a:p>
            <a:pPr lvl="1"/>
            <a:r>
              <a:rPr lang="en-US" sz="2200" dirty="0"/>
              <a:t>What sample populations did they choose and why?</a:t>
            </a:r>
          </a:p>
          <a:p>
            <a:pPr lvl="1"/>
            <a:r>
              <a:rPr lang="en-US" sz="2200" dirty="0"/>
              <a:t>How did they hope to use these data to isolate whether a causal relationship exists between early training and expertise?</a:t>
            </a:r>
          </a:p>
          <a:p>
            <a:pPr marL="0" indent="0">
              <a:buNone/>
            </a:pPr>
            <a:endParaRPr lang="en-US" sz="2400" dirty="0"/>
          </a:p>
        </p:txBody>
      </p:sp>
    </p:spTree>
    <p:extLst>
      <p:ext uri="{BB962C8B-B14F-4D97-AF65-F5344CB8AC3E}">
        <p14:creationId xmlns:p14="http://schemas.microsoft.com/office/powerpoint/2010/main" val="278183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D0-FAD4-6E48-8EFC-C9D7EDB31E3B}"/>
              </a:ext>
            </a:extLst>
          </p:cNvPr>
          <p:cNvSpPr>
            <a:spLocks noGrp="1"/>
          </p:cNvSpPr>
          <p:nvPr>
            <p:ph type="title"/>
          </p:nvPr>
        </p:nvSpPr>
        <p:spPr/>
        <p:txBody>
          <a:bodyPr/>
          <a:lstStyle/>
          <a:p>
            <a:r>
              <a:rPr lang="en-US" dirty="0"/>
              <a:t>Sample Populations</a:t>
            </a:r>
          </a:p>
        </p:txBody>
      </p:sp>
      <p:sp>
        <p:nvSpPr>
          <p:cNvPr id="3" name="Content Placeholder 2">
            <a:extLst>
              <a:ext uri="{FF2B5EF4-FFF2-40B4-BE49-F238E27FC236}">
                <a16:creationId xmlns:a16="http://schemas.microsoft.com/office/drawing/2014/main" id="{F70A259D-1004-7B43-86B3-691FC8D3BF95}"/>
              </a:ext>
            </a:extLst>
          </p:cNvPr>
          <p:cNvSpPr>
            <a:spLocks noGrp="1"/>
          </p:cNvSpPr>
          <p:nvPr>
            <p:ph sz="quarter" idx="13"/>
          </p:nvPr>
        </p:nvSpPr>
        <p:spPr>
          <a:xfrm>
            <a:off x="685330" y="2367093"/>
            <a:ext cx="7772870" cy="4338507"/>
          </a:xfrm>
        </p:spPr>
        <p:txBody>
          <a:bodyPr>
            <a:normAutofit/>
          </a:bodyPr>
          <a:lstStyle/>
          <a:p>
            <a:pPr marL="457200" indent="-457200">
              <a:buFont typeface="+mj-lt"/>
              <a:buAutoNum type="arabicPeriod"/>
            </a:pPr>
            <a:r>
              <a:rPr lang="en-US" sz="2200" dirty="0"/>
              <a:t>Professional musician</a:t>
            </a:r>
          </a:p>
          <a:p>
            <a:pPr lvl="1"/>
            <a:r>
              <a:rPr lang="en-US" sz="2000" dirty="0"/>
              <a:t>Between the ages of 27 and 54</a:t>
            </a:r>
          </a:p>
          <a:p>
            <a:pPr lvl="1"/>
            <a:r>
              <a:rPr lang="en-US" sz="2000" dirty="0"/>
              <a:t>Began training between 2 and 18 years of age</a:t>
            </a:r>
          </a:p>
          <a:p>
            <a:pPr marL="457200" lvl="1" indent="0">
              <a:buNone/>
            </a:pPr>
            <a:endParaRPr lang="en-US" sz="2000" dirty="0"/>
          </a:p>
          <a:p>
            <a:pPr marL="457200" indent="-457200">
              <a:buFont typeface="+mj-lt"/>
              <a:buAutoNum type="arabicPeriod"/>
            </a:pPr>
            <a:r>
              <a:rPr lang="en-US" sz="2200" dirty="0"/>
              <a:t>Twins</a:t>
            </a:r>
          </a:p>
          <a:p>
            <a:pPr lvl="1"/>
            <a:r>
              <a:rPr lang="en-US" sz="2000" dirty="0"/>
              <a:t>Same age range</a:t>
            </a:r>
          </a:p>
          <a:p>
            <a:pPr lvl="1"/>
            <a:r>
              <a:rPr lang="en-US" sz="2000" dirty="0"/>
              <a:t>Part of larger database</a:t>
            </a:r>
          </a:p>
          <a:p>
            <a:pPr lvl="1"/>
            <a:r>
              <a:rPr lang="en-US" sz="2000" dirty="0"/>
              <a:t>Had some musical experience</a:t>
            </a:r>
          </a:p>
          <a:p>
            <a:pPr lvl="1"/>
            <a:r>
              <a:rPr lang="en-US" sz="2000" dirty="0"/>
              <a:t>Took standardized test</a:t>
            </a:r>
          </a:p>
          <a:p>
            <a:pPr marL="0" indent="0">
              <a:buNone/>
            </a:pPr>
            <a:endParaRPr lang="en-US" sz="2400" dirty="0"/>
          </a:p>
        </p:txBody>
      </p:sp>
    </p:spTree>
    <p:extLst>
      <p:ext uri="{BB962C8B-B14F-4D97-AF65-F5344CB8AC3E}">
        <p14:creationId xmlns:p14="http://schemas.microsoft.com/office/powerpoint/2010/main" val="26674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D0-FAD4-6E48-8EFC-C9D7EDB31E3B}"/>
              </a:ext>
            </a:extLst>
          </p:cNvPr>
          <p:cNvSpPr>
            <a:spLocks noGrp="1"/>
          </p:cNvSpPr>
          <p:nvPr>
            <p:ph type="title"/>
          </p:nvPr>
        </p:nvSpPr>
        <p:spPr/>
        <p:txBody>
          <a:bodyPr/>
          <a:lstStyle/>
          <a:p>
            <a:r>
              <a:rPr lang="en-US" dirty="0"/>
              <a:t>Measures</a:t>
            </a:r>
          </a:p>
        </p:txBody>
      </p:sp>
      <p:sp>
        <p:nvSpPr>
          <p:cNvPr id="3" name="Content Placeholder 2">
            <a:extLst>
              <a:ext uri="{FF2B5EF4-FFF2-40B4-BE49-F238E27FC236}">
                <a16:creationId xmlns:a16="http://schemas.microsoft.com/office/drawing/2014/main" id="{F70A259D-1004-7B43-86B3-691FC8D3BF95}"/>
              </a:ext>
            </a:extLst>
          </p:cNvPr>
          <p:cNvSpPr>
            <a:spLocks noGrp="1"/>
          </p:cNvSpPr>
          <p:nvPr>
            <p:ph sz="quarter" idx="13"/>
          </p:nvPr>
        </p:nvSpPr>
        <p:spPr>
          <a:xfrm>
            <a:off x="685330" y="1879204"/>
            <a:ext cx="7772870" cy="4338507"/>
          </a:xfrm>
        </p:spPr>
        <p:txBody>
          <a:bodyPr>
            <a:normAutofit/>
          </a:bodyPr>
          <a:lstStyle/>
          <a:p>
            <a:pPr marL="457200" indent="-457200">
              <a:buFont typeface="+mj-lt"/>
              <a:buAutoNum type="arabicPeriod"/>
            </a:pPr>
            <a:r>
              <a:rPr lang="en-US" sz="2200" dirty="0"/>
              <a:t>Musical experience</a:t>
            </a:r>
          </a:p>
          <a:p>
            <a:pPr lvl="1"/>
            <a:r>
              <a:rPr lang="en-US" sz="2000" dirty="0"/>
              <a:t>Age training began</a:t>
            </a:r>
          </a:p>
          <a:p>
            <a:pPr lvl="1"/>
            <a:r>
              <a:rPr lang="en-US" sz="2000" dirty="0"/>
              <a:t>When training began (eliminated if before age 1 or after age 18)</a:t>
            </a:r>
          </a:p>
          <a:p>
            <a:pPr lvl="1"/>
            <a:r>
              <a:rPr lang="en-US" sz="2000" dirty="0"/>
              <a:t>When it stopped</a:t>
            </a:r>
          </a:p>
          <a:p>
            <a:pPr lvl="1"/>
            <a:r>
              <a:rPr lang="en-US" sz="2000" dirty="0"/>
              <a:t>Hours of practice</a:t>
            </a:r>
          </a:p>
          <a:p>
            <a:r>
              <a:rPr lang="en-US" sz="2200" dirty="0"/>
              <a:t>Musical Aptitude</a:t>
            </a:r>
          </a:p>
          <a:p>
            <a:r>
              <a:rPr lang="en-US" sz="2200" dirty="0"/>
              <a:t>Musical Achievement</a:t>
            </a:r>
          </a:p>
          <a:p>
            <a:pPr lvl="1"/>
            <a:r>
              <a:rPr lang="en-US" sz="2000" dirty="0"/>
              <a:t>Different for professionals and twins</a:t>
            </a:r>
          </a:p>
        </p:txBody>
      </p:sp>
    </p:spTree>
    <p:extLst>
      <p:ext uri="{BB962C8B-B14F-4D97-AF65-F5344CB8AC3E}">
        <p14:creationId xmlns:p14="http://schemas.microsoft.com/office/powerpoint/2010/main" val="155647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D0-FAD4-6E48-8EFC-C9D7EDB31E3B}"/>
              </a:ext>
            </a:extLst>
          </p:cNvPr>
          <p:cNvSpPr>
            <a:spLocks noGrp="1"/>
          </p:cNvSpPr>
          <p:nvPr>
            <p:ph type="title"/>
          </p:nvPr>
        </p:nvSpPr>
        <p:spPr/>
        <p:txBody>
          <a:bodyPr/>
          <a:lstStyle/>
          <a:p>
            <a:r>
              <a:rPr lang="en-US" dirty="0"/>
              <a:t>Separating Genes and Environment</a:t>
            </a:r>
          </a:p>
        </p:txBody>
      </p:sp>
      <p:sp>
        <p:nvSpPr>
          <p:cNvPr id="3" name="Content Placeholder 2">
            <a:extLst>
              <a:ext uri="{FF2B5EF4-FFF2-40B4-BE49-F238E27FC236}">
                <a16:creationId xmlns:a16="http://schemas.microsoft.com/office/drawing/2014/main" id="{F70A259D-1004-7B43-86B3-691FC8D3BF95}"/>
              </a:ext>
            </a:extLst>
          </p:cNvPr>
          <p:cNvSpPr>
            <a:spLocks noGrp="1"/>
          </p:cNvSpPr>
          <p:nvPr>
            <p:ph sz="quarter" idx="13"/>
          </p:nvPr>
        </p:nvSpPr>
        <p:spPr>
          <a:xfrm>
            <a:off x="685330" y="2367093"/>
            <a:ext cx="7772870" cy="4338507"/>
          </a:xfrm>
        </p:spPr>
        <p:txBody>
          <a:bodyPr>
            <a:normAutofit fontScale="92500" lnSpcReduction="10000"/>
          </a:bodyPr>
          <a:lstStyle/>
          <a:p>
            <a:pPr marL="457200" indent="-457200">
              <a:buFont typeface="+mj-lt"/>
              <a:buAutoNum type="arabicPeriod"/>
            </a:pPr>
            <a:r>
              <a:rPr lang="en-US" sz="2200" dirty="0"/>
              <a:t>How did they do this?</a:t>
            </a:r>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r>
              <a:rPr lang="en-US" sz="2200" dirty="0"/>
              <a:t>How about that section on statistical analyses?  I’m glad these folks don’t write the instruction manuals for Ikea furniture?</a:t>
            </a:r>
          </a:p>
          <a:p>
            <a:pPr lvl="1"/>
            <a:r>
              <a:rPr lang="en-US" dirty="0"/>
              <a:t>Good news: we’re going to ignore a lot of it and focus on the stuff that I think will reinforce what we are trying to learn as multiple regression novices.</a:t>
            </a:r>
          </a:p>
          <a:p>
            <a:pPr marL="0" indent="0">
              <a:buNone/>
            </a:pPr>
            <a:endParaRPr lang="en-US" sz="2400" dirty="0"/>
          </a:p>
        </p:txBody>
      </p:sp>
      <p:pic>
        <p:nvPicPr>
          <p:cNvPr id="4098" name="Picture 2" descr="Definition and Examples of Word Salad">
            <a:extLst>
              <a:ext uri="{FF2B5EF4-FFF2-40B4-BE49-F238E27FC236}">
                <a16:creationId xmlns:a16="http://schemas.microsoft.com/office/drawing/2014/main" id="{5AF5BFF6-AC09-4921-F23C-5A7BF2DAC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74411"/>
            <a:ext cx="4876800" cy="324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5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Descriptive Statistics - Means</a:t>
            </a:r>
          </a:p>
        </p:txBody>
      </p:sp>
      <p:pic>
        <p:nvPicPr>
          <p:cNvPr id="5" name="Content Placeholder 4">
            <a:extLst>
              <a:ext uri="{FF2B5EF4-FFF2-40B4-BE49-F238E27FC236}">
                <a16:creationId xmlns:a16="http://schemas.microsoft.com/office/drawing/2014/main" id="{89D1324F-E627-A74B-ACA6-0384422AD01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18388" y="2366963"/>
            <a:ext cx="6907223" cy="3424237"/>
          </a:xfrm>
        </p:spPr>
      </p:pic>
      <p:sp>
        <p:nvSpPr>
          <p:cNvPr id="3" name="Frame 2">
            <a:extLst>
              <a:ext uri="{FF2B5EF4-FFF2-40B4-BE49-F238E27FC236}">
                <a16:creationId xmlns:a16="http://schemas.microsoft.com/office/drawing/2014/main" id="{04A43130-50FF-D885-2E28-25A88A9A9D11}"/>
              </a:ext>
            </a:extLst>
          </p:cNvPr>
          <p:cNvSpPr/>
          <p:nvPr/>
        </p:nvSpPr>
        <p:spPr>
          <a:xfrm>
            <a:off x="5867400" y="4648200"/>
            <a:ext cx="2158211" cy="990600"/>
          </a:xfrm>
          <a:prstGeom prst="fram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48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Descriptive Statistics - Correlations</a:t>
            </a:r>
          </a:p>
        </p:txBody>
      </p:sp>
      <p:pic>
        <p:nvPicPr>
          <p:cNvPr id="7" name="Content Placeholder 6">
            <a:extLst>
              <a:ext uri="{FF2B5EF4-FFF2-40B4-BE49-F238E27FC236}">
                <a16:creationId xmlns:a16="http://schemas.microsoft.com/office/drawing/2014/main" id="{41682561-68F4-964B-B057-BDC909594A4E}"/>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07829" y="2366963"/>
            <a:ext cx="4928341" cy="3424237"/>
          </a:xfrm>
        </p:spPr>
      </p:pic>
    </p:spTree>
    <p:extLst>
      <p:ext uri="{BB962C8B-B14F-4D97-AF65-F5344CB8AC3E}">
        <p14:creationId xmlns:p14="http://schemas.microsoft.com/office/powerpoint/2010/main" val="225187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C9E5-2B13-5CDE-7445-E66CA7B01441}"/>
              </a:ext>
            </a:extLst>
          </p:cNvPr>
          <p:cNvSpPr>
            <a:spLocks noGrp="1"/>
          </p:cNvSpPr>
          <p:nvPr>
            <p:ph type="title"/>
          </p:nvPr>
        </p:nvSpPr>
        <p:spPr>
          <a:xfrm>
            <a:off x="1428750" y="0"/>
            <a:ext cx="6400800" cy="1485900"/>
          </a:xfrm>
        </p:spPr>
        <p:txBody>
          <a:bodyPr/>
          <a:lstStyle/>
          <a:p>
            <a:r>
              <a:rPr lang="en-US" dirty="0"/>
              <a:t>Room Satisfaction Survey</a:t>
            </a:r>
          </a:p>
        </p:txBody>
      </p:sp>
      <p:pic>
        <p:nvPicPr>
          <p:cNvPr id="7" name="Picture 6">
            <a:extLst>
              <a:ext uri="{FF2B5EF4-FFF2-40B4-BE49-F238E27FC236}">
                <a16:creationId xmlns:a16="http://schemas.microsoft.com/office/drawing/2014/main" id="{B91CE7DD-CD1D-EAA2-915F-764AB5F3D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66" y="1447800"/>
            <a:ext cx="7526867" cy="3733800"/>
          </a:xfrm>
          <a:prstGeom prst="rect">
            <a:avLst/>
          </a:prstGeom>
        </p:spPr>
      </p:pic>
    </p:spTree>
    <p:extLst>
      <p:ext uri="{BB962C8B-B14F-4D97-AF65-F5344CB8AC3E}">
        <p14:creationId xmlns:p14="http://schemas.microsoft.com/office/powerpoint/2010/main" val="390466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Regression models - Experts</a:t>
            </a:r>
          </a:p>
        </p:txBody>
      </p:sp>
      <p:pic>
        <p:nvPicPr>
          <p:cNvPr id="6" name="Content Placeholder 5">
            <a:extLst>
              <a:ext uri="{FF2B5EF4-FFF2-40B4-BE49-F238E27FC236}">
                <a16:creationId xmlns:a16="http://schemas.microsoft.com/office/drawing/2014/main" id="{02414E6E-4A80-B24E-8360-5586EDF91489}"/>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1" y="1676401"/>
            <a:ext cx="8607160" cy="4724400"/>
          </a:xfrm>
        </p:spPr>
      </p:pic>
    </p:spTree>
    <p:extLst>
      <p:ext uri="{BB962C8B-B14F-4D97-AF65-F5344CB8AC3E}">
        <p14:creationId xmlns:p14="http://schemas.microsoft.com/office/powerpoint/2010/main" val="284409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Regression models - Twins</a:t>
            </a:r>
          </a:p>
        </p:txBody>
      </p:sp>
      <p:pic>
        <p:nvPicPr>
          <p:cNvPr id="6" name="Content Placeholder 5">
            <a:extLst>
              <a:ext uri="{FF2B5EF4-FFF2-40B4-BE49-F238E27FC236}">
                <a16:creationId xmlns:a16="http://schemas.microsoft.com/office/drawing/2014/main" id="{02414E6E-4A80-B24E-8360-5586EDF91489}"/>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1" y="1676401"/>
            <a:ext cx="8607160" cy="4724400"/>
          </a:xfrm>
        </p:spPr>
      </p:pic>
      <p:pic>
        <p:nvPicPr>
          <p:cNvPr id="3" name="Picture 2">
            <a:extLst>
              <a:ext uri="{FF2B5EF4-FFF2-40B4-BE49-F238E27FC236}">
                <a16:creationId xmlns:a16="http://schemas.microsoft.com/office/drawing/2014/main" id="{67F443E1-0F60-AEEA-5CB2-48E23327A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1" y="3132400"/>
            <a:ext cx="8607160" cy="3209061"/>
          </a:xfrm>
          <a:prstGeom prst="rect">
            <a:avLst/>
          </a:prstGeom>
        </p:spPr>
      </p:pic>
      <p:sp>
        <p:nvSpPr>
          <p:cNvPr id="5" name="Frame 4">
            <a:extLst>
              <a:ext uri="{FF2B5EF4-FFF2-40B4-BE49-F238E27FC236}">
                <a16:creationId xmlns:a16="http://schemas.microsoft.com/office/drawing/2014/main" id="{544046BF-5421-BA28-35C0-C92D93C7527A}"/>
              </a:ext>
            </a:extLst>
          </p:cNvPr>
          <p:cNvSpPr/>
          <p:nvPr/>
        </p:nvSpPr>
        <p:spPr>
          <a:xfrm>
            <a:off x="6248400" y="5655661"/>
            <a:ext cx="1371600" cy="685800"/>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102D86F5-DAA0-D448-B386-47E069902CC5}"/>
              </a:ext>
            </a:extLst>
          </p:cNvPr>
          <p:cNvSpPr/>
          <p:nvPr/>
        </p:nvSpPr>
        <p:spPr>
          <a:xfrm>
            <a:off x="6248400" y="4256602"/>
            <a:ext cx="1371600" cy="685800"/>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263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Collinearity problems</a:t>
            </a:r>
          </a:p>
        </p:txBody>
      </p:sp>
      <p:pic>
        <p:nvPicPr>
          <p:cNvPr id="10" name="Picture 9">
            <a:extLst>
              <a:ext uri="{FF2B5EF4-FFF2-40B4-BE49-F238E27FC236}">
                <a16:creationId xmlns:a16="http://schemas.microsoft.com/office/drawing/2014/main" id="{A52EF7D9-C29A-0149-BC72-FD9442B4B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209800"/>
            <a:ext cx="8445500" cy="2895600"/>
          </a:xfrm>
          <a:prstGeom prst="rect">
            <a:avLst/>
          </a:prstGeom>
        </p:spPr>
      </p:pic>
    </p:spTree>
    <p:extLst>
      <p:ext uri="{BB962C8B-B14F-4D97-AF65-F5344CB8AC3E}">
        <p14:creationId xmlns:p14="http://schemas.microsoft.com/office/powerpoint/2010/main" val="71847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Twin Modeling</a:t>
            </a:r>
          </a:p>
        </p:txBody>
      </p:sp>
      <p:pic>
        <p:nvPicPr>
          <p:cNvPr id="4" name="Picture 3">
            <a:extLst>
              <a:ext uri="{FF2B5EF4-FFF2-40B4-BE49-F238E27FC236}">
                <a16:creationId xmlns:a16="http://schemas.microsoft.com/office/drawing/2014/main" id="{55BE9C53-B3F1-2C46-83A5-E24D89473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95" y="1981200"/>
            <a:ext cx="8427205" cy="4099310"/>
          </a:xfrm>
          <a:prstGeom prst="rect">
            <a:avLst/>
          </a:prstGeom>
        </p:spPr>
      </p:pic>
      <p:pic>
        <p:nvPicPr>
          <p:cNvPr id="6" name="Picture 5">
            <a:extLst>
              <a:ext uri="{FF2B5EF4-FFF2-40B4-BE49-F238E27FC236}">
                <a16:creationId xmlns:a16="http://schemas.microsoft.com/office/drawing/2014/main" id="{9FF90882-D003-A94E-96A3-982F0D72C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0"/>
            <a:ext cx="6762915" cy="6858000"/>
          </a:xfrm>
          <a:prstGeom prst="rect">
            <a:avLst/>
          </a:prstGeom>
        </p:spPr>
      </p:pic>
    </p:spTree>
    <p:extLst>
      <p:ext uri="{BB962C8B-B14F-4D97-AF65-F5344CB8AC3E}">
        <p14:creationId xmlns:p14="http://schemas.microsoft.com/office/powerpoint/2010/main" val="24751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2D0-FAD4-6E48-8EFC-C9D7EDB31E3B}"/>
              </a:ext>
            </a:extLst>
          </p:cNvPr>
          <p:cNvSpPr>
            <a:spLocks noGrp="1"/>
          </p:cNvSpPr>
          <p:nvPr>
            <p:ph type="title"/>
          </p:nvPr>
        </p:nvSpPr>
        <p:spPr/>
        <p:txBody>
          <a:bodyPr/>
          <a:lstStyle/>
          <a:p>
            <a:r>
              <a:rPr lang="en-US" dirty="0"/>
              <a:t>ACE analyses</a:t>
            </a:r>
          </a:p>
        </p:txBody>
      </p:sp>
      <p:sp>
        <p:nvSpPr>
          <p:cNvPr id="3" name="Content Placeholder 2">
            <a:extLst>
              <a:ext uri="{FF2B5EF4-FFF2-40B4-BE49-F238E27FC236}">
                <a16:creationId xmlns:a16="http://schemas.microsoft.com/office/drawing/2014/main" id="{F70A259D-1004-7B43-86B3-691FC8D3BF95}"/>
              </a:ext>
            </a:extLst>
          </p:cNvPr>
          <p:cNvSpPr>
            <a:spLocks noGrp="1"/>
          </p:cNvSpPr>
          <p:nvPr>
            <p:ph sz="quarter" idx="13"/>
          </p:nvPr>
        </p:nvSpPr>
        <p:spPr>
          <a:xfrm>
            <a:off x="685330" y="2367093"/>
            <a:ext cx="7772870" cy="4338507"/>
          </a:xfrm>
        </p:spPr>
        <p:txBody>
          <a:bodyPr>
            <a:normAutofit/>
          </a:bodyPr>
          <a:lstStyle/>
          <a:p>
            <a:pPr marL="0" indent="0">
              <a:buNone/>
            </a:pPr>
            <a:r>
              <a:rPr lang="en-US" sz="2400" dirty="0"/>
              <a:t>A = Genetic</a:t>
            </a:r>
          </a:p>
          <a:p>
            <a:pPr marL="0" indent="0">
              <a:buNone/>
            </a:pPr>
            <a:r>
              <a:rPr lang="en-US" sz="2400" dirty="0"/>
              <a:t>C = Shared Environmental</a:t>
            </a:r>
          </a:p>
          <a:p>
            <a:pPr marL="0" indent="0">
              <a:buNone/>
            </a:pPr>
            <a:r>
              <a:rPr lang="en-US" sz="2400" dirty="0"/>
              <a:t>E = Non-shared environmental</a:t>
            </a:r>
          </a:p>
        </p:txBody>
      </p:sp>
    </p:spTree>
    <p:extLst>
      <p:ext uri="{BB962C8B-B14F-4D97-AF65-F5344CB8AC3E}">
        <p14:creationId xmlns:p14="http://schemas.microsoft.com/office/powerpoint/2010/main" val="345709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F434-4052-684C-99C4-9F82AF095766}"/>
              </a:ext>
            </a:extLst>
          </p:cNvPr>
          <p:cNvSpPr>
            <a:spLocks noGrp="1"/>
          </p:cNvSpPr>
          <p:nvPr>
            <p:ph type="title"/>
          </p:nvPr>
        </p:nvSpPr>
        <p:spPr/>
        <p:txBody>
          <a:bodyPr/>
          <a:lstStyle/>
          <a:p>
            <a:r>
              <a:rPr lang="en-US" dirty="0"/>
              <a:t>Genes and Environment Explained</a:t>
            </a:r>
          </a:p>
        </p:txBody>
      </p:sp>
      <p:pic>
        <p:nvPicPr>
          <p:cNvPr id="5" name="Content Placeholder 4">
            <a:extLst>
              <a:ext uri="{FF2B5EF4-FFF2-40B4-BE49-F238E27FC236}">
                <a16:creationId xmlns:a16="http://schemas.microsoft.com/office/drawing/2014/main" id="{8398328C-96C3-AB4A-AE30-5A00EF43E84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2079698"/>
            <a:ext cx="8538472" cy="4016301"/>
          </a:xfrm>
        </p:spPr>
      </p:pic>
    </p:spTree>
    <p:extLst>
      <p:ext uri="{BB962C8B-B14F-4D97-AF65-F5344CB8AC3E}">
        <p14:creationId xmlns:p14="http://schemas.microsoft.com/office/powerpoint/2010/main" val="47197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9A6-FD94-4E4B-ABC1-228DC3B03C7C}"/>
              </a:ext>
            </a:extLst>
          </p:cNvPr>
          <p:cNvSpPr>
            <a:spLocks noGrp="1"/>
          </p:cNvSpPr>
          <p:nvPr>
            <p:ph type="title"/>
          </p:nvPr>
        </p:nvSpPr>
        <p:spPr/>
        <p:txBody>
          <a:bodyPr/>
          <a:lstStyle/>
          <a:p>
            <a:r>
              <a:rPr lang="en-US" dirty="0"/>
              <a:t>ACE Analyses</a:t>
            </a:r>
          </a:p>
        </p:txBody>
      </p:sp>
      <p:pic>
        <p:nvPicPr>
          <p:cNvPr id="4" name="Picture 3">
            <a:extLst>
              <a:ext uri="{FF2B5EF4-FFF2-40B4-BE49-F238E27FC236}">
                <a16:creationId xmlns:a16="http://schemas.microsoft.com/office/drawing/2014/main" id="{6198EE25-52E7-D04F-918F-5D9C72724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96" y="1600200"/>
            <a:ext cx="8625770" cy="5138009"/>
          </a:xfrm>
          <a:prstGeom prst="rect">
            <a:avLst/>
          </a:prstGeom>
        </p:spPr>
      </p:pic>
    </p:spTree>
    <p:extLst>
      <p:ext uri="{BB962C8B-B14F-4D97-AF65-F5344CB8AC3E}">
        <p14:creationId xmlns:p14="http://schemas.microsoft.com/office/powerpoint/2010/main" val="419446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A9AA-E4EC-4943-8270-C328D1CA2D6F}"/>
              </a:ext>
            </a:extLst>
          </p:cNvPr>
          <p:cNvSpPr>
            <a:spLocks noGrp="1"/>
          </p:cNvSpPr>
          <p:nvPr>
            <p:ph type="title"/>
          </p:nvPr>
        </p:nvSpPr>
        <p:spPr>
          <a:xfrm>
            <a:off x="674444" y="30689"/>
            <a:ext cx="7773338" cy="1596177"/>
          </a:xfrm>
        </p:spPr>
        <p:txBody>
          <a:bodyPr/>
          <a:lstStyle/>
          <a:p>
            <a:r>
              <a:rPr lang="en-US" dirty="0"/>
              <a:t>What does it all mean?</a:t>
            </a:r>
          </a:p>
        </p:txBody>
      </p:sp>
      <p:sp>
        <p:nvSpPr>
          <p:cNvPr id="3" name="Content Placeholder 2">
            <a:extLst>
              <a:ext uri="{FF2B5EF4-FFF2-40B4-BE49-F238E27FC236}">
                <a16:creationId xmlns:a16="http://schemas.microsoft.com/office/drawing/2014/main" id="{763580A5-4F75-E54F-9494-C8A3A6F210B1}"/>
              </a:ext>
            </a:extLst>
          </p:cNvPr>
          <p:cNvSpPr>
            <a:spLocks noGrp="1"/>
          </p:cNvSpPr>
          <p:nvPr>
            <p:ph sz="quarter" idx="13"/>
          </p:nvPr>
        </p:nvSpPr>
        <p:spPr>
          <a:xfrm>
            <a:off x="674444" y="1524000"/>
            <a:ext cx="7772870" cy="3424107"/>
          </a:xfrm>
        </p:spPr>
        <p:txBody>
          <a:bodyPr>
            <a:normAutofit/>
          </a:bodyPr>
          <a:lstStyle/>
          <a:p>
            <a:pPr marL="457200" indent="-457200">
              <a:buFont typeface="+mj-lt"/>
              <a:buAutoNum type="arabicPeriod"/>
            </a:pPr>
            <a:r>
              <a:rPr lang="en-US" sz="2800" dirty="0"/>
              <a:t>Does Age of Onset predict Musical aptitude independent of practice?</a:t>
            </a:r>
          </a:p>
          <a:p>
            <a:pPr marL="457200" indent="-457200">
              <a:buFont typeface="+mj-lt"/>
              <a:buAutoNum type="arabicPeriod"/>
            </a:pPr>
            <a:r>
              <a:rPr lang="en-US" sz="2800" dirty="0"/>
              <a:t>Does age of onset predict musical achievement independent of practice?</a:t>
            </a:r>
          </a:p>
          <a:p>
            <a:pPr marL="457200" indent="-457200">
              <a:buFont typeface="+mj-lt"/>
              <a:buAutoNum type="arabicPeriod"/>
            </a:pPr>
            <a:r>
              <a:rPr lang="en-US" sz="2800" dirty="0"/>
              <a:t>What roles do genes and the environment play in these relationships?</a:t>
            </a:r>
          </a:p>
        </p:txBody>
      </p:sp>
    </p:spTree>
    <p:extLst>
      <p:ext uri="{BB962C8B-B14F-4D97-AF65-F5344CB8AC3E}">
        <p14:creationId xmlns:p14="http://schemas.microsoft.com/office/powerpoint/2010/main" val="49156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0568"/>
            <a:ext cx="5410200" cy="487362"/>
          </a:xfrm>
        </p:spPr>
        <p:txBody>
          <a:bodyPr>
            <a:normAutofit fontScale="90000"/>
          </a:bodyPr>
          <a:lstStyle/>
          <a:p>
            <a:r>
              <a:rPr lang="en-US" dirty="0"/>
              <a:t>What is model building?</a:t>
            </a:r>
          </a:p>
        </p:txBody>
      </p:sp>
      <p:sp>
        <p:nvSpPr>
          <p:cNvPr id="3" name="TextBox 2">
            <a:extLst>
              <a:ext uri="{FF2B5EF4-FFF2-40B4-BE49-F238E27FC236}">
                <a16:creationId xmlns:a16="http://schemas.microsoft.com/office/drawing/2014/main" id="{284F2135-3A90-73B3-C93D-6A39B0DE4623}"/>
              </a:ext>
            </a:extLst>
          </p:cNvPr>
          <p:cNvSpPr txBox="1"/>
          <p:nvPr/>
        </p:nvSpPr>
        <p:spPr>
          <a:xfrm>
            <a:off x="1752600" y="990600"/>
            <a:ext cx="6096000" cy="4524315"/>
          </a:xfrm>
          <a:prstGeom prst="rect">
            <a:avLst/>
          </a:prstGeom>
          <a:noFill/>
        </p:spPr>
        <p:txBody>
          <a:bodyPr wrap="square" rtlCol="0">
            <a:spAutoFit/>
          </a:bodyPr>
          <a:lstStyle/>
          <a:p>
            <a:r>
              <a:rPr lang="en-US" sz="2400" dirty="0"/>
              <a:t>Model building is a technique used to try to find the </a:t>
            </a:r>
            <a:r>
              <a:rPr lang="en-US" sz="2400" b="1" dirty="0">
                <a:solidFill>
                  <a:srgbClr val="7030A0"/>
                </a:solidFill>
              </a:rPr>
              <a:t>BEST</a:t>
            </a:r>
            <a:r>
              <a:rPr lang="en-US" sz="2400" dirty="0"/>
              <a:t> regression model, i.e., the best set of predictors.</a:t>
            </a:r>
          </a:p>
          <a:p>
            <a:endParaRPr lang="en-US" sz="2400" dirty="0"/>
          </a:p>
          <a:p>
            <a:r>
              <a:rPr lang="en-US" sz="2400" dirty="0"/>
              <a:t>How do we define the </a:t>
            </a:r>
            <a:r>
              <a:rPr lang="en-US" sz="2400" b="1" dirty="0">
                <a:solidFill>
                  <a:srgbClr val="7030A0"/>
                </a:solidFill>
              </a:rPr>
              <a:t>BEST</a:t>
            </a:r>
            <a:r>
              <a:rPr lang="en-US" sz="2400" dirty="0"/>
              <a:t> model?</a:t>
            </a:r>
          </a:p>
          <a:p>
            <a:endParaRPr lang="en-US" sz="2400" dirty="0"/>
          </a:p>
          <a:p>
            <a:r>
              <a:rPr lang="en-US" sz="2400" dirty="0"/>
              <a:t>Pretty simple in simple regression</a:t>
            </a:r>
          </a:p>
          <a:p>
            <a:pPr marL="800100" lvl="1" indent="-342900">
              <a:buFont typeface="Arial" panose="020B0604020202020204" pitchFamily="34" charset="0"/>
              <a:buChar char="•"/>
            </a:pPr>
            <a:r>
              <a:rPr lang="en-US" sz="2400" b="1" dirty="0">
                <a:solidFill>
                  <a:srgbClr val="7030A0"/>
                </a:solidFill>
              </a:rPr>
              <a:t>Unbiased</a:t>
            </a:r>
            <a:r>
              <a:rPr lang="en-US" sz="2400" dirty="0"/>
              <a:t> (what does that mean?)</a:t>
            </a:r>
          </a:p>
          <a:p>
            <a:pPr marL="800100" lvl="1" indent="-342900">
              <a:buFont typeface="Arial" panose="020B0604020202020204" pitchFamily="34" charset="0"/>
              <a:buChar char="•"/>
            </a:pPr>
            <a:r>
              <a:rPr lang="en-US" sz="2400" b="1" dirty="0">
                <a:solidFill>
                  <a:srgbClr val="7030A0"/>
                </a:solidFill>
              </a:rPr>
              <a:t>Minimum error</a:t>
            </a:r>
            <a:r>
              <a:rPr lang="en-US" sz="2400" dirty="0">
                <a:solidFill>
                  <a:schemeClr val="accent6">
                    <a:lumMod val="75000"/>
                  </a:schemeClr>
                </a:solidFill>
              </a:rPr>
              <a:t> </a:t>
            </a:r>
            <a:r>
              <a:rPr lang="en-US" sz="2400" dirty="0"/>
              <a:t>(what does that mean?)</a:t>
            </a:r>
          </a:p>
          <a:p>
            <a:endParaRPr lang="en-US" sz="2400" dirty="0"/>
          </a:p>
          <a:p>
            <a:r>
              <a:rPr lang="en-US" sz="2400" b="1" dirty="0">
                <a:solidFill>
                  <a:srgbClr val="7030A0"/>
                </a:solidFill>
              </a:rPr>
              <a:t>MUUUUUUUCH</a:t>
            </a:r>
            <a:r>
              <a:rPr lang="en-US" sz="2400" dirty="0"/>
              <a:t> more ambiguous with with multiple regression</a:t>
            </a:r>
          </a:p>
        </p:txBody>
      </p:sp>
    </p:spTree>
    <p:extLst>
      <p:ext uri="{BB962C8B-B14F-4D97-AF65-F5344CB8AC3E}">
        <p14:creationId xmlns:p14="http://schemas.microsoft.com/office/powerpoint/2010/main" val="7084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0568"/>
            <a:ext cx="5410200" cy="487362"/>
          </a:xfrm>
        </p:spPr>
        <p:txBody>
          <a:bodyPr>
            <a:normAutofit fontScale="90000"/>
          </a:bodyPr>
          <a:lstStyle/>
          <a:p>
            <a:r>
              <a:rPr lang="en-US" dirty="0"/>
              <a:t>What is model building?</a:t>
            </a:r>
          </a:p>
        </p:txBody>
      </p:sp>
      <p:sp>
        <p:nvSpPr>
          <p:cNvPr id="3" name="TextBox 2">
            <a:extLst>
              <a:ext uri="{FF2B5EF4-FFF2-40B4-BE49-F238E27FC236}">
                <a16:creationId xmlns:a16="http://schemas.microsoft.com/office/drawing/2014/main" id="{284F2135-3A90-73B3-C93D-6A39B0DE4623}"/>
              </a:ext>
            </a:extLst>
          </p:cNvPr>
          <p:cNvSpPr txBox="1"/>
          <p:nvPr/>
        </p:nvSpPr>
        <p:spPr>
          <a:xfrm>
            <a:off x="609600" y="990600"/>
            <a:ext cx="7696200" cy="5262979"/>
          </a:xfrm>
          <a:prstGeom prst="rect">
            <a:avLst/>
          </a:prstGeom>
          <a:noFill/>
        </p:spPr>
        <p:txBody>
          <a:bodyPr wrap="square" rtlCol="0">
            <a:spAutoFit/>
          </a:bodyPr>
          <a:lstStyle/>
          <a:p>
            <a:r>
              <a:rPr lang="en-US" sz="2400" dirty="0">
                <a:solidFill>
                  <a:srgbClr val="7030A0"/>
                </a:solidFill>
              </a:rPr>
              <a:t>Admission office</a:t>
            </a:r>
            <a:r>
              <a:rPr lang="en-US" sz="2400" dirty="0"/>
              <a:t> faces two difficult decision every year</a:t>
            </a:r>
          </a:p>
          <a:p>
            <a:endParaRPr lang="en-US" sz="2400" dirty="0"/>
          </a:p>
          <a:p>
            <a:pPr marL="342900" indent="-342900">
              <a:buFont typeface="+mj-lt"/>
              <a:buAutoNum type="arabicPeriod"/>
            </a:pPr>
            <a:r>
              <a:rPr lang="en-US" sz="2400" dirty="0"/>
              <a:t>Who do they admit from the cornucopia of uber-talented applicants that will produce the most vibrant, warm, and loving community on campus?</a:t>
            </a:r>
          </a:p>
          <a:p>
            <a:pPr marL="342900" indent="-342900">
              <a:buFont typeface="+mj-lt"/>
              <a:buAutoNum type="arabicPeriod"/>
            </a:pPr>
            <a:endParaRPr lang="en-US" sz="2400" dirty="0"/>
          </a:p>
          <a:p>
            <a:pPr marL="342900" indent="-342900">
              <a:buFont typeface="+mj-lt"/>
              <a:buAutoNum type="arabicPeriod"/>
            </a:pPr>
            <a:r>
              <a:rPr lang="en-US" sz="2400" dirty="0"/>
              <a:t>How do they do that?  They scan applications consisting of:</a:t>
            </a:r>
          </a:p>
          <a:p>
            <a:pPr marL="800100" lvl="1" indent="-342900">
              <a:buFont typeface="Arial" panose="020B0604020202020204" pitchFamily="34" charset="0"/>
              <a:buChar char="•"/>
            </a:pPr>
            <a:r>
              <a:rPr lang="en-US" sz="2400" dirty="0"/>
              <a:t>High school record</a:t>
            </a:r>
          </a:p>
          <a:p>
            <a:pPr marL="800100" lvl="1" indent="-342900">
              <a:buFont typeface="Arial" panose="020B0604020202020204" pitchFamily="34" charset="0"/>
              <a:buChar char="•"/>
            </a:pPr>
            <a:r>
              <a:rPr lang="en-US" sz="2400" dirty="0"/>
              <a:t>Test scores</a:t>
            </a:r>
          </a:p>
          <a:p>
            <a:pPr marL="800100" lvl="1" indent="-342900">
              <a:buFont typeface="Arial" panose="020B0604020202020204" pitchFamily="34" charset="0"/>
              <a:buChar char="•"/>
            </a:pPr>
            <a:r>
              <a:rPr lang="en-US" sz="2400" dirty="0"/>
              <a:t>Essays</a:t>
            </a:r>
          </a:p>
          <a:p>
            <a:pPr marL="800100" lvl="1" indent="-342900">
              <a:buFont typeface="Arial" panose="020B0604020202020204" pitchFamily="34" charset="0"/>
              <a:buChar char="•"/>
            </a:pPr>
            <a:r>
              <a:rPr lang="en-US" sz="2400" dirty="0"/>
              <a:t>Letters of rec</a:t>
            </a:r>
          </a:p>
          <a:p>
            <a:pPr marL="800100" lvl="1" indent="-342900">
              <a:buFont typeface="Arial" panose="020B0604020202020204" pitchFamily="34" charset="0"/>
              <a:buChar char="•"/>
            </a:pPr>
            <a:r>
              <a:rPr lang="en-US" sz="2400" dirty="0"/>
              <a:t>Extracurriculars</a:t>
            </a:r>
          </a:p>
          <a:p>
            <a:pPr marL="342900" indent="-342900">
              <a:buFont typeface="+mj-lt"/>
              <a:buAutoNum type="arabicPeriod"/>
            </a:pPr>
            <a:r>
              <a:rPr lang="en-US" sz="2400" dirty="0"/>
              <a:t>Easy-Peasy, right?  Just pick the best?</a:t>
            </a:r>
          </a:p>
        </p:txBody>
      </p:sp>
    </p:spTree>
    <p:extLst>
      <p:ext uri="{BB962C8B-B14F-4D97-AF65-F5344CB8AC3E}">
        <p14:creationId xmlns:p14="http://schemas.microsoft.com/office/powerpoint/2010/main" val="236069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0568"/>
            <a:ext cx="5410200" cy="487362"/>
          </a:xfrm>
        </p:spPr>
        <p:txBody>
          <a:bodyPr>
            <a:normAutofit fontScale="90000"/>
          </a:bodyPr>
          <a:lstStyle/>
          <a:p>
            <a:r>
              <a:rPr lang="en-US" dirty="0"/>
              <a:t>What is model building?</a:t>
            </a:r>
          </a:p>
        </p:txBody>
      </p:sp>
      <p:sp>
        <p:nvSpPr>
          <p:cNvPr id="3" name="TextBox 2">
            <a:extLst>
              <a:ext uri="{FF2B5EF4-FFF2-40B4-BE49-F238E27FC236}">
                <a16:creationId xmlns:a16="http://schemas.microsoft.com/office/drawing/2014/main" id="{284F2135-3A90-73B3-C93D-6A39B0DE4623}"/>
              </a:ext>
            </a:extLst>
          </p:cNvPr>
          <p:cNvSpPr txBox="1"/>
          <p:nvPr/>
        </p:nvSpPr>
        <p:spPr>
          <a:xfrm>
            <a:off x="723900" y="1447800"/>
            <a:ext cx="7696200" cy="4955203"/>
          </a:xfrm>
          <a:prstGeom prst="rect">
            <a:avLst/>
          </a:prstGeom>
          <a:noFill/>
        </p:spPr>
        <p:txBody>
          <a:bodyPr wrap="square" rtlCol="0">
            <a:spAutoFit/>
          </a:bodyPr>
          <a:lstStyle/>
          <a:p>
            <a:r>
              <a:rPr lang="en-US" sz="2400" dirty="0"/>
              <a:t>Who is the best???</a:t>
            </a:r>
          </a:p>
          <a:p>
            <a:endParaRPr lang="en-US" sz="24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400" dirty="0"/>
              <a:t>Regression/model building provides a method for weighing different attributes even if/especially when those attributes are not directly comparable.  </a:t>
            </a:r>
          </a:p>
        </p:txBody>
      </p:sp>
      <p:graphicFrame>
        <p:nvGraphicFramePr>
          <p:cNvPr id="4" name="Table 4">
            <a:extLst>
              <a:ext uri="{FF2B5EF4-FFF2-40B4-BE49-F238E27FC236}">
                <a16:creationId xmlns:a16="http://schemas.microsoft.com/office/drawing/2014/main" id="{D9B198B9-6C9D-1126-6F37-F207A821B694}"/>
              </a:ext>
            </a:extLst>
          </p:cNvPr>
          <p:cNvGraphicFramePr>
            <a:graphicFrameLocks noGrp="1"/>
          </p:cNvGraphicFramePr>
          <p:nvPr>
            <p:extLst>
              <p:ext uri="{D42A27DB-BD31-4B8C-83A1-F6EECF244321}">
                <p14:modId xmlns:p14="http://schemas.microsoft.com/office/powerpoint/2010/main" val="3884648280"/>
              </p:ext>
            </p:extLst>
          </p:nvPr>
        </p:nvGraphicFramePr>
        <p:xfrm>
          <a:off x="342900" y="1981200"/>
          <a:ext cx="8534400" cy="2743200"/>
        </p:xfrm>
        <a:graphic>
          <a:graphicData uri="http://schemas.openxmlformats.org/drawingml/2006/table">
            <a:tbl>
              <a:tblPr firstRow="1" firstCol="1" bandRow="1">
                <a:tableStyleId>{5C22544A-7EE6-4342-B048-85BDC9FD1C3A}</a:tableStyleId>
              </a:tblPr>
              <a:tblGrid>
                <a:gridCol w="2590800">
                  <a:extLst>
                    <a:ext uri="{9D8B030D-6E8A-4147-A177-3AD203B41FA5}">
                      <a16:colId xmlns:a16="http://schemas.microsoft.com/office/drawing/2014/main" val="132191149"/>
                    </a:ext>
                  </a:extLst>
                </a:gridCol>
                <a:gridCol w="1905000">
                  <a:extLst>
                    <a:ext uri="{9D8B030D-6E8A-4147-A177-3AD203B41FA5}">
                      <a16:colId xmlns:a16="http://schemas.microsoft.com/office/drawing/2014/main" val="3992221381"/>
                    </a:ext>
                  </a:extLst>
                </a:gridCol>
                <a:gridCol w="1981200">
                  <a:extLst>
                    <a:ext uri="{9D8B030D-6E8A-4147-A177-3AD203B41FA5}">
                      <a16:colId xmlns:a16="http://schemas.microsoft.com/office/drawing/2014/main" val="328459837"/>
                    </a:ext>
                  </a:extLst>
                </a:gridCol>
                <a:gridCol w="2057400">
                  <a:extLst>
                    <a:ext uri="{9D8B030D-6E8A-4147-A177-3AD203B41FA5}">
                      <a16:colId xmlns:a16="http://schemas.microsoft.com/office/drawing/2014/main" val="1353143782"/>
                    </a:ext>
                  </a:extLst>
                </a:gridCol>
              </a:tblGrid>
              <a:tr h="370840">
                <a:tc>
                  <a:txBody>
                    <a:bodyPr/>
                    <a:lstStyle/>
                    <a:p>
                      <a:endParaRPr lang="en-US" sz="2400" dirty="0"/>
                    </a:p>
                  </a:txBody>
                  <a:tcPr/>
                </a:tc>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extLst>
                  <a:ext uri="{0D108BD9-81ED-4DB2-BD59-A6C34878D82A}">
                    <a16:rowId xmlns:a16="http://schemas.microsoft.com/office/drawing/2014/main" val="1797257462"/>
                  </a:ext>
                </a:extLst>
              </a:tr>
              <a:tr h="370840">
                <a:tc>
                  <a:txBody>
                    <a:bodyPr/>
                    <a:lstStyle/>
                    <a:p>
                      <a:r>
                        <a:rPr lang="en-US" sz="2400" dirty="0"/>
                        <a:t>HS record</a:t>
                      </a:r>
                    </a:p>
                  </a:txBody>
                  <a:tcPr/>
                </a:tc>
                <a:tc>
                  <a:txBody>
                    <a:bodyPr/>
                    <a:lstStyle/>
                    <a:p>
                      <a:pPr algn="ctr"/>
                      <a:r>
                        <a:rPr lang="en-US" sz="2400" dirty="0"/>
                        <a:t>High</a:t>
                      </a:r>
                    </a:p>
                  </a:txBody>
                  <a:tcPr/>
                </a:tc>
                <a:tc>
                  <a:txBody>
                    <a:bodyPr/>
                    <a:lstStyle/>
                    <a:p>
                      <a:pPr algn="ctr"/>
                      <a:r>
                        <a:rPr lang="en-US" sz="2400" dirty="0"/>
                        <a:t>Low</a:t>
                      </a:r>
                    </a:p>
                  </a:txBody>
                  <a:tcPr/>
                </a:tc>
                <a:tc>
                  <a:txBody>
                    <a:bodyPr/>
                    <a:lstStyle/>
                    <a:p>
                      <a:pPr algn="ctr"/>
                      <a:r>
                        <a:rPr lang="en-US" sz="2400" dirty="0"/>
                        <a:t>Poor</a:t>
                      </a:r>
                    </a:p>
                  </a:txBody>
                  <a:tcPr/>
                </a:tc>
                <a:extLst>
                  <a:ext uri="{0D108BD9-81ED-4DB2-BD59-A6C34878D82A}">
                    <a16:rowId xmlns:a16="http://schemas.microsoft.com/office/drawing/2014/main" val="2423401887"/>
                  </a:ext>
                </a:extLst>
              </a:tr>
              <a:tr h="370840">
                <a:tc>
                  <a:txBody>
                    <a:bodyPr/>
                    <a:lstStyle/>
                    <a:p>
                      <a:r>
                        <a:rPr lang="en-US" sz="2400" dirty="0"/>
                        <a:t>Test Scores</a:t>
                      </a:r>
                    </a:p>
                  </a:txBody>
                  <a:tcPr/>
                </a:tc>
                <a:tc>
                  <a:txBody>
                    <a:bodyPr/>
                    <a:lstStyle/>
                    <a:p>
                      <a:pPr algn="ctr"/>
                      <a:r>
                        <a:rPr lang="en-US" sz="2400" dirty="0"/>
                        <a:t>Low</a:t>
                      </a:r>
                    </a:p>
                  </a:txBody>
                  <a:tcPr/>
                </a:tc>
                <a:tc>
                  <a:txBody>
                    <a:bodyPr/>
                    <a:lstStyle/>
                    <a:p>
                      <a:pPr algn="ctr"/>
                      <a:r>
                        <a:rPr lang="en-US" sz="2400" dirty="0"/>
                        <a:t>High</a:t>
                      </a:r>
                    </a:p>
                  </a:txBody>
                  <a:tcPr/>
                </a:tc>
                <a:tc>
                  <a:txBody>
                    <a:bodyPr/>
                    <a:lstStyle/>
                    <a:p>
                      <a:pPr algn="ctr"/>
                      <a:r>
                        <a:rPr lang="en-US" sz="2400" dirty="0"/>
                        <a:t>Medium</a:t>
                      </a:r>
                    </a:p>
                  </a:txBody>
                  <a:tcPr/>
                </a:tc>
                <a:extLst>
                  <a:ext uri="{0D108BD9-81ED-4DB2-BD59-A6C34878D82A}">
                    <a16:rowId xmlns:a16="http://schemas.microsoft.com/office/drawing/2014/main" val="2065714816"/>
                  </a:ext>
                </a:extLst>
              </a:tr>
              <a:tr h="370840">
                <a:tc>
                  <a:txBody>
                    <a:bodyPr/>
                    <a:lstStyle/>
                    <a:p>
                      <a:r>
                        <a:rPr lang="en-US" sz="2400" dirty="0"/>
                        <a:t>Essays</a:t>
                      </a:r>
                    </a:p>
                  </a:txBody>
                  <a:tcPr/>
                </a:tc>
                <a:tc>
                  <a:txBody>
                    <a:bodyPr/>
                    <a:lstStyle/>
                    <a:p>
                      <a:pPr algn="ctr"/>
                      <a:r>
                        <a:rPr lang="en-US" sz="2400" dirty="0"/>
                        <a:t>Medium</a:t>
                      </a:r>
                    </a:p>
                  </a:txBody>
                  <a:tcPr/>
                </a:tc>
                <a:tc>
                  <a:txBody>
                    <a:bodyPr/>
                    <a:lstStyle/>
                    <a:p>
                      <a:pPr algn="ctr"/>
                      <a:r>
                        <a:rPr lang="en-US" sz="2400" dirty="0"/>
                        <a:t>Medium</a:t>
                      </a:r>
                    </a:p>
                  </a:txBody>
                  <a:tcPr/>
                </a:tc>
                <a:tc>
                  <a:txBody>
                    <a:bodyPr/>
                    <a:lstStyle/>
                    <a:p>
                      <a:pPr algn="ctr"/>
                      <a:r>
                        <a:rPr lang="en-US" sz="2400" dirty="0"/>
                        <a:t>OTC</a:t>
                      </a:r>
                    </a:p>
                  </a:txBody>
                  <a:tcPr/>
                </a:tc>
                <a:extLst>
                  <a:ext uri="{0D108BD9-81ED-4DB2-BD59-A6C34878D82A}">
                    <a16:rowId xmlns:a16="http://schemas.microsoft.com/office/drawing/2014/main" val="2810257256"/>
                  </a:ext>
                </a:extLst>
              </a:tr>
              <a:tr h="370840">
                <a:tc>
                  <a:txBody>
                    <a:bodyPr/>
                    <a:lstStyle/>
                    <a:p>
                      <a:r>
                        <a:rPr lang="en-US" sz="2400" dirty="0"/>
                        <a:t>Letters or rec</a:t>
                      </a:r>
                    </a:p>
                  </a:txBody>
                  <a:tcPr/>
                </a:tc>
                <a:tc>
                  <a:txBody>
                    <a:bodyPr/>
                    <a:lstStyle/>
                    <a:p>
                      <a:pPr algn="ctr"/>
                      <a:r>
                        <a:rPr lang="en-US" sz="2400" dirty="0"/>
                        <a:t>High</a:t>
                      </a:r>
                    </a:p>
                  </a:txBody>
                  <a:tcPr/>
                </a:tc>
                <a:tc>
                  <a:txBody>
                    <a:bodyPr/>
                    <a:lstStyle/>
                    <a:p>
                      <a:pPr algn="ctr"/>
                      <a:r>
                        <a:rPr lang="en-US" sz="2400" dirty="0"/>
                        <a:t>High</a:t>
                      </a:r>
                    </a:p>
                  </a:txBody>
                  <a:tcPr/>
                </a:tc>
                <a:tc>
                  <a:txBody>
                    <a:bodyPr/>
                    <a:lstStyle/>
                    <a:p>
                      <a:pPr algn="ctr"/>
                      <a:r>
                        <a:rPr lang="en-US" sz="2400" dirty="0"/>
                        <a:t>Medium</a:t>
                      </a:r>
                    </a:p>
                  </a:txBody>
                  <a:tcPr/>
                </a:tc>
                <a:extLst>
                  <a:ext uri="{0D108BD9-81ED-4DB2-BD59-A6C34878D82A}">
                    <a16:rowId xmlns:a16="http://schemas.microsoft.com/office/drawing/2014/main" val="2592547227"/>
                  </a:ext>
                </a:extLst>
              </a:tr>
              <a:tr h="370840">
                <a:tc>
                  <a:txBody>
                    <a:bodyPr/>
                    <a:lstStyle/>
                    <a:p>
                      <a:r>
                        <a:rPr lang="en-US" sz="2400" dirty="0"/>
                        <a:t>Extracurriculars</a:t>
                      </a:r>
                    </a:p>
                  </a:txBody>
                  <a:tcPr/>
                </a:tc>
                <a:tc>
                  <a:txBody>
                    <a:bodyPr/>
                    <a:lstStyle/>
                    <a:p>
                      <a:pPr algn="ctr"/>
                      <a:r>
                        <a:rPr lang="en-US" sz="2400" dirty="0"/>
                        <a:t>OTC</a:t>
                      </a:r>
                    </a:p>
                  </a:txBody>
                  <a:tcPr/>
                </a:tc>
                <a:tc>
                  <a:txBody>
                    <a:bodyPr/>
                    <a:lstStyle/>
                    <a:p>
                      <a:pPr algn="ctr"/>
                      <a:r>
                        <a:rPr lang="en-US" sz="2400" dirty="0"/>
                        <a:t>Low</a:t>
                      </a:r>
                    </a:p>
                  </a:txBody>
                  <a:tcPr/>
                </a:tc>
                <a:tc>
                  <a:txBody>
                    <a:bodyPr/>
                    <a:lstStyle/>
                    <a:p>
                      <a:pPr algn="ctr"/>
                      <a:r>
                        <a:rPr lang="en-US" sz="2400" dirty="0"/>
                        <a:t>Low</a:t>
                      </a:r>
                    </a:p>
                  </a:txBody>
                  <a:tcPr/>
                </a:tc>
                <a:extLst>
                  <a:ext uri="{0D108BD9-81ED-4DB2-BD59-A6C34878D82A}">
                    <a16:rowId xmlns:a16="http://schemas.microsoft.com/office/drawing/2014/main" val="570792988"/>
                  </a:ext>
                </a:extLst>
              </a:tr>
            </a:tbl>
          </a:graphicData>
        </a:graphic>
      </p:graphicFrame>
    </p:spTree>
    <p:extLst>
      <p:ext uri="{BB962C8B-B14F-4D97-AF65-F5344CB8AC3E}">
        <p14:creationId xmlns:p14="http://schemas.microsoft.com/office/powerpoint/2010/main" val="281212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0B88F715-415C-A6BE-BA0E-A1782BE9A648}"/>
              </a:ext>
            </a:extLst>
          </p:cNvPr>
          <p:cNvSpPr txBox="1"/>
          <p:nvPr/>
        </p:nvSpPr>
        <p:spPr>
          <a:xfrm>
            <a:off x="521704" y="1487001"/>
            <a:ext cx="8382000" cy="5262979"/>
          </a:xfrm>
          <a:prstGeom prst="rect">
            <a:avLst/>
          </a:prstGeom>
          <a:noFill/>
        </p:spPr>
        <p:txBody>
          <a:bodyPr wrap="square">
            <a:spAutoFit/>
          </a:bodyPr>
          <a:lstStyle/>
          <a:p>
            <a:r>
              <a:rPr lang="en-US" sz="2400" dirty="0"/>
              <a:t>Briefly, the Second problem is trying to figure out who is actually going to accept and who is going to reject our admission offers?</a:t>
            </a:r>
          </a:p>
          <a:p>
            <a:endParaRPr lang="en-US" sz="2400" dirty="0"/>
          </a:p>
          <a:p>
            <a:r>
              <a:rPr lang="en-US" sz="2400" dirty="0"/>
              <a:t>What happens if too many students decide to matriculate?  What happens if too few students decide to matriculate?</a:t>
            </a:r>
          </a:p>
          <a:p>
            <a:endParaRPr lang="en-US" dirty="0"/>
          </a:p>
          <a:p>
            <a:endParaRPr lang="en-US" dirty="0"/>
          </a:p>
          <a:p>
            <a:r>
              <a:rPr lang="en-US" sz="2400" dirty="0"/>
              <a:t>No one will confirm that we use these tools, but I am confident that we do.  Are they effective?</a:t>
            </a:r>
          </a:p>
          <a:p>
            <a:pPr marL="914400" lvl="1" indent="-457200">
              <a:buFont typeface="+mj-lt"/>
              <a:buAutoNum type="arabicPeriod"/>
            </a:pPr>
            <a:r>
              <a:rPr lang="en-US" sz="2400" dirty="0"/>
              <a:t>Do we get the BEST possible classes?</a:t>
            </a:r>
          </a:p>
          <a:p>
            <a:pPr marL="914400" lvl="1" indent="-457200">
              <a:buFont typeface="+mj-lt"/>
              <a:buAutoNum type="arabicPeriod"/>
            </a:pPr>
            <a:r>
              <a:rPr lang="en-US" sz="2400" dirty="0"/>
              <a:t>Do we frequently over/under enroll? </a:t>
            </a:r>
          </a:p>
          <a:p>
            <a:endParaRPr lang="en-US" sz="2400" dirty="0"/>
          </a:p>
          <a:p>
            <a:endParaRPr lang="en-US" dirty="0"/>
          </a:p>
          <a:p>
            <a:endParaRPr lang="en-US" dirty="0"/>
          </a:p>
        </p:txBody>
      </p:sp>
      <p:sp>
        <p:nvSpPr>
          <p:cNvPr id="2" name="Title 1"/>
          <p:cNvSpPr>
            <a:spLocks noGrp="1"/>
          </p:cNvSpPr>
          <p:nvPr>
            <p:ph type="title"/>
          </p:nvPr>
        </p:nvSpPr>
        <p:spPr>
          <a:xfrm>
            <a:off x="2362200" y="120568"/>
            <a:ext cx="5410200" cy="487362"/>
          </a:xfrm>
        </p:spPr>
        <p:txBody>
          <a:bodyPr>
            <a:normAutofit fontScale="90000"/>
          </a:bodyPr>
          <a:lstStyle/>
          <a:p>
            <a:r>
              <a:rPr lang="en-US" dirty="0"/>
              <a:t>What is model building?</a:t>
            </a:r>
          </a:p>
        </p:txBody>
      </p:sp>
      <p:pic>
        <p:nvPicPr>
          <p:cNvPr id="2050" name="Picture 2" descr="Tick icon accept approve sign design 10151485 PNG">
            <a:extLst>
              <a:ext uri="{FF2B5EF4-FFF2-40B4-BE49-F238E27FC236}">
                <a16:creationId xmlns:a16="http://schemas.microsoft.com/office/drawing/2014/main" id="{DEC8AC22-D180-C0ED-72C0-3A29C906D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ick icon accept approve sign design 10151485 PNG">
            <a:extLst>
              <a:ext uri="{FF2B5EF4-FFF2-40B4-BE49-F238E27FC236}">
                <a16:creationId xmlns:a16="http://schemas.microsoft.com/office/drawing/2014/main" id="{2AC071A1-4DEF-99FC-5729-51D47A18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578" y="638175"/>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ick icon accept approve sign design 10151485 PNG">
            <a:extLst>
              <a:ext uri="{FF2B5EF4-FFF2-40B4-BE49-F238E27FC236}">
                <a16:creationId xmlns:a16="http://schemas.microsoft.com/office/drawing/2014/main" id="{C9F9DAD8-9C86-2589-9EE1-1998F4148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111" y="226058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ick icon accept approve sign design 10151485 PNG">
            <a:extLst>
              <a:ext uri="{FF2B5EF4-FFF2-40B4-BE49-F238E27FC236}">
                <a16:creationId xmlns:a16="http://schemas.microsoft.com/office/drawing/2014/main" id="{7ADF61DE-A452-F266-0AF0-529B8D643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61" y="2471476"/>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ick icon accept approve sign design 10151485 PNG">
            <a:extLst>
              <a:ext uri="{FF2B5EF4-FFF2-40B4-BE49-F238E27FC236}">
                <a16:creationId xmlns:a16="http://schemas.microsoft.com/office/drawing/2014/main" id="{304A6CCA-BBBA-601D-01CD-8200FA5A8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325755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ck icon accept approve sign design 10151485 PNG">
            <a:extLst>
              <a:ext uri="{FF2B5EF4-FFF2-40B4-BE49-F238E27FC236}">
                <a16:creationId xmlns:a16="http://schemas.microsoft.com/office/drawing/2014/main" id="{28493812-4ED4-EF90-8862-A7628E784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811" y="1526303"/>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ck icon accept approve sign design 10151485 PNG">
            <a:extLst>
              <a:ext uri="{FF2B5EF4-FFF2-40B4-BE49-F238E27FC236}">
                <a16:creationId xmlns:a16="http://schemas.microsoft.com/office/drawing/2014/main" id="{DC35F4F7-F0F7-8437-136C-4031B96C3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861" y="1600124"/>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icon accept approve sign design 10151485 PNG">
            <a:extLst>
              <a:ext uri="{FF2B5EF4-FFF2-40B4-BE49-F238E27FC236}">
                <a16:creationId xmlns:a16="http://schemas.microsoft.com/office/drawing/2014/main" id="{36F5527A-E659-CFCA-A3A3-F0926164C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083" y="3113067"/>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icon accept approve sign design 10151485 PNG">
            <a:extLst>
              <a:ext uri="{FF2B5EF4-FFF2-40B4-BE49-F238E27FC236}">
                <a16:creationId xmlns:a16="http://schemas.microsoft.com/office/drawing/2014/main" id="{E923DCAE-CADE-C55E-28A6-89E676F81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33" y="2319208"/>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ck icon accept approve sign design 10151485 PNG">
            <a:extLst>
              <a:ext uri="{FF2B5EF4-FFF2-40B4-BE49-F238E27FC236}">
                <a16:creationId xmlns:a16="http://schemas.microsoft.com/office/drawing/2014/main" id="{88BE6F17-F53E-8CF9-FD45-173E503B7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4542902"/>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ick icon accept approve sign design 10151485 PNG">
            <a:extLst>
              <a:ext uri="{FF2B5EF4-FFF2-40B4-BE49-F238E27FC236}">
                <a16:creationId xmlns:a16="http://schemas.microsoft.com/office/drawing/2014/main" id="{BB764909-C617-3E31-05CD-767252F20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61" y="4475076"/>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ick icon accept approve sign design 10151485 PNG">
            <a:extLst>
              <a:ext uri="{FF2B5EF4-FFF2-40B4-BE49-F238E27FC236}">
                <a16:creationId xmlns:a16="http://schemas.microsoft.com/office/drawing/2014/main" id="{615BEFBA-DF78-C60D-7110-2F8203B85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7" y="3207336"/>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ick icon accept approve sign design 10151485 PNG">
            <a:extLst>
              <a:ext uri="{FF2B5EF4-FFF2-40B4-BE49-F238E27FC236}">
                <a16:creationId xmlns:a16="http://schemas.microsoft.com/office/drawing/2014/main" id="{0D0995CE-DC8A-FFED-0BDD-C8AC8B61B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274" y="4259273"/>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ick icon accept approve sign design 10151485 PNG">
            <a:extLst>
              <a:ext uri="{FF2B5EF4-FFF2-40B4-BE49-F238E27FC236}">
                <a16:creationId xmlns:a16="http://schemas.microsoft.com/office/drawing/2014/main" id="{951EAD6B-DA10-5F4A-99D8-DE8A67846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110" y="1901965"/>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ick icon accept approve sign design 10151485 PNG">
            <a:extLst>
              <a:ext uri="{FF2B5EF4-FFF2-40B4-BE49-F238E27FC236}">
                <a16:creationId xmlns:a16="http://schemas.microsoft.com/office/drawing/2014/main" id="{9D112C2B-8C54-C78D-35DD-F76A691A1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4259273"/>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ick icon accept approve sign design 10151485 PNG">
            <a:extLst>
              <a:ext uri="{FF2B5EF4-FFF2-40B4-BE49-F238E27FC236}">
                <a16:creationId xmlns:a16="http://schemas.microsoft.com/office/drawing/2014/main" id="{BD0B00D5-CCF3-F30D-C756-82AF5787C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958" y="2247377"/>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ick icon accept approve sign design 10151485 PNG">
            <a:extLst>
              <a:ext uri="{FF2B5EF4-FFF2-40B4-BE49-F238E27FC236}">
                <a16:creationId xmlns:a16="http://schemas.microsoft.com/office/drawing/2014/main" id="{8DBD06B3-4DAA-F584-9352-0A4872D67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154" y="3436393"/>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ick icon accept approve sign design 10151485 PNG">
            <a:extLst>
              <a:ext uri="{FF2B5EF4-FFF2-40B4-BE49-F238E27FC236}">
                <a16:creationId xmlns:a16="http://schemas.microsoft.com/office/drawing/2014/main" id="{E7359D38-EA77-D4F8-1EE9-BB0C1EB07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178" y="2572113"/>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ick icon accept approve sign design 10151485 PNG">
            <a:extLst>
              <a:ext uri="{FF2B5EF4-FFF2-40B4-BE49-F238E27FC236}">
                <a16:creationId xmlns:a16="http://schemas.microsoft.com/office/drawing/2014/main" id="{52E33579-3BD3-A8FB-A3CB-06F43C00F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644" y="346525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ick icon accept approve sign design 10151485 PNG">
            <a:extLst>
              <a:ext uri="{FF2B5EF4-FFF2-40B4-BE49-F238E27FC236}">
                <a16:creationId xmlns:a16="http://schemas.microsoft.com/office/drawing/2014/main" id="{C103DE67-6984-2215-B19A-A5A6560BD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4493950"/>
            <a:ext cx="13525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3" presetClass="exit" presetSubtype="10" fill="hold" nodeType="withEffect">
                                  <p:stCondLst>
                                    <p:cond delay="0"/>
                                  </p:stCondLst>
                                  <p:childTnLst>
                                    <p:animEffect transition="out" filter="blinds(horizontal)">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18"/>
                                        </p:tgtEl>
                                      </p:cBhvr>
                                    </p:animEffect>
                                    <p:set>
                                      <p:cBhvr>
                                        <p:cTn id="94" dur="1" fill="hold">
                                          <p:stCondLst>
                                            <p:cond delay="499"/>
                                          </p:stCondLst>
                                        </p:cTn>
                                        <p:tgtEl>
                                          <p:spTgt spid="18"/>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5"/>
                                        </p:tgtEl>
                                      </p:cBhvr>
                                    </p:animEffect>
                                    <p:set>
                                      <p:cBhvr>
                                        <p:cTn id="97" dur="1" fill="hold">
                                          <p:stCondLst>
                                            <p:cond delay="499"/>
                                          </p:stCondLst>
                                        </p:cTn>
                                        <p:tgtEl>
                                          <p:spTgt spid="5"/>
                                        </p:tgtEl>
                                        <p:attrNameLst>
                                          <p:attrName>style.visibility</p:attrName>
                                        </p:attrNameLst>
                                      </p:cBhvr>
                                      <p:to>
                                        <p:strVal val="hidden"/>
                                      </p:to>
                                    </p:set>
                                  </p:childTnLst>
                                </p:cTn>
                              </p:par>
                              <p:par>
                                <p:cTn id="98" presetID="3" presetClass="exit" presetSubtype="10" fill="hold" nodeType="withEffect">
                                  <p:stCondLst>
                                    <p:cond delay="0"/>
                                  </p:stCondLst>
                                  <p:childTnLst>
                                    <p:animEffect transition="out" filter="blinds(horizontal)">
                                      <p:cBhvr>
                                        <p:cTn id="99" dur="500"/>
                                        <p:tgtEl>
                                          <p:spTgt spid="2050"/>
                                        </p:tgtEl>
                                      </p:cBhvr>
                                    </p:animEffect>
                                    <p:set>
                                      <p:cBhvr>
                                        <p:cTn id="100" dur="1" fill="hold">
                                          <p:stCondLst>
                                            <p:cond delay="499"/>
                                          </p:stCondLst>
                                        </p:cTn>
                                        <p:tgtEl>
                                          <p:spTgt spid="2050"/>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500"/>
                                        <p:tgtEl>
                                          <p:spTgt spid="4"/>
                                        </p:tgtEl>
                                      </p:cBhvr>
                                    </p:animEffect>
                                    <p:set>
                                      <p:cBhvr>
                                        <p:cTn id="10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1083A51-D95E-05BB-F227-6B31B0622FB1}"/>
              </a:ext>
            </a:extLst>
          </p:cNvPr>
          <p:cNvSpPr txBox="1"/>
          <p:nvPr/>
        </p:nvSpPr>
        <p:spPr>
          <a:xfrm>
            <a:off x="521704" y="1487001"/>
            <a:ext cx="8382000" cy="5262979"/>
          </a:xfrm>
          <a:prstGeom prst="rect">
            <a:avLst/>
          </a:prstGeom>
          <a:noFill/>
        </p:spPr>
        <p:txBody>
          <a:bodyPr wrap="square">
            <a:spAutoFit/>
          </a:bodyPr>
          <a:lstStyle/>
          <a:p>
            <a:r>
              <a:rPr lang="en-US" sz="2400" dirty="0"/>
              <a:t>Briefly, the Second problem is trying to figure out who is actually going to accept and who is going to reject our admission offers?</a:t>
            </a:r>
          </a:p>
          <a:p>
            <a:endParaRPr lang="en-US" sz="2400" dirty="0"/>
          </a:p>
          <a:p>
            <a:r>
              <a:rPr lang="en-US" sz="2400" dirty="0"/>
              <a:t>What happens if too many students decide to matriculate?  What happens if too few students decide to matriculate?</a:t>
            </a:r>
          </a:p>
          <a:p>
            <a:endParaRPr lang="en-US" dirty="0"/>
          </a:p>
          <a:p>
            <a:endParaRPr lang="en-US" dirty="0"/>
          </a:p>
          <a:p>
            <a:r>
              <a:rPr lang="en-US" sz="2400" dirty="0"/>
              <a:t>No one will confirm that we use these tools, but I am confident that we do.  Are they effective?</a:t>
            </a:r>
          </a:p>
          <a:p>
            <a:pPr marL="914400" lvl="1" indent="-457200">
              <a:buFont typeface="+mj-lt"/>
              <a:buAutoNum type="arabicPeriod"/>
            </a:pPr>
            <a:r>
              <a:rPr lang="en-US" sz="2400" dirty="0"/>
              <a:t>Do we get the BEST possible classes?</a:t>
            </a:r>
          </a:p>
          <a:p>
            <a:pPr marL="914400" lvl="1" indent="-457200">
              <a:buFont typeface="+mj-lt"/>
              <a:buAutoNum type="arabicPeriod"/>
            </a:pPr>
            <a:r>
              <a:rPr lang="en-US" sz="2400" dirty="0"/>
              <a:t>Do we frequently over/under enroll? </a:t>
            </a:r>
          </a:p>
          <a:p>
            <a:endParaRPr lang="en-US" sz="2400" dirty="0"/>
          </a:p>
          <a:p>
            <a:endParaRPr lang="en-US" dirty="0"/>
          </a:p>
          <a:p>
            <a:endParaRPr lang="en-US" dirty="0"/>
          </a:p>
        </p:txBody>
      </p:sp>
      <p:sp>
        <p:nvSpPr>
          <p:cNvPr id="2" name="Title 1"/>
          <p:cNvSpPr>
            <a:spLocks noGrp="1"/>
          </p:cNvSpPr>
          <p:nvPr>
            <p:ph type="title"/>
          </p:nvPr>
        </p:nvSpPr>
        <p:spPr>
          <a:xfrm>
            <a:off x="2362200" y="120568"/>
            <a:ext cx="5410200" cy="487362"/>
          </a:xfrm>
        </p:spPr>
        <p:txBody>
          <a:bodyPr>
            <a:normAutofit fontScale="90000"/>
          </a:bodyPr>
          <a:lstStyle/>
          <a:p>
            <a:r>
              <a:rPr lang="en-US" dirty="0"/>
              <a:t>What is model building?</a:t>
            </a:r>
          </a:p>
        </p:txBody>
      </p:sp>
      <p:pic>
        <p:nvPicPr>
          <p:cNvPr id="4100" name="Picture 4" descr="iPhone X: How to Decline a Call">
            <a:extLst>
              <a:ext uri="{FF2B5EF4-FFF2-40B4-BE49-F238E27FC236}">
                <a16:creationId xmlns:a16="http://schemas.microsoft.com/office/drawing/2014/main" id="{30A77C03-6DD5-DA00-3D6F-570AC5FC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947" y="2260581"/>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Phone X: How to Decline a Call">
            <a:extLst>
              <a:ext uri="{FF2B5EF4-FFF2-40B4-BE49-F238E27FC236}">
                <a16:creationId xmlns:a16="http://schemas.microsoft.com/office/drawing/2014/main" id="{A7CBF90A-4CD9-8334-C40D-93FCCF7DF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56" y="2091306"/>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Phone X: How to Decline a Call">
            <a:extLst>
              <a:ext uri="{FF2B5EF4-FFF2-40B4-BE49-F238E27FC236}">
                <a16:creationId xmlns:a16="http://schemas.microsoft.com/office/drawing/2014/main" id="{7D12F58E-CA70-C3AE-AECB-47ADD2AE7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034" y="3219431"/>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Phone X: How to Decline a Call">
            <a:extLst>
              <a:ext uri="{FF2B5EF4-FFF2-40B4-BE49-F238E27FC236}">
                <a16:creationId xmlns:a16="http://schemas.microsoft.com/office/drawing/2014/main" id="{21485CF7-9E61-E85A-E9EE-4941CB3FD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97" y="4019531"/>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Phone X: How to Decline a Call">
            <a:extLst>
              <a:ext uri="{FF2B5EF4-FFF2-40B4-BE49-F238E27FC236}">
                <a16:creationId xmlns:a16="http://schemas.microsoft.com/office/drawing/2014/main" id="{BF263E88-688A-54DD-C8BE-913D04EBF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047" y="4717508"/>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Phone X: How to Decline a Call">
            <a:extLst>
              <a:ext uri="{FF2B5EF4-FFF2-40B4-BE49-F238E27FC236}">
                <a16:creationId xmlns:a16="http://schemas.microsoft.com/office/drawing/2014/main" id="{4606C520-F397-33A1-7234-DCC779415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928" y="4196780"/>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Phone X: How to Decline a Call">
            <a:extLst>
              <a:ext uri="{FF2B5EF4-FFF2-40B4-BE49-F238E27FC236}">
                <a16:creationId xmlns:a16="http://schemas.microsoft.com/office/drawing/2014/main" id="{9A8108D1-B48E-C2AC-AE7A-B554871F9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648" y="2184381"/>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Phone X: How to Decline a Call">
            <a:extLst>
              <a:ext uri="{FF2B5EF4-FFF2-40B4-BE49-F238E27FC236}">
                <a16:creationId xmlns:a16="http://schemas.microsoft.com/office/drawing/2014/main" id="{15293CFF-AFB9-E35F-BBD5-52237C985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66" y="495281"/>
            <a:ext cx="37846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Phone X: How to Decline a Call">
            <a:extLst>
              <a:ext uri="{FF2B5EF4-FFF2-40B4-BE49-F238E27FC236}">
                <a16:creationId xmlns:a16="http://schemas.microsoft.com/office/drawing/2014/main" id="{657A76D8-2976-4764-9674-902D60E06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952" y="868867"/>
            <a:ext cx="37846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4108"/>
                                        </p:tgtEl>
                                      </p:cBhvr>
                                    </p:animEffect>
                                    <p:set>
                                      <p:cBhvr>
                                        <p:cTn id="27" dur="1" fill="hold">
                                          <p:stCondLst>
                                            <p:cond delay="1999"/>
                                          </p:stCondLst>
                                        </p:cTn>
                                        <p:tgtEl>
                                          <p:spTgt spid="4108"/>
                                        </p:tgtEl>
                                        <p:attrNameLst>
                                          <p:attrName>style.visibility</p:attrName>
                                        </p:attrNameLst>
                                      </p:cBhvr>
                                      <p:to>
                                        <p:strVal val="hidden"/>
                                      </p:to>
                                    </p:set>
                                  </p:childTnLst>
                                </p:cTn>
                              </p:par>
                              <p:par>
                                <p:cTn id="28" presetID="21" presetClass="exit" presetSubtype="1" fill="hold" nodeType="withEffect">
                                  <p:stCondLst>
                                    <p:cond delay="0"/>
                                  </p:stCondLst>
                                  <p:childTnLst>
                                    <p:animEffect transition="out" filter="wheel(1)">
                                      <p:cBhvr>
                                        <p:cTn id="29" dur="2000"/>
                                        <p:tgtEl>
                                          <p:spTgt spid="4110"/>
                                        </p:tgtEl>
                                      </p:cBhvr>
                                    </p:animEffect>
                                    <p:set>
                                      <p:cBhvr>
                                        <p:cTn id="30" dur="1" fill="hold">
                                          <p:stCondLst>
                                            <p:cond delay="1999"/>
                                          </p:stCondLst>
                                        </p:cTn>
                                        <p:tgtEl>
                                          <p:spTgt spid="4110"/>
                                        </p:tgtEl>
                                        <p:attrNameLst>
                                          <p:attrName>style.visibility</p:attrName>
                                        </p:attrNameLst>
                                      </p:cBhvr>
                                      <p:to>
                                        <p:strVal val="hidden"/>
                                      </p:to>
                                    </p:set>
                                  </p:childTnLst>
                                </p:cTn>
                              </p:par>
                              <p:par>
                                <p:cTn id="31" presetID="21" presetClass="exit" presetSubtype="1" fill="hold" nodeType="withEffect">
                                  <p:stCondLst>
                                    <p:cond delay="0"/>
                                  </p:stCondLst>
                                  <p:childTnLst>
                                    <p:animEffect transition="out" filter="wheel(1)">
                                      <p:cBhvr>
                                        <p:cTn id="32" dur="2000"/>
                                        <p:tgtEl>
                                          <p:spTgt spid="4104"/>
                                        </p:tgtEl>
                                      </p:cBhvr>
                                    </p:animEffect>
                                    <p:set>
                                      <p:cBhvr>
                                        <p:cTn id="33" dur="1" fill="hold">
                                          <p:stCondLst>
                                            <p:cond delay="1999"/>
                                          </p:stCondLst>
                                        </p:cTn>
                                        <p:tgtEl>
                                          <p:spTgt spid="4104"/>
                                        </p:tgtEl>
                                        <p:attrNameLst>
                                          <p:attrName>style.visibility</p:attrName>
                                        </p:attrNameLst>
                                      </p:cBhvr>
                                      <p:to>
                                        <p:strVal val="hidden"/>
                                      </p:to>
                                    </p:set>
                                  </p:childTnLst>
                                </p:cTn>
                              </p:par>
                              <p:par>
                                <p:cTn id="34" presetID="21" presetClass="exit" presetSubtype="1" fill="hold" nodeType="withEffect">
                                  <p:stCondLst>
                                    <p:cond delay="0"/>
                                  </p:stCondLst>
                                  <p:childTnLst>
                                    <p:animEffect transition="out" filter="wheel(1)">
                                      <p:cBhvr>
                                        <p:cTn id="35" dur="2000"/>
                                        <p:tgtEl>
                                          <p:spTgt spid="4112"/>
                                        </p:tgtEl>
                                      </p:cBhvr>
                                    </p:animEffect>
                                    <p:set>
                                      <p:cBhvr>
                                        <p:cTn id="36" dur="1" fill="hold">
                                          <p:stCondLst>
                                            <p:cond delay="1999"/>
                                          </p:stCondLst>
                                        </p:cTn>
                                        <p:tgtEl>
                                          <p:spTgt spid="4112"/>
                                        </p:tgtEl>
                                        <p:attrNameLst>
                                          <p:attrName>style.visibility</p:attrName>
                                        </p:attrNameLst>
                                      </p:cBhvr>
                                      <p:to>
                                        <p:strVal val="hidden"/>
                                      </p:to>
                                    </p:set>
                                  </p:childTnLst>
                                </p:cTn>
                              </p:par>
                              <p:par>
                                <p:cTn id="37" presetID="21" presetClass="exit" presetSubtype="1" fill="hold" nodeType="withEffect">
                                  <p:stCondLst>
                                    <p:cond delay="0"/>
                                  </p:stCondLst>
                                  <p:childTnLst>
                                    <p:animEffect transition="out" filter="wheel(1)">
                                      <p:cBhvr>
                                        <p:cTn id="38" dur="2000"/>
                                        <p:tgtEl>
                                          <p:spTgt spid="4114"/>
                                        </p:tgtEl>
                                      </p:cBhvr>
                                    </p:animEffect>
                                    <p:set>
                                      <p:cBhvr>
                                        <p:cTn id="39" dur="1" fill="hold">
                                          <p:stCondLst>
                                            <p:cond delay="1999"/>
                                          </p:stCondLst>
                                        </p:cTn>
                                        <p:tgtEl>
                                          <p:spTgt spid="4114"/>
                                        </p:tgtEl>
                                        <p:attrNameLst>
                                          <p:attrName>style.visibility</p:attrName>
                                        </p:attrNameLst>
                                      </p:cBhvr>
                                      <p:to>
                                        <p:strVal val="hidden"/>
                                      </p:to>
                                    </p:set>
                                  </p:childTnLst>
                                </p:cTn>
                              </p:par>
                              <p:par>
                                <p:cTn id="40" presetID="21" presetClass="exit" presetSubtype="1" fill="hold" nodeType="withEffect">
                                  <p:stCondLst>
                                    <p:cond delay="0"/>
                                  </p:stCondLst>
                                  <p:childTnLst>
                                    <p:animEffect transition="out" filter="wheel(1)">
                                      <p:cBhvr>
                                        <p:cTn id="41" dur="2000"/>
                                        <p:tgtEl>
                                          <p:spTgt spid="4116"/>
                                        </p:tgtEl>
                                      </p:cBhvr>
                                    </p:animEffect>
                                    <p:set>
                                      <p:cBhvr>
                                        <p:cTn id="42" dur="1" fill="hold">
                                          <p:stCondLst>
                                            <p:cond delay="1999"/>
                                          </p:stCondLst>
                                        </p:cTn>
                                        <p:tgtEl>
                                          <p:spTgt spid="4116"/>
                                        </p:tgtEl>
                                        <p:attrNameLst>
                                          <p:attrName>style.visibility</p:attrName>
                                        </p:attrNameLst>
                                      </p:cBhvr>
                                      <p:to>
                                        <p:strVal val="hidden"/>
                                      </p:to>
                                    </p:set>
                                  </p:childTnLst>
                                </p:cTn>
                              </p:par>
                              <p:par>
                                <p:cTn id="43" presetID="21" presetClass="exit" presetSubtype="1" fill="hold" nodeType="withEffect">
                                  <p:stCondLst>
                                    <p:cond delay="0"/>
                                  </p:stCondLst>
                                  <p:childTnLst>
                                    <p:animEffect transition="out" filter="wheel(1)">
                                      <p:cBhvr>
                                        <p:cTn id="44" dur="2000"/>
                                        <p:tgtEl>
                                          <p:spTgt spid="4102"/>
                                        </p:tgtEl>
                                      </p:cBhvr>
                                    </p:animEffect>
                                    <p:set>
                                      <p:cBhvr>
                                        <p:cTn id="45" dur="1" fill="hold">
                                          <p:stCondLst>
                                            <p:cond delay="1999"/>
                                          </p:stCondLst>
                                        </p:cTn>
                                        <p:tgtEl>
                                          <p:spTgt spid="4102"/>
                                        </p:tgtEl>
                                        <p:attrNameLst>
                                          <p:attrName>style.visibility</p:attrName>
                                        </p:attrNameLst>
                                      </p:cBhvr>
                                      <p:to>
                                        <p:strVal val="hidden"/>
                                      </p:to>
                                    </p:set>
                                  </p:childTnLst>
                                </p:cTn>
                              </p:par>
                              <p:par>
                                <p:cTn id="46" presetID="21" presetClass="exit" presetSubtype="1" fill="hold" nodeType="withEffect">
                                  <p:stCondLst>
                                    <p:cond delay="0"/>
                                  </p:stCondLst>
                                  <p:childTnLst>
                                    <p:animEffect transition="out" filter="wheel(1)">
                                      <p:cBhvr>
                                        <p:cTn id="47" dur="2000"/>
                                        <p:tgtEl>
                                          <p:spTgt spid="4106"/>
                                        </p:tgtEl>
                                      </p:cBhvr>
                                    </p:animEffect>
                                    <p:set>
                                      <p:cBhvr>
                                        <p:cTn id="48" dur="1" fill="hold">
                                          <p:stCondLst>
                                            <p:cond delay="1999"/>
                                          </p:stCondLst>
                                        </p:cTn>
                                        <p:tgtEl>
                                          <p:spTgt spid="4106"/>
                                        </p:tgtEl>
                                        <p:attrNameLst>
                                          <p:attrName>style.visibility</p:attrName>
                                        </p:attrNameLst>
                                      </p:cBhvr>
                                      <p:to>
                                        <p:strVal val="hidden"/>
                                      </p:to>
                                    </p:set>
                                  </p:childTnLst>
                                </p:cTn>
                              </p:par>
                              <p:par>
                                <p:cTn id="49" presetID="21" presetClass="exit" presetSubtype="1" fill="hold" nodeType="withEffect">
                                  <p:stCondLst>
                                    <p:cond delay="0"/>
                                  </p:stCondLst>
                                  <p:childTnLst>
                                    <p:animEffect transition="out" filter="wheel(1)">
                                      <p:cBhvr>
                                        <p:cTn id="50" dur="2000"/>
                                        <p:tgtEl>
                                          <p:spTgt spid="4100"/>
                                        </p:tgtEl>
                                      </p:cBhvr>
                                    </p:animEffect>
                                    <p:set>
                                      <p:cBhvr>
                                        <p:cTn id="51" dur="1" fill="hold">
                                          <p:stCondLst>
                                            <p:cond delay="19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0568"/>
            <a:ext cx="5410200" cy="487362"/>
          </a:xfrm>
        </p:spPr>
        <p:txBody>
          <a:bodyPr>
            <a:normAutofit fontScale="90000"/>
          </a:bodyPr>
          <a:lstStyle/>
          <a:p>
            <a:r>
              <a:rPr lang="en-US" dirty="0"/>
              <a:t>What is model building?</a:t>
            </a:r>
          </a:p>
        </p:txBody>
      </p:sp>
      <p:pic>
        <p:nvPicPr>
          <p:cNvPr id="5" name="Picture 2" descr="Sunny Boy Wilson Weather and Road Reports - Wakey wakey . . . Eggs and bakey  #SundayFunday ~ Windy | Facebook">
            <a:extLst>
              <a:ext uri="{FF2B5EF4-FFF2-40B4-BE49-F238E27FC236}">
                <a16:creationId xmlns:a16="http://schemas.microsoft.com/office/drawing/2014/main" id="{D4D6A184-7A7F-9F3E-795B-763BDE38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925" y="5029200"/>
            <a:ext cx="1955215"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4F2135-3A90-73B3-C93D-6A39B0DE4623}"/>
              </a:ext>
            </a:extLst>
          </p:cNvPr>
          <p:cNvSpPr txBox="1"/>
          <p:nvPr/>
        </p:nvSpPr>
        <p:spPr>
          <a:xfrm>
            <a:off x="457200" y="990600"/>
            <a:ext cx="8001000" cy="1200329"/>
          </a:xfrm>
          <a:prstGeom prst="rect">
            <a:avLst/>
          </a:prstGeom>
          <a:noFill/>
        </p:spPr>
        <p:txBody>
          <a:bodyPr wrap="square" rtlCol="0">
            <a:spAutoFit/>
          </a:bodyPr>
          <a:lstStyle/>
          <a:p>
            <a:r>
              <a:rPr lang="en-US" sz="2400" dirty="0"/>
              <a:t>So, let’s look at an example of how model building works together.  It </a:t>
            </a:r>
            <a:r>
              <a:rPr lang="en-US" sz="2400" b="1" dirty="0">
                <a:solidFill>
                  <a:schemeClr val="accent6">
                    <a:lumMod val="50000"/>
                  </a:schemeClr>
                </a:solidFill>
              </a:rPr>
              <a:t>CAN BE</a:t>
            </a:r>
            <a:r>
              <a:rPr lang="en-US" sz="2400" dirty="0"/>
              <a:t> super complicated; we are going to do it simply, but responsibly.  </a:t>
            </a:r>
          </a:p>
        </p:txBody>
      </p:sp>
      <p:pic>
        <p:nvPicPr>
          <p:cNvPr id="4" name="Picture 2" descr="Sunny Boy Wilson Weather and Road Reports - Wakey wakey . . . Eggs and bakey  #SundayFunday ~ Windy | Facebook">
            <a:extLst>
              <a:ext uri="{FF2B5EF4-FFF2-40B4-BE49-F238E27FC236}">
                <a16:creationId xmlns:a16="http://schemas.microsoft.com/office/drawing/2014/main" id="{9C6D147C-EC13-60D2-ECBC-CCEDAE4B7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040625"/>
            <a:ext cx="5715000" cy="5345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770C39-9EB2-6FFC-6C4A-7E793A9B0C64}"/>
              </a:ext>
            </a:extLst>
          </p:cNvPr>
          <p:cNvSpPr txBox="1"/>
          <p:nvPr/>
        </p:nvSpPr>
        <p:spPr>
          <a:xfrm>
            <a:off x="454511" y="2393960"/>
            <a:ext cx="7924800" cy="4524315"/>
          </a:xfrm>
          <a:prstGeom prst="rect">
            <a:avLst/>
          </a:prstGeom>
          <a:noFill/>
        </p:spPr>
        <p:txBody>
          <a:bodyPr wrap="square" rtlCol="0">
            <a:spAutoFit/>
          </a:bodyPr>
          <a:lstStyle/>
          <a:p>
            <a:pPr marL="457200" indent="-457200">
              <a:buFont typeface="+mj-lt"/>
              <a:buAutoNum type="arabicPeriod"/>
            </a:pPr>
            <a:r>
              <a:rPr lang="en-US" sz="2400" dirty="0"/>
              <a:t>Start by opening the </a:t>
            </a:r>
            <a:r>
              <a:rPr lang="en-US" sz="2400" dirty="0" err="1"/>
              <a:t>WakeWakey</a:t>
            </a:r>
            <a:r>
              <a:rPr lang="en-US" sz="2400" dirty="0"/>
              <a:t> data set.</a:t>
            </a:r>
          </a:p>
          <a:p>
            <a:pPr marL="457200" indent="-457200">
              <a:buFont typeface="+mj-lt"/>
              <a:buAutoNum type="arabicPeriod"/>
            </a:pPr>
            <a:r>
              <a:rPr lang="en-US" sz="2400" dirty="0"/>
              <a:t>We are trying to predict what time people wake up to make a 10:00 class.  That is your Y variable.</a:t>
            </a:r>
          </a:p>
          <a:p>
            <a:pPr marL="457200" indent="-457200">
              <a:buFont typeface="+mj-lt"/>
              <a:buAutoNum type="arabicPeriod"/>
            </a:pPr>
            <a:r>
              <a:rPr lang="en-US" sz="2400" dirty="0"/>
              <a:t>There are a plethora of predictor (X) variables to choose from.  I want you to select a set of X/predictor variables that you think will do an effective job of predicting wake-up time.  </a:t>
            </a:r>
          </a:p>
          <a:p>
            <a:pPr marL="457200" indent="-457200">
              <a:buFont typeface="+mj-lt"/>
              <a:buAutoNum type="arabicPeriod"/>
            </a:pPr>
            <a:r>
              <a:rPr lang="en-US" sz="2400" dirty="0"/>
              <a:t>When you have made your selections, enter them into the model building google sheet.</a:t>
            </a:r>
          </a:p>
          <a:p>
            <a:pPr marL="457200" indent="-457200">
              <a:buFont typeface="+mj-lt"/>
              <a:buAutoNum type="arabicPeriod"/>
            </a:pPr>
            <a:r>
              <a:rPr lang="en-US" sz="2400" dirty="0"/>
              <a:t>Then we’ll do some model-building.</a:t>
            </a:r>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30965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0568"/>
            <a:ext cx="5410200" cy="487362"/>
          </a:xfrm>
        </p:spPr>
        <p:txBody>
          <a:bodyPr>
            <a:normAutofit fontScale="90000"/>
          </a:bodyPr>
          <a:lstStyle/>
          <a:p>
            <a:r>
              <a:rPr lang="en-US" dirty="0" err="1"/>
              <a:t>WakeyWakey</a:t>
            </a:r>
            <a:r>
              <a:rPr lang="en-US" dirty="0"/>
              <a:t> models</a:t>
            </a:r>
          </a:p>
        </p:txBody>
      </p:sp>
      <p:pic>
        <p:nvPicPr>
          <p:cNvPr id="5" name="Picture 2" descr="Sunny Boy Wilson Weather and Road Reports - Wakey wakey . . . Eggs and bakey  #SundayFunday ~ Windy | Facebook">
            <a:extLst>
              <a:ext uri="{FF2B5EF4-FFF2-40B4-BE49-F238E27FC236}">
                <a16:creationId xmlns:a16="http://schemas.microsoft.com/office/drawing/2014/main" id="{D4D6A184-7A7F-9F3E-795B-763BDE38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925" y="5029200"/>
            <a:ext cx="1955215"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4F2135-3A90-73B3-C93D-6A39B0DE4623}"/>
              </a:ext>
            </a:extLst>
          </p:cNvPr>
          <p:cNvSpPr txBox="1"/>
          <p:nvPr/>
        </p:nvSpPr>
        <p:spPr>
          <a:xfrm>
            <a:off x="457200" y="990600"/>
            <a:ext cx="8001000" cy="4154984"/>
          </a:xfrm>
          <a:prstGeom prst="rect">
            <a:avLst/>
          </a:prstGeom>
          <a:noFill/>
        </p:spPr>
        <p:txBody>
          <a:bodyPr wrap="square" rtlCol="0">
            <a:spAutoFit/>
          </a:bodyPr>
          <a:lstStyle/>
          <a:p>
            <a:r>
              <a:rPr lang="en-US" sz="2400" dirty="0"/>
              <a:t>We have now run 6 (maybe) different models trying to predict wake-up times.  How do we decide which one is best.  There are two factors that we are going to consider:</a:t>
            </a:r>
          </a:p>
          <a:p>
            <a:pPr marL="914400" lvl="1" indent="-457200">
              <a:buFont typeface="+mj-lt"/>
              <a:buAutoNum type="arabicPeriod"/>
            </a:pPr>
            <a:r>
              <a:rPr lang="en-US" sz="2400" b="1" dirty="0">
                <a:solidFill>
                  <a:srgbClr val="7030A0"/>
                </a:solidFill>
              </a:rPr>
              <a:t>Parsimony</a:t>
            </a:r>
            <a:r>
              <a:rPr lang="en-US" sz="2400" dirty="0"/>
              <a:t> / Simplicity</a:t>
            </a:r>
          </a:p>
          <a:p>
            <a:pPr marL="1371600" lvl="2" indent="-457200">
              <a:buFont typeface="Arial" panose="020B0604020202020204" pitchFamily="34" charset="0"/>
              <a:buChar char="•"/>
            </a:pPr>
            <a:r>
              <a:rPr lang="en-US" sz="2400" b="1" dirty="0">
                <a:solidFill>
                  <a:schemeClr val="accent6">
                    <a:lumMod val="75000"/>
                  </a:schemeClr>
                </a:solidFill>
              </a:rPr>
              <a:t>Fewer factors</a:t>
            </a:r>
            <a:r>
              <a:rPr lang="en-US" sz="2400" dirty="0"/>
              <a:t> are preferred to more factors</a:t>
            </a:r>
          </a:p>
          <a:p>
            <a:pPr marL="914400" lvl="1" indent="-457200">
              <a:buFont typeface="+mj-lt"/>
              <a:buAutoNum type="arabicPeriod"/>
            </a:pPr>
            <a:r>
              <a:rPr lang="en-US" sz="2400" b="1" dirty="0">
                <a:solidFill>
                  <a:srgbClr val="7030A0"/>
                </a:solidFill>
              </a:rPr>
              <a:t>Power</a:t>
            </a:r>
          </a:p>
          <a:p>
            <a:pPr marL="1371600" lvl="2" indent="-457200">
              <a:buFont typeface="Arial" panose="020B0604020202020204" pitchFamily="34" charset="0"/>
              <a:buChar char="•"/>
            </a:pPr>
            <a:r>
              <a:rPr lang="en-US" sz="2400" dirty="0"/>
              <a:t>Explaining more variance – </a:t>
            </a:r>
            <a:r>
              <a:rPr lang="en-US" sz="2400" b="1" dirty="0">
                <a:solidFill>
                  <a:schemeClr val="accent6">
                    <a:lumMod val="75000"/>
                  </a:schemeClr>
                </a:solidFill>
              </a:rPr>
              <a:t>higher R</a:t>
            </a:r>
            <a:r>
              <a:rPr lang="en-US" sz="2400" b="1" baseline="30000" dirty="0">
                <a:solidFill>
                  <a:schemeClr val="accent6">
                    <a:lumMod val="75000"/>
                  </a:schemeClr>
                </a:solidFill>
              </a:rPr>
              <a:t>2</a:t>
            </a:r>
            <a:r>
              <a:rPr lang="en-US" sz="2400" dirty="0"/>
              <a:t> - is preferred to explaining less variance.</a:t>
            </a:r>
          </a:p>
          <a:p>
            <a:endParaRPr lang="en-US" sz="2400" dirty="0"/>
          </a:p>
          <a:p>
            <a:r>
              <a:rPr lang="en-US" sz="2400" dirty="0"/>
              <a:t>Bearing these principles in mind, which model should we choose?  Let’s review our models…</a:t>
            </a:r>
          </a:p>
        </p:txBody>
      </p:sp>
    </p:spTree>
    <p:extLst>
      <p:ext uri="{BB962C8B-B14F-4D97-AF65-F5344CB8AC3E}">
        <p14:creationId xmlns:p14="http://schemas.microsoft.com/office/powerpoint/2010/main" val="20215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{6E0E6F43-187E-2C4B-B022-16633A8BEE65}tf10001072</Template>
  <TotalTime>4693</TotalTime>
  <Words>1196</Words>
  <Application>Microsoft Macintosh PowerPoint</Application>
  <PresentationFormat>On-screen Show (4:3)</PresentationFormat>
  <Paragraphs>201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Franklin Gothic Book</vt:lpstr>
      <vt:lpstr>Crop</vt:lpstr>
      <vt:lpstr>Multiple Regression Part II: Model Building!!! </vt:lpstr>
      <vt:lpstr>Room Satisfaction Survey</vt:lpstr>
      <vt:lpstr>What is model building?</vt:lpstr>
      <vt:lpstr>What is model building?</vt:lpstr>
      <vt:lpstr>What is model building?</vt:lpstr>
      <vt:lpstr>What is model building?</vt:lpstr>
      <vt:lpstr>What is model building?</vt:lpstr>
      <vt:lpstr>What is model building?</vt:lpstr>
      <vt:lpstr>WakeyWakey models</vt:lpstr>
      <vt:lpstr>👀 R2 method</vt:lpstr>
      <vt:lpstr>👀 R2 method: Let’s do it!</vt:lpstr>
      <vt:lpstr>PowerPoint Presentation</vt:lpstr>
      <vt:lpstr>Wesseldijk, et al. (2021)</vt:lpstr>
      <vt:lpstr>Wesseldijk, et al. (2021)</vt:lpstr>
      <vt:lpstr>Sample Populations</vt:lpstr>
      <vt:lpstr>Measures</vt:lpstr>
      <vt:lpstr>Separating Genes and Environment</vt:lpstr>
      <vt:lpstr>Descriptive Statistics - Means</vt:lpstr>
      <vt:lpstr>Descriptive Statistics - Correlations</vt:lpstr>
      <vt:lpstr>Regression models - Experts</vt:lpstr>
      <vt:lpstr>Regression models - Twins</vt:lpstr>
      <vt:lpstr>Collinearity problems</vt:lpstr>
      <vt:lpstr>Twin Modeling</vt:lpstr>
      <vt:lpstr>ACE analyses</vt:lpstr>
      <vt:lpstr>Genes and Environment Explained</vt:lpstr>
      <vt:lpstr>ACE Analyses</vt:lpstr>
      <vt:lpstr>What does it all mean?</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Linear Regression</dc:title>
  <dc:creator>Julia McQuade</dc:creator>
  <cp:lastModifiedBy>Microsoft Office User</cp:lastModifiedBy>
  <cp:revision>222</cp:revision>
  <dcterms:created xsi:type="dcterms:W3CDTF">2013-04-28T18:21:40Z</dcterms:created>
  <dcterms:modified xsi:type="dcterms:W3CDTF">2023-12-05T17:36:43Z</dcterms:modified>
</cp:coreProperties>
</file>