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17"/>
  </p:notesMasterIdLst>
  <p:sldIdLst>
    <p:sldId id="256" r:id="rId2"/>
    <p:sldId id="257" r:id="rId3"/>
    <p:sldId id="271" r:id="rId4"/>
    <p:sldId id="272" r:id="rId5"/>
    <p:sldId id="273" r:id="rId6"/>
    <p:sldId id="274" r:id="rId7"/>
    <p:sldId id="258" r:id="rId8"/>
    <p:sldId id="275" r:id="rId9"/>
    <p:sldId id="276" r:id="rId10"/>
    <p:sldId id="277" r:id="rId11"/>
    <p:sldId id="278" r:id="rId12"/>
    <p:sldId id="279" r:id="rId13"/>
    <p:sldId id="282" r:id="rId14"/>
    <p:sldId id="281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6" autoAdjust="0"/>
    <p:restoredTop sz="93044" autoAdjust="0"/>
  </p:normalViewPr>
  <p:slideViewPr>
    <p:cSldViewPr>
      <p:cViewPr varScale="1">
        <p:scale>
          <a:sx n="117" d="100"/>
          <a:sy n="117" d="100"/>
        </p:scale>
        <p:origin x="15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20202-6A42-4A12-8781-AD2F0FB3D0E2}" type="datetimeFigureOut">
              <a:rPr lang="en-US" smtClean="0"/>
              <a:t>12/1/21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B17CD-E049-4B2E-967D-F6E9A871A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32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17CD-E049-4B2E-967D-F6E9A871AA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58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17CD-E049-4B2E-967D-F6E9A871AA1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60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17CD-E049-4B2E-967D-F6E9A871AA1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44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17CD-E049-4B2E-967D-F6E9A871AA1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4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17CD-E049-4B2E-967D-F6E9A871AA1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402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17CD-E049-4B2E-967D-F6E9A871AA1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47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17CD-E049-4B2E-967D-F6E9A871AA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55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17CD-E049-4B2E-967D-F6E9A871AA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6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17CD-E049-4B2E-967D-F6E9A871AA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85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17CD-E049-4B2E-967D-F6E9A871AA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51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17CD-E049-4B2E-967D-F6E9A871AA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28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17CD-E049-4B2E-967D-F6E9A871AA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33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17CD-E049-4B2E-967D-F6E9A871AA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11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17CD-E049-4B2E-967D-F6E9A871AA1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83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24A-E450-433A-9E9B-C5F4C9DF5E82}" type="datetimeFigureOut">
              <a:rPr lang="en-US" smtClean="0"/>
              <a:t>12/1/21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B516-5BEA-4644-B015-987032B34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78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24A-E450-433A-9E9B-C5F4C9DF5E82}" type="datetimeFigureOut">
              <a:rPr lang="en-US" smtClean="0"/>
              <a:t>12/1/21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B516-5BEA-4644-B015-987032B34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29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24A-E450-433A-9E9B-C5F4C9DF5E82}" type="datetimeFigureOut">
              <a:rPr lang="en-US" smtClean="0"/>
              <a:t>12/1/21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B516-5BEA-4644-B015-987032B34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80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24A-E450-433A-9E9B-C5F4C9DF5E82}" type="datetimeFigureOut">
              <a:rPr lang="en-US" smtClean="0"/>
              <a:t>12/1/21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B516-5BEA-4644-B015-987032B343C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933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24A-E450-433A-9E9B-C5F4C9DF5E82}" type="datetimeFigureOut">
              <a:rPr lang="en-US" smtClean="0"/>
              <a:t>12/1/21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B516-5BEA-4644-B015-987032B34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92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24A-E450-433A-9E9B-C5F4C9DF5E82}" type="datetimeFigureOut">
              <a:rPr lang="en-US" smtClean="0"/>
              <a:t>12/1/21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B516-5BEA-4644-B015-987032B34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94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24A-E450-433A-9E9B-C5F4C9DF5E82}" type="datetimeFigureOut">
              <a:rPr lang="en-US" smtClean="0"/>
              <a:t>12/1/21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B516-5BEA-4644-B015-987032B34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84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24A-E450-433A-9E9B-C5F4C9DF5E82}" type="datetimeFigureOut">
              <a:rPr lang="en-US" smtClean="0"/>
              <a:t>12/1/21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B516-5BEA-4644-B015-987032B34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30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24A-E450-433A-9E9B-C5F4C9DF5E82}" type="datetimeFigureOut">
              <a:rPr lang="en-US" smtClean="0"/>
              <a:t>12/1/21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B516-5BEA-4644-B015-987032B34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08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24A-E450-433A-9E9B-C5F4C9DF5E82}" type="datetimeFigureOut">
              <a:rPr lang="en-US" smtClean="0"/>
              <a:t>12/1/21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B516-5BEA-4644-B015-987032B34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53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24A-E450-433A-9E9B-C5F4C9DF5E82}" type="datetimeFigureOut">
              <a:rPr lang="en-US" smtClean="0"/>
              <a:t>12/1/21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B516-5BEA-4644-B015-987032B34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68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24A-E450-433A-9E9B-C5F4C9DF5E82}" type="datetimeFigureOut">
              <a:rPr lang="en-US" smtClean="0"/>
              <a:t>12/1/21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B516-5BEA-4644-B015-987032B34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33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24A-E450-433A-9E9B-C5F4C9DF5E82}" type="datetimeFigureOut">
              <a:rPr lang="en-US" smtClean="0"/>
              <a:t>12/1/21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B516-5BEA-4644-B015-987032B34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12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24A-E450-433A-9E9B-C5F4C9DF5E82}" type="datetimeFigureOut">
              <a:rPr lang="en-US" smtClean="0"/>
              <a:t>12/1/21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B516-5BEA-4644-B015-987032B34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1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24A-E450-433A-9E9B-C5F4C9DF5E82}" type="datetimeFigureOut">
              <a:rPr lang="en-US" smtClean="0"/>
              <a:t>12/1/21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B516-5BEA-4644-B015-987032B34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62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24A-E450-433A-9E9B-C5F4C9DF5E82}" type="datetimeFigureOut">
              <a:rPr lang="en-US" smtClean="0"/>
              <a:t>12/1/21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B516-5BEA-4644-B015-987032B34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15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24A-E450-433A-9E9B-C5F4C9DF5E82}" type="datetimeFigureOut">
              <a:rPr lang="en-US" smtClean="0"/>
              <a:t>12/1/21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B516-5BEA-4644-B015-987032B34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96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F3B24A-E450-433A-9E9B-C5F4C9DF5E82}" type="datetimeFigureOut">
              <a:rPr lang="en-US" smtClean="0"/>
              <a:t>12/1/21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C92B516-5BEA-4644-B015-987032B34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5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4F1B786-2F42-5B40-AF12-5AEB0E38AB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21C07A-5002-E042-B4C3-FA6365A2F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0786"/>
            <a:ext cx="9144000" cy="237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646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EE9A6-FD94-4E4B-ABC1-228DC3B03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models - Twins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2414E6E-4A80-B24E-8360-5586EDF9148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8" y="1676400"/>
            <a:ext cx="8884809" cy="4876799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9939BF-B564-2D4F-9CB2-B60A59543D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8" y="3143985"/>
            <a:ext cx="8735244" cy="3256815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A6A98D5C-0A26-ED45-84E0-1D16600F5510}"/>
              </a:ext>
            </a:extLst>
          </p:cNvPr>
          <p:cNvSpPr/>
          <p:nvPr/>
        </p:nvSpPr>
        <p:spPr>
          <a:xfrm>
            <a:off x="5943600" y="4267200"/>
            <a:ext cx="1371600" cy="685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5A695896-61CE-7349-83A7-62DFE2F80C19}"/>
              </a:ext>
            </a:extLst>
          </p:cNvPr>
          <p:cNvSpPr/>
          <p:nvPr/>
        </p:nvSpPr>
        <p:spPr>
          <a:xfrm>
            <a:off x="5943600" y="5733315"/>
            <a:ext cx="1371600" cy="685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18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EE9A6-FD94-4E4B-ABC1-228DC3B03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Collinearity problems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2EF7D9-C29A-0149-BC72-FD9442B4B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209800"/>
            <a:ext cx="8890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474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EE9A6-FD94-4E4B-ABC1-228DC3B03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Twin Modeling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BE9C53-B3F1-2C46-83A5-E24D89473C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7" y="1720850"/>
            <a:ext cx="8962423" cy="43596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F90882-D003-A94E-96A3-982F0D72CB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542" y="304800"/>
            <a:ext cx="67629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14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262D0-FAD4-6E48-8EFC-C9D7EDB31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ACE analyses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A259D-1004-7B43-86B3-691FC8D3BF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4338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 = Genetic</a:t>
            </a:r>
          </a:p>
          <a:p>
            <a:pPr marL="0" indent="0">
              <a:buNone/>
            </a:pPr>
            <a:r>
              <a:rPr lang="en-US" sz="2400" dirty="0"/>
              <a:t>C = Shared Environmental</a:t>
            </a:r>
          </a:p>
          <a:p>
            <a:pPr marL="0" indent="0">
              <a:buNone/>
            </a:pPr>
            <a:r>
              <a:rPr lang="en-US" sz="2400" dirty="0"/>
              <a:t>E = Non-shared environmental</a:t>
            </a:r>
          </a:p>
        </p:txBody>
      </p:sp>
    </p:spTree>
    <p:extLst>
      <p:ext uri="{BB962C8B-B14F-4D97-AF65-F5344CB8AC3E}">
        <p14:creationId xmlns:p14="http://schemas.microsoft.com/office/powerpoint/2010/main" val="1576167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EE9A6-FD94-4E4B-ABC1-228DC3B03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ACE Analyses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98EE25-52E7-D04F-918F-5D9C727247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15" y="1741762"/>
            <a:ext cx="8625770" cy="513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66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9A9AA-E4EC-4943-8270-C328D1CA2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44" y="30689"/>
            <a:ext cx="7773338" cy="1596177"/>
          </a:xfrm>
        </p:spPr>
        <p:txBody>
          <a:bodyPr/>
          <a:lstStyle/>
          <a:p>
            <a:r>
              <a:rPr lang="en-US" dirty="0"/>
              <a:t>What does it all mean?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580A5-4F75-E54F-9494-C8A3A6F210B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Does Age of Onset predict Musical aptitude independent of practice?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Does age of onset predict musical achievement independent of practice?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What roles do genes and the environment play in these relationships?</a:t>
            </a:r>
          </a:p>
        </p:txBody>
      </p:sp>
    </p:spTree>
    <p:extLst>
      <p:ext uri="{BB962C8B-B14F-4D97-AF65-F5344CB8AC3E}">
        <p14:creationId xmlns:p14="http://schemas.microsoft.com/office/powerpoint/2010/main" val="491564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262D0-FAD4-6E48-8EFC-C9D7EDB31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Wesseldijk</a:t>
            </a:r>
            <a:r>
              <a:rPr lang="en-US" dirty="0"/>
              <a:t>, et al. (2021)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A259D-1004-7B43-86B3-691FC8D3BF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433850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main question did </a:t>
            </a:r>
            <a:r>
              <a:rPr lang="en-US" sz="2400" dirty="0" err="1"/>
              <a:t>Wesseldijk</a:t>
            </a:r>
            <a:r>
              <a:rPr lang="en-US" sz="2400" dirty="0"/>
              <a:t> et al. Ask?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potential explanations did they propose?</a:t>
            </a:r>
          </a:p>
          <a:p>
            <a:pPr lvl="1"/>
            <a:r>
              <a:rPr lang="en-US" sz="2200" dirty="0"/>
              <a:t>???</a:t>
            </a:r>
          </a:p>
          <a:p>
            <a:pPr lvl="1"/>
            <a:r>
              <a:rPr lang="en-US" sz="2200" dirty="0"/>
              <a:t>???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kinds of evidence did they describe?</a:t>
            </a:r>
          </a:p>
          <a:p>
            <a:pPr lvl="1"/>
            <a:r>
              <a:rPr lang="en-US" sz="2200" dirty="0"/>
              <a:t>Music</a:t>
            </a:r>
          </a:p>
          <a:p>
            <a:pPr lvl="1"/>
            <a:r>
              <a:rPr lang="en-US" sz="2200" dirty="0"/>
              <a:t>Sports</a:t>
            </a:r>
          </a:p>
          <a:p>
            <a:pPr lvl="1"/>
            <a:r>
              <a:rPr lang="en-US" sz="2200" dirty="0"/>
              <a:t>Twin studies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5460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262D0-FAD4-6E48-8EFC-C9D7EDB31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Wesseldijk</a:t>
            </a:r>
            <a:r>
              <a:rPr lang="en-US" dirty="0"/>
              <a:t>, et al. (2021)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A259D-1004-7B43-86B3-691FC8D3BF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433850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Describe their Experiment.</a:t>
            </a:r>
          </a:p>
          <a:p>
            <a:pPr lvl="1"/>
            <a:r>
              <a:rPr lang="en-US" sz="2200" dirty="0"/>
              <a:t>What were the main DVs?</a:t>
            </a:r>
          </a:p>
          <a:p>
            <a:pPr lvl="1"/>
            <a:r>
              <a:rPr lang="en-US" sz="2200" dirty="0"/>
              <a:t>What were the predictor variables?</a:t>
            </a:r>
          </a:p>
          <a:p>
            <a:pPr lvl="1"/>
            <a:r>
              <a:rPr lang="en-US" sz="2200" dirty="0"/>
              <a:t>What other </a:t>
            </a:r>
            <a:r>
              <a:rPr lang="en-US" sz="2200" dirty="0" err="1"/>
              <a:t>Ivs</a:t>
            </a:r>
            <a:r>
              <a:rPr lang="en-US" sz="2200" dirty="0"/>
              <a:t> were assessed?</a:t>
            </a:r>
          </a:p>
          <a:p>
            <a:pPr lvl="1"/>
            <a:r>
              <a:rPr lang="en-US" sz="2200" dirty="0"/>
              <a:t>What sample populations did they choose and why?</a:t>
            </a:r>
          </a:p>
          <a:p>
            <a:pPr lvl="1"/>
            <a:r>
              <a:rPr lang="en-US" sz="2200" dirty="0"/>
              <a:t>How did they hope to use these data to isolate whether a causal relationship exists between early training and expertise?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1837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262D0-FAD4-6E48-8EFC-C9D7EDB31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Populations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A259D-1004-7B43-86B3-691FC8D3BF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433850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Professional musician</a:t>
            </a:r>
          </a:p>
          <a:p>
            <a:pPr lvl="1"/>
            <a:r>
              <a:rPr lang="en-US" sz="2000" dirty="0"/>
              <a:t>Between the ages of 27 and 54</a:t>
            </a:r>
          </a:p>
          <a:p>
            <a:pPr lvl="1"/>
            <a:r>
              <a:rPr lang="en-US" sz="2000" dirty="0"/>
              <a:t>Began training between 2 and 18 years of age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Twins</a:t>
            </a:r>
          </a:p>
          <a:p>
            <a:pPr lvl="1"/>
            <a:r>
              <a:rPr lang="en-US" sz="2000" dirty="0"/>
              <a:t>Same age range</a:t>
            </a:r>
          </a:p>
          <a:p>
            <a:pPr lvl="1"/>
            <a:r>
              <a:rPr lang="en-US" sz="2000" dirty="0"/>
              <a:t>Part of larger database</a:t>
            </a:r>
          </a:p>
          <a:p>
            <a:pPr lvl="1"/>
            <a:r>
              <a:rPr lang="en-US" sz="2000" dirty="0"/>
              <a:t>Had some musical experience</a:t>
            </a:r>
          </a:p>
          <a:p>
            <a:pPr lvl="1"/>
            <a:r>
              <a:rPr lang="en-US" sz="2000" dirty="0"/>
              <a:t>Took standardized test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746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262D0-FAD4-6E48-8EFC-C9D7EDB31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A259D-1004-7B43-86B3-691FC8D3BF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1879204"/>
            <a:ext cx="7772870" cy="433850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Musical experience</a:t>
            </a:r>
          </a:p>
          <a:p>
            <a:pPr lvl="1"/>
            <a:r>
              <a:rPr lang="en-US" sz="2000" dirty="0"/>
              <a:t>Age training began</a:t>
            </a:r>
          </a:p>
          <a:p>
            <a:pPr lvl="1"/>
            <a:r>
              <a:rPr lang="en-US" sz="2000" dirty="0"/>
              <a:t>When training began (eliminated if before age 1 or after age 18)</a:t>
            </a:r>
          </a:p>
          <a:p>
            <a:pPr lvl="1"/>
            <a:r>
              <a:rPr lang="en-US" sz="2000" dirty="0"/>
              <a:t>When it stopped</a:t>
            </a:r>
          </a:p>
          <a:p>
            <a:pPr lvl="1"/>
            <a:r>
              <a:rPr lang="en-US" sz="2000" dirty="0"/>
              <a:t>Hours of practice</a:t>
            </a:r>
          </a:p>
          <a:p>
            <a:r>
              <a:rPr lang="en-US" sz="2200" dirty="0"/>
              <a:t>Musical Aptitude</a:t>
            </a:r>
          </a:p>
          <a:p>
            <a:r>
              <a:rPr lang="en-US" sz="2200" dirty="0"/>
              <a:t>Musical Achievement</a:t>
            </a:r>
          </a:p>
          <a:p>
            <a:pPr lvl="1"/>
            <a:r>
              <a:rPr lang="en-US" sz="2000" dirty="0"/>
              <a:t>Different for professionals and twins</a:t>
            </a:r>
          </a:p>
        </p:txBody>
      </p:sp>
    </p:spTree>
    <p:extLst>
      <p:ext uri="{BB962C8B-B14F-4D97-AF65-F5344CB8AC3E}">
        <p14:creationId xmlns:p14="http://schemas.microsoft.com/office/powerpoint/2010/main" val="1556474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262D0-FAD4-6E48-8EFC-C9D7EDB31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Separating Genes and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A259D-1004-7B43-86B3-691FC8D3BF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433850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How did they do this?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How about that section on statistical analyses?  I’m glad these folks don’t write the instruction manuals for Ikea furniture?</a:t>
            </a:r>
          </a:p>
          <a:p>
            <a:pPr lvl="1"/>
            <a:r>
              <a:rPr lang="en-US" dirty="0"/>
              <a:t>Good news: we’re going to ignore a lot of it and focus on the stuff that I think will reinforce what we are trying to learn as multiple regression novices.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7357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EE9A6-FD94-4E4B-ABC1-228DC3B03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Descriptive Statistics - Means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D1324F-E627-A74B-ACA6-0384422AD01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43" y="2057400"/>
            <a:ext cx="8795457" cy="4360324"/>
          </a:xfrm>
        </p:spPr>
      </p:pic>
    </p:spTree>
    <p:extLst>
      <p:ext uri="{BB962C8B-B14F-4D97-AF65-F5344CB8AC3E}">
        <p14:creationId xmlns:p14="http://schemas.microsoft.com/office/powerpoint/2010/main" val="1374833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EE9A6-FD94-4E4B-ABC1-228DC3B03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Descriptive Statistics - Correlations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1682561-68F4-964B-B057-BDC909594A4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15" y="1905000"/>
            <a:ext cx="6883770" cy="4782879"/>
          </a:xfrm>
        </p:spPr>
      </p:pic>
    </p:spTree>
    <p:extLst>
      <p:ext uri="{BB962C8B-B14F-4D97-AF65-F5344CB8AC3E}">
        <p14:creationId xmlns:p14="http://schemas.microsoft.com/office/powerpoint/2010/main" val="2251877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EE9A6-FD94-4E4B-ABC1-228DC3B03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models - Experts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2414E6E-4A80-B24E-8360-5586EDF9148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8" y="1676400"/>
            <a:ext cx="8884809" cy="4876799"/>
          </a:xfrm>
        </p:spPr>
      </p:pic>
    </p:spTree>
    <p:extLst>
      <p:ext uri="{BB962C8B-B14F-4D97-AF65-F5344CB8AC3E}">
        <p14:creationId xmlns:p14="http://schemas.microsoft.com/office/powerpoint/2010/main" val="2844095768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{0142C5C6-7DEF-754F-A8C3-3A36AB38A542}tf10001073</Template>
  <TotalTime>2561</TotalTime>
  <Words>321</Words>
  <Application>Microsoft Macintosh PowerPoint</Application>
  <PresentationFormat>On-screen Show (4:3)</PresentationFormat>
  <Paragraphs>68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Tw Cen MT</vt:lpstr>
      <vt:lpstr>Droplet</vt:lpstr>
      <vt:lpstr>PowerPoint Presentation</vt:lpstr>
      <vt:lpstr>Wesseldijk, et al. (2021)</vt:lpstr>
      <vt:lpstr>Wesseldijk, et al. (2021)</vt:lpstr>
      <vt:lpstr>Sample Populations</vt:lpstr>
      <vt:lpstr>Measures</vt:lpstr>
      <vt:lpstr>Separating Genes and Environment</vt:lpstr>
      <vt:lpstr>Descriptive Statistics - Means</vt:lpstr>
      <vt:lpstr>Descriptive Statistics - Correlations</vt:lpstr>
      <vt:lpstr>Regression models - Experts</vt:lpstr>
      <vt:lpstr>Regression models - Twins</vt:lpstr>
      <vt:lpstr>Collinearity problems</vt:lpstr>
      <vt:lpstr>Twin Modeling</vt:lpstr>
      <vt:lpstr>ACE analyses</vt:lpstr>
      <vt:lpstr>ACE Analyses</vt:lpstr>
      <vt:lpstr>What does it all mean?</vt:lpstr>
    </vt:vector>
  </TitlesOfParts>
  <Company>Amherst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Two-way ANOVA (also known as a factorial design)</dc:title>
  <dc:creator>Julia McQuade</dc:creator>
  <cp:lastModifiedBy>Microsoft Office User</cp:lastModifiedBy>
  <cp:revision>182</cp:revision>
  <dcterms:created xsi:type="dcterms:W3CDTF">2013-04-14T16:17:10Z</dcterms:created>
  <dcterms:modified xsi:type="dcterms:W3CDTF">2021-12-02T02:45:41Z</dcterms:modified>
</cp:coreProperties>
</file>