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7"/>
  </p:notesMasterIdLst>
  <p:sldIdLst>
    <p:sldId id="347" r:id="rId2"/>
    <p:sldId id="342" r:id="rId3"/>
    <p:sldId id="345" r:id="rId4"/>
    <p:sldId id="340" r:id="rId5"/>
    <p:sldId id="34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77"/>
    <p:restoredTop sz="94586"/>
  </p:normalViewPr>
  <p:slideViewPr>
    <p:cSldViewPr snapToGrid="0" snapToObjects="1">
      <p:cViewPr varScale="1">
        <p:scale>
          <a:sx n="90" d="100"/>
          <a:sy n="90" d="100"/>
        </p:scale>
        <p:origin x="240" y="9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17CC7C-293F-D64F-9D2C-F8F5226DC317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B690CF-B1BB-A144-9B4C-25CCEB4A6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315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7DFF53-DA8F-4BA0-936B-534A82BB48D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119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7DFF53-DA8F-4BA0-936B-534A82BB48D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235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7DFF53-DA8F-4BA0-936B-534A82BB48D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5620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7DFF53-DA8F-4BA0-936B-534A82BB48D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6536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Can I have a volunteer to explain who </a:t>
            </a:r>
            <a:r>
              <a:rPr lang="en-US" dirty="0" err="1"/>
              <a:t>FantasyFootball</a:t>
            </a:r>
            <a:r>
              <a:rPr lang="en-US" dirty="0"/>
              <a:t> works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7DFF53-DA8F-4BA0-936B-534A82BB48D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095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968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073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12742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1177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48743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9837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4121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67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987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999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45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799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811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535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177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836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085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88787"/>
            <a:ext cx="6096000" cy="1609344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Creating a Graph: Step 1 – Frequency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2093976"/>
            <a:ext cx="10972800" cy="3759197"/>
          </a:xfrm>
        </p:spPr>
        <p:txBody>
          <a:bodyPr>
            <a:normAutofit/>
          </a:bodyPr>
          <a:lstStyle/>
          <a:p>
            <a:pPr marL="655752" indent="-655752">
              <a:buFont typeface="+mj-lt"/>
              <a:buAutoNum type="arabicPeriod"/>
            </a:pPr>
            <a:r>
              <a:rPr lang="en-US" sz="3200" dirty="0"/>
              <a:t>Open your data set.</a:t>
            </a:r>
          </a:p>
          <a:p>
            <a:pPr marL="609585" indent="-609585">
              <a:buFont typeface="+mj-lt"/>
              <a:buAutoNum type="arabicPeriod"/>
            </a:pPr>
            <a:r>
              <a:rPr lang="en-US" sz="3200" dirty="0">
                <a:solidFill>
                  <a:schemeClr val="accent2"/>
                </a:solidFill>
              </a:rPr>
              <a:t>Analyze</a:t>
            </a:r>
            <a:r>
              <a:rPr lang="en-US" sz="3200" dirty="0"/>
              <a:t> </a:t>
            </a:r>
            <a:r>
              <a:rPr lang="en-US" sz="3200" dirty="0">
                <a:solidFill>
                  <a:schemeClr val="accent4"/>
                </a:solidFill>
              </a:rPr>
              <a:t>→</a:t>
            </a:r>
            <a:r>
              <a:rPr lang="en-US" sz="3200" dirty="0"/>
              <a:t> </a:t>
            </a:r>
            <a:r>
              <a:rPr lang="en-US" sz="3200" dirty="0">
                <a:solidFill>
                  <a:schemeClr val="accent2"/>
                </a:solidFill>
              </a:rPr>
              <a:t>Descriptive Statistics</a:t>
            </a:r>
            <a:r>
              <a:rPr lang="en-US" sz="3200" dirty="0"/>
              <a:t> </a:t>
            </a:r>
            <a:r>
              <a:rPr lang="en-US" sz="3200" dirty="0">
                <a:solidFill>
                  <a:schemeClr val="accent4"/>
                </a:solidFill>
              </a:rPr>
              <a:t>→</a:t>
            </a:r>
            <a:r>
              <a:rPr lang="en-US" sz="3200" dirty="0"/>
              <a:t> </a:t>
            </a:r>
            <a:r>
              <a:rPr lang="en-US" sz="3200" dirty="0">
                <a:solidFill>
                  <a:schemeClr val="accent2"/>
                </a:solidFill>
              </a:rPr>
              <a:t>Frequencies</a:t>
            </a:r>
          </a:p>
          <a:p>
            <a:pPr marL="1165778" lvl="1" indent="-655752">
              <a:buFont typeface="Arial" pitchFamily="34" charset="0"/>
              <a:buChar char="•"/>
            </a:pPr>
            <a:endParaRPr lang="en-US" sz="32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1BDF2CD-BF7D-9F47-8C88-E220F6A599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270" y="3529228"/>
            <a:ext cx="9257403" cy="1955496"/>
          </a:xfrm>
          <a:prstGeom prst="rect">
            <a:avLst/>
          </a:prstGeom>
        </p:spPr>
      </p:pic>
      <p:pic>
        <p:nvPicPr>
          <p:cNvPr id="4" name="Picture 2" descr="UCLA-led team of scientists discovers why we need sleep | UCLA">
            <a:extLst>
              <a:ext uri="{FF2B5EF4-FFF2-40B4-BE49-F238E27FC236}">
                <a16:creationId xmlns:a16="http://schemas.microsoft.com/office/drawing/2014/main" id="{45A20E2F-20F5-6495-91A4-530CEFF1B4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5907" y="0"/>
            <a:ext cx="3626093" cy="241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Mary wants to measure the distance of her house from her school. The  appropriate unit for measurement will be:">
            <a:extLst>
              <a:ext uri="{FF2B5EF4-FFF2-40B4-BE49-F238E27FC236}">
                <a16:creationId xmlns:a16="http://schemas.microsoft.com/office/drawing/2014/main" id="{FFB81931-9C54-398A-58E5-D373E8B9CA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2438400" cy="1786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9591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Frequency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2093976"/>
            <a:ext cx="9550855" cy="3759197"/>
          </a:xfrm>
        </p:spPr>
        <p:txBody>
          <a:bodyPr>
            <a:normAutofit/>
          </a:bodyPr>
          <a:lstStyle/>
          <a:p>
            <a:pPr marL="655752" indent="-655752">
              <a:buFont typeface="+mj-lt"/>
              <a:buAutoNum type="arabicPeriod"/>
            </a:pPr>
            <a:r>
              <a:rPr lang="en-US" sz="3200" dirty="0"/>
              <a:t>SPSS will do this kind of thing for you</a:t>
            </a:r>
          </a:p>
          <a:p>
            <a:pPr marL="655752" indent="-655752">
              <a:buFont typeface="+mj-lt"/>
              <a:buAutoNum type="arabicPeriod"/>
            </a:pPr>
            <a:r>
              <a:rPr lang="en-US" sz="3200" dirty="0"/>
              <a:t>Open the </a:t>
            </a:r>
            <a:r>
              <a:rPr lang="en-US" sz="3200" dirty="0" err="1"/>
              <a:t>WordleBot</a:t>
            </a:r>
            <a:r>
              <a:rPr lang="en-US" sz="3200" dirty="0"/>
              <a:t> dataset.</a:t>
            </a:r>
          </a:p>
          <a:p>
            <a:pPr marL="609585" indent="-609585">
              <a:buFont typeface="+mj-lt"/>
              <a:buAutoNum type="arabicPeriod"/>
            </a:pPr>
            <a:r>
              <a:rPr lang="en-US" sz="3200" dirty="0">
                <a:solidFill>
                  <a:schemeClr val="accent2"/>
                </a:solidFill>
              </a:rPr>
              <a:t>Analyze</a:t>
            </a:r>
            <a:r>
              <a:rPr lang="en-US" sz="3200" dirty="0"/>
              <a:t> </a:t>
            </a:r>
            <a:r>
              <a:rPr lang="en-US" sz="3200" dirty="0">
                <a:solidFill>
                  <a:schemeClr val="accent4"/>
                </a:solidFill>
              </a:rPr>
              <a:t>→</a:t>
            </a:r>
            <a:r>
              <a:rPr lang="en-US" sz="3200" dirty="0"/>
              <a:t> </a:t>
            </a:r>
            <a:r>
              <a:rPr lang="en-US" sz="3200" dirty="0">
                <a:solidFill>
                  <a:schemeClr val="accent2"/>
                </a:solidFill>
              </a:rPr>
              <a:t>Descriptive Statistics</a:t>
            </a:r>
            <a:r>
              <a:rPr lang="en-US" sz="3200" dirty="0"/>
              <a:t> </a:t>
            </a:r>
            <a:r>
              <a:rPr lang="en-US" sz="3200" dirty="0">
                <a:solidFill>
                  <a:schemeClr val="accent4"/>
                </a:solidFill>
              </a:rPr>
              <a:t>→</a:t>
            </a:r>
            <a:r>
              <a:rPr lang="en-US" sz="3200" dirty="0"/>
              <a:t> </a:t>
            </a:r>
            <a:r>
              <a:rPr lang="en-US" sz="3200" dirty="0">
                <a:solidFill>
                  <a:schemeClr val="accent2"/>
                </a:solidFill>
              </a:rPr>
              <a:t>Frequencies</a:t>
            </a:r>
          </a:p>
          <a:p>
            <a:pPr marL="609585" indent="-609585">
              <a:buFont typeface="+mj-lt"/>
              <a:buAutoNum type="arabicPeriod"/>
            </a:pPr>
            <a:r>
              <a:rPr lang="en-US" sz="3200" dirty="0">
                <a:solidFill>
                  <a:schemeClr val="tx1"/>
                </a:solidFill>
              </a:rPr>
              <a:t>Slide the variables of interest into the </a:t>
            </a:r>
            <a:r>
              <a:rPr lang="en-US" sz="3200" dirty="0">
                <a:solidFill>
                  <a:schemeClr val="accent2"/>
                </a:solidFill>
              </a:rPr>
              <a:t>Variable(s) </a:t>
            </a:r>
            <a:r>
              <a:rPr lang="en-US" sz="3200" dirty="0">
                <a:solidFill>
                  <a:schemeClr val="tx1"/>
                </a:solidFill>
              </a:rPr>
              <a:t>box.</a:t>
            </a:r>
          </a:p>
          <a:p>
            <a:pPr marL="609585" indent="-609585">
              <a:buFont typeface="+mj-lt"/>
              <a:buAutoNum type="arabicPeriod"/>
            </a:pPr>
            <a:r>
              <a:rPr lang="en-US" sz="3200" dirty="0">
                <a:solidFill>
                  <a:schemeClr val="tx1"/>
                </a:solidFill>
              </a:rPr>
              <a:t>Click </a:t>
            </a:r>
            <a:r>
              <a:rPr lang="en-US" sz="3200" dirty="0">
                <a:solidFill>
                  <a:schemeClr val="accent2"/>
                </a:solidFill>
              </a:rPr>
              <a:t>OK</a:t>
            </a:r>
            <a:r>
              <a:rPr lang="en-US" sz="3200" dirty="0">
                <a:solidFill>
                  <a:schemeClr val="tx1"/>
                </a:solidFill>
              </a:rPr>
              <a:t>.</a:t>
            </a:r>
          </a:p>
          <a:p>
            <a:pPr marL="1165778" lvl="1" indent="-655752">
              <a:buFont typeface="Arial" pitchFamily="34" charset="0"/>
              <a:buChar char="•"/>
            </a:pPr>
            <a:endParaRPr lang="en-US" sz="32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1BDF2CD-BF7D-9F47-8C88-E220F6A599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0408" y="4771125"/>
            <a:ext cx="7535333" cy="159173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ACE58F6-043C-F32D-15FD-5B09476096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19375" y="25400"/>
            <a:ext cx="71374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731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Frequency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2093976"/>
            <a:ext cx="9636252" cy="3759197"/>
          </a:xfrm>
        </p:spPr>
        <p:txBody>
          <a:bodyPr>
            <a:normAutofit/>
          </a:bodyPr>
          <a:lstStyle/>
          <a:p>
            <a:pPr marL="609585" indent="-609585">
              <a:buFont typeface="+mj-lt"/>
              <a:buAutoNum type="arabicPeriod"/>
            </a:pPr>
            <a:r>
              <a:rPr lang="en-US" sz="3200" dirty="0"/>
              <a:t>Clean up your frequency table to make 5-7 bins or categories.</a:t>
            </a:r>
          </a:p>
          <a:p>
            <a:pPr marL="609585" indent="-609585">
              <a:buFont typeface="+mj-lt"/>
              <a:buAutoNum type="arabicPeriod"/>
            </a:pPr>
            <a:r>
              <a:rPr lang="en-US" sz="3200" dirty="0"/>
              <a:t>Then copy and paste your data into a google sheet.</a:t>
            </a:r>
          </a:p>
          <a:p>
            <a:pPr marL="609585" indent="-609585">
              <a:buFont typeface="+mj-lt"/>
              <a:buAutoNum type="arabicPeriod"/>
            </a:pPr>
            <a:r>
              <a:rPr lang="en-US" sz="3200" dirty="0"/>
              <a:t>In other words, transform from the table on the left to the one on </a:t>
            </a:r>
            <a:r>
              <a:rPr lang="en-US" sz="3200" dirty="0" err="1"/>
              <a:t>fth</a:t>
            </a:r>
            <a:r>
              <a:rPr lang="en-US" sz="3200" dirty="0"/>
              <a:t> </a:t>
            </a:r>
            <a:r>
              <a:rPr lang="en-US" sz="3200" dirty="0" err="1"/>
              <a:t>eright</a:t>
            </a:r>
            <a:r>
              <a:rPr lang="en-US" sz="3200" dirty="0"/>
              <a:t>.</a:t>
            </a:r>
          </a:p>
          <a:p>
            <a:pPr marL="1165778" lvl="1" indent="-655752">
              <a:buFont typeface="Arial" pitchFamily="34" charset="0"/>
              <a:buChar char="•"/>
            </a:pPr>
            <a:endParaRPr lang="en-US" sz="32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B2F037A-670E-C055-87D4-C96E99DBAD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3100" y="565150"/>
            <a:ext cx="7772400" cy="5359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126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600" y="6004"/>
            <a:ext cx="7058152" cy="1609344"/>
          </a:xfrm>
        </p:spPr>
        <p:txBody>
          <a:bodyPr/>
          <a:lstStyle/>
          <a:p>
            <a:pPr algn="ctr"/>
            <a:r>
              <a:rPr lang="en-US" dirty="0"/>
              <a:t>Making a Histogram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87E4F5-5846-D1AD-F176-B5AC09C4B9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825477"/>
            <a:ext cx="10972800" cy="5012727"/>
          </a:xfrm>
        </p:spPr>
        <p:txBody>
          <a:bodyPr>
            <a:normAutofit/>
          </a:bodyPr>
          <a:lstStyle/>
          <a:p>
            <a:pPr marL="655752" indent="-655752">
              <a:buFont typeface="+mj-lt"/>
              <a:buAutoNum type="arabicPeriod"/>
            </a:pPr>
            <a:r>
              <a:rPr lang="en-US" sz="3200" dirty="0"/>
              <a:t>You have a frequency table in a Google sheet.</a:t>
            </a:r>
          </a:p>
          <a:p>
            <a:pPr marL="655752" indent="-655752">
              <a:buFont typeface="+mj-lt"/>
              <a:buAutoNum type="arabicPeriod"/>
            </a:pPr>
            <a:r>
              <a:rPr lang="en-US" sz="3200" dirty="0"/>
              <a:t>Highlight the data.</a:t>
            </a:r>
          </a:p>
          <a:p>
            <a:pPr marL="655752" indent="-655752">
              <a:buFont typeface="+mj-lt"/>
              <a:buAutoNum type="arabicPeriod"/>
            </a:pPr>
            <a:r>
              <a:rPr lang="en-US" sz="3200" dirty="0"/>
              <a:t>Create a bar graph.</a:t>
            </a:r>
          </a:p>
          <a:p>
            <a:pPr marL="655752" indent="-655752">
              <a:buFont typeface="+mj-lt"/>
              <a:buAutoNum type="arabicPeriod"/>
            </a:pPr>
            <a:r>
              <a:rPr lang="en-US" sz="3200" dirty="0"/>
              <a:t>What you say?  You don’t know how to do that.</a:t>
            </a:r>
          </a:p>
        </p:txBody>
      </p:sp>
      <p:pic>
        <p:nvPicPr>
          <p:cNvPr id="5" name="Picture 2" descr="UCLA-led team of scientists discovers why we need sleep | UCLA">
            <a:extLst>
              <a:ext uri="{FF2B5EF4-FFF2-40B4-BE49-F238E27FC236}">
                <a16:creationId xmlns:a16="http://schemas.microsoft.com/office/drawing/2014/main" id="{063AC3C5-854B-9281-BDD8-34D9841C25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8800" y="1"/>
            <a:ext cx="2743200" cy="1825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8166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600" y="6004"/>
            <a:ext cx="7058152" cy="1609344"/>
          </a:xfrm>
        </p:spPr>
        <p:txBody>
          <a:bodyPr/>
          <a:lstStyle/>
          <a:p>
            <a:pPr algn="ctr"/>
            <a:r>
              <a:rPr lang="en-US" dirty="0"/>
              <a:t>Histogram: Hours of sleep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87E4F5-5846-D1AD-F176-B5AC09C4B9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825477"/>
            <a:ext cx="11785600" cy="5012727"/>
          </a:xfrm>
        </p:spPr>
        <p:txBody>
          <a:bodyPr>
            <a:normAutofit fontScale="92500"/>
          </a:bodyPr>
          <a:lstStyle/>
          <a:p>
            <a:pPr marL="655752" indent="-655752">
              <a:buFont typeface="+mj-lt"/>
              <a:buAutoNum type="arabicPeriod"/>
            </a:pPr>
            <a:r>
              <a:rPr lang="en-US" sz="3200" dirty="0">
                <a:latin typeface="Rockwell" panose="02060603020205020403" pitchFamily="18" charset="77"/>
              </a:rPr>
              <a:t>Click the column head for sleep data (i.e., the frequencies).  </a:t>
            </a:r>
          </a:p>
          <a:p>
            <a:pPr marL="655752" indent="-655752">
              <a:buFont typeface="+mj-lt"/>
              <a:buAutoNum type="arabicPeriod"/>
            </a:pPr>
            <a:r>
              <a:rPr lang="en-US" sz="3200" dirty="0">
                <a:latin typeface="Rockwell" panose="02060603020205020403" pitchFamily="18" charset="77"/>
              </a:rPr>
              <a:t>Click </a:t>
            </a:r>
            <a:r>
              <a:rPr lang="en-US" altLang="en-US" sz="3200" b="1" i="1" dirty="0">
                <a:solidFill>
                  <a:schemeClr val="accent2"/>
                </a:solidFill>
                <a:latin typeface="Rockwell" panose="02060603020205020403" pitchFamily="18" charset="77"/>
                <a:ea typeface="Calibri" panose="020F0502020204030204" pitchFamily="34" charset="0"/>
                <a:cs typeface="Times New Roman" panose="02020603050405020304" pitchFamily="18" charset="0"/>
              </a:rPr>
              <a:t>Insert</a:t>
            </a:r>
            <a:r>
              <a:rPr lang="en-US" altLang="en-US" sz="3200" i="1" dirty="0">
                <a:solidFill>
                  <a:schemeClr val="tx1"/>
                </a:solidFill>
                <a:latin typeface="Rockwell" panose="02060603020205020403" pitchFamily="18" charset="77"/>
                <a:ea typeface="Calibri" panose="020F0502020204030204" pitchFamily="34" charset="0"/>
                <a:cs typeface="Times New Roman" panose="02020603050405020304" pitchFamily="18" charset="0"/>
              </a:rPr>
              <a:t> → </a:t>
            </a:r>
            <a:r>
              <a:rPr lang="en-US" altLang="en-US" sz="3200" b="1" i="1" dirty="0">
                <a:solidFill>
                  <a:schemeClr val="accent2"/>
                </a:solidFill>
                <a:latin typeface="Rockwell" panose="02060603020205020403" pitchFamily="18" charset="77"/>
                <a:ea typeface="Calibri" panose="020F0502020204030204" pitchFamily="34" charset="0"/>
                <a:cs typeface="Times New Roman" panose="02020603050405020304" pitchFamily="18" charset="0"/>
              </a:rPr>
              <a:t>Chart</a:t>
            </a:r>
          </a:p>
          <a:p>
            <a:pPr marL="655752" indent="-655752">
              <a:buFont typeface="+mj-lt"/>
              <a:buAutoNum type="arabicPeriod"/>
            </a:pPr>
            <a:r>
              <a:rPr lang="en-US" sz="3200" dirty="0">
                <a:latin typeface="Rockwell" panose="02060603020205020403" pitchFamily="18" charset="77"/>
                <a:cs typeface="Times New Roman" panose="02020603050405020304" pitchFamily="18" charset="0"/>
              </a:rPr>
              <a:t>To add titles and axis labels, you need to click </a:t>
            </a:r>
            <a:r>
              <a:rPr lang="en-US" sz="3200" b="1" i="1" dirty="0">
                <a:solidFill>
                  <a:schemeClr val="accent2"/>
                </a:solidFill>
                <a:latin typeface="Rockwell" panose="02060603020205020403" pitchFamily="18" charset="77"/>
                <a:cs typeface="Times New Roman" panose="02020603050405020304" pitchFamily="18" charset="0"/>
              </a:rPr>
              <a:t>Customize</a:t>
            </a:r>
            <a:r>
              <a:rPr lang="en-US" sz="3200" dirty="0">
                <a:latin typeface="Rockwell" panose="02060603020205020403" pitchFamily="18" charset="77"/>
                <a:cs typeface="Times New Roman" panose="02020603050405020304" pitchFamily="18" charset="0"/>
              </a:rPr>
              <a:t>.</a:t>
            </a:r>
          </a:p>
          <a:p>
            <a:pPr lvl="2"/>
            <a:r>
              <a:rPr lang="en-US" sz="2800" dirty="0">
                <a:latin typeface="Rockwell" panose="02060603020205020403" pitchFamily="18" charset="77"/>
              </a:rPr>
              <a:t>Use Chart &amp; Axis Titles to set the titles for the charts and two axes.</a:t>
            </a:r>
          </a:p>
          <a:p>
            <a:pPr lvl="2"/>
            <a:r>
              <a:rPr lang="en-US" sz="2800" dirty="0">
                <a:latin typeface="Rockwell" panose="02060603020205020403" pitchFamily="18" charset="77"/>
              </a:rPr>
              <a:t>Scroll through the different options (title; horizontal and vertical axes). </a:t>
            </a:r>
          </a:p>
          <a:p>
            <a:pPr lvl="2"/>
            <a:r>
              <a:rPr lang="en-US" sz="2800" dirty="0">
                <a:latin typeface="Rockwell" panose="02060603020205020403" pitchFamily="18" charset="77"/>
              </a:rPr>
              <a:t>Use </a:t>
            </a:r>
            <a:r>
              <a:rPr lang="en-US" sz="2800" b="1" i="1" dirty="0">
                <a:solidFill>
                  <a:schemeClr val="accent2"/>
                </a:solidFill>
                <a:latin typeface="Rockwell" panose="02060603020205020403" pitchFamily="18" charset="77"/>
              </a:rPr>
              <a:t>Histogram</a:t>
            </a:r>
            <a:r>
              <a:rPr lang="en-US" sz="2800" dirty="0">
                <a:latin typeface="Rockwell" panose="02060603020205020403" pitchFamily="18" charset="77"/>
              </a:rPr>
              <a:t> to change the width of your bins (i.e., </a:t>
            </a:r>
            <a:r>
              <a:rPr lang="en-US" sz="2800" b="1" i="1" dirty="0">
                <a:solidFill>
                  <a:schemeClr val="accent2"/>
                </a:solidFill>
                <a:latin typeface="Rockwell" panose="02060603020205020403" pitchFamily="18" charset="77"/>
              </a:rPr>
              <a:t>bucket size</a:t>
            </a:r>
            <a:r>
              <a:rPr lang="en-US" sz="2800" dirty="0">
                <a:latin typeface="Rockwell" panose="02060603020205020403" pitchFamily="18" charset="77"/>
              </a:rPr>
              <a:t>)</a:t>
            </a:r>
          </a:p>
          <a:p>
            <a:pPr marL="609585" indent="-609585">
              <a:buFont typeface="+mj-lt"/>
              <a:buAutoNum type="arabicPeriod"/>
            </a:pPr>
            <a:r>
              <a:rPr lang="en-US" sz="3200" dirty="0">
                <a:latin typeface="Rockwell" panose="02060603020205020403" pitchFamily="18" charset="77"/>
              </a:rPr>
              <a:t>Last step: </a:t>
            </a:r>
            <a:r>
              <a:rPr lang="en-US" sz="2800" dirty="0">
                <a:latin typeface="Rockwell" panose="02060603020205020403" pitchFamily="18" charset="77"/>
              </a:rPr>
              <a:t>Click on ‘Untitled Spreadsheet’ and give the file a name.</a:t>
            </a:r>
          </a:p>
        </p:txBody>
      </p:sp>
      <p:pic>
        <p:nvPicPr>
          <p:cNvPr id="5" name="Picture 2" descr="UCLA-led team of scientists discovers why we need sleep | UCLA">
            <a:extLst>
              <a:ext uri="{FF2B5EF4-FFF2-40B4-BE49-F238E27FC236}">
                <a16:creationId xmlns:a16="http://schemas.microsoft.com/office/drawing/2014/main" id="{063AC3C5-854B-9281-BDD8-34D9841C25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8800" y="1"/>
            <a:ext cx="2743200" cy="1825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1" name="Picture 51">
            <a:extLst>
              <a:ext uri="{FF2B5EF4-FFF2-40B4-BE49-F238E27FC236}">
                <a16:creationId xmlns:a16="http://schemas.microsoft.com/office/drawing/2014/main" id="{0D1D7C4B-26D7-F982-5403-FF4FD6535B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0400" y="1993025"/>
            <a:ext cx="2641600" cy="1665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3190B127-3730-B947-932D-EE8DF34204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1836580"/>
            <a:ext cx="24628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400"/>
          </a:p>
        </p:txBody>
      </p:sp>
      <p:sp>
        <p:nvSpPr>
          <p:cNvPr id="9" name="Frame 8">
            <a:extLst>
              <a:ext uri="{FF2B5EF4-FFF2-40B4-BE49-F238E27FC236}">
                <a16:creationId xmlns:a16="http://schemas.microsoft.com/office/drawing/2014/main" id="{A8CAFA36-CFDD-10E0-2DEC-2C85FFE0AE5F}"/>
              </a:ext>
            </a:extLst>
          </p:cNvPr>
          <p:cNvSpPr/>
          <p:nvPr/>
        </p:nvSpPr>
        <p:spPr>
          <a:xfrm>
            <a:off x="4278207" y="9933093"/>
            <a:ext cx="1964267" cy="451273"/>
          </a:xfrm>
          <a:prstGeom prst="fram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240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9A37D83-1413-247B-ADAB-C390132770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363380"/>
            <a:ext cx="24628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40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75FC3F4-CDFC-8497-AEA3-4252978D5B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4359647"/>
            <a:ext cx="24628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4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4251700-844E-547C-C053-69D3A5F259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5748180"/>
            <a:ext cx="24628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400"/>
          </a:p>
        </p:txBody>
      </p:sp>
      <p:pic>
        <p:nvPicPr>
          <p:cNvPr id="15" name="Picture 50">
            <a:extLst>
              <a:ext uri="{FF2B5EF4-FFF2-40B4-BE49-F238E27FC236}">
                <a16:creationId xmlns:a16="http://schemas.microsoft.com/office/drawing/2014/main" id="{11088DD8-0F22-E924-CA2A-6A8772D681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6335"/>
            <a:ext cx="3048000" cy="5848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9">
            <a:extLst>
              <a:ext uri="{FF2B5EF4-FFF2-40B4-BE49-F238E27FC236}">
                <a16:creationId xmlns:a16="http://schemas.microsoft.com/office/drawing/2014/main" id="{4428ED1C-54BF-485E-28CC-B08D27E259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534" y="3495657"/>
            <a:ext cx="4334933" cy="1890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3012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10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{8D7D9EB6-1EB1-EB45-B4A3-F67B519DA272}tf10001060</Template>
  <TotalTime>1480</TotalTime>
  <Words>253</Words>
  <Application>Microsoft Macintosh PowerPoint</Application>
  <PresentationFormat>Widescreen</PresentationFormat>
  <Paragraphs>32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Rockwell</vt:lpstr>
      <vt:lpstr>Trebuchet MS</vt:lpstr>
      <vt:lpstr>Wingdings 3</vt:lpstr>
      <vt:lpstr>Facet</vt:lpstr>
      <vt:lpstr>Creating a Graph: Step 1 – Frequency Table</vt:lpstr>
      <vt:lpstr>Creating a Frequency Table</vt:lpstr>
      <vt:lpstr>Creating a Frequency Table</vt:lpstr>
      <vt:lpstr>Making a Histogram</vt:lpstr>
      <vt:lpstr>Histogram: Hours of sleep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Organizing and analyzying a data set</dc:title>
  <dc:creator>The Darkness</dc:creator>
  <cp:lastModifiedBy>Microsoft Office User</cp:lastModifiedBy>
  <cp:revision>87</cp:revision>
  <dcterms:created xsi:type="dcterms:W3CDTF">2019-11-04T14:26:43Z</dcterms:created>
  <dcterms:modified xsi:type="dcterms:W3CDTF">2023-12-13T17:19:46Z</dcterms:modified>
</cp:coreProperties>
</file>