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sldIdLst>
    <p:sldId id="319" r:id="rId2"/>
    <p:sldId id="315" r:id="rId3"/>
    <p:sldId id="320" r:id="rId4"/>
    <p:sldId id="321" r:id="rId5"/>
    <p:sldId id="35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66"/>
    <p:restoredTop sz="94586"/>
  </p:normalViewPr>
  <p:slideViewPr>
    <p:cSldViewPr snapToGrid="0" snapToObjects="1">
      <p:cViewPr varScale="1">
        <p:scale>
          <a:sx n="122" d="100"/>
          <a:sy n="122" d="100"/>
        </p:scale>
        <p:origin x="216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968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073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12742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1177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548743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9837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4121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673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987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999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45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799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811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535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775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836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EA06A-2E66-B646-BD87-CA600460A8A0}" type="datetimeFigureOut">
              <a:rPr lang="en-US" smtClean="0"/>
              <a:t>12/13/23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ED7777B-5B4B-CA41-8C04-B60999B387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2085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Instrux</a:t>
            </a:r>
            <a:r>
              <a:rPr lang="en-US" dirty="0"/>
              <a:t> for conducting different analyses in SPSS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CB3C1E-3E57-7E49-BF91-C75926D49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462272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Finding Means and Standard Deviations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Independent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Paired samples t-test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One-way ANOVA</a:t>
            </a:r>
            <a:r>
              <a:rPr lang="en-US" sz="3200" dirty="0">
                <a:solidFill>
                  <a:schemeClr val="accent2"/>
                </a:solidFill>
              </a:rPr>
              <a:t> (RM ANOVA)</a:t>
            </a:r>
            <a:endParaRPr lang="en-US" sz="32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Factorial ANOVA (RM Factorial ANOVA)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Correlation</a:t>
            </a:r>
          </a:p>
          <a:p>
            <a:r>
              <a:rPr lang="en-US" sz="32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Regression</a:t>
            </a:r>
          </a:p>
          <a:p>
            <a:endParaRPr lang="en-US" sz="3200" dirty="0"/>
          </a:p>
          <a:p>
            <a:endParaRPr lang="en-US" sz="3200" dirty="0"/>
          </a:p>
          <a:p>
            <a:pPr marL="0" indent="0">
              <a:buNone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49933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ANOVA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8C48CCA5-CC16-D548-B05D-1C125BFBA1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07457"/>
            <a:ext cx="8825659" cy="3416300"/>
          </a:xfrm>
        </p:spPr>
        <p:txBody>
          <a:bodyPr/>
          <a:lstStyle/>
          <a:p>
            <a:r>
              <a:rPr lang="en-US" sz="2400" b="1" i="1" dirty="0">
                <a:solidFill>
                  <a:schemeClr val="accent1"/>
                </a:solidFill>
              </a:rPr>
              <a:t>Analyze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2"/>
                </a:solidFill>
              </a:rPr>
              <a:t>→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General Linear Model </a:t>
            </a:r>
            <a:r>
              <a:rPr lang="en-US" sz="2400" b="1" i="1" dirty="0">
                <a:solidFill>
                  <a:schemeClr val="accent2"/>
                </a:solidFill>
              </a:rPr>
              <a:t>→</a:t>
            </a:r>
            <a:r>
              <a:rPr lang="en-US" sz="2400" b="1" i="1" dirty="0"/>
              <a:t> </a:t>
            </a:r>
            <a:r>
              <a:rPr lang="en-US" sz="2400" b="1" i="1" dirty="0">
                <a:solidFill>
                  <a:schemeClr val="accent1"/>
                </a:solidFill>
              </a:rPr>
              <a:t>Repeated Measures</a:t>
            </a:r>
            <a:endParaRPr lang="en-US" sz="2400" dirty="0">
              <a:solidFill>
                <a:schemeClr val="accent1"/>
              </a:solidFill>
            </a:endParaRP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BF0A9C-BC83-C243-9D50-4A08A2A88B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8480" y="2346882"/>
            <a:ext cx="8624513" cy="3106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2720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9994E08-6B3A-CE90-E1B5-80CDB4FD8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8700" y="1486422"/>
            <a:ext cx="4813300" cy="53213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ANOVA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312DF33-517D-094A-A8BB-E6B78460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6422"/>
            <a:ext cx="6223746" cy="4457177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You need to name your RM factor.  Let’s call it </a:t>
            </a:r>
            <a:r>
              <a:rPr lang="en-US" sz="2800" b="1" i="1" dirty="0">
                <a:solidFill>
                  <a:schemeClr val="accent1"/>
                </a:solidFill>
              </a:rPr>
              <a:t>Performer</a:t>
            </a:r>
            <a:r>
              <a:rPr lang="en-US" sz="2800" dirty="0"/>
              <a:t>.  </a:t>
            </a:r>
            <a:r>
              <a:rPr lang="en-US" sz="2800" dirty="0">
                <a:solidFill>
                  <a:schemeClr val="accent2"/>
                </a:solidFill>
              </a:rPr>
              <a:t>Type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Performer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 the box labeled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Within-Subject Factor Name</a:t>
            </a:r>
            <a:r>
              <a:rPr lang="en-US" sz="2800" dirty="0"/>
              <a:t>.</a:t>
            </a:r>
          </a:p>
          <a:p>
            <a:r>
              <a:rPr lang="en-US" sz="2800" b="1" i="1" dirty="0">
                <a:solidFill>
                  <a:schemeClr val="accent1"/>
                </a:solidFill>
              </a:rPr>
              <a:t>Performer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has 2 levels, so enter 2 in the box labeled </a:t>
            </a:r>
            <a:r>
              <a:rPr lang="en-US" sz="2800" b="1" i="1" dirty="0">
                <a:solidFill>
                  <a:schemeClr val="accent1"/>
                </a:solidFill>
              </a:rPr>
              <a:t>Number of Levels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Add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Click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Define</a:t>
            </a:r>
            <a:r>
              <a:rPr lang="en-US" sz="2800" dirty="0"/>
              <a:t>.</a:t>
            </a:r>
          </a:p>
        </p:txBody>
      </p:sp>
      <p:sp>
        <p:nvSpPr>
          <p:cNvPr id="9" name="Up Arrow 8">
            <a:extLst>
              <a:ext uri="{FF2B5EF4-FFF2-40B4-BE49-F238E27FC236}">
                <a16:creationId xmlns:a16="http://schemas.microsoft.com/office/drawing/2014/main" id="{70E0B0F2-C9C3-964E-92FD-E04E3DA61323}"/>
              </a:ext>
            </a:extLst>
          </p:cNvPr>
          <p:cNvSpPr/>
          <p:nvPr/>
        </p:nvSpPr>
        <p:spPr>
          <a:xfrm rot="18262543" flipH="1">
            <a:off x="10272950" y="2299635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Up Arrow 9">
            <a:extLst>
              <a:ext uri="{FF2B5EF4-FFF2-40B4-BE49-F238E27FC236}">
                <a16:creationId xmlns:a16="http://schemas.microsoft.com/office/drawing/2014/main" id="{EB4EE698-A1EE-4445-982D-581948A1105A}"/>
              </a:ext>
            </a:extLst>
          </p:cNvPr>
          <p:cNvSpPr/>
          <p:nvPr/>
        </p:nvSpPr>
        <p:spPr>
          <a:xfrm rot="19258109" flipH="1">
            <a:off x="8948832" y="3288586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ame 10">
            <a:extLst>
              <a:ext uri="{FF2B5EF4-FFF2-40B4-BE49-F238E27FC236}">
                <a16:creationId xmlns:a16="http://schemas.microsoft.com/office/drawing/2014/main" id="{54BAF984-0B8F-1E46-9B9B-A3E5EFA65A25}"/>
              </a:ext>
            </a:extLst>
          </p:cNvPr>
          <p:cNvSpPr/>
          <p:nvPr/>
        </p:nvSpPr>
        <p:spPr>
          <a:xfrm>
            <a:off x="7640734" y="2983005"/>
            <a:ext cx="1023206" cy="380681"/>
          </a:xfrm>
          <a:prstGeom prst="fra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Up Arrow 11">
            <a:extLst>
              <a:ext uri="{FF2B5EF4-FFF2-40B4-BE49-F238E27FC236}">
                <a16:creationId xmlns:a16="http://schemas.microsoft.com/office/drawing/2014/main" id="{33F950BF-7D2C-454A-AB6A-9468430EF2B7}"/>
              </a:ext>
            </a:extLst>
          </p:cNvPr>
          <p:cNvSpPr/>
          <p:nvPr/>
        </p:nvSpPr>
        <p:spPr>
          <a:xfrm rot="10800000" flipH="1">
            <a:off x="11388084" y="5242411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8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C12050C-37E2-2710-09BE-72D28BDEA6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07000" y="1333500"/>
            <a:ext cx="6985000" cy="55245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ANOVA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7C707B69-0042-6249-BC99-E222EF48E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47800"/>
            <a:ext cx="4375691" cy="4904014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We need to tell SPSS what variables constitute our two levels of </a:t>
            </a:r>
            <a:r>
              <a:rPr lang="en-US" sz="2800" b="1" i="1" dirty="0">
                <a:solidFill>
                  <a:schemeClr val="accent1"/>
                </a:solidFill>
              </a:rPr>
              <a:t>Performer</a:t>
            </a:r>
            <a:r>
              <a:rPr lang="en-US" sz="2800" dirty="0"/>
              <a:t>. 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Slide</a:t>
            </a:r>
            <a:r>
              <a:rPr lang="en-US" sz="2800" dirty="0"/>
              <a:t> </a:t>
            </a:r>
            <a:r>
              <a:rPr lang="en-US" sz="2800" b="1" i="1" dirty="0" err="1">
                <a:solidFill>
                  <a:schemeClr val="accent1"/>
                </a:solidFill>
              </a:rPr>
              <a:t>MyScore</a:t>
            </a:r>
            <a:r>
              <a:rPr lang="en-US" sz="2800" dirty="0"/>
              <a:t>, </a:t>
            </a:r>
            <a:r>
              <a:rPr lang="en-US" sz="2800" dirty="0">
                <a:solidFill>
                  <a:schemeClr val="accent2"/>
                </a:solidFill>
              </a:rPr>
              <a:t>and</a:t>
            </a:r>
            <a:r>
              <a:rPr lang="en-US" sz="2800" dirty="0"/>
              <a:t> </a:t>
            </a:r>
            <a:r>
              <a:rPr lang="en-US" sz="2800" b="1" i="1" dirty="0" err="1">
                <a:solidFill>
                  <a:schemeClr val="accent1"/>
                </a:solidFill>
              </a:rPr>
              <a:t>NYTScore</a:t>
            </a:r>
            <a:r>
              <a:rPr lang="en-US" sz="2800" dirty="0"/>
              <a:t> </a:t>
            </a:r>
            <a:r>
              <a:rPr lang="en-US" sz="2800" dirty="0">
                <a:solidFill>
                  <a:schemeClr val="accent2"/>
                </a:solidFill>
              </a:rPr>
              <a:t>into the box labeled</a:t>
            </a:r>
            <a:r>
              <a:rPr lang="en-US" sz="2800" dirty="0"/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Within Subjects Variables (Time)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i="1" dirty="0">
                <a:solidFill>
                  <a:schemeClr val="accent1"/>
                </a:solidFill>
              </a:rPr>
              <a:t>Options</a:t>
            </a:r>
            <a:r>
              <a:rPr lang="en-US" sz="2800" dirty="0"/>
              <a:t>.</a:t>
            </a:r>
          </a:p>
        </p:txBody>
      </p:sp>
      <p:sp>
        <p:nvSpPr>
          <p:cNvPr id="10" name="Frame 9">
            <a:extLst>
              <a:ext uri="{FF2B5EF4-FFF2-40B4-BE49-F238E27FC236}">
                <a16:creationId xmlns:a16="http://schemas.microsoft.com/office/drawing/2014/main" id="{17B9F1DB-5AC0-9746-892A-B9FCBB8F9FC2}"/>
              </a:ext>
            </a:extLst>
          </p:cNvPr>
          <p:cNvSpPr/>
          <p:nvPr/>
        </p:nvSpPr>
        <p:spPr>
          <a:xfrm>
            <a:off x="8161020" y="2154765"/>
            <a:ext cx="2240280" cy="862756"/>
          </a:xfrm>
          <a:prstGeom prst="frame">
            <a:avLst>
              <a:gd name="adj1" fmla="val 782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Up Arrow 4">
            <a:extLst>
              <a:ext uri="{FF2B5EF4-FFF2-40B4-BE49-F238E27FC236}">
                <a16:creationId xmlns:a16="http://schemas.microsoft.com/office/drawing/2014/main" id="{D629E300-3F99-A006-7530-964A4611E6FF}"/>
              </a:ext>
            </a:extLst>
          </p:cNvPr>
          <p:cNvSpPr/>
          <p:nvPr/>
        </p:nvSpPr>
        <p:spPr>
          <a:xfrm flipH="1">
            <a:off x="11198898" y="4574458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23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B0252-E852-704F-94AC-A65ADD77FD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Repeated Measures ANOVA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4B486B09-0D7A-7C40-9B14-A362BAD1A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0848" y="1622194"/>
            <a:ext cx="5370304" cy="3416300"/>
          </a:xfrm>
        </p:spPr>
        <p:txBody>
          <a:bodyPr>
            <a:no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Click the check box labeled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Descriptive statistics</a:t>
            </a:r>
            <a:endParaRPr lang="en-US" sz="2800" dirty="0">
              <a:solidFill>
                <a:schemeClr val="accent2"/>
              </a:solidFill>
            </a:endParaRPr>
          </a:p>
          <a:p>
            <a:r>
              <a:rPr lang="en-US" sz="2800" dirty="0">
                <a:solidFill>
                  <a:schemeClr val="accent2"/>
                </a:solidFill>
              </a:rPr>
              <a:t>Click the check box labeled</a:t>
            </a:r>
            <a:r>
              <a:rPr lang="en-US" sz="2800" b="1" i="1" dirty="0">
                <a:solidFill>
                  <a:schemeClr val="accent2"/>
                </a:solidFill>
              </a:rPr>
              <a:t> </a:t>
            </a:r>
            <a:r>
              <a:rPr lang="en-US" sz="2800" b="1" i="1" dirty="0">
                <a:solidFill>
                  <a:schemeClr val="accent1"/>
                </a:solidFill>
              </a:rPr>
              <a:t>Estimates of effect size</a:t>
            </a:r>
            <a:endParaRPr lang="en-US" sz="2800" dirty="0"/>
          </a:p>
          <a:p>
            <a:r>
              <a:rPr lang="en-US" sz="2800" dirty="0">
                <a:solidFill>
                  <a:schemeClr val="accent2"/>
                </a:solidFill>
              </a:rPr>
              <a:t>Then click </a:t>
            </a:r>
            <a:r>
              <a:rPr lang="en-US" sz="2800" b="1" dirty="0">
                <a:solidFill>
                  <a:schemeClr val="accent1"/>
                </a:solidFill>
              </a:rPr>
              <a:t>Continue</a:t>
            </a:r>
            <a:r>
              <a:rPr lang="en-US" sz="2800" dirty="0"/>
              <a:t>.</a:t>
            </a:r>
          </a:p>
          <a:p>
            <a:r>
              <a:rPr lang="en-US" sz="2800" dirty="0">
                <a:solidFill>
                  <a:schemeClr val="accent2"/>
                </a:solidFill>
              </a:rPr>
              <a:t>That will bring you back to the main page; then click </a:t>
            </a:r>
            <a:r>
              <a:rPr lang="en-US" sz="2800" b="1" dirty="0">
                <a:solidFill>
                  <a:schemeClr val="accent1"/>
                </a:solidFill>
              </a:rPr>
              <a:t>OK</a:t>
            </a:r>
            <a:r>
              <a:rPr lang="en-US" sz="2800" dirty="0"/>
              <a:t>.</a:t>
            </a:r>
          </a:p>
        </p:txBody>
      </p:sp>
      <p:sp>
        <p:nvSpPr>
          <p:cNvPr id="13" name="Up Arrow 12">
            <a:extLst>
              <a:ext uri="{FF2B5EF4-FFF2-40B4-BE49-F238E27FC236}">
                <a16:creationId xmlns:a16="http://schemas.microsoft.com/office/drawing/2014/main" id="{1A1D6959-9911-F64A-86E7-2DB2773B1098}"/>
              </a:ext>
            </a:extLst>
          </p:cNvPr>
          <p:cNvSpPr/>
          <p:nvPr/>
        </p:nvSpPr>
        <p:spPr>
          <a:xfrm>
            <a:off x="9604545" y="2028312"/>
            <a:ext cx="41295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Up Arrow 13">
            <a:extLst>
              <a:ext uri="{FF2B5EF4-FFF2-40B4-BE49-F238E27FC236}">
                <a16:creationId xmlns:a16="http://schemas.microsoft.com/office/drawing/2014/main" id="{DD576C0F-ABBB-7A4F-85F7-16591E6EB242}"/>
              </a:ext>
            </a:extLst>
          </p:cNvPr>
          <p:cNvSpPr/>
          <p:nvPr/>
        </p:nvSpPr>
        <p:spPr>
          <a:xfrm rot="10800000">
            <a:off x="11277908" y="5316081"/>
            <a:ext cx="41295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Up Arrow 14">
            <a:extLst>
              <a:ext uri="{FF2B5EF4-FFF2-40B4-BE49-F238E27FC236}">
                <a16:creationId xmlns:a16="http://schemas.microsoft.com/office/drawing/2014/main" id="{A5060AC6-AFFD-0C48-A3D9-7DBEEE363225}"/>
              </a:ext>
            </a:extLst>
          </p:cNvPr>
          <p:cNvSpPr/>
          <p:nvPr/>
        </p:nvSpPr>
        <p:spPr>
          <a:xfrm rot="18992821" flipH="1">
            <a:off x="7019357" y="4544423"/>
            <a:ext cx="235194" cy="98814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104D9C1-D2D2-4553-CDE6-B37BBDD80A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94400" y="1454252"/>
            <a:ext cx="6197600" cy="374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294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{8D7D9EB6-1EB1-EB45-B4A3-F67B519DA272}tf10001060</Template>
  <TotalTime>1478</TotalTime>
  <Words>165</Words>
  <Application>Microsoft Macintosh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Instrux for conducting different analyses in SPSS</vt:lpstr>
      <vt:lpstr>Repeated Measures ANOVA</vt:lpstr>
      <vt:lpstr>Repeated Measures ANOVA</vt:lpstr>
      <vt:lpstr>Repeated Measures ANOVA</vt:lpstr>
      <vt:lpstr>Repeated Measures ANOVA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Organizing and analyzying a data set</dc:title>
  <dc:creator>The Darkness</dc:creator>
  <cp:lastModifiedBy>Microsoft Office User</cp:lastModifiedBy>
  <cp:revision>88</cp:revision>
  <dcterms:created xsi:type="dcterms:W3CDTF">2019-11-04T14:26:43Z</dcterms:created>
  <dcterms:modified xsi:type="dcterms:W3CDTF">2023-12-14T00:38:56Z</dcterms:modified>
</cp:coreProperties>
</file>