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9" r:id="rId2"/>
    <p:sldId id="332" r:id="rId3"/>
    <p:sldId id="3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20627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</a:t>
            </a:r>
            <a:r>
              <a:rPr lang="en-US" sz="3200" dirty="0">
                <a:solidFill>
                  <a:schemeClr val="accent2"/>
                </a:solidFill>
              </a:rPr>
              <a:t> (RM ANOVA)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350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333A-6467-7E45-A732-4375AA7A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repeated measures ANOVA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097CC-9368-314F-AF37-B6F2F303F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270000"/>
            <a:ext cx="9042400" cy="350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3A6E69-52AE-C549-A827-3533ECD4E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34" y="4955695"/>
            <a:ext cx="4914900" cy="172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831D59-B4EE-854F-852D-F2230B0748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534" y="4775200"/>
            <a:ext cx="6993466" cy="2088190"/>
          </a:xfrm>
          <a:prstGeom prst="rect">
            <a:avLst/>
          </a:prstGeom>
        </p:spPr>
      </p:pic>
      <p:sp>
        <p:nvSpPr>
          <p:cNvPr id="12" name="Frame 11">
            <a:extLst>
              <a:ext uri="{FF2B5EF4-FFF2-40B4-BE49-F238E27FC236}">
                <a16:creationId xmlns:a16="http://schemas.microsoft.com/office/drawing/2014/main" id="{ACD000A3-5D65-3F45-8FF9-94960D8C39B1}"/>
              </a:ext>
            </a:extLst>
          </p:cNvPr>
          <p:cNvSpPr/>
          <p:nvPr/>
        </p:nvSpPr>
        <p:spPr>
          <a:xfrm>
            <a:off x="4605864" y="2155960"/>
            <a:ext cx="5113869" cy="4348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56ADF3F8-8123-7243-9695-C92DC679E977}"/>
              </a:ext>
            </a:extLst>
          </p:cNvPr>
          <p:cNvSpPr/>
          <p:nvPr/>
        </p:nvSpPr>
        <p:spPr>
          <a:xfrm>
            <a:off x="4605865" y="3476760"/>
            <a:ext cx="2178394" cy="4348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F5E669AE-FCBE-0A4B-8B56-5D4C9D0E6D92}"/>
              </a:ext>
            </a:extLst>
          </p:cNvPr>
          <p:cNvSpPr/>
          <p:nvPr/>
        </p:nvSpPr>
        <p:spPr>
          <a:xfrm>
            <a:off x="908936" y="5878579"/>
            <a:ext cx="1967000" cy="804315"/>
          </a:xfrm>
          <a:prstGeom prst="frame">
            <a:avLst>
              <a:gd name="adj1" fmla="val 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B50A87BF-F6F4-F54D-BEFB-69D3A5457227}"/>
              </a:ext>
            </a:extLst>
          </p:cNvPr>
          <p:cNvSpPr/>
          <p:nvPr/>
        </p:nvSpPr>
        <p:spPr>
          <a:xfrm>
            <a:off x="10471354" y="5589639"/>
            <a:ext cx="769647" cy="589935"/>
          </a:xfrm>
          <a:prstGeom prst="frame">
            <a:avLst>
              <a:gd name="adj1" fmla="val 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7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B2CF-C6C0-A54F-9796-89E6F4B0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repeated measures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A124-EA92-3A47-8CDB-11587C93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2585"/>
            <a:ext cx="8596668" cy="3319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The repeated measures one-way ANOVA indicated that there was a significant effect of timing on feelings of disgust, F (</a:t>
            </a:r>
            <a:r>
              <a:rPr lang="en-US" sz="2400" dirty="0">
                <a:solidFill>
                  <a:srgbClr val="FF0000"/>
                </a:solidFill>
              </a:rPr>
              <a:t>2, 180</a:t>
            </a:r>
            <a:r>
              <a:rPr lang="en-US" sz="2400" dirty="0">
                <a:solidFill>
                  <a:schemeClr val="accent2"/>
                </a:solidFill>
              </a:rPr>
              <a:t>) = </a:t>
            </a:r>
            <a:r>
              <a:rPr lang="en-US" sz="2400" dirty="0">
                <a:solidFill>
                  <a:srgbClr val="FF0000"/>
                </a:solidFill>
              </a:rPr>
              <a:t>16.701</a:t>
            </a:r>
            <a:r>
              <a:rPr lang="en-US" sz="2400" dirty="0">
                <a:solidFill>
                  <a:schemeClr val="accent2"/>
                </a:solidFill>
              </a:rPr>
              <a:t>, p &lt; .</a:t>
            </a:r>
            <a:r>
              <a:rPr lang="en-US" sz="2400" dirty="0">
                <a:solidFill>
                  <a:srgbClr val="FF0000"/>
                </a:solidFill>
              </a:rPr>
              <a:t>001</a:t>
            </a:r>
            <a:r>
              <a:rPr lang="en-US" sz="2400" dirty="0">
                <a:solidFill>
                  <a:schemeClr val="accent2"/>
                </a:solidFill>
              </a:rPr>
              <a:t>, η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.</a:t>
            </a:r>
            <a:r>
              <a:rPr lang="en-US" sz="2400" dirty="0">
                <a:solidFill>
                  <a:srgbClr val="FF0000"/>
                </a:solidFill>
              </a:rPr>
              <a:t>157</a:t>
            </a:r>
            <a:r>
              <a:rPr lang="en-US" sz="2400" dirty="0">
                <a:solidFill>
                  <a:schemeClr val="accent2"/>
                </a:solidFill>
              </a:rPr>
              <a:t>. Post-hoc tests indicated that people experienced less disgust at the beginning of the experiment (M = </a:t>
            </a:r>
            <a:r>
              <a:rPr lang="en-US" sz="2400" dirty="0">
                <a:solidFill>
                  <a:srgbClr val="FF0000"/>
                </a:solidFill>
              </a:rPr>
              <a:t>1.37</a:t>
            </a:r>
            <a:r>
              <a:rPr lang="en-US" sz="2400" dirty="0">
                <a:solidFill>
                  <a:schemeClr val="accent2"/>
                </a:solidFill>
              </a:rPr>
              <a:t>, SE = </a:t>
            </a:r>
            <a:r>
              <a:rPr lang="en-US" sz="2400" dirty="0">
                <a:solidFill>
                  <a:srgbClr val="FF0000"/>
                </a:solidFill>
              </a:rPr>
              <a:t>0.09</a:t>
            </a:r>
            <a:r>
              <a:rPr lang="en-US" sz="2400" dirty="0">
                <a:solidFill>
                  <a:schemeClr val="accent2"/>
                </a:solidFill>
              </a:rPr>
              <a:t>) than they did after consuming the jelly bean (M = </a:t>
            </a:r>
            <a:r>
              <a:rPr lang="en-US" sz="2400" dirty="0">
                <a:solidFill>
                  <a:srgbClr val="FF0000"/>
                </a:solidFill>
              </a:rPr>
              <a:t>2.01</a:t>
            </a:r>
            <a:r>
              <a:rPr lang="en-US" sz="2400" dirty="0">
                <a:solidFill>
                  <a:schemeClr val="accent2"/>
                </a:solidFill>
              </a:rPr>
              <a:t>, SE = </a:t>
            </a:r>
            <a:r>
              <a:rPr lang="en-US" sz="2400" dirty="0">
                <a:solidFill>
                  <a:srgbClr val="FF0000"/>
                </a:solidFill>
              </a:rPr>
              <a:t>0.15</a:t>
            </a:r>
            <a:r>
              <a:rPr lang="en-US" sz="2400" dirty="0">
                <a:solidFill>
                  <a:schemeClr val="accent2"/>
                </a:solidFill>
              </a:rPr>
              <a:t>) or at the end of the experiment (M =</a:t>
            </a:r>
            <a:r>
              <a:rPr lang="en-US" sz="2400" dirty="0">
                <a:solidFill>
                  <a:srgbClr val="FF0000"/>
                </a:solidFill>
              </a:rPr>
              <a:t>1.83</a:t>
            </a:r>
            <a:r>
              <a:rPr lang="en-US" sz="2400" dirty="0">
                <a:solidFill>
                  <a:schemeClr val="accent2"/>
                </a:solidFill>
              </a:rPr>
              <a:t>, SE = </a:t>
            </a:r>
            <a:r>
              <a:rPr lang="en-US" sz="2400" dirty="0">
                <a:solidFill>
                  <a:srgbClr val="FF0000"/>
                </a:solidFill>
              </a:rPr>
              <a:t>0.11</a:t>
            </a:r>
            <a:r>
              <a:rPr lang="en-US" sz="2400" dirty="0">
                <a:solidFill>
                  <a:schemeClr val="accent2"/>
                </a:solidFill>
              </a:rPr>
              <a:t>). The latter two conditions did not differ from one another.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46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146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One-way repeated measures ANOVA</vt:lpstr>
      <vt:lpstr>One-way repeated measures ANOVA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32</cp:revision>
  <dcterms:created xsi:type="dcterms:W3CDTF">2019-11-21T16:18:35Z</dcterms:created>
  <dcterms:modified xsi:type="dcterms:W3CDTF">2021-08-26T15:54:05Z</dcterms:modified>
</cp:coreProperties>
</file>