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43" r:id="rId2"/>
    <p:sldId id="346" r:id="rId3"/>
    <p:sldId id="34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FF"/>
    <a:srgbClr val="174CFC"/>
    <a:srgbClr val="396D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4"/>
    <p:restoredTop sz="94586"/>
  </p:normalViewPr>
  <p:slideViewPr>
    <p:cSldViewPr snapToGrid="0" snapToObjects="1">
      <p:cViewPr varScale="1">
        <p:scale>
          <a:sx n="87" d="100"/>
          <a:sy n="87" d="100"/>
        </p:scale>
        <p:origin x="224" y="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75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163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1075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16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4581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00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97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45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8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32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12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19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19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143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69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560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027105" cy="1320800"/>
          </a:xfrm>
        </p:spPr>
        <p:txBody>
          <a:bodyPr/>
          <a:lstStyle/>
          <a:p>
            <a:r>
              <a:rPr lang="en-US" dirty="0"/>
              <a:t>How to reports results from SPSS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B3C1E-3E57-7E49-BF91-C75926D49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46227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Finding Means and Standard Deviations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Independent samples t-test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Paired samples t-test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One-way ANOVA (RM ANOVA)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Factorial ANOVA (RM Factorial ANOVA)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Correlation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Simple Regression / </a:t>
            </a:r>
            <a:r>
              <a:rPr lang="en-US" sz="3200" dirty="0">
                <a:solidFill>
                  <a:schemeClr val="accent2"/>
                </a:solidFill>
              </a:rPr>
              <a:t>Multiple Regression</a:t>
            </a:r>
          </a:p>
          <a:p>
            <a:endParaRPr lang="en-US" sz="3200" dirty="0"/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76572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1EEB0-991D-3949-AE73-F7D1724AA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regression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06A2E3C-7C9E-8F41-B6C9-9C29716F01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6634" y="1306054"/>
            <a:ext cx="6398067" cy="5551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981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05C78-B26C-DA49-A3BA-A26C73816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regression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1B580-FA85-A446-ACCD-D08CF1459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37918"/>
            <a:ext cx="8805879" cy="44909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accent2"/>
                </a:solidFill>
              </a:rPr>
              <a:t>A multiple regression analysis indicated that core, interpersonal, and death/body disgust sensitivity explained a significant amount of the variance in attitudes towards Williams college students, F (</a:t>
            </a:r>
            <a:r>
              <a:rPr lang="en-US" sz="2400" dirty="0">
                <a:solidFill>
                  <a:srgbClr val="FF0000"/>
                </a:solidFill>
              </a:rPr>
              <a:t>3, 7</a:t>
            </a:r>
            <a:r>
              <a:rPr lang="en-US" sz="2400" dirty="0">
                <a:solidFill>
                  <a:schemeClr val="accent2"/>
                </a:solidFill>
              </a:rPr>
              <a:t>) = </a:t>
            </a:r>
            <a:r>
              <a:rPr lang="en-US" sz="2400" dirty="0">
                <a:solidFill>
                  <a:srgbClr val="FF0000"/>
                </a:solidFill>
              </a:rPr>
              <a:t>4.154</a:t>
            </a:r>
            <a:r>
              <a:rPr lang="en-US" sz="2400" dirty="0">
                <a:solidFill>
                  <a:schemeClr val="accent2"/>
                </a:solidFill>
              </a:rPr>
              <a:t>, p &lt; </a:t>
            </a:r>
            <a:r>
              <a:rPr lang="en-US" sz="2400" dirty="0">
                <a:solidFill>
                  <a:srgbClr val="FF0000"/>
                </a:solidFill>
              </a:rPr>
              <a:t>.01</a:t>
            </a:r>
            <a:r>
              <a:rPr lang="en-US" sz="2400" dirty="0">
                <a:solidFill>
                  <a:schemeClr val="accent2"/>
                </a:solidFill>
              </a:rPr>
              <a:t>, R</a:t>
            </a:r>
            <a:r>
              <a:rPr lang="en-US" sz="2400" baseline="30000" dirty="0">
                <a:solidFill>
                  <a:schemeClr val="accent2"/>
                </a:solidFill>
              </a:rPr>
              <a:t>2</a:t>
            </a:r>
            <a:r>
              <a:rPr lang="en-US" sz="2400" dirty="0">
                <a:solidFill>
                  <a:schemeClr val="accent2"/>
                </a:solidFill>
              </a:rPr>
              <a:t> = </a:t>
            </a:r>
            <a:r>
              <a:rPr lang="en-US" sz="2400" dirty="0">
                <a:solidFill>
                  <a:srgbClr val="FF0000"/>
                </a:solidFill>
              </a:rPr>
              <a:t>.106</a:t>
            </a:r>
            <a:r>
              <a:rPr lang="en-US" sz="2400" dirty="0">
                <a:solidFill>
                  <a:schemeClr val="accent2"/>
                </a:solidFill>
              </a:rPr>
              <a:t>. The R</a:t>
            </a:r>
            <a:r>
              <a:rPr lang="en-US" sz="2400" baseline="30000" dirty="0">
                <a:solidFill>
                  <a:schemeClr val="accent2"/>
                </a:solidFill>
              </a:rPr>
              <a:t>2</a:t>
            </a:r>
            <a:r>
              <a:rPr lang="en-US" sz="2400" dirty="0">
                <a:solidFill>
                  <a:schemeClr val="accent2"/>
                </a:solidFill>
              </a:rPr>
              <a:t> indicates that the disgust sensitivity variables explain </a:t>
            </a:r>
            <a:r>
              <a:rPr lang="en-US" sz="2400" dirty="0">
                <a:solidFill>
                  <a:srgbClr val="FF0000"/>
                </a:solidFill>
              </a:rPr>
              <a:t>10.6</a:t>
            </a:r>
            <a:r>
              <a:rPr lang="en-US" sz="2400" dirty="0">
                <a:solidFill>
                  <a:schemeClr val="accent2"/>
                </a:solidFill>
              </a:rPr>
              <a:t>% of the variance in attitude ratings. The slope of the regression equation was significant for core disgust </a:t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>
                <a:solidFill>
                  <a:schemeClr val="accent2"/>
                </a:solidFill>
              </a:rPr>
              <a:t>(</a:t>
            </a:r>
            <a:r>
              <a:rPr lang="el-GR" sz="2400" dirty="0">
                <a:solidFill>
                  <a:schemeClr val="accent2"/>
                </a:solidFill>
              </a:rPr>
              <a:t>β</a:t>
            </a:r>
            <a:r>
              <a:rPr lang="en-US" sz="2400" dirty="0">
                <a:solidFill>
                  <a:schemeClr val="accent2"/>
                </a:solidFill>
              </a:rPr>
              <a:t> = </a:t>
            </a:r>
            <a:r>
              <a:rPr lang="en-US" sz="2400" dirty="0">
                <a:solidFill>
                  <a:srgbClr val="FF0000"/>
                </a:solidFill>
              </a:rPr>
              <a:t>-13.254</a:t>
            </a:r>
            <a:r>
              <a:rPr lang="en-US" sz="2400" dirty="0">
                <a:solidFill>
                  <a:schemeClr val="accent2"/>
                </a:solidFill>
              </a:rPr>
              <a:t>, p = </a:t>
            </a:r>
            <a:r>
              <a:rPr lang="en-US" sz="2400" dirty="0">
                <a:solidFill>
                  <a:srgbClr val="FF0000"/>
                </a:solidFill>
              </a:rPr>
              <a:t>.013</a:t>
            </a:r>
            <a:r>
              <a:rPr lang="en-US" sz="2400" dirty="0">
                <a:solidFill>
                  <a:schemeClr val="accent2"/>
                </a:solidFill>
              </a:rPr>
              <a:t>), indicating that the more sensitive a person is to core disgust the less they like Williams College students. The slope was not significant for either death/body (</a:t>
            </a:r>
            <a:r>
              <a:rPr lang="el-GR" sz="2400" dirty="0">
                <a:solidFill>
                  <a:schemeClr val="accent2"/>
                </a:solidFill>
              </a:rPr>
              <a:t>β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>
                <a:solidFill>
                  <a:schemeClr val="accent2"/>
                </a:solidFill>
              </a:rPr>
              <a:t>=</a:t>
            </a:r>
            <a:r>
              <a:rPr lang="en-US" sz="2400">
                <a:solidFill>
                  <a:srgbClr val="FF0000"/>
                </a:solidFill>
              </a:rPr>
              <a:t> -</a:t>
            </a:r>
            <a:r>
              <a:rPr lang="en-US" sz="2400" dirty="0">
                <a:solidFill>
                  <a:srgbClr val="FF0000"/>
                </a:solidFill>
              </a:rPr>
              <a:t>1.387</a:t>
            </a:r>
            <a:r>
              <a:rPr lang="en-US" sz="2400" dirty="0">
                <a:solidFill>
                  <a:schemeClr val="accent2"/>
                </a:solidFill>
              </a:rPr>
              <a:t>, p = </a:t>
            </a:r>
            <a:r>
              <a:rPr lang="en-US" sz="2400" dirty="0">
                <a:solidFill>
                  <a:srgbClr val="FF0000"/>
                </a:solidFill>
              </a:rPr>
              <a:t>.69</a:t>
            </a:r>
            <a:r>
              <a:rPr lang="en-US" sz="2400" dirty="0">
                <a:solidFill>
                  <a:schemeClr val="accent2"/>
                </a:solidFill>
              </a:rPr>
              <a:t>) or interpersonal disgust (</a:t>
            </a:r>
            <a:r>
              <a:rPr lang="el-GR" sz="2400" dirty="0">
                <a:solidFill>
                  <a:schemeClr val="accent2"/>
                </a:solidFill>
              </a:rPr>
              <a:t>β</a:t>
            </a:r>
            <a:r>
              <a:rPr lang="en-US" sz="2400" dirty="0">
                <a:solidFill>
                  <a:schemeClr val="accent2"/>
                </a:solidFill>
              </a:rPr>
              <a:t> = </a:t>
            </a:r>
            <a:r>
              <a:rPr lang="en-US" sz="2400" dirty="0">
                <a:solidFill>
                  <a:srgbClr val="FF0000"/>
                </a:solidFill>
              </a:rPr>
              <a:t>-0.395</a:t>
            </a:r>
            <a:r>
              <a:rPr lang="en-US" sz="2400" dirty="0">
                <a:solidFill>
                  <a:schemeClr val="accent2"/>
                </a:solidFill>
              </a:rPr>
              <a:t>, p = </a:t>
            </a:r>
            <a:r>
              <a:rPr lang="en-US" sz="2400" dirty="0">
                <a:solidFill>
                  <a:srgbClr val="FF0000"/>
                </a:solidFill>
              </a:rPr>
              <a:t>.94</a:t>
            </a:r>
            <a:r>
              <a:rPr lang="en-US" sz="2400" dirty="0">
                <a:solidFill>
                  <a:schemeClr val="accent2"/>
                </a:solidFill>
              </a:rPr>
              <a:t>) or death/body disgust.</a:t>
            </a:r>
          </a:p>
        </p:txBody>
      </p:sp>
    </p:spTree>
    <p:extLst>
      <p:ext uri="{BB962C8B-B14F-4D97-AF65-F5344CB8AC3E}">
        <p14:creationId xmlns:p14="http://schemas.microsoft.com/office/powerpoint/2010/main" val="349936453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{8D7D9EB6-1EB1-EB45-B4A3-F67B519DA272}tf10001060</Template>
  <TotalTime>1410</TotalTime>
  <Words>190</Words>
  <Application>Microsoft Macintosh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How to reports results from SPSS</vt:lpstr>
      <vt:lpstr>Multiple regression</vt:lpstr>
      <vt:lpstr>Multiple regression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Reporting your results</dc:title>
  <dc:creator>The Darkness</dc:creator>
  <cp:lastModifiedBy>The Darkness</cp:lastModifiedBy>
  <cp:revision>34</cp:revision>
  <dcterms:created xsi:type="dcterms:W3CDTF">2019-11-21T16:18:35Z</dcterms:created>
  <dcterms:modified xsi:type="dcterms:W3CDTF">2021-08-26T15:57:15Z</dcterms:modified>
</cp:coreProperties>
</file>