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6" r:id="rId9"/>
    <p:sldId id="268" r:id="rId10"/>
    <p:sldId id="267" r:id="rId11"/>
    <p:sldId id="337" r:id="rId12"/>
    <p:sldId id="341" r:id="rId13"/>
    <p:sldId id="344" r:id="rId14"/>
    <p:sldId id="269" r:id="rId15"/>
    <p:sldId id="270" r:id="rId16"/>
    <p:sldId id="271" r:id="rId17"/>
    <p:sldId id="346" r:id="rId18"/>
    <p:sldId id="345" r:id="rId19"/>
    <p:sldId id="275" r:id="rId20"/>
    <p:sldId id="298" r:id="rId21"/>
    <p:sldId id="323" r:id="rId22"/>
    <p:sldId id="324" r:id="rId23"/>
    <p:sldId id="325" r:id="rId24"/>
    <p:sldId id="326" r:id="rId25"/>
    <p:sldId id="327" r:id="rId26"/>
    <p:sldId id="329" r:id="rId27"/>
    <p:sldId id="328" r:id="rId28"/>
    <p:sldId id="330" r:id="rId29"/>
  </p:sldIdLst>
  <p:sldSz cx="9144000" cy="5143500" type="screen16x9"/>
  <p:notesSz cx="6858000" cy="9144000"/>
  <p:defaultTextStyle>
    <a:defPPr>
      <a:defRPr lang="en-US"/>
    </a:defPPr>
    <a:lvl1pPr marL="0" algn="l" defTabSz="8743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7178" algn="l" defTabSz="8743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4355" algn="l" defTabSz="8743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1534" algn="l" defTabSz="8743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48713" algn="l" defTabSz="8743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85889" algn="l" defTabSz="8743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23070" algn="l" defTabSz="8743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60247" algn="l" defTabSz="8743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97424" algn="l" defTabSz="8743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1804" autoAdjust="0"/>
  </p:normalViewPr>
  <p:slideViewPr>
    <p:cSldViewPr>
      <p:cViewPr varScale="1">
        <p:scale>
          <a:sx n="154" d="100"/>
          <a:sy n="154" d="100"/>
        </p:scale>
        <p:origin x="44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1532E-AB55-4140-9B26-D6AE3AFB6AF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10D89-2F3C-4383-A1EC-01DD54334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21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BFAFD-47BD-42C9-893B-AD3A726CF066}" type="datetimeFigureOut">
              <a:rPr lang="en-US" smtClean="0"/>
              <a:t>6/12/23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DFF53-DA8F-4BA0-936B-534A82BB4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0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43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7178" algn="l" defTabSz="8743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4355" algn="l" defTabSz="8743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11534" algn="l" defTabSz="8743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48713" algn="l" defTabSz="8743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85889" algn="l" defTabSz="8743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23070" algn="l" defTabSz="8743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60247" algn="l" defTabSz="8743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97424" algn="l" defTabSz="87435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balk at </a:t>
            </a:r>
            <a:r>
              <a:rPr lang="en-US" dirty="0" err="1"/>
              <a:t>physio</a:t>
            </a:r>
            <a:r>
              <a:rPr lang="en-US" dirty="0"/>
              <a:t> and Stats,</a:t>
            </a:r>
            <a:r>
              <a:rPr lang="en-US" baseline="0" dirty="0"/>
              <a:t> could it be because of terminology?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DFF53-DA8F-4BA0-936B-534A82BB48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DFF53-DA8F-4BA0-936B-534A82BB48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83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DFF53-DA8F-4BA0-936B-534A82BB48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88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Anxiety coping strategies; expressive writing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DFF53-DA8F-4BA0-936B-534A82BB48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52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DFF53-DA8F-4BA0-936B-534A82BB48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99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Helping behavior: time; amount of help offered; </a:t>
            </a:r>
          </a:p>
          <a:p>
            <a:r>
              <a:rPr lang="en-US" dirty="0"/>
              <a:t>Anxiety reduction: coping strategies; expressive writing exercise</a:t>
            </a:r>
          </a:p>
          <a:p>
            <a:r>
              <a:rPr lang="en-US" dirty="0"/>
              <a:t>Effectiveness: self-efficacy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DFF53-DA8F-4BA0-936B-534A82BB48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32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DFF53-DA8F-4BA0-936B-534A82BB48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31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DFF53-DA8F-4BA0-936B-534A82BB48D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68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F3CDF-F577-4C83-BD8F-BC2C13441C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1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F3CDF-F577-4C83-BD8F-BC2C13441C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16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F3CDF-F577-4C83-BD8F-BC2C13441C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35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DFF53-DA8F-4BA0-936B-534A82BB48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00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F3CDF-F577-4C83-BD8F-BC2C13441C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1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F3CDF-F577-4C83-BD8F-BC2C13441C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33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DFF53-DA8F-4BA0-936B-534A82BB48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28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DFF53-DA8F-4BA0-936B-534A82BB48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0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DFF53-DA8F-4BA0-936B-534A82BB48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00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DFF53-DA8F-4BA0-936B-534A82BB48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55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DFF53-DA8F-4BA0-936B-534A82BB48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36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Anxiety and exam performance: do people who are more anxious do better or worse?</a:t>
            </a:r>
          </a:p>
          <a:p>
            <a:r>
              <a:rPr lang="en-US" dirty="0"/>
              <a:t>Openness to experience and creativity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DFF53-DA8F-4BA0-936B-534A82BB48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55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group has anxiety reduction intervention one group does not.</a:t>
            </a:r>
          </a:p>
          <a:p>
            <a:r>
              <a:rPr lang="en-US" dirty="0"/>
              <a:t>Creativity training course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DFF53-DA8F-4BA0-936B-534A82BB48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4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010210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5"/>
          </a:p>
        </p:txBody>
      </p:sp>
      <p:sp>
        <p:nvSpPr>
          <p:cNvPr id="8" name="Rectangle 7"/>
          <p:cNvSpPr/>
          <p:nvPr/>
        </p:nvSpPr>
        <p:spPr>
          <a:xfrm>
            <a:off x="690626" y="3224773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5"/>
          </a:p>
        </p:txBody>
      </p:sp>
      <p:sp>
        <p:nvSpPr>
          <p:cNvPr id="9" name="Rectangle 8"/>
          <p:cNvSpPr/>
          <p:nvPr/>
        </p:nvSpPr>
        <p:spPr>
          <a:xfrm>
            <a:off x="690626" y="1113584"/>
            <a:ext cx="7667244" cy="20574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5"/>
          </a:p>
        </p:txBody>
      </p:sp>
      <p:grpSp>
        <p:nvGrpSpPr>
          <p:cNvPr id="10" name="Group 9"/>
          <p:cNvGrpSpPr/>
          <p:nvPr/>
        </p:nvGrpSpPr>
        <p:grpSpPr>
          <a:xfrm>
            <a:off x="7236911" y="3051692"/>
            <a:ext cx="810678" cy="810677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074167"/>
            <a:ext cx="7475220" cy="2276856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3291840"/>
            <a:ext cx="5918454" cy="802386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413C-781E-4650-903A-E0573066EEB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3217001"/>
            <a:ext cx="895401" cy="480060"/>
          </a:xfrm>
        </p:spPr>
        <p:txBody>
          <a:bodyPr/>
          <a:lstStyle>
            <a:lvl1pPr>
              <a:defRPr sz="2100"/>
            </a:lvl1pPr>
          </a:lstStyle>
          <a:p>
            <a:fld id="{5AA51EE3-BBDF-4313-AF6A-240553F4B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5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413C-781E-4650-903A-E0573066EEB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1EE3-BBDF-4313-AF6A-240553F4B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7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00050"/>
            <a:ext cx="1914525" cy="422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400050"/>
            <a:ext cx="5629275" cy="42291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413C-781E-4650-903A-E0573066EEB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1EE3-BBDF-4313-AF6A-240553F4B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413C-781E-4650-903A-E0573066EEB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1EE3-BBDF-4313-AF6A-240553F4B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6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88492"/>
            <a:ext cx="9144000" cy="145500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918972"/>
            <a:ext cx="6960870" cy="264033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3765042"/>
            <a:ext cx="6789420" cy="8001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4704588"/>
            <a:ext cx="1983232" cy="273844"/>
          </a:xfrm>
        </p:spPr>
        <p:txBody>
          <a:bodyPr/>
          <a:lstStyle/>
          <a:p>
            <a:fld id="{4E4D413C-781E-4650-903A-E0573066EEB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4704588"/>
            <a:ext cx="4745736" cy="273844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73049" y="1744386"/>
            <a:ext cx="810678" cy="810677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1879600"/>
            <a:ext cx="891224" cy="540249"/>
          </a:xfrm>
        </p:spPr>
        <p:txBody>
          <a:bodyPr/>
          <a:lstStyle>
            <a:lvl1pPr>
              <a:defRPr sz="2100"/>
            </a:lvl1pPr>
          </a:lstStyle>
          <a:p>
            <a:fld id="{5AA51EE3-BBDF-4313-AF6A-240553F4B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9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413C-781E-4650-903A-E0573066EEB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1EE3-BBDF-4313-AF6A-240553F4B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0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536192"/>
            <a:ext cx="356616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057400"/>
            <a:ext cx="356616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1536192"/>
            <a:ext cx="356616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057400"/>
            <a:ext cx="356616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413C-781E-4650-903A-E0573066EEB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1EE3-BBDF-4313-AF6A-240553F4B2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2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413C-781E-4650-903A-E0573066EEB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1EE3-BBDF-4313-AF6A-240553F4B2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41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413C-781E-4650-903A-E0573066EEB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1EE3-BBDF-4313-AF6A-240553F4B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1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4350"/>
            <a:ext cx="5033772" cy="3765042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413C-781E-4650-903A-E0573066EEB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1EE3-BBDF-4313-AF6A-240553F4B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0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51435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413C-781E-4650-903A-E0573066EEB2}" type="datetimeFigureOut">
              <a:rPr lang="en-US" smtClean="0"/>
              <a:t>6/12/23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1EE3-BBDF-4313-AF6A-240553F4B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2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35000">
              <a:schemeClr val="bg2">
                <a:lumMod val="90000"/>
              </a:schemeClr>
            </a:gs>
            <a:gs pos="82000">
              <a:schemeClr val="bg2">
                <a:lumMod val="75000"/>
              </a:schemeClr>
            </a:gs>
            <a:gs pos="100000">
              <a:schemeClr val="bg2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591056"/>
            <a:ext cx="7543800" cy="303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2"/>
                </a:solidFill>
              </a:defRPr>
            </a:lvl1pPr>
          </a:lstStyle>
          <a:p>
            <a:fld id="{4E4D413C-781E-4650-903A-E0573066EEB2}" type="datetimeFigureOut">
              <a:rPr lang="en-US" smtClean="0"/>
              <a:t>6/12/23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rgbClr val="FFFFFF"/>
                </a:solidFill>
                <a:latin typeface="+mj-lt"/>
              </a:defRPr>
            </a:lvl1pPr>
          </a:lstStyle>
          <a:p>
            <a:fld id="{5AA51EE3-BBDF-4313-AF6A-240553F4B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3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Statistics for the Behavioral Sciences:</a:t>
            </a:r>
            <a:br>
              <a:rPr lang="en-US" dirty="0"/>
            </a:br>
            <a:r>
              <a:rPr lang="en-US" dirty="0"/>
              <a:t>Introduction and Key Terms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76550"/>
            <a:ext cx="6400800" cy="1314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439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DS and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200154"/>
            <a:ext cx="7696198" cy="3394472"/>
          </a:xfrm>
        </p:spPr>
        <p:txBody>
          <a:bodyPr>
            <a:normAutofit/>
          </a:bodyPr>
          <a:lstStyle/>
          <a:p>
            <a:pPr hangingPunct="0"/>
            <a:r>
              <a:rPr lang="en-US" sz="2400" b="1" i="1" dirty="0"/>
              <a:t>IS</a:t>
            </a:r>
            <a:r>
              <a:rPr lang="en-US" sz="2400" dirty="0"/>
              <a:t> takes into account not only the magnitude of the statistic, but its variability as well.  </a:t>
            </a:r>
            <a:endParaRPr lang="en-US" sz="2400" b="1" dirty="0"/>
          </a:p>
          <a:p>
            <a:pPr lvl="1" hangingPunct="0"/>
            <a:r>
              <a:rPr lang="en-US" sz="2400" dirty="0"/>
              <a:t>What if everyone in the class scored 68, except for one person who scored a 66?</a:t>
            </a:r>
            <a:endParaRPr lang="en-US" sz="2400" b="1" dirty="0"/>
          </a:p>
          <a:p>
            <a:pPr lvl="1" hangingPunct="0"/>
            <a:r>
              <a:rPr lang="en-US" sz="2400" dirty="0"/>
              <a:t>What if everyone else in the class scored in the 80s except for a few people who scored in the 20s?</a:t>
            </a:r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7537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67340-C85F-DE48-A8DB-599F7E387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DS and IS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C3109D-5675-0E4F-9F6E-D85B00CF6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06652"/>
            <a:ext cx="3826510" cy="236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A433833-36EE-2A41-8B36-111FAC289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06652"/>
            <a:ext cx="3826510" cy="236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386F84-0082-2B44-AECA-63B86BBBA5F3}"/>
              </a:ext>
            </a:extLst>
          </p:cNvPr>
          <p:cNvSpPr txBox="1"/>
          <p:nvPr/>
        </p:nvSpPr>
        <p:spPr>
          <a:xfrm>
            <a:off x="1600200" y="3943350"/>
            <a:ext cx="6477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 = 68						M = 68</a:t>
            </a:r>
          </a:p>
          <a:p>
            <a:r>
              <a:rPr lang="en-US" dirty="0"/>
              <a:t>SD = 0.65					SD = 23.5</a:t>
            </a:r>
          </a:p>
        </p:txBody>
      </p:sp>
    </p:spTree>
    <p:extLst>
      <p:ext uri="{BB962C8B-B14F-4D97-AF65-F5344CB8AC3E}">
        <p14:creationId xmlns:p14="http://schemas.microsoft.com/office/powerpoint/2010/main" val="3846639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Example: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9E52E7-7E02-3B77-6E9C-1DD68F0B0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76350"/>
            <a:ext cx="7772400" cy="368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29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Example: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5222A-AF0A-1819-65AB-A81D51D36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98500"/>
            <a:ext cx="6667500" cy="444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12521C-C2BD-E1CA-BF63-92E507C3CC74}"/>
              </a:ext>
            </a:extLst>
          </p:cNvPr>
          <p:cNvSpPr/>
          <p:nvPr/>
        </p:nvSpPr>
        <p:spPr>
          <a:xfrm>
            <a:off x="1676400" y="2038350"/>
            <a:ext cx="6248400" cy="609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F67EBD-33DF-BB7B-C6CB-45AC3F2D2544}"/>
              </a:ext>
            </a:extLst>
          </p:cNvPr>
          <p:cNvSpPr/>
          <p:nvPr/>
        </p:nvSpPr>
        <p:spPr>
          <a:xfrm>
            <a:off x="1676400" y="2889544"/>
            <a:ext cx="6248400" cy="15554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0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200154"/>
            <a:ext cx="8686798" cy="3394472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n-US" sz="2400" b="1" i="1" dirty="0"/>
              <a:t>Observational (Correlational) Methods</a:t>
            </a:r>
            <a:endParaRPr lang="en-US" sz="2400" b="1" dirty="0"/>
          </a:p>
          <a:p>
            <a:pPr lvl="0" hangingPunct="0"/>
            <a:r>
              <a:rPr lang="en-US" sz="2400" dirty="0"/>
              <a:t>Look out into the world and see if two variables tend to co-exist.</a:t>
            </a:r>
            <a:endParaRPr lang="en-US" sz="2400" b="1" dirty="0"/>
          </a:p>
          <a:p>
            <a:pPr marL="0" indent="0" hangingPunct="0">
              <a:buNone/>
            </a:pPr>
            <a:r>
              <a:rPr lang="en-US" sz="2400" dirty="0"/>
              <a:t>	</a:t>
            </a:r>
            <a:r>
              <a:rPr lang="en-US" sz="2400" u="sng" dirty="0"/>
              <a:t>Methods</a:t>
            </a:r>
            <a:r>
              <a:rPr lang="en-US" sz="2400" dirty="0"/>
              <a:t>:</a:t>
            </a:r>
            <a:r>
              <a:rPr lang="en-US" sz="2400" b="1" dirty="0"/>
              <a:t> </a:t>
            </a:r>
            <a:r>
              <a:rPr lang="en-US" sz="2400" dirty="0"/>
              <a:t>questionnaires, self-reports, or observation</a:t>
            </a:r>
          </a:p>
          <a:p>
            <a:pPr marL="0" indent="0" hangingPunct="0">
              <a:buNone/>
            </a:pPr>
            <a:r>
              <a:rPr lang="en-US" sz="2400" dirty="0"/>
              <a:t>	</a:t>
            </a:r>
            <a:r>
              <a:rPr lang="en-US" sz="2400" u="sng" dirty="0"/>
              <a:t>Limitations</a:t>
            </a:r>
            <a:r>
              <a:rPr lang="en-US" sz="2400" dirty="0"/>
              <a:t>: no causality, can’t explain the 	relationship</a:t>
            </a:r>
          </a:p>
          <a:p>
            <a:pPr marL="0" indent="0" hangingPunct="0">
              <a:buNone/>
            </a:pPr>
            <a:r>
              <a:rPr lang="en-US" sz="24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79035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200156"/>
            <a:ext cx="7619998" cy="2590794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n-US" sz="2400" b="1" i="1" dirty="0"/>
              <a:t>Experimental Method </a:t>
            </a:r>
          </a:p>
          <a:p>
            <a:pPr marL="0" indent="0" hangingPunct="0">
              <a:buNone/>
            </a:pPr>
            <a:r>
              <a:rPr lang="en-US" sz="2400" dirty="0"/>
              <a:t>One variable is manipulated while the other is observed and measured; controls all other variables to establish a cause-effect relationship</a:t>
            </a:r>
            <a:endParaRPr lang="en-US" sz="2400" b="1" dirty="0"/>
          </a:p>
          <a:p>
            <a:pPr marL="0" indent="0" hangingPunct="0">
              <a:buNone/>
            </a:pPr>
            <a:r>
              <a:rPr lang="en-US" sz="2400" dirty="0"/>
              <a:t>	</a:t>
            </a:r>
            <a:r>
              <a:rPr lang="en-US" sz="2400" u="sng" dirty="0"/>
              <a:t>Methods</a:t>
            </a:r>
            <a:r>
              <a:rPr lang="en-US" sz="2400" dirty="0"/>
              <a:t>: compare two or more groups, 	randomly assign to groups</a:t>
            </a:r>
          </a:p>
          <a:p>
            <a:pPr marL="0" indent="0" hangingPunct="0">
              <a:buNone/>
            </a:pPr>
            <a:endParaRPr lang="en-US" sz="2400" dirty="0"/>
          </a:p>
          <a:p>
            <a:pPr marL="0" indent="0" hangingPunct="0">
              <a:buNone/>
            </a:pPr>
            <a:endParaRPr lang="en-US" sz="2400" dirty="0"/>
          </a:p>
          <a:p>
            <a:pPr marL="0" indent="0" hangingPunct="0">
              <a:buNone/>
            </a:pPr>
            <a:endParaRPr lang="en-US" sz="2400" dirty="0"/>
          </a:p>
          <a:p>
            <a:pPr marL="0" indent="0" hangingPunct="0">
              <a:buNone/>
            </a:pPr>
            <a:endParaRPr lang="en-US" sz="2400" dirty="0"/>
          </a:p>
          <a:p>
            <a:pPr marL="0" indent="0" hangingPunc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7720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Differences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86" y="1428750"/>
            <a:ext cx="7696200" cy="3394472"/>
          </a:xfrm>
        </p:spPr>
        <p:txBody>
          <a:bodyPr>
            <a:noAutofit/>
          </a:bodyPr>
          <a:lstStyle/>
          <a:p>
            <a:pPr lvl="0" hangingPunct="0"/>
            <a:r>
              <a:rPr lang="en-US" sz="2400" b="1" i="1" dirty="0"/>
              <a:t>Observational</a:t>
            </a:r>
            <a:r>
              <a:rPr lang="en-US" sz="2400" dirty="0"/>
              <a:t> method: key variables are all measured </a:t>
            </a:r>
          </a:p>
          <a:p>
            <a:pPr lvl="1" hangingPunct="0"/>
            <a:r>
              <a:rPr lang="en-US" sz="2400" dirty="0"/>
              <a:t>Measures are often continuous/dimensional</a:t>
            </a:r>
          </a:p>
          <a:p>
            <a:pPr lvl="0" hangingPunct="0"/>
            <a:r>
              <a:rPr lang="en-US" sz="2400" b="1" i="1" dirty="0"/>
              <a:t>Experimental</a:t>
            </a:r>
            <a:r>
              <a:rPr lang="en-US" sz="2400" dirty="0"/>
              <a:t> method: some variables are set by the experimenter, some are measured</a:t>
            </a:r>
          </a:p>
          <a:p>
            <a:pPr lvl="1" hangingPunct="0"/>
            <a:r>
              <a:rPr lang="en-US" sz="2400" dirty="0"/>
              <a:t>Groups are compared</a:t>
            </a:r>
          </a:p>
          <a:p>
            <a:pPr marL="0" indent="0" hangingPunct="0">
              <a:buNone/>
            </a:pPr>
            <a:r>
              <a:rPr lang="en-US" sz="2400" dirty="0"/>
              <a:t> </a:t>
            </a:r>
            <a:endParaRPr lang="en-US" sz="2400" b="1" dirty="0"/>
          </a:p>
          <a:p>
            <a:pPr marL="0" indent="0" hangingPunct="0">
              <a:buNone/>
            </a:pPr>
            <a:r>
              <a:rPr lang="en-US" sz="2400" dirty="0"/>
              <a:t>As a result, the experimental method allows the researcher to examine </a:t>
            </a:r>
            <a:r>
              <a:rPr lang="en-US" sz="2400" b="1" i="1" dirty="0"/>
              <a:t>cause and effect</a:t>
            </a:r>
            <a:r>
              <a:rPr lang="en-US" sz="2400" dirty="0"/>
              <a:t> relationships.</a:t>
            </a:r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6776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Example: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9E52E7-7E02-3B77-6E9C-1DD68F0B0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76350"/>
            <a:ext cx="7772400" cy="368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31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57150"/>
            <a:ext cx="2819400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Experimental</a:t>
            </a:r>
            <a:r>
              <a:rPr lang="en-US" dirty="0"/>
              <a:t>: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724400" y="285750"/>
            <a:ext cx="2286000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435" tIns="43718" rIns="87435" bIns="43718" rtlCol="0" anchor="ctr"/>
          <a:lstStyle/>
          <a:p>
            <a:pPr algn="ctr"/>
            <a:r>
              <a:rPr lang="en-US" sz="2700" dirty="0"/>
              <a:t>Group of Students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0" y="2343150"/>
            <a:ext cx="2286000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435" tIns="43718" rIns="87435" bIns="43718" rtlCol="0" anchor="ctr"/>
          <a:lstStyle/>
          <a:p>
            <a:pPr algn="ctr"/>
            <a:r>
              <a:rPr lang="en-US" sz="2700" dirty="0"/>
              <a:t>Intervention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0" y="2343150"/>
            <a:ext cx="2286000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435" tIns="43718" rIns="87435" bIns="43718" rtlCol="0" anchor="ctr"/>
          <a:lstStyle/>
          <a:p>
            <a:pPr algn="ctr"/>
            <a:r>
              <a:rPr lang="en-US" sz="2700" dirty="0"/>
              <a:t>Control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7750" y="1393399"/>
            <a:ext cx="2019300" cy="919287"/>
          </a:xfrm>
          <a:prstGeom prst="rect">
            <a:avLst/>
          </a:prstGeom>
          <a:noFill/>
        </p:spPr>
        <p:txBody>
          <a:bodyPr wrap="square" lIns="87435" tIns="43718" rIns="87435" bIns="43718" rtlCol="0">
            <a:spAutoFit/>
          </a:bodyPr>
          <a:lstStyle/>
          <a:p>
            <a:pPr algn="ctr"/>
            <a:r>
              <a:rPr lang="en-US" sz="2700" dirty="0"/>
              <a:t>Random assignment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191000" y="1733551"/>
            <a:ext cx="457200" cy="57913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086600" y="1733551"/>
            <a:ext cx="457200" cy="57913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191000" y="3333750"/>
            <a:ext cx="0" cy="5715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048000" y="386715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435" tIns="43718" rIns="87435" bIns="43718" rtlCol="0" anchor="ctr"/>
          <a:lstStyle/>
          <a:p>
            <a:pPr algn="ctr"/>
            <a:r>
              <a:rPr lang="en-US" sz="2000" dirty="0"/>
              <a:t>Self-Efficacy; Anxiety; Knowledge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543800" y="3333750"/>
            <a:ext cx="0" cy="5715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228600" y="3980566"/>
            <a:ext cx="2819400" cy="457200"/>
          </a:xfrm>
          <a:prstGeom prst="rect">
            <a:avLst/>
          </a:prstGeom>
        </p:spPr>
        <p:txBody>
          <a:bodyPr vert="horz" lIns="87435" tIns="43718" rIns="87435" bIns="43718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Measure 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14423" y="2571752"/>
            <a:ext cx="2819400" cy="457200"/>
          </a:xfrm>
          <a:prstGeom prst="rect">
            <a:avLst/>
          </a:prstGeom>
        </p:spPr>
        <p:txBody>
          <a:bodyPr vert="horz" lIns="87435" tIns="43718" rIns="87435" bIns="43718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Manipulate </a:t>
            </a:r>
          </a:p>
        </p:txBody>
      </p:sp>
      <p:pic>
        <p:nvPicPr>
          <p:cNvPr id="1026" name="Picture 2" descr="The Neuroscience of Stress and Learning - Cognitive Literacy Solutions">
            <a:extLst>
              <a:ext uri="{FF2B5EF4-FFF2-40B4-BE49-F238E27FC236}">
                <a16:creationId xmlns:a16="http://schemas.microsoft.com/office/drawing/2014/main" id="{BFB087BA-CDFC-ABDF-51AB-99C80CDCA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5" y="352184"/>
            <a:ext cx="1934840" cy="153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w CEN paper: Stress and learning in pupils: Neuroscience evidence and its  relevance for teachers | Centre for Educational Neuroscience">
            <a:extLst>
              <a:ext uri="{FF2B5EF4-FFF2-40B4-BE49-F238E27FC236}">
                <a16:creationId xmlns:a16="http://schemas.microsoft.com/office/drawing/2014/main" id="{B8B38266-E83D-BBFC-9C2A-23A97F876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315" y="361950"/>
            <a:ext cx="2243369" cy="152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067E2EA-0732-BF55-FC4F-2CF8E6A11870}"/>
              </a:ext>
            </a:extLst>
          </p:cNvPr>
          <p:cNvSpPr/>
          <p:nvPr/>
        </p:nvSpPr>
        <p:spPr>
          <a:xfrm>
            <a:off x="6324600" y="3905250"/>
            <a:ext cx="2286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435" tIns="43718" rIns="87435" bIns="43718" rtlCol="0" anchor="ctr"/>
          <a:lstStyle/>
          <a:p>
            <a:pPr algn="ctr"/>
            <a:r>
              <a:rPr lang="en-US" sz="2000" dirty="0"/>
              <a:t>Self-Efficacy; Anxiety; Knowledge</a:t>
            </a:r>
          </a:p>
        </p:txBody>
      </p:sp>
    </p:spTree>
    <p:extLst>
      <p:ext uri="{BB962C8B-B14F-4D97-AF65-F5344CB8AC3E}">
        <p14:creationId xmlns:p14="http://schemas.microsoft.com/office/powerpoint/2010/main" val="3981286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3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Setting up an experiment: 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7619998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cap="small" dirty="0"/>
              <a:t>Independent Variable </a:t>
            </a:r>
            <a:r>
              <a:rPr lang="en-US" sz="2400" dirty="0"/>
              <a:t>= (our predictor) the factor we believe will affect the dependent variable </a:t>
            </a:r>
          </a:p>
          <a:p>
            <a:pPr marL="0" indent="0" hangingPunct="0">
              <a:buNone/>
            </a:pPr>
            <a:endParaRPr lang="en-US" sz="2400" b="1" dirty="0"/>
          </a:p>
          <a:p>
            <a:pPr marL="0" indent="0" hangingPunct="0">
              <a:buNone/>
            </a:pPr>
            <a:r>
              <a:rPr lang="en-US" sz="2400" b="1" cap="small" dirty="0"/>
              <a:t>Dependent Variable </a:t>
            </a:r>
            <a:r>
              <a:rPr lang="en-US" sz="2400" dirty="0"/>
              <a:t>= the factor we are trying to predict (depends on the IV)</a:t>
            </a:r>
          </a:p>
        </p:txBody>
      </p:sp>
    </p:spTree>
    <p:extLst>
      <p:ext uri="{BB962C8B-B14F-4D97-AF65-F5344CB8AC3E}">
        <p14:creationId xmlns:p14="http://schemas.microsoft.com/office/powerpoint/2010/main" val="1695283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200154"/>
            <a:ext cx="7543798" cy="3394472"/>
          </a:xfrm>
        </p:spPr>
        <p:txBody>
          <a:bodyPr>
            <a:normAutofit/>
          </a:bodyPr>
          <a:lstStyle/>
          <a:p>
            <a:r>
              <a:rPr lang="en-US" sz="2400" b="1" i="1" cap="small" dirty="0"/>
              <a:t>Statistics</a:t>
            </a:r>
            <a:r>
              <a:rPr lang="en-US" sz="2400" dirty="0"/>
              <a:t> - a set of rules and procedures for organizing, summarizing, and interpreting data</a:t>
            </a:r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0729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6824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Setting up an experiment: 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76" y="1352550"/>
            <a:ext cx="8350723" cy="3352800"/>
          </a:xfrm>
        </p:spPr>
        <p:txBody>
          <a:bodyPr>
            <a:noAutofit/>
          </a:bodyPr>
          <a:lstStyle/>
          <a:p>
            <a:pPr marL="0" indent="0" hangingPunct="0">
              <a:buNone/>
            </a:pPr>
            <a:r>
              <a:rPr lang="en-US" sz="2400" b="1" i="1" dirty="0"/>
              <a:t>Operational Definition</a:t>
            </a:r>
            <a:r>
              <a:rPr lang="en-US" sz="2400" dirty="0"/>
              <a:t> - the way a researcher chooses to define the key constructs (variables) in an experiment.</a:t>
            </a:r>
            <a:endParaRPr lang="en-US" sz="2400" b="1" dirty="0"/>
          </a:p>
          <a:p>
            <a:pPr marL="0" indent="0" hangingPunc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C1AE5ED7-1843-D2B7-DCAA-7BE01573D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668429"/>
              </p:ext>
            </p:extLst>
          </p:nvPr>
        </p:nvGraphicFramePr>
        <p:xfrm>
          <a:off x="838200" y="2266950"/>
          <a:ext cx="7017224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68593171"/>
                    </a:ext>
                  </a:extLst>
                </a:gridCol>
                <a:gridCol w="3512024">
                  <a:extLst>
                    <a:ext uri="{9D8B030D-6E8A-4147-A177-3AD203B41FA5}">
                      <a16:colId xmlns:a16="http://schemas.microsoft.com/office/drawing/2014/main" val="4202042611"/>
                    </a:ext>
                  </a:extLst>
                </a:gridCol>
              </a:tblGrid>
              <a:tr h="762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Stats and Anxiety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Stats and Anxiety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227499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2000" dirty="0"/>
                        <a:t>Anxiety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Coping Strategies</a:t>
                      </a:r>
                    </a:p>
                    <a:p>
                      <a:r>
                        <a:rPr lang="en-US" sz="2000" dirty="0"/>
                        <a:t>Expressive Writing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504079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2000" dirty="0"/>
                        <a:t>Intervention Effectiveness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Self-reported Anxiety </a:t>
                      </a:r>
                    </a:p>
                    <a:p>
                      <a:r>
                        <a:rPr lang="en-US" sz="2000" dirty="0"/>
                        <a:t>Self-efficacy</a:t>
                      </a:r>
                    </a:p>
                    <a:p>
                      <a:r>
                        <a:rPr lang="en-US" sz="2000" dirty="0"/>
                        <a:t>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474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715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tempera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308" y="2800350"/>
            <a:ext cx="1977258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d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79" y="335968"/>
            <a:ext cx="2621221" cy="1268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200154"/>
            <a:ext cx="7543798" cy="3394472"/>
          </a:xfrm>
        </p:spPr>
        <p:txBody>
          <a:bodyPr>
            <a:normAutofit/>
          </a:bodyPr>
          <a:lstStyle/>
          <a:p>
            <a:r>
              <a:rPr lang="en-US" sz="2400" b="1" cap="small" dirty="0"/>
              <a:t>Discrete variables</a:t>
            </a:r>
            <a:r>
              <a:rPr lang="en-US" sz="2400" dirty="0"/>
              <a:t>: separate, indivisible categories. No value between categories can exist.</a:t>
            </a:r>
          </a:p>
          <a:p>
            <a:pPr lvl="1"/>
            <a:r>
              <a:rPr lang="en-US" sz="2400" dirty="0"/>
              <a:t>Example: college major; dots on a die, number of students</a:t>
            </a:r>
          </a:p>
          <a:p>
            <a:endParaRPr lang="en-US" sz="2400" b="1" cap="small" dirty="0"/>
          </a:p>
          <a:p>
            <a:r>
              <a:rPr lang="en-US" sz="2400" b="1" cap="small" dirty="0"/>
              <a:t>Continuous variables: </a:t>
            </a:r>
            <a:r>
              <a:rPr lang="en-US" sz="2400" dirty="0"/>
              <a:t>infinite number of possible values that fall between two observed scores</a:t>
            </a:r>
          </a:p>
          <a:p>
            <a:pPr lvl="1"/>
            <a:r>
              <a:rPr lang="en-US" sz="2400" dirty="0"/>
              <a:t>Example: weight, temperature, reaction time</a:t>
            </a:r>
          </a:p>
          <a:p>
            <a:pPr marL="437178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9167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"/>
            <a:ext cx="8229600" cy="857250"/>
          </a:xfrm>
        </p:spPr>
        <p:txBody>
          <a:bodyPr>
            <a:normAutofit/>
          </a:bodyPr>
          <a:lstStyle/>
          <a:p>
            <a:r>
              <a:rPr lang="en-US" sz="3500" dirty="0"/>
              <a:t>Scales of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95350"/>
            <a:ext cx="7696198" cy="3581400"/>
          </a:xfrm>
        </p:spPr>
        <p:txBody>
          <a:bodyPr>
            <a:noAutofit/>
          </a:bodyPr>
          <a:lstStyle/>
          <a:p>
            <a:pPr marL="0" indent="0" hangingPunct="0">
              <a:buNone/>
            </a:pPr>
            <a:r>
              <a:rPr lang="en-US" sz="2400" b="1" i="1" dirty="0"/>
              <a:t>Nominal</a:t>
            </a:r>
            <a:r>
              <a:rPr lang="en-US" sz="2400" b="1" dirty="0"/>
              <a:t> : </a:t>
            </a:r>
            <a:r>
              <a:rPr lang="en-US" sz="2400" dirty="0"/>
              <a:t>labels (names) people to different categories with no numerical relations</a:t>
            </a:r>
            <a:endParaRPr lang="en-US" sz="2400" b="1" dirty="0"/>
          </a:p>
          <a:p>
            <a:pPr marL="0" indent="0" hangingPunct="0">
              <a:buNone/>
            </a:pPr>
            <a:r>
              <a:rPr lang="en-US" sz="2400" i="1" dirty="0"/>
              <a:t>	Example:</a:t>
            </a:r>
            <a:r>
              <a:rPr lang="en-US" sz="2400" dirty="0"/>
              <a:t> Political Party, Favorite #, race</a:t>
            </a:r>
            <a:endParaRPr lang="en-US" sz="2400" b="1" i="1" dirty="0"/>
          </a:p>
          <a:p>
            <a:pPr marL="0" indent="0" hangingPunct="0">
              <a:buNone/>
            </a:pPr>
            <a:endParaRPr lang="en-US" sz="2400" b="1" i="1" dirty="0"/>
          </a:p>
          <a:p>
            <a:pPr marL="0" indent="0" hangingPunct="0">
              <a:buNone/>
            </a:pPr>
            <a:r>
              <a:rPr lang="en-US" sz="2400" b="1" i="1" dirty="0"/>
              <a:t>Ordinal</a:t>
            </a:r>
            <a:r>
              <a:rPr lang="en-US" sz="2400" dirty="0"/>
              <a:t> </a:t>
            </a:r>
            <a:r>
              <a:rPr lang="en-US" sz="2400" b="1" dirty="0"/>
              <a:t>: </a:t>
            </a:r>
            <a:r>
              <a:rPr lang="en-US" sz="2400" dirty="0"/>
              <a:t>a set of categories that can be ordered along some dimension of size or magnitude</a:t>
            </a:r>
            <a:endParaRPr lang="en-US" sz="2400" b="1" dirty="0"/>
          </a:p>
          <a:p>
            <a:pPr marL="0" indent="0" hangingPunct="0">
              <a:buNone/>
            </a:pPr>
            <a:r>
              <a:rPr lang="en-US" sz="2400" i="1" dirty="0"/>
              <a:t>	Example</a:t>
            </a:r>
            <a:r>
              <a:rPr lang="en-US" sz="2400" dirty="0"/>
              <a:t>: Preference Ratings </a:t>
            </a:r>
          </a:p>
          <a:p>
            <a:pPr marL="0" indent="0" hangingPunct="0">
              <a:buNone/>
            </a:pPr>
            <a:r>
              <a:rPr lang="en-US" sz="2400" dirty="0"/>
              <a:t>	(Do you love, like, dislike, or hate math?)</a:t>
            </a:r>
            <a:endParaRPr lang="en-US" sz="2400" b="1" dirty="0"/>
          </a:p>
          <a:p>
            <a:pPr marL="0" indent="0" hangingPunct="0">
              <a:buNone/>
            </a:pPr>
            <a:r>
              <a:rPr lang="en-US" sz="2400" dirty="0"/>
              <a:t> 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9590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Scales of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hangingPunct="0">
              <a:buNone/>
            </a:pPr>
            <a:r>
              <a:rPr lang="en-US" sz="2400" b="1" i="1" dirty="0"/>
              <a:t>Interval</a:t>
            </a:r>
            <a:r>
              <a:rPr lang="en-US" sz="2400" b="1" dirty="0"/>
              <a:t>: </a:t>
            </a:r>
            <a:r>
              <a:rPr lang="en-US" sz="2400" dirty="0"/>
              <a:t>ordinal + the intervals between categories are identical</a:t>
            </a:r>
          </a:p>
          <a:p>
            <a:pPr marL="0" indent="0" hangingPunct="0">
              <a:buNone/>
            </a:pPr>
            <a:r>
              <a:rPr lang="en-US" sz="2400" i="1" dirty="0"/>
              <a:t>	Example: </a:t>
            </a:r>
            <a:r>
              <a:rPr lang="en-US" sz="2400" dirty="0"/>
              <a:t>Temperature (C, F)</a:t>
            </a:r>
            <a:endParaRPr lang="en-US" sz="2400" b="1" dirty="0"/>
          </a:p>
          <a:p>
            <a:pPr marL="0" indent="0" hangingPunct="0">
              <a:buNone/>
            </a:pPr>
            <a:r>
              <a:rPr lang="en-US" sz="2400" dirty="0"/>
              <a:t> </a:t>
            </a:r>
            <a:endParaRPr lang="en-US" sz="2400" b="1" dirty="0"/>
          </a:p>
          <a:p>
            <a:pPr marL="0" indent="0" hangingPunct="0">
              <a:buNone/>
            </a:pPr>
            <a:r>
              <a:rPr lang="en-US" sz="2400" b="1" i="1" dirty="0"/>
              <a:t>Ratio</a:t>
            </a:r>
            <a:r>
              <a:rPr lang="en-US" sz="2400" b="1" dirty="0"/>
              <a:t>: </a:t>
            </a:r>
            <a:r>
              <a:rPr lang="en-US" sz="2400" dirty="0"/>
              <a:t>interval + an absolute 0 point which corresponds to the absence of the measured quantity</a:t>
            </a:r>
          </a:p>
          <a:p>
            <a:pPr marL="0" indent="0" hangingPunct="0">
              <a:buNone/>
            </a:pPr>
            <a:r>
              <a:rPr lang="en-US" sz="2400" i="1" dirty="0"/>
              <a:t>	Example: </a:t>
            </a:r>
            <a:r>
              <a:rPr lang="en-US" sz="2400" dirty="0"/>
              <a:t>Height, Weight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605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course in notations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886" y="1428750"/>
            <a:ext cx="7924800" cy="3394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/>
              <a:t>N (or n) </a:t>
            </a:r>
            <a:r>
              <a:rPr lang="en-US" sz="2800" dirty="0"/>
              <a:t>= number of subjects in the population (or sample)</a:t>
            </a:r>
          </a:p>
          <a:p>
            <a:pPr marL="0" indent="0">
              <a:buNone/>
            </a:pPr>
            <a:r>
              <a:rPr lang="en-US" sz="2800" b="1" dirty="0"/>
              <a:t>X </a:t>
            </a:r>
            <a:r>
              <a:rPr lang="en-US" sz="2800" dirty="0"/>
              <a:t>= scores for a particular variable</a:t>
            </a:r>
          </a:p>
          <a:p>
            <a:pPr marL="0" indent="0">
              <a:buNone/>
            </a:pPr>
            <a:r>
              <a:rPr lang="en-US" sz="2800" b="1" dirty="0"/>
              <a:t>Y</a:t>
            </a:r>
            <a:r>
              <a:rPr lang="en-US" sz="2800" dirty="0"/>
              <a:t> = scores for another variable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Example: </a:t>
            </a:r>
          </a:p>
          <a:p>
            <a:pPr marL="0" indent="0">
              <a:buNone/>
            </a:pPr>
            <a:r>
              <a:rPr lang="en-US" sz="2800" dirty="0"/>
              <a:t>N = 23, n=6</a:t>
            </a:r>
          </a:p>
          <a:p>
            <a:pPr marL="0" indent="0">
              <a:buNone/>
            </a:pPr>
            <a:r>
              <a:rPr lang="en-US" sz="2800" dirty="0"/>
              <a:t>hours of sleep = X</a:t>
            </a:r>
          </a:p>
          <a:p>
            <a:pPr marL="0" indent="0">
              <a:buNone/>
            </a:pPr>
            <a:r>
              <a:rPr lang="en-US" sz="2800" dirty="0"/>
              <a:t>Anxiety about course = 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556458"/>
              </p:ext>
            </p:extLst>
          </p:nvPr>
        </p:nvGraphicFramePr>
        <p:xfrm>
          <a:off x="5638800" y="2343150"/>
          <a:ext cx="2590800" cy="2251473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307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3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6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X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</a:t>
                      </a:r>
                      <a:endParaRPr lang="en-US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6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8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6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8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6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6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8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6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8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6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8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561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course in notations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886" y="1352550"/>
            <a:ext cx="79248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∑</a:t>
            </a:r>
            <a:r>
              <a:rPr lang="en-US" sz="2400" dirty="0"/>
              <a:t> (called sigma) = summation (“sum of the scores”)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Simple Example: </a:t>
            </a:r>
          </a:p>
          <a:p>
            <a:pPr marL="0" indent="0">
              <a:buNone/>
            </a:pPr>
            <a:r>
              <a:rPr lang="en-US" sz="2400" dirty="0"/>
              <a:t>∑ X = 8+5+0+6+9+7</a:t>
            </a:r>
          </a:p>
          <a:p>
            <a:pPr marL="0" indent="0">
              <a:buNone/>
            </a:pPr>
            <a:r>
              <a:rPr lang="en-US" sz="2400" dirty="0"/>
              <a:t>∑ X = 35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318790"/>
              </p:ext>
            </p:extLst>
          </p:nvPr>
        </p:nvGraphicFramePr>
        <p:xfrm>
          <a:off x="5791200" y="2228850"/>
          <a:ext cx="2286000" cy="2208276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153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X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</a:t>
                      </a:r>
                      <a:endParaRPr lang="en-US" sz="18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8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8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8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8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8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813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3600" dirty="0"/>
              <a:t>“Please excuse my dear Aunt sally” -- PEMDAS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28750"/>
                <a:ext cx="4038600" cy="31658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Order of computation: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b="1" dirty="0"/>
                  <a:t>P</a:t>
                </a:r>
                <a:r>
                  <a:rPr lang="en-US" sz="2400" dirty="0"/>
                  <a:t>arentheses (X-1)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b="1" dirty="0"/>
                  <a:t>E</a:t>
                </a:r>
                <a:r>
                  <a:rPr lang="en-US" sz="2400" dirty="0"/>
                  <a:t>xponents X</a:t>
                </a:r>
                <a:r>
                  <a:rPr lang="en-US" sz="2400" baseline="30000" dirty="0"/>
                  <a:t>2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or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</m:rad>
                  </m:oMath>
                </a14:m>
                <a:endParaRPr lang="en-US" sz="2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b="1" dirty="0"/>
                  <a:t>M</a:t>
                </a:r>
                <a:r>
                  <a:rPr lang="en-US" sz="2400" dirty="0"/>
                  <a:t>ultiply or </a:t>
                </a:r>
                <a:r>
                  <a:rPr lang="en-US" sz="2400" b="1" dirty="0"/>
                  <a:t>D</a:t>
                </a:r>
                <a:r>
                  <a:rPr lang="en-US" sz="2400" dirty="0"/>
                  <a:t>ivide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400" b="1" dirty="0"/>
                  <a:t>A</a:t>
                </a:r>
                <a:r>
                  <a:rPr lang="en-US" sz="2400" dirty="0"/>
                  <a:t>dd or </a:t>
                </a:r>
                <a:r>
                  <a:rPr lang="en-US" sz="2400" b="1" dirty="0"/>
                  <a:t>S</a:t>
                </a:r>
                <a:r>
                  <a:rPr lang="en-US" sz="2400" dirty="0"/>
                  <a:t>ubtract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28750"/>
                <a:ext cx="4038600" cy="3165872"/>
              </a:xfrm>
              <a:blipFill>
                <a:blip r:embed="rId3"/>
                <a:stretch>
                  <a:fillRect l="-2516" t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76" y="1809751"/>
            <a:ext cx="28956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743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course in notations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2852"/>
            <a:ext cx="79248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∑ (called sigma) = summation (“sum of the scores”)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Little more complicated: </a:t>
            </a:r>
          </a:p>
          <a:p>
            <a:pPr marL="0" indent="0">
              <a:buNone/>
            </a:pPr>
            <a:r>
              <a:rPr lang="en-US" sz="2400" dirty="0"/>
              <a:t>∑ (X-1)</a:t>
            </a:r>
            <a:r>
              <a:rPr lang="en-US" sz="2400" baseline="30000" dirty="0"/>
              <a:t>2</a:t>
            </a:r>
            <a:r>
              <a:rPr lang="en-US" sz="2400" dirty="0"/>
              <a:t> = 49+16+1+26+64+36</a:t>
            </a:r>
          </a:p>
          <a:p>
            <a:pPr marL="0" indent="0">
              <a:buNone/>
            </a:pPr>
            <a:r>
              <a:rPr lang="en-US" sz="2400" dirty="0"/>
              <a:t>=191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348819"/>
              </p:ext>
            </p:extLst>
          </p:nvPr>
        </p:nvGraphicFramePr>
        <p:xfrm>
          <a:off x="5257800" y="1885950"/>
          <a:ext cx="3733800" cy="2208276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259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5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X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(X-1)</a:t>
                      </a:r>
                      <a:r>
                        <a:rPr lang="en-US" sz="1800" baseline="30000" dirty="0">
                          <a:effectLst/>
                        </a:rPr>
                        <a:t>2</a:t>
                      </a:r>
                      <a:endParaRPr lang="en-US" sz="1800" baseline="30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aseline="30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8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(8-1)</a:t>
                      </a:r>
                      <a:r>
                        <a:rPr lang="en-US" sz="1800" baseline="30000" dirty="0">
                          <a:effectLst/>
                        </a:rPr>
                        <a:t>2</a:t>
                      </a:r>
                      <a:endParaRPr lang="en-US" sz="1800" baseline="30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=49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8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(5-1)</a:t>
                      </a:r>
                      <a:r>
                        <a:rPr lang="en-US" sz="1800" baseline="30000" dirty="0">
                          <a:effectLst/>
                        </a:rPr>
                        <a:t>2</a:t>
                      </a:r>
                      <a:endParaRPr lang="en-US" sz="1800" baseline="30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=16</a:t>
                      </a: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8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(0-1)</a:t>
                      </a:r>
                      <a:r>
                        <a:rPr lang="en-US" sz="1800" baseline="30000" dirty="0">
                          <a:effectLst/>
                        </a:rPr>
                        <a:t>2</a:t>
                      </a:r>
                      <a:endParaRPr lang="en-US" sz="1800" baseline="30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=1</a:t>
                      </a: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8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(6-1)</a:t>
                      </a:r>
                      <a:r>
                        <a:rPr lang="en-US" sz="1800" baseline="30000" dirty="0">
                          <a:effectLst/>
                        </a:rPr>
                        <a:t>2</a:t>
                      </a:r>
                      <a:endParaRPr lang="en-US" sz="1800" baseline="30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=25</a:t>
                      </a: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8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(9-1)</a:t>
                      </a:r>
                      <a:r>
                        <a:rPr lang="en-US" sz="1800" baseline="30000" dirty="0">
                          <a:effectLst/>
                        </a:rPr>
                        <a:t>2</a:t>
                      </a:r>
                      <a:endParaRPr lang="en-US" sz="1800" baseline="30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=64</a:t>
                      </a: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800" b="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(7-1)</a:t>
                      </a:r>
                      <a:r>
                        <a:rPr lang="en-US" sz="1800" baseline="30000" dirty="0">
                          <a:effectLst/>
                        </a:rPr>
                        <a:t>2</a:t>
                      </a:r>
                      <a:endParaRPr lang="en-US" sz="1800" baseline="30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=36</a:t>
                      </a:r>
                    </a:p>
                  </a:txBody>
                  <a:tcPr marL="9525" marR="9525" marT="714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034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Reason for taking this course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2400" dirty="0"/>
              <a:t>I have to (for my major, to get into grad school etc.)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2400" dirty="0"/>
              <a:t>I want to be able to understand research better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2400" dirty="0"/>
              <a:t>I like math</a:t>
            </a:r>
          </a:p>
          <a:p>
            <a:pPr marL="514350" lvl="0" indent="-514350">
              <a:buFont typeface="+mj-lt"/>
              <a:buAutoNum type="alphaLcParenR"/>
            </a:pPr>
            <a:r>
              <a:rPr lang="en-US" sz="2400" dirty="0"/>
              <a:t>I got bumped out of all the other psychology courses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960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7467598" cy="3638547"/>
          </a:xfrm>
        </p:spPr>
        <p:txBody>
          <a:bodyPr>
            <a:normAutofit/>
          </a:bodyPr>
          <a:lstStyle/>
          <a:p>
            <a:pPr hangingPunct="0"/>
            <a:r>
              <a:rPr lang="en-US" sz="2400" b="1" i="1" cap="small" dirty="0"/>
              <a:t>Population</a:t>
            </a:r>
            <a:r>
              <a:rPr lang="en-US" sz="2400" dirty="0"/>
              <a:t> - the entire set of people or objects that we are interested in studying</a:t>
            </a:r>
            <a:endParaRPr lang="en-US" sz="2400" b="1" dirty="0"/>
          </a:p>
          <a:p>
            <a:pPr marL="0" indent="0" hangingPunct="0">
              <a:buNone/>
            </a:pPr>
            <a:r>
              <a:rPr lang="en-US" sz="2400" dirty="0"/>
              <a:t> </a:t>
            </a:r>
            <a:endParaRPr lang="en-US" sz="2400" b="1" dirty="0"/>
          </a:p>
          <a:p>
            <a:pPr hangingPunct="0"/>
            <a:r>
              <a:rPr lang="en-US" sz="2400" b="1" i="1" cap="small" dirty="0"/>
              <a:t>Census</a:t>
            </a:r>
            <a:r>
              <a:rPr lang="en-US" sz="2400" dirty="0"/>
              <a:t> - an exhaustive collection of data from every member of the population of interest</a:t>
            </a:r>
            <a:endParaRPr lang="en-US" sz="2400" b="1" dirty="0"/>
          </a:p>
          <a:p>
            <a:pPr marL="0" indent="0" hangingPunct="0">
              <a:buNone/>
            </a:pPr>
            <a:endParaRPr lang="en-US" sz="2400" b="1" dirty="0"/>
          </a:p>
          <a:p>
            <a:pPr hangingPunct="0"/>
            <a:r>
              <a:rPr lang="en-US" sz="2400" b="1" i="1" cap="small" dirty="0"/>
              <a:t>Sample</a:t>
            </a:r>
            <a:r>
              <a:rPr lang="en-US" sz="2400" dirty="0"/>
              <a:t> - a group of observations drawn from a given population</a:t>
            </a:r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9692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342904"/>
            <a:ext cx="7848598" cy="4133846"/>
          </a:xfrm>
        </p:spPr>
        <p:txBody>
          <a:bodyPr>
            <a:normAutofit/>
          </a:bodyPr>
          <a:lstStyle/>
          <a:p>
            <a:r>
              <a:rPr lang="en-US" sz="2400" b="1" i="1" cap="small" dirty="0"/>
              <a:t>Variable</a:t>
            </a:r>
            <a:r>
              <a:rPr lang="en-US" sz="2400" dirty="0"/>
              <a:t> - some characteristic of a population that we are interested in measuring.  </a:t>
            </a:r>
          </a:p>
          <a:p>
            <a:pPr lvl="1"/>
            <a:r>
              <a:rPr lang="en-US" sz="2400" dirty="0"/>
              <a:t>By definition, variables are </a:t>
            </a:r>
            <a:r>
              <a:rPr lang="en-US" sz="2400" u="sng" dirty="0"/>
              <a:t>free to </a:t>
            </a:r>
            <a:r>
              <a:rPr lang="en-US" sz="2400" u="sng" cap="small" dirty="0"/>
              <a:t>vary</a:t>
            </a:r>
            <a:r>
              <a:rPr lang="en-US" sz="2400" cap="small" dirty="0"/>
              <a:t>;</a:t>
            </a:r>
            <a:r>
              <a:rPr lang="en-US" sz="2400" dirty="0"/>
              <a:t> that is, every member (unit) of the population can generate different values.  </a:t>
            </a:r>
          </a:p>
        </p:txBody>
      </p:sp>
    </p:spTree>
    <p:extLst>
      <p:ext uri="{BB962C8B-B14F-4D97-AF65-F5344CB8AC3E}">
        <p14:creationId xmlns:p14="http://schemas.microsoft.com/office/powerpoint/2010/main" val="88948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685800"/>
            <a:ext cx="7772398" cy="3943350"/>
          </a:xfrm>
        </p:spPr>
        <p:txBody>
          <a:bodyPr>
            <a:noAutofit/>
          </a:bodyPr>
          <a:lstStyle/>
          <a:p>
            <a:pPr hangingPunct="0"/>
            <a:r>
              <a:rPr lang="en-US" sz="2400" b="1" i="1" cap="small" dirty="0"/>
              <a:t>Parameter</a:t>
            </a:r>
            <a:r>
              <a:rPr lang="en-US" sz="2400" dirty="0"/>
              <a:t> - the value, usually a number, that describes a population (derived by a census).  </a:t>
            </a:r>
            <a:r>
              <a:rPr lang="en-US" sz="2400" u="sng" dirty="0"/>
              <a:t>Does not vary</a:t>
            </a:r>
            <a:r>
              <a:rPr lang="en-US" sz="2400" dirty="0"/>
              <a:t>.</a:t>
            </a:r>
            <a:endParaRPr lang="en-US" sz="2400" b="1" dirty="0"/>
          </a:p>
          <a:p>
            <a:pPr hangingPunct="0"/>
            <a:endParaRPr lang="en-US" sz="2400" b="1" dirty="0"/>
          </a:p>
          <a:p>
            <a:pPr hangingPunct="0"/>
            <a:r>
              <a:rPr lang="en-US" sz="2400" b="1" i="1" cap="small" dirty="0"/>
              <a:t>Statistic</a:t>
            </a:r>
            <a:r>
              <a:rPr lang="en-US" sz="2400" dirty="0"/>
              <a:t> - the value of a variable for a sample drawn from the population.  </a:t>
            </a:r>
            <a:r>
              <a:rPr lang="en-US" sz="2400" u="sng" dirty="0"/>
              <a:t>Varies</a:t>
            </a:r>
            <a:r>
              <a:rPr lang="en-US" sz="2400" dirty="0"/>
              <a:t> depending upon which members of the population are sampled.</a:t>
            </a:r>
            <a:endParaRPr lang="en-US" sz="2400" b="1" dirty="0"/>
          </a:p>
          <a:p>
            <a:endParaRPr lang="en-US" sz="2400" dirty="0"/>
          </a:p>
          <a:p>
            <a:r>
              <a:rPr lang="en-US" sz="2400" b="1" cap="small" dirty="0"/>
              <a:t>Sampling error</a:t>
            </a:r>
            <a:r>
              <a:rPr lang="en-US" sz="2400" dirty="0"/>
              <a:t>: the naturally occurring unsystematic differences that exist from one sample to another</a:t>
            </a:r>
          </a:p>
        </p:txBody>
      </p:sp>
    </p:spTree>
    <p:extLst>
      <p:ext uri="{BB962C8B-B14F-4D97-AF65-F5344CB8AC3E}">
        <p14:creationId xmlns:p14="http://schemas.microsoft.com/office/powerpoint/2010/main" val="4119427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different kinds of statistics: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7772398" cy="3771899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n-US" sz="2400" b="1" i="1" cap="small" dirty="0"/>
              <a:t>1. Descriptive Statistics</a:t>
            </a:r>
            <a:r>
              <a:rPr lang="en-US" sz="2400" dirty="0"/>
              <a:t> - numerical and graphical methods for analyzing patterns within a data set; used to summarize information contained within a data set and present it to an audience.</a:t>
            </a:r>
          </a:p>
          <a:p>
            <a:pPr marL="0" indent="0" hangingPunct="0">
              <a:buNone/>
            </a:pPr>
            <a:endParaRPr lang="en-US" sz="2400" b="1" dirty="0"/>
          </a:p>
          <a:p>
            <a:pPr marL="0" indent="0" hangingPunct="0">
              <a:buNone/>
            </a:pPr>
            <a:r>
              <a:rPr lang="en-US" sz="2400" b="1" i="1" cap="small" dirty="0"/>
              <a:t>2. Inferential Statistics</a:t>
            </a:r>
            <a:r>
              <a:rPr lang="en-US" sz="2400" dirty="0"/>
              <a:t> - the use of sample information (i.e., descriptive statistics) to make estimates, decisions, predictions and/or other generalizations about the population from which they were drawn. </a:t>
            </a:r>
          </a:p>
          <a:p>
            <a:pPr marL="0" indent="0" hangingPunct="0">
              <a:buNone/>
            </a:pPr>
            <a:endParaRPr lang="en-US" sz="2400" b="1" dirty="0"/>
          </a:p>
          <a:p>
            <a:pPr marL="0" indent="0" hangingPunct="0">
              <a:buNone/>
            </a:pPr>
            <a:endParaRPr lang="en-US" sz="2400" b="1" dirty="0"/>
          </a:p>
          <a:p>
            <a:pPr marL="0" indent="0" hangingPunct="0">
              <a:buNone/>
            </a:pPr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925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5981"/>
            <a:ext cx="8229600" cy="536972"/>
          </a:xfrm>
        </p:spPr>
        <p:txBody>
          <a:bodyPr>
            <a:normAutofit/>
          </a:bodyPr>
          <a:lstStyle/>
          <a:p>
            <a:r>
              <a:rPr lang="en-US" sz="3100" dirty="0"/>
              <a:t>Relational Aggression in Males and Females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742950"/>
            <a:ext cx="7772398" cy="4171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Sample</a:t>
            </a:r>
            <a:r>
              <a:rPr lang="en-US" sz="2000" dirty="0"/>
              <a:t> drawn from the population of 4</a:t>
            </a:r>
            <a:r>
              <a:rPr lang="en-US" sz="2000" baseline="30000" dirty="0"/>
              <a:t>th</a:t>
            </a:r>
            <a:r>
              <a:rPr lang="en-US" sz="2000" dirty="0"/>
              <a:t> and 5</a:t>
            </a:r>
            <a:r>
              <a:rPr lang="en-US" sz="2000" baseline="30000" dirty="0"/>
              <a:t>th</a:t>
            </a:r>
            <a:r>
              <a:rPr lang="en-US" sz="2000" dirty="0"/>
              <a:t> graders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Descriptive</a:t>
            </a:r>
            <a:r>
              <a:rPr lang="en-US" sz="2000" dirty="0"/>
              <a:t> : </a:t>
            </a:r>
            <a:r>
              <a:rPr lang="en-US" sz="2000" u="sng" dirty="0"/>
              <a:t>organize and simplify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	Mean relational aggression score for Males = 1.6</a:t>
            </a:r>
          </a:p>
          <a:p>
            <a:pPr marL="0" indent="0">
              <a:buNone/>
            </a:pPr>
            <a:r>
              <a:rPr lang="en-US" sz="2000" dirty="0"/>
              <a:t>	Mean relational aggression score for Females = 1.9</a:t>
            </a:r>
          </a:p>
          <a:p>
            <a:pPr marL="0" indent="0">
              <a:buNone/>
            </a:pPr>
            <a:r>
              <a:rPr lang="en-US" sz="2000" b="1" dirty="0"/>
              <a:t>Inferential:</a:t>
            </a:r>
            <a:r>
              <a:rPr lang="en-US" sz="2000" dirty="0"/>
              <a:t> </a:t>
            </a:r>
            <a:r>
              <a:rPr lang="en-US" sz="2000" u="sng" dirty="0"/>
              <a:t>interprets results</a:t>
            </a:r>
          </a:p>
          <a:p>
            <a:pPr marL="0" indent="0">
              <a:buNone/>
            </a:pPr>
            <a:r>
              <a:rPr lang="en-US" sz="2000" dirty="0"/>
              <a:t>	Is the 0.3 point difference due to chance  (sampling error)?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i="1" u="sng" dirty="0"/>
              <a:t>OR</a:t>
            </a:r>
          </a:p>
          <a:p>
            <a:pPr marL="0" indent="0">
              <a:buNone/>
            </a:pPr>
            <a:r>
              <a:rPr lang="en-US" sz="2000" i="1" dirty="0"/>
              <a:t>	</a:t>
            </a:r>
            <a:r>
              <a:rPr lang="en-US" sz="2000" dirty="0"/>
              <a:t>Is there really a difference between the two groups (in the 	population)?</a:t>
            </a:r>
          </a:p>
          <a:p>
            <a:pPr marL="0" indent="0">
              <a:buNone/>
            </a:pPr>
            <a:r>
              <a:rPr lang="en-US" sz="2000" b="1" dirty="0"/>
              <a:t>How do DSs and ISs relate? </a:t>
            </a:r>
            <a:r>
              <a:rPr lang="en-US" sz="2000" dirty="0"/>
              <a:t>DSs are used as the basis to calculate ISs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3" y="2171704"/>
            <a:ext cx="3886200" cy="2422922"/>
          </a:xfrm>
          <a:prstGeom prst="rect">
            <a:avLst/>
          </a:prstGeom>
        </p:spPr>
        <p:txBody>
          <a:bodyPr vert="horz" lIns="87435" tIns="43718" rIns="87435" bIns="4371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203" y="2174925"/>
            <a:ext cx="3886200" cy="2422922"/>
          </a:xfrm>
          <a:prstGeom prst="rect">
            <a:avLst/>
          </a:prstGeom>
        </p:spPr>
        <p:txBody>
          <a:bodyPr vert="horz" lIns="87435" tIns="43718" rIns="87435" bIns="4371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3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DS and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200154"/>
            <a:ext cx="8153398" cy="3394472"/>
          </a:xfrm>
        </p:spPr>
        <p:txBody>
          <a:bodyPr>
            <a:noAutofit/>
          </a:bodyPr>
          <a:lstStyle/>
          <a:p>
            <a:pPr marL="0" indent="0" hangingPunct="0">
              <a:buNone/>
            </a:pPr>
            <a:r>
              <a:rPr lang="en-US" sz="2400" dirty="0"/>
              <a:t>You got a 70 on the first exam:  </a:t>
            </a:r>
            <a:endParaRPr lang="en-US" sz="2400" b="1" dirty="0"/>
          </a:p>
          <a:p>
            <a:pPr hangingPunct="0"/>
            <a:r>
              <a:rPr lang="en-US" sz="2400" dirty="0"/>
              <a:t>Did you do better than average?</a:t>
            </a:r>
            <a:endParaRPr lang="en-US" sz="2400" b="1" dirty="0"/>
          </a:p>
          <a:p>
            <a:pPr marL="0" indent="0" hangingPunct="0">
              <a:buNone/>
            </a:pPr>
            <a:r>
              <a:rPr lang="en-US" sz="2400" dirty="0"/>
              <a:t> </a:t>
            </a:r>
            <a:endParaRPr lang="en-US" sz="2400" b="1" dirty="0"/>
          </a:p>
          <a:p>
            <a:pPr marL="0" indent="0" hangingPunct="0">
              <a:buNone/>
            </a:pPr>
            <a:r>
              <a:rPr lang="en-US" sz="2400" b="1" i="1" dirty="0"/>
              <a:t>Step 1</a:t>
            </a:r>
            <a:r>
              <a:rPr lang="en-US" sz="2400" dirty="0"/>
              <a:t> :Determine an average for the class.  </a:t>
            </a:r>
            <a:endParaRPr lang="en-US" sz="2400" b="1" dirty="0"/>
          </a:p>
          <a:p>
            <a:pPr marL="382530" lvl="1" indent="0" hangingPunct="0">
              <a:buNone/>
            </a:pPr>
            <a:r>
              <a:rPr lang="en-US" sz="2400" dirty="0"/>
              <a:t>a) Take a census and calculate a parameter </a:t>
            </a:r>
          </a:p>
          <a:p>
            <a:pPr marL="382530" lvl="1" indent="0" hangingPunct="0">
              <a:buNone/>
            </a:pPr>
            <a:r>
              <a:rPr lang="en-US" sz="2400" dirty="0"/>
              <a:t>b) Take a sample and calculate a statistic</a:t>
            </a:r>
            <a:endParaRPr lang="en-US" sz="2400" b="1" dirty="0"/>
          </a:p>
          <a:p>
            <a:pPr lvl="2" hangingPunct="0"/>
            <a:r>
              <a:rPr lang="en-US" sz="2400" dirty="0"/>
              <a:t>You and your four friends got:</a:t>
            </a:r>
            <a:r>
              <a:rPr lang="en-US" sz="2400" b="1" dirty="0"/>
              <a:t> </a:t>
            </a:r>
            <a:r>
              <a:rPr lang="en-US" sz="2400" dirty="0"/>
              <a:t>70, 80, 80, 60, 50</a:t>
            </a:r>
            <a:endParaRPr lang="en-US" sz="2400" b="1" dirty="0"/>
          </a:p>
          <a:p>
            <a:pPr lvl="2" hangingPunct="0"/>
            <a:r>
              <a:rPr lang="en-US" sz="2400" dirty="0"/>
              <a:t>Mean = 68 (that's a </a:t>
            </a:r>
            <a:r>
              <a:rPr lang="en-US" sz="2400" b="1" i="1" dirty="0"/>
              <a:t>DS</a:t>
            </a:r>
            <a:r>
              <a:rPr lang="en-US" sz="2400" dirty="0"/>
              <a:t>)</a:t>
            </a:r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706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DS and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200152"/>
            <a:ext cx="7543798" cy="3047999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n-US" sz="2400" dirty="0"/>
              <a:t>You got a 70 on the first exam:  </a:t>
            </a:r>
            <a:endParaRPr lang="en-US" sz="2400" b="1" dirty="0"/>
          </a:p>
          <a:p>
            <a:pPr lvl="1" hangingPunct="0"/>
            <a:r>
              <a:rPr lang="en-US" sz="2400" dirty="0"/>
              <a:t>Did you do better than average?</a:t>
            </a:r>
            <a:endParaRPr lang="en-US" sz="2400" b="1" dirty="0"/>
          </a:p>
          <a:p>
            <a:pPr marL="0" indent="0" hangingPunct="0">
              <a:buNone/>
            </a:pPr>
            <a:r>
              <a:rPr lang="en-US" sz="2400" dirty="0"/>
              <a:t> </a:t>
            </a:r>
            <a:endParaRPr lang="en-US" sz="2400" b="1" dirty="0"/>
          </a:p>
          <a:p>
            <a:pPr marL="0" indent="0" hangingPunct="0">
              <a:buNone/>
            </a:pPr>
            <a:r>
              <a:rPr lang="en-US" sz="2400" b="1" i="1" dirty="0"/>
              <a:t>Step 2</a:t>
            </a:r>
            <a:r>
              <a:rPr lang="en-US" sz="2400" dirty="0"/>
              <a:t> :compare your 70 to 68 (the sample mean)</a:t>
            </a:r>
            <a:endParaRPr lang="en-US" sz="2400" b="1" dirty="0"/>
          </a:p>
          <a:p>
            <a:pPr lvl="1" hangingPunct="0"/>
            <a:r>
              <a:rPr lang="en-US" sz="2400" dirty="0"/>
              <a:t>You did better than the average of the </a:t>
            </a:r>
            <a:r>
              <a:rPr lang="en-US" sz="2400" b="1" i="1" dirty="0"/>
              <a:t>SAMPLE</a:t>
            </a:r>
            <a:r>
              <a:rPr lang="en-US" sz="2400" dirty="0"/>
              <a:t>.</a:t>
            </a:r>
            <a:endParaRPr lang="en-US" sz="2400" b="1" dirty="0"/>
          </a:p>
          <a:p>
            <a:pPr lvl="1" hangingPunct="0"/>
            <a:r>
              <a:rPr lang="en-US" sz="2400" dirty="0"/>
              <a:t>To know if you did better than the average of the population, you need to calculate an </a:t>
            </a:r>
            <a:r>
              <a:rPr lang="en-US" sz="2400" b="1" i="1" dirty="0"/>
              <a:t>IS</a:t>
            </a:r>
            <a:r>
              <a:rPr lang="en-US" sz="2400" dirty="0"/>
              <a:t>.  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2581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{9C37B60D-2543-774F-8C09-F52101B558DB}tf10001070</Template>
  <TotalTime>6386</TotalTime>
  <Words>1320</Words>
  <Application>Microsoft Macintosh PowerPoint</Application>
  <PresentationFormat>On-screen Show (16:9)</PresentationFormat>
  <Paragraphs>233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 Math</vt:lpstr>
      <vt:lpstr>Rockwell</vt:lpstr>
      <vt:lpstr>Rockwell Condensed</vt:lpstr>
      <vt:lpstr>Rockwell Extra Bold</vt:lpstr>
      <vt:lpstr>Wingdings</vt:lpstr>
      <vt:lpstr>Wood Type</vt:lpstr>
      <vt:lpstr>Statistics for the Behavioral Sciences: Introduction and Key Terms</vt:lpstr>
      <vt:lpstr>Key Terms</vt:lpstr>
      <vt:lpstr>Key Terms</vt:lpstr>
      <vt:lpstr>PowerPoint Presentation</vt:lpstr>
      <vt:lpstr>PowerPoint Presentation</vt:lpstr>
      <vt:lpstr>Two different kinds of statistics: </vt:lpstr>
      <vt:lpstr>Relational Aggression in Males and Females</vt:lpstr>
      <vt:lpstr>Combining DS and IS</vt:lpstr>
      <vt:lpstr>Combining DS and IS</vt:lpstr>
      <vt:lpstr>Combining DS and IS</vt:lpstr>
      <vt:lpstr>Combining DS and IS</vt:lpstr>
      <vt:lpstr>Real world Example:</vt:lpstr>
      <vt:lpstr>Real world Example:</vt:lpstr>
      <vt:lpstr>Data Collection Methods</vt:lpstr>
      <vt:lpstr>Data Collection Methods</vt:lpstr>
      <vt:lpstr>Differences:</vt:lpstr>
      <vt:lpstr>Real world Example:</vt:lpstr>
      <vt:lpstr>PowerPoint Presentation</vt:lpstr>
      <vt:lpstr>Setting up an experiment: Key terms</vt:lpstr>
      <vt:lpstr>Setting up an experiment: Key terms</vt:lpstr>
      <vt:lpstr>Variables</vt:lpstr>
      <vt:lpstr>Scales of Measurement</vt:lpstr>
      <vt:lpstr>Scales of Measurement</vt:lpstr>
      <vt:lpstr>Crash course in notations</vt:lpstr>
      <vt:lpstr>Crash course in notations</vt:lpstr>
      <vt:lpstr> “Please excuse my dear Aunt sally” -- PEMDAS</vt:lpstr>
      <vt:lpstr>Crash course in notations</vt:lpstr>
      <vt:lpstr>Organizing Data</vt:lpstr>
    </vt:vector>
  </TitlesOfParts>
  <Company>Amherst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Key Terms</dc:title>
  <dc:creator>Julia McQuade</dc:creator>
  <cp:lastModifiedBy>Microsoft Office User</cp:lastModifiedBy>
  <cp:revision>160</cp:revision>
  <dcterms:created xsi:type="dcterms:W3CDTF">2013-01-14T18:03:49Z</dcterms:created>
  <dcterms:modified xsi:type="dcterms:W3CDTF">2023-06-14T18:48:32Z</dcterms:modified>
</cp:coreProperties>
</file>