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23" r:id="rId3"/>
    <p:sldId id="325" r:id="rId4"/>
    <p:sldId id="324" r:id="rId5"/>
    <p:sldId id="326" r:id="rId6"/>
    <p:sldId id="327" r:id="rId7"/>
    <p:sldId id="328" r:id="rId8"/>
    <p:sldId id="355" r:id="rId9"/>
    <p:sldId id="331" r:id="rId10"/>
    <p:sldId id="332" r:id="rId11"/>
    <p:sldId id="333" r:id="rId12"/>
    <p:sldId id="340" r:id="rId13"/>
    <p:sldId id="346" r:id="rId14"/>
    <p:sldId id="347" r:id="rId15"/>
    <p:sldId id="349" r:id="rId16"/>
    <p:sldId id="314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76377" autoAdjust="0"/>
  </p:normalViewPr>
  <p:slideViewPr>
    <p:cSldViewPr>
      <p:cViewPr varScale="1">
        <p:scale>
          <a:sx n="95" d="100"/>
          <a:sy n="95" d="100"/>
        </p:scale>
        <p:origin x="21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Number of Hours Needed to Study (last semester)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accent4">
                  <a:lumMod val="50000"/>
                </a:schemeClr>
              </a:solidFill>
            </a:ln>
          </c:spPr>
          <c:invertIfNegative val="0"/>
          <c:cat>
            <c:numRef>
              <c:f>Sheet1!$B$45:$B$53</c:f>
              <c:numCache>
                <c:formatCode>@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cat>
          <c:val>
            <c:numRef>
              <c:f>Sheet1!$C$45:$C$53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A5-4209-BBE9-F5C344389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2130781544"/>
        <c:axId val="2127447496"/>
      </c:barChart>
      <c:catAx>
        <c:axId val="-2130781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Number of hours</a:t>
                </a:r>
              </a:p>
            </c:rich>
          </c:tx>
          <c:overlay val="0"/>
        </c:title>
        <c:numFmt formatCode="@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127447496"/>
        <c:crosses val="autoZero"/>
        <c:auto val="1"/>
        <c:lblAlgn val="ctr"/>
        <c:lblOffset val="100"/>
        <c:noMultiLvlLbl val="0"/>
      </c:catAx>
      <c:valAx>
        <c:axId val="2127447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3078154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20B24-897C-4776-AA00-B055B45CA70A}" type="datetimeFigureOut">
              <a:rPr lang="en-US" smtClean="0"/>
              <a:t>6/16/23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AB3C5-E39F-4711-91A6-38055D4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4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36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44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2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44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AB3C5-E39F-4711-91A6-38055D46EB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4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7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0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87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27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F3CDF-F577-4C83-BD8F-BC2C13441C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8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6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50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5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6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2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bg2">
                <a:lumMod val="90000"/>
              </a:schemeClr>
            </a:gs>
            <a:gs pos="89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0E7F1D-94CA-43B8-8274-B8F263452016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A4B3DBA-6301-4422-B222-94C4EE5E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898130" cy="3035808"/>
          </a:xfrm>
        </p:spPr>
        <p:txBody>
          <a:bodyPr/>
          <a:lstStyle/>
          <a:p>
            <a:r>
              <a:rPr lang="en-US" dirty="0"/>
              <a:t>Frequency Distributions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34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77800"/>
            <a:ext cx="5867400" cy="172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21	24	18	16	16	14	</a:t>
            </a:r>
          </a:p>
          <a:p>
            <a:pPr marL="0" indent="0">
              <a:buNone/>
            </a:pPr>
            <a:r>
              <a:rPr lang="en-US" sz="2400" dirty="0"/>
              <a:t>12	11	9	9	9	8</a:t>
            </a:r>
          </a:p>
          <a:p>
            <a:pPr marL="0" indent="0">
              <a:buNone/>
            </a:pPr>
            <a:r>
              <a:rPr lang="en-US" sz="2400" dirty="0"/>
              <a:t>7	7	6	5	3	0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21247"/>
              </p:ext>
            </p:extLst>
          </p:nvPr>
        </p:nvGraphicFramePr>
        <p:xfrm>
          <a:off x="228600" y="672253"/>
          <a:ext cx="2057400" cy="620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r>
                        <a:rPr lang="en-US" sz="2100" b="1" dirty="0"/>
                        <a:t>Class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100" b="1" dirty="0" err="1"/>
                        <a:t>Freq</a:t>
                      </a:r>
                      <a:endParaRPr lang="en-US" sz="2100" b="1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21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24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18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16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14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12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11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8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7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0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12222"/>
              </p:ext>
            </p:extLst>
          </p:nvPr>
        </p:nvGraphicFramePr>
        <p:xfrm>
          <a:off x="2895600" y="2717800"/>
          <a:ext cx="20574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r>
                        <a:rPr lang="en-US" sz="2100" b="1" dirty="0"/>
                        <a:t>Class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100" b="1" dirty="0" err="1"/>
                        <a:t>Freq</a:t>
                      </a:r>
                      <a:endParaRPr lang="en-US" sz="2100" b="1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20-29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10-19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6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0 - 9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10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64665"/>
              </p:ext>
            </p:extLst>
          </p:nvPr>
        </p:nvGraphicFramePr>
        <p:xfrm>
          <a:off x="5867400" y="2413000"/>
          <a:ext cx="20574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r>
                        <a:rPr lang="en-US" sz="2100" b="1" dirty="0"/>
                        <a:t>Class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100" b="1" dirty="0" err="1"/>
                        <a:t>Freq</a:t>
                      </a:r>
                      <a:endParaRPr lang="en-US" sz="2100" b="1" dirty="0"/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20-24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15-19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10-14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5-9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8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900" dirty="0"/>
                        <a:t>0-4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95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Statistics Exam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21408"/>
            <a:ext cx="80772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83	82	63	62	93	78	71	68	33 76	52	97	85	42	46	32	57	59</a:t>
            </a:r>
          </a:p>
          <a:p>
            <a:pPr marL="0" indent="0">
              <a:buNone/>
            </a:pPr>
            <a:r>
              <a:rPr lang="en-US" sz="2400" dirty="0"/>
              <a:t>56	73	74	74	81	76	98	89	88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How will you group scores?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Make a frequency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Make a histogram</a:t>
            </a:r>
          </a:p>
        </p:txBody>
      </p:sp>
    </p:spTree>
    <p:extLst>
      <p:ext uri="{BB962C8B-B14F-4D97-AF65-F5344CB8AC3E}">
        <p14:creationId xmlns:p14="http://schemas.microsoft.com/office/powerpoint/2010/main" val="69490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92163"/>
          </a:xfrm>
        </p:spPr>
        <p:txBody>
          <a:bodyPr>
            <a:noAutofit/>
          </a:bodyPr>
          <a:lstStyle/>
          <a:p>
            <a:r>
              <a:rPr lang="en-US" sz="3500" dirty="0"/>
              <a:t>Graphs for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05" y="1371600"/>
            <a:ext cx="8229600" cy="3200399"/>
          </a:xfrm>
        </p:spPr>
        <p:txBody>
          <a:bodyPr>
            <a:normAutofit/>
          </a:bodyPr>
          <a:lstStyle/>
          <a:p>
            <a:r>
              <a:rPr lang="en-US" sz="2400" dirty="0"/>
              <a:t>Usually hard to get the frequency</a:t>
            </a:r>
          </a:p>
          <a:p>
            <a:r>
              <a:rPr lang="en-US" sz="2400" dirty="0"/>
              <a:t>BUT we often can estimate the relative frequency</a:t>
            </a:r>
          </a:p>
          <a:p>
            <a:pPr lvl="1"/>
            <a:r>
              <a:rPr lang="en-US" sz="2400" dirty="0"/>
              <a:t>Example: Those with IQ’s between 100 and 115 relative to those with IQ between 130 and 145. </a:t>
            </a:r>
          </a:p>
          <a:p>
            <a:r>
              <a:rPr lang="en-US" sz="2400" b="1" cap="small" dirty="0"/>
              <a:t>Smooth curves</a:t>
            </a:r>
            <a:r>
              <a:rPr lang="en-US" sz="2400" dirty="0"/>
              <a:t>: for relative </a:t>
            </a:r>
            <a:r>
              <a:rPr lang="en-US" sz="2400" dirty="0" err="1"/>
              <a:t>freq</a:t>
            </a:r>
            <a:r>
              <a:rPr lang="en-US" sz="2400" dirty="0"/>
              <a:t> of interval or ratio scales in the population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56" y="4114800"/>
            <a:ext cx="3974698" cy="254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22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Distributions – Modality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5895"/>
            <a:ext cx="7772400" cy="4050792"/>
          </a:xfrm>
        </p:spPr>
        <p:txBody>
          <a:bodyPr/>
          <a:lstStyle/>
          <a:p>
            <a:r>
              <a:rPr lang="en-US" dirty="0"/>
              <a:t>How many ”peaks” are in the distribution?</a:t>
            </a:r>
          </a:p>
        </p:txBody>
      </p:sp>
      <p:pic>
        <p:nvPicPr>
          <p:cNvPr id="2050" name="Picture 2" descr="Multimodal Regression — Beyond L1 and L2 Loss | by Patrick Langechuan Liu |  Towards Data Science">
            <a:extLst>
              <a:ext uri="{FF2B5EF4-FFF2-40B4-BE49-F238E27FC236}">
                <a16:creationId xmlns:a16="http://schemas.microsoft.com/office/drawing/2014/main" id="{638C8F4F-4617-071F-3800-AC135F3F3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82" y="2226631"/>
            <a:ext cx="9144000" cy="461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02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4025"/>
            <a:ext cx="4343400" cy="2014285"/>
          </a:xfrm>
        </p:spPr>
        <p:txBody>
          <a:bodyPr>
            <a:normAutofit lnSpcReduction="10000"/>
          </a:bodyPr>
          <a:lstStyle/>
          <a:p>
            <a:r>
              <a:rPr lang="en-US" sz="2400" i="1" dirty="0"/>
              <a:t>Positively-Skewed</a:t>
            </a:r>
            <a:r>
              <a:rPr lang="en-US" sz="2400" dirty="0"/>
              <a:t>: Possessing a number of outliers at the high end of the distribution</a:t>
            </a:r>
          </a:p>
          <a:p>
            <a:pPr lvl="1"/>
            <a:r>
              <a:rPr lang="en-US" sz="2400" dirty="0"/>
              <a:t>Example: Income, Time to run a mile</a:t>
            </a:r>
          </a:p>
        </p:txBody>
      </p:sp>
      <p:pic>
        <p:nvPicPr>
          <p:cNvPr id="1026" name="Picture 2" descr="Skewness | Data Analyze">
            <a:extLst>
              <a:ext uri="{FF2B5EF4-FFF2-40B4-BE49-F238E27FC236}">
                <a16:creationId xmlns:a16="http://schemas.microsoft.com/office/drawing/2014/main" id="{2F94B01D-E61A-1F09-B109-B23C16DD7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25476"/>
            <a:ext cx="764540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7024D2-7134-DF40-4BAD-0C5917100D2B}"/>
              </a:ext>
            </a:extLst>
          </p:cNvPr>
          <p:cNvSpPr txBox="1">
            <a:spLocks/>
          </p:cNvSpPr>
          <p:nvPr/>
        </p:nvSpPr>
        <p:spPr>
          <a:xfrm>
            <a:off x="4631018" y="4764023"/>
            <a:ext cx="4512982" cy="16093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Negatively-Skewed</a:t>
            </a:r>
            <a:r>
              <a:rPr lang="en-US" sz="2400" dirty="0"/>
              <a:t> : Possessing a number of outliers at the low end of the distribution</a:t>
            </a:r>
          </a:p>
          <a:p>
            <a:pPr lvl="1"/>
            <a:r>
              <a:rPr lang="en-US" sz="2400" dirty="0"/>
              <a:t>Example: Exam scores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B68A6C-214B-F2C3-1B10-986A62BE0F6B}"/>
              </a:ext>
            </a:extLst>
          </p:cNvPr>
          <p:cNvSpPr txBox="1">
            <a:spLocks/>
          </p:cNvSpPr>
          <p:nvPr/>
        </p:nvSpPr>
        <p:spPr>
          <a:xfrm>
            <a:off x="2230718" y="4113738"/>
            <a:ext cx="4800600" cy="650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b="1" cap="small" dirty="0"/>
              <a:t>Skewness</a:t>
            </a:r>
            <a:endParaRPr lang="en-US" sz="24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8818500-7C12-AE5D-79DD-9BA93F4406C0}"/>
              </a:ext>
            </a:extLst>
          </p:cNvPr>
          <p:cNvSpPr/>
          <p:nvPr/>
        </p:nvSpPr>
        <p:spPr>
          <a:xfrm>
            <a:off x="1752600" y="2061695"/>
            <a:ext cx="838200" cy="11582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3095807-2544-1E3E-7FD9-6E972E026EB1}"/>
              </a:ext>
            </a:extLst>
          </p:cNvPr>
          <p:cNvSpPr/>
          <p:nvPr/>
        </p:nvSpPr>
        <p:spPr>
          <a:xfrm>
            <a:off x="6553202" y="2119607"/>
            <a:ext cx="914398" cy="1267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9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err="1"/>
              <a:t>Unimodal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Symmetrical distribution (no skew)</a:t>
            </a:r>
          </a:p>
        </p:txBody>
      </p:sp>
      <p:pic>
        <p:nvPicPr>
          <p:cNvPr id="17410" name="Picture 2" descr="http://www.itl.nist.gov/div898/handbook/pmc/section5/gifs/norma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25800"/>
            <a:ext cx="4019550" cy="325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887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_h7QTgaL7HTc/S9NSooU0RUI/AAAAAAAAACg/wp3useE7Lus/s1600/norm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026" y="440531"/>
            <a:ext cx="9267825" cy="69508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102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Practice, Practice,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	6	9	5	5	4			 	7	8	5	7	6				4	5	6	5	7	</a:t>
            </a:r>
          </a:p>
          <a:p>
            <a:pPr marL="0" indent="0">
              <a:buNone/>
            </a:pPr>
            <a:r>
              <a:rPr lang="en-US" sz="2400" dirty="0"/>
              <a:t>	6	6	5	7	4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Place the scores in a frequency distribution</a:t>
            </a:r>
          </a:p>
          <a:p>
            <a:r>
              <a:rPr lang="en-US" sz="2400" dirty="0"/>
              <a:t>What is the shape of the distribution? (hint: sketch a graph if you need to)</a:t>
            </a:r>
          </a:p>
        </p:txBody>
      </p:sp>
    </p:spTree>
    <p:extLst>
      <p:ext uri="{BB962C8B-B14F-4D97-AF65-F5344CB8AC3E}">
        <p14:creationId xmlns:p14="http://schemas.microsoft.com/office/powerpoint/2010/main" val="400664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93"/>
            <a:ext cx="7772400" cy="1609344"/>
          </a:xfrm>
        </p:spPr>
        <p:txBody>
          <a:bodyPr>
            <a:normAutofit/>
          </a:bodyPr>
          <a:lstStyle/>
          <a:p>
            <a:r>
              <a:rPr lang="en-US" sz="3600" dirty="0"/>
              <a:t>Frequency Distribution – Categorical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cap="small" dirty="0"/>
              <a:t>Frequency distribution</a:t>
            </a:r>
            <a:r>
              <a:rPr lang="en-US" sz="2800" dirty="0"/>
              <a:t>: an organized tabulation of the number of individuals that fall into each category on the scale of measurement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400" b="1" cap="small" dirty="0"/>
              <a:t>Class: </a:t>
            </a:r>
            <a:r>
              <a:rPr lang="en-US" sz="2400" dirty="0"/>
              <a:t>Category of qualitative data</a:t>
            </a:r>
          </a:p>
          <a:p>
            <a:pPr marL="0" indent="0">
              <a:buNone/>
            </a:pPr>
            <a:r>
              <a:rPr lang="en-US" sz="2400" b="1" i="1" cap="small" dirty="0"/>
              <a:t>Class Frequency</a:t>
            </a:r>
            <a:r>
              <a:rPr lang="en-US" sz="2400" cap="small" dirty="0"/>
              <a:t> </a:t>
            </a:r>
            <a:r>
              <a:rPr lang="en-US" sz="2400" dirty="0"/>
              <a:t>: the number of observations that fall into a given class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40075"/>
              </p:ext>
            </p:extLst>
          </p:nvPr>
        </p:nvGraphicFramePr>
        <p:xfrm>
          <a:off x="4318000" y="4267200"/>
          <a:ext cx="4114800" cy="23368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07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Class</a:t>
                      </a:r>
                      <a:endParaRPr lang="en-US" sz="27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Frequency </a:t>
                      </a:r>
                      <a:endParaRPr lang="en-US" sz="27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Have to</a:t>
                      </a:r>
                      <a:endParaRPr lang="en-US" sz="27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Research</a:t>
                      </a:r>
                      <a:endParaRPr lang="en-US" sz="27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Like Math</a:t>
                      </a:r>
                      <a:endParaRPr lang="en-US" sz="27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0" dirty="0">
                          <a:effectLst/>
                        </a:rPr>
                        <a:t>Bumped</a:t>
                      </a:r>
                      <a:endParaRPr lang="en-US" sz="27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98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Frequency graphs for nominal or ordinal data </a:t>
            </a:r>
            <a:br>
              <a:rPr lang="en-US" sz="2400" dirty="0"/>
            </a:br>
            <a:r>
              <a:rPr lang="en-US" sz="2400" dirty="0"/>
              <a:t>						(bars don’t touch)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33" y="2405337"/>
            <a:ext cx="7924800" cy="442726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DEE249C-D4B7-F540-9C0E-53412E0D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493"/>
            <a:ext cx="7772400" cy="1609344"/>
          </a:xfrm>
        </p:spPr>
        <p:txBody>
          <a:bodyPr>
            <a:normAutofit/>
          </a:bodyPr>
          <a:lstStyle/>
          <a:p>
            <a:r>
              <a:rPr lang="en-US" sz="3600" dirty="0"/>
              <a:t>Bar Graph – Categorical Data</a:t>
            </a:r>
          </a:p>
        </p:txBody>
      </p:sp>
    </p:spTree>
    <p:extLst>
      <p:ext uri="{BB962C8B-B14F-4D97-AF65-F5344CB8AC3E}">
        <p14:creationId xmlns:p14="http://schemas.microsoft.com/office/powerpoint/2010/main" val="427847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Frequency Distribution - Continuous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95715"/>
              </p:ext>
            </p:extLst>
          </p:nvPr>
        </p:nvGraphicFramePr>
        <p:xfrm>
          <a:off x="3276600" y="2209800"/>
          <a:ext cx="2133600" cy="294436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18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2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Anxiety Scores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Score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Freq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1</a:t>
                      </a:r>
                      <a:endParaRPr lang="en-US" sz="24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</a:t>
                      </a:r>
                      <a:endParaRPr lang="en-US" sz="24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3</a:t>
                      </a:r>
                      <a:endParaRPr lang="en-US" sz="24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4</a:t>
                      </a:r>
                      <a:endParaRPr lang="en-US" sz="24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87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Frequency graphs for interval or ratio data (bars touch)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965661"/>
              </p:ext>
            </p:extLst>
          </p:nvPr>
        </p:nvGraphicFramePr>
        <p:xfrm>
          <a:off x="1371600" y="1981200"/>
          <a:ext cx="6096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1EC6A01-E9FF-004A-8E22-6B8CF71C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493"/>
            <a:ext cx="7772400" cy="1609344"/>
          </a:xfrm>
        </p:spPr>
        <p:txBody>
          <a:bodyPr>
            <a:normAutofit/>
          </a:bodyPr>
          <a:lstStyle/>
          <a:p>
            <a:r>
              <a:rPr lang="en-US" sz="3600" dirty="0"/>
              <a:t>Histogram – Continuous Data</a:t>
            </a:r>
          </a:p>
        </p:txBody>
      </p:sp>
    </p:spTree>
    <p:extLst>
      <p:ext uri="{BB962C8B-B14F-4D97-AF65-F5344CB8AC3E}">
        <p14:creationId xmlns:p14="http://schemas.microsoft.com/office/powerpoint/2010/main" val="116033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descriptors of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cap="small" dirty="0"/>
                  <a:t>Proportion (relative frequency): </a:t>
                </a:r>
                <a:r>
                  <a:rPr lang="en-US" sz="2400" dirty="0"/>
                  <a:t>the fraction of the total group that is associated with each score</a:t>
                </a:r>
                <a:endParaRPr lang="en-US" sz="2400" b="1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cap="small" dirty="0"/>
                  <a:t>Percentage: </a:t>
                </a:r>
                <a:r>
                  <a:rPr lang="en-US" sz="2400" dirty="0"/>
                  <a:t>percent of total group that was associated with each score</a:t>
                </a:r>
              </a:p>
              <a:p>
                <a:pPr marL="0" indent="0" algn="ctr">
                  <a:buNone/>
                </a:pPr>
                <a:r>
                  <a:rPr lang="en-US" sz="2400" dirty="0"/>
                  <a:t>percentage = </a:t>
                </a:r>
                <a:r>
                  <a:rPr lang="en-US" sz="2400" i="1" dirty="0"/>
                  <a:t>p</a:t>
                </a:r>
                <a:r>
                  <a:rPr lang="en-US" sz="2400" dirty="0"/>
                  <a:t> (100)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42" t="-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greatest fear about this course: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2827831"/>
              </p:ext>
            </p:extLst>
          </p:nvPr>
        </p:nvGraphicFramePr>
        <p:xfrm>
          <a:off x="762000" y="3810000"/>
          <a:ext cx="7543800" cy="31699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Freq</a:t>
                      </a:r>
                      <a:endParaRPr lang="en-US" sz="24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Proportion</a:t>
                      </a:r>
                    </a:p>
                    <a:p>
                      <a:pPr algn="ctr"/>
                      <a:r>
                        <a:rPr lang="en-US" sz="2400" dirty="0"/>
                        <a:t>(relative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freq</a:t>
                      </a:r>
                      <a:r>
                        <a:rPr lang="en-US" sz="2400" dirty="0"/>
                        <a:t>)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Percentage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Oversleep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.33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33%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Fail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.13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13%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Confused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.37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37%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Boring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.17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17%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600200"/>
            <a:ext cx="8305800" cy="243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My greatest fear about this course is (circle best answer):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400" dirty="0"/>
              <a:t>That I will oversleep and miss it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400" dirty="0"/>
              <a:t>That I will fail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400" dirty="0"/>
              <a:t>That I will be totally confused during the lectures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400" dirty="0"/>
              <a:t>That it will be </a:t>
            </a:r>
            <a:r>
              <a:rPr lang="en-US" sz="2400" dirty="0" err="1"/>
              <a:t>sooooo</a:t>
            </a:r>
            <a:r>
              <a:rPr lang="en-US" sz="2400" dirty="0"/>
              <a:t> boring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146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26664"/>
              </p:ext>
            </p:extLst>
          </p:nvPr>
        </p:nvGraphicFramePr>
        <p:xfrm>
          <a:off x="152400" y="4380103"/>
          <a:ext cx="3713376" cy="1983994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52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Relative 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Cognitive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Relative</a:t>
                      </a:r>
                      <a:r>
                        <a:rPr lang="en-US" sz="1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Oversleep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.33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.32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Fail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.13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.06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Confused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.37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.50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Boring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.17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.12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392458"/>
              </p:ext>
            </p:extLst>
          </p:nvPr>
        </p:nvGraphicFramePr>
        <p:xfrm>
          <a:off x="4038600" y="4114800"/>
          <a:ext cx="4724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64086"/>
              </p:ext>
            </p:extLst>
          </p:nvPr>
        </p:nvGraphicFramePr>
        <p:xfrm>
          <a:off x="131976" y="1751203"/>
          <a:ext cx="3733800" cy="1983994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59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Statistics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Freq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Cognitive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Freq</a:t>
                      </a:r>
                      <a:r>
                        <a:rPr lang="en-US" sz="18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Oversleep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Fail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Confused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90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/>
                        <a:t>Boring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L="44873" marR="44873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L="44873" marR="44873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20975"/>
              </p:ext>
            </p:extLst>
          </p:nvPr>
        </p:nvGraphicFramePr>
        <p:xfrm>
          <a:off x="3962400" y="1371600"/>
          <a:ext cx="480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FD8C35ED-20A5-4644-AD6F-F28EBE01D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493"/>
            <a:ext cx="7772400" cy="1609344"/>
          </a:xfrm>
        </p:spPr>
        <p:txBody>
          <a:bodyPr>
            <a:normAutofit/>
          </a:bodyPr>
          <a:lstStyle/>
          <a:p>
            <a:r>
              <a:rPr lang="en-US" sz="3600" dirty="0"/>
              <a:t>Comparing two sets of data: Relative frequency</a:t>
            </a:r>
          </a:p>
        </p:txBody>
      </p:sp>
    </p:spTree>
    <p:extLst>
      <p:ext uri="{BB962C8B-B14F-4D97-AF65-F5344CB8AC3E}">
        <p14:creationId xmlns:p14="http://schemas.microsoft.com/office/powerpoint/2010/main" val="40240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Grouped frequency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if there are too many different scores?</a:t>
            </a:r>
          </a:p>
          <a:p>
            <a:pPr lvl="1"/>
            <a:r>
              <a:rPr lang="en-US" sz="2400" dirty="0"/>
              <a:t>e.g. height, IQ score, reaction times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Rules: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There should be about 5 to 10 classes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Use a simple width interval when possible (e.g. group by 5’s or 10’s)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width interval should be the same for each class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37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{9C37B60D-2543-774F-8C09-F52101B558DB}tf10001070</Template>
  <TotalTime>2458</TotalTime>
  <Words>729</Words>
  <Application>Microsoft Macintosh PowerPoint</Application>
  <PresentationFormat>On-screen Show (4:3)</PresentationFormat>
  <Paragraphs>210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Rockwell</vt:lpstr>
      <vt:lpstr>Rockwell Condensed</vt:lpstr>
      <vt:lpstr>Rockwell Extra Bold</vt:lpstr>
      <vt:lpstr>Wingdings</vt:lpstr>
      <vt:lpstr>Wood Type</vt:lpstr>
      <vt:lpstr>Frequency Distributions</vt:lpstr>
      <vt:lpstr>Frequency Distribution – Categorical data</vt:lpstr>
      <vt:lpstr>Bar Graph – Categorical Data</vt:lpstr>
      <vt:lpstr>Frequency Distribution - Continuous data</vt:lpstr>
      <vt:lpstr>Histogram – Continuous Data</vt:lpstr>
      <vt:lpstr>Additional descriptors of frequency</vt:lpstr>
      <vt:lpstr>My greatest fear about this course:</vt:lpstr>
      <vt:lpstr>Comparing two sets of data: Relative frequency</vt:lpstr>
      <vt:lpstr>Grouped frequency distribution</vt:lpstr>
      <vt:lpstr>PowerPoint Presentation</vt:lpstr>
      <vt:lpstr>Example: Statistics Exam Scores</vt:lpstr>
      <vt:lpstr>Graphs for populations</vt:lpstr>
      <vt:lpstr>Describing Distributions – Modality</vt:lpstr>
      <vt:lpstr>Describing Distributions</vt:lpstr>
      <vt:lpstr>Normal Distribution</vt:lpstr>
      <vt:lpstr>PowerPoint Presentation</vt:lpstr>
      <vt:lpstr>Practice, Practice, Practice</vt:lpstr>
    </vt:vector>
  </TitlesOfParts>
  <Company>Amherst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Statistics</dc:title>
  <dc:creator>Julia McQuade</dc:creator>
  <cp:lastModifiedBy>Microsoft Office User</cp:lastModifiedBy>
  <cp:revision>99</cp:revision>
  <dcterms:created xsi:type="dcterms:W3CDTF">2013-01-16T20:10:34Z</dcterms:created>
  <dcterms:modified xsi:type="dcterms:W3CDTF">2023-06-16T17:50:09Z</dcterms:modified>
</cp:coreProperties>
</file>