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webextensions/webextension1.xml" ContentType="application/vnd.ms-office.webextension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256" r:id="rId2"/>
    <p:sldId id="257" r:id="rId3"/>
    <p:sldId id="279" r:id="rId4"/>
    <p:sldId id="280" r:id="rId5"/>
    <p:sldId id="287" r:id="rId6"/>
    <p:sldId id="288" r:id="rId7"/>
    <p:sldId id="289" r:id="rId8"/>
    <p:sldId id="281" r:id="rId9"/>
    <p:sldId id="294" r:id="rId10"/>
    <p:sldId id="293" r:id="rId11"/>
    <p:sldId id="297" r:id="rId12"/>
    <p:sldId id="295" r:id="rId13"/>
    <p:sldId id="296" r:id="rId14"/>
    <p:sldId id="292" r:id="rId15"/>
    <p:sldId id="282" r:id="rId16"/>
    <p:sldId id="291" r:id="rId17"/>
    <p:sldId id="284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71"/>
    <p:restoredTop sz="94586"/>
  </p:normalViewPr>
  <p:slideViewPr>
    <p:cSldViewPr snapToGrid="0" snapToObjects="1">
      <p:cViewPr varScale="1">
        <p:scale>
          <a:sx n="90" d="100"/>
          <a:sy n="90" d="100"/>
        </p:scale>
        <p:origin x="208" y="5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968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073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12742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1177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548743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9837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4121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067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987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999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45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799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811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535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177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836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085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microsoft.com/office/2011/relationships/webextension" Target="../webextensions/webextension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1C075-5803-A845-8A11-A26855DA62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Analyzing Data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E6B4EF-1306-FA4D-BF37-E7CB09A912B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 user’s guide</a:t>
            </a:r>
          </a:p>
        </p:txBody>
      </p:sp>
    </p:spTree>
    <p:extLst>
      <p:ext uri="{BB962C8B-B14F-4D97-AF65-F5344CB8AC3E}">
        <p14:creationId xmlns:p14="http://schemas.microsoft.com/office/powerpoint/2010/main" val="31865579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Saving your RC Dataset</a:t>
            </a:r>
            <a:endParaRPr lang="en-US" sz="2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B3C1E-3E57-7E49-BF91-C75926D49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endParaRPr lang="en-US" sz="2200" dirty="0"/>
          </a:p>
          <a:p>
            <a:pPr marL="0" indent="0">
              <a:buNone/>
            </a:pPr>
            <a:endParaRPr lang="en-US" sz="32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0784085-2946-4242-A895-B1DCC07D9A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8556" y="1270001"/>
            <a:ext cx="6111840" cy="4273550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D532A963-51D6-3F42-96AD-A34E5A2A1179}"/>
              </a:ext>
            </a:extLst>
          </p:cNvPr>
          <p:cNvSpPr txBox="1">
            <a:spLocks/>
          </p:cNvSpPr>
          <p:nvPr/>
        </p:nvSpPr>
        <p:spPr>
          <a:xfrm>
            <a:off x="1408554" y="5543551"/>
            <a:ext cx="9327179" cy="1314449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>
                <a:solidFill>
                  <a:schemeClr val="accent2"/>
                </a:solidFill>
              </a:rPr>
              <a:t>Navigate to an appropriate location</a:t>
            </a:r>
          </a:p>
          <a:p>
            <a:r>
              <a:rPr lang="en-US" sz="3200" dirty="0">
                <a:solidFill>
                  <a:schemeClr val="accent2"/>
                </a:solidFill>
              </a:rPr>
              <a:t>Name the data set </a:t>
            </a:r>
            <a:r>
              <a:rPr lang="en-US" sz="3200" dirty="0" err="1">
                <a:solidFill>
                  <a:schemeClr val="accent2"/>
                </a:solidFill>
              </a:rPr>
              <a:t>WhateverYouWant</a:t>
            </a:r>
            <a:endParaRPr lang="en-US" sz="3200" dirty="0">
              <a:solidFill>
                <a:schemeClr val="accent2"/>
              </a:solidFill>
            </a:endParaRPr>
          </a:p>
          <a:p>
            <a:r>
              <a:rPr lang="en-US" sz="3200" dirty="0">
                <a:solidFill>
                  <a:schemeClr val="accent2"/>
                </a:solidFill>
              </a:rPr>
              <a:t>Click OK</a:t>
            </a:r>
          </a:p>
          <a:p>
            <a:pPr marL="0" indent="0">
              <a:buFont typeface="Wingdings 3" charset="2"/>
              <a:buNone/>
            </a:pPr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pPr marL="0" indent="0">
              <a:buFont typeface="Wingdings 3" charset="2"/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844295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Saving your RC Dataset</a:t>
            </a:r>
          </a:p>
        </p:txBody>
      </p:sp>
      <p:pic>
        <p:nvPicPr>
          <p:cNvPr id="4" name="Picture 2" descr="Image result for like taking candy from a baby">
            <a:extLst>
              <a:ext uri="{FF2B5EF4-FFF2-40B4-BE49-F238E27FC236}">
                <a16:creationId xmlns:a16="http://schemas.microsoft.com/office/drawing/2014/main" id="{9D6946AD-4293-B14E-8D70-17313ECAB7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2132" y="1270000"/>
            <a:ext cx="5447072" cy="5447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75445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Viewing your RC Dataset</a:t>
            </a:r>
            <a:endParaRPr lang="en-US" sz="2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B3C1E-3E57-7E49-BF91-C75926D49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endParaRPr lang="en-US" sz="2200" dirty="0"/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D532A963-51D6-3F42-96AD-A34E5A2A1179}"/>
              </a:ext>
            </a:extLst>
          </p:cNvPr>
          <p:cNvSpPr txBox="1">
            <a:spLocks/>
          </p:cNvSpPr>
          <p:nvPr/>
        </p:nvSpPr>
        <p:spPr>
          <a:xfrm>
            <a:off x="1408554" y="5040351"/>
            <a:ext cx="9327179" cy="18176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>
                <a:solidFill>
                  <a:schemeClr val="accent2"/>
                </a:solidFill>
              </a:rPr>
              <a:t>Are all of your variables included?</a:t>
            </a:r>
          </a:p>
          <a:p>
            <a:r>
              <a:rPr lang="en-US" sz="3200" dirty="0">
                <a:solidFill>
                  <a:schemeClr val="accent2"/>
                </a:solidFill>
              </a:rPr>
              <a:t>Are all of your variables labeled properly?</a:t>
            </a:r>
          </a:p>
          <a:p>
            <a:r>
              <a:rPr lang="en-US" sz="3200" dirty="0">
                <a:solidFill>
                  <a:schemeClr val="accent2"/>
                </a:solidFill>
              </a:rPr>
              <a:t>Are all of your subjects included?</a:t>
            </a:r>
          </a:p>
          <a:p>
            <a:endParaRPr lang="en-US" sz="3200" dirty="0">
              <a:solidFill>
                <a:schemeClr val="accent1"/>
              </a:solidFill>
            </a:endParaRPr>
          </a:p>
          <a:p>
            <a:pPr marL="0" indent="0">
              <a:buFont typeface="Wingdings 3" charset="2"/>
              <a:buNone/>
            </a:pPr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pPr marL="0" indent="0">
              <a:buFont typeface="Wingdings 3" charset="2"/>
              <a:buNone/>
            </a:pPr>
            <a:endParaRPr lang="en-US" sz="32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FD60BE4-2A17-954E-BBE5-7AE5F5D41F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060" y="1650380"/>
            <a:ext cx="9158497" cy="2877015"/>
          </a:xfrm>
          <a:prstGeom prst="rect">
            <a:avLst/>
          </a:prstGeom>
        </p:spPr>
      </p:pic>
      <p:sp>
        <p:nvSpPr>
          <p:cNvPr id="7" name="Frame 6">
            <a:extLst>
              <a:ext uri="{FF2B5EF4-FFF2-40B4-BE49-F238E27FC236}">
                <a16:creationId xmlns:a16="http://schemas.microsoft.com/office/drawing/2014/main" id="{1B4A88EB-780E-E949-ACF6-6D371C795FED}"/>
              </a:ext>
            </a:extLst>
          </p:cNvPr>
          <p:cNvSpPr/>
          <p:nvPr/>
        </p:nvSpPr>
        <p:spPr>
          <a:xfrm>
            <a:off x="6690732" y="2386361"/>
            <a:ext cx="2583270" cy="914400"/>
          </a:xfrm>
          <a:prstGeom prst="fram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66481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Viewing your RC Dataset</a:t>
            </a:r>
          </a:p>
        </p:txBody>
      </p:sp>
      <p:pic>
        <p:nvPicPr>
          <p:cNvPr id="4" name="Picture 2" descr="Image result for like taking candy from a baby">
            <a:extLst>
              <a:ext uri="{FF2B5EF4-FFF2-40B4-BE49-F238E27FC236}">
                <a16:creationId xmlns:a16="http://schemas.microsoft.com/office/drawing/2014/main" id="{9D6946AD-4293-B14E-8D70-17313ECAB7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2132" y="1270000"/>
            <a:ext cx="5447072" cy="5447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63332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Now you are ready to analyze your data</a:t>
            </a:r>
          </a:p>
        </p:txBody>
      </p:sp>
      <p:pic>
        <p:nvPicPr>
          <p:cNvPr id="1026" name="Picture 2" descr="Image result for you need a plan">
            <a:extLst>
              <a:ext uri="{FF2B5EF4-FFF2-40B4-BE49-F238E27FC236}">
                <a16:creationId xmlns:a16="http://schemas.microsoft.com/office/drawing/2014/main" id="{884E11EE-FB7F-034A-9CCD-5FD966F35F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5452" y="1270000"/>
            <a:ext cx="5400432" cy="54139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4594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Now you are ready to analyze your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B3C1E-3E57-7E49-BF91-C75926D49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4462272"/>
          </a:xfrm>
        </p:spPr>
        <p:txBody>
          <a:bodyPr>
            <a:normAutofit/>
          </a:bodyPr>
          <a:lstStyle/>
          <a:p>
            <a:r>
              <a:rPr lang="en-US" sz="3200" dirty="0" err="1"/>
              <a:t>Whomp-Whomp</a:t>
            </a:r>
            <a:endParaRPr lang="en-US" sz="3200" dirty="0"/>
          </a:p>
          <a:p>
            <a:endParaRPr lang="en-US" sz="3200" dirty="0"/>
          </a:p>
          <a:p>
            <a:pPr marL="0" indent="0" algn="ctr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  <mc:AlternateContent xmlns:mc="http://schemas.openxmlformats.org/markup-compatibility/2006" xmlns:we="http://schemas.microsoft.com/office/webextensions/webextension/2010/11" xmlns:pca="http://schemas.microsoft.com/office/powerpoint/2013/contentapp">
        <mc:Choice Requires="we pca">
          <p:graphicFrame>
            <p:nvGraphicFramePr>
              <p:cNvPr id="4" name="Add-in 3">
                <a:extLst>
                  <a:ext uri="{FF2B5EF4-FFF2-40B4-BE49-F238E27FC236}">
                    <a16:creationId xmlns:a16="http://schemas.microsoft.com/office/drawing/2014/main" id="{B36AF7CD-FD79-484A-A340-2EE4EEEEA04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69518865"/>
                  </p:ext>
                </p:extLst>
              </p:nvPr>
            </p:nvGraphicFramePr>
            <p:xfrm>
              <a:off x="677334" y="1363980"/>
              <a:ext cx="9271000" cy="5219700"/>
            </p:xfrm>
            <a:graphic>
              <a:graphicData uri="http://schemas.microsoft.com/office/webextensions/webextension/2010/11">
                <we:webextensionref xmlns:we="http://schemas.microsoft.com/office/webextensions/webextension/2010/11" xmlns:r="http://schemas.openxmlformats.org/officeDocument/2006/relationships" r:id="rId2"/>
              </a:graphicData>
            </a:graphic>
          </p:graphicFrame>
        </mc:Choice>
        <mc:Fallback xmlns="">
          <p:pic>
            <p:nvPicPr>
              <p:cNvPr id="4" name="Add-in 3">
                <a:extLst>
                  <a:ext uri="{FF2B5EF4-FFF2-40B4-BE49-F238E27FC236}">
                    <a16:creationId xmlns:a16="http://schemas.microsoft.com/office/drawing/2014/main" id="{B36AF7CD-FD79-484A-A340-2EE4EEEEA04D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77334" y="1363980"/>
                <a:ext cx="9271000" cy="52197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63987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Now you are ready to analyze your data</a:t>
            </a:r>
          </a:p>
        </p:txBody>
      </p:sp>
      <p:pic>
        <p:nvPicPr>
          <p:cNvPr id="6146" name="Picture 2" descr="Image result for you need a plan">
            <a:extLst>
              <a:ext uri="{FF2B5EF4-FFF2-40B4-BE49-F238E27FC236}">
                <a16:creationId xmlns:a16="http://schemas.microsoft.com/office/drawing/2014/main" id="{D7278F9F-F28C-C045-A154-D733390C92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7067" y="1270000"/>
            <a:ext cx="4637202" cy="54139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8435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Components of an Analysis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B3C1E-3E57-7E49-BF91-C75926D49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2205" y="1367646"/>
            <a:ext cx="9519120" cy="4934300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>
                <a:solidFill>
                  <a:schemeClr val="accent2"/>
                </a:solidFill>
              </a:rPr>
              <a:t>A list of the questions you want to address</a:t>
            </a:r>
          </a:p>
          <a:p>
            <a:pPr marL="914400" lvl="1" indent="-514350"/>
            <a:r>
              <a:rPr lang="en-US" sz="3000" dirty="0">
                <a:solidFill>
                  <a:schemeClr val="accent2"/>
                </a:solidFill>
              </a:rPr>
              <a:t>E.G.: Did type of high school influence creativity?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>
                <a:solidFill>
                  <a:schemeClr val="accent2"/>
                </a:solidFill>
              </a:rPr>
              <a:t>A specification of the Independent and Dependent variables (or predictors and dependent variables).</a:t>
            </a:r>
          </a:p>
          <a:p>
            <a:pPr marL="914400" lvl="1" indent="-514350"/>
            <a:r>
              <a:rPr lang="en-US" sz="3000" dirty="0">
                <a:solidFill>
                  <a:schemeClr val="accent2"/>
                </a:solidFill>
              </a:rPr>
              <a:t>IV = Type of high school</a:t>
            </a:r>
          </a:p>
          <a:p>
            <a:pPr marL="914400" lvl="1" indent="-514350"/>
            <a:r>
              <a:rPr lang="en-US" sz="3000" dirty="0">
                <a:solidFill>
                  <a:schemeClr val="accent2"/>
                </a:solidFill>
              </a:rPr>
              <a:t>DV = Creativity scores</a:t>
            </a:r>
          </a:p>
          <a:p>
            <a:pPr marL="571500" indent="-514350">
              <a:buFont typeface="+mj-lt"/>
              <a:buAutoNum type="arabicPeriod"/>
            </a:pPr>
            <a:r>
              <a:rPr lang="en-US" sz="3200" dirty="0">
                <a:solidFill>
                  <a:schemeClr val="accent2"/>
                </a:solidFill>
              </a:rPr>
              <a:t>What kind of analysis you are doing</a:t>
            </a:r>
          </a:p>
          <a:p>
            <a:pPr lvl="1"/>
            <a:r>
              <a:rPr lang="en-US" sz="2800" dirty="0">
                <a:solidFill>
                  <a:schemeClr val="accent2"/>
                </a:solidFill>
              </a:rPr>
              <a:t>T-test?  ANOVA?  Correlation?  Regression?</a:t>
            </a:r>
          </a:p>
          <a:p>
            <a:pPr lvl="1"/>
            <a:r>
              <a:rPr lang="en-US" sz="2800" dirty="0">
                <a:solidFill>
                  <a:schemeClr val="accent2"/>
                </a:solidFill>
              </a:rPr>
              <a:t>Make your best guess…then I will help you.</a:t>
            </a:r>
          </a:p>
          <a:p>
            <a:endParaRPr lang="en-US" sz="3200" dirty="0"/>
          </a:p>
          <a:p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62283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analysis programs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B3C1E-3E57-7E49-BF91-C75926D49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96912"/>
            <a:ext cx="8596668" cy="4933385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2"/>
                </a:solidFill>
              </a:rPr>
              <a:t>R </a:t>
            </a:r>
          </a:p>
          <a:p>
            <a:pPr lvl="1"/>
            <a:r>
              <a:rPr lang="en-US" sz="3000" dirty="0">
                <a:solidFill>
                  <a:schemeClr val="accent2"/>
                </a:solidFill>
              </a:rPr>
              <a:t>if you know what you are doing…not recommended</a:t>
            </a:r>
          </a:p>
          <a:p>
            <a:r>
              <a:rPr lang="en-US" sz="3200" dirty="0">
                <a:solidFill>
                  <a:schemeClr val="accent2"/>
                </a:solidFill>
              </a:rPr>
              <a:t>SPSS</a:t>
            </a:r>
          </a:p>
          <a:p>
            <a:pPr lvl="1"/>
            <a:r>
              <a:rPr lang="en-US" sz="3000" dirty="0">
                <a:solidFill>
                  <a:schemeClr val="accent2"/>
                </a:solidFill>
              </a:rPr>
              <a:t>I can help you with this one…but not available on your own computer</a:t>
            </a:r>
          </a:p>
          <a:p>
            <a:r>
              <a:rPr lang="en-US" sz="3200" dirty="0" err="1">
                <a:solidFill>
                  <a:schemeClr val="accent2"/>
                </a:solidFill>
              </a:rPr>
              <a:t>RCommander</a:t>
            </a:r>
            <a:r>
              <a:rPr lang="en-US" sz="3200" dirty="0">
                <a:solidFill>
                  <a:schemeClr val="accent2"/>
                </a:solidFill>
              </a:rPr>
              <a:t>!!!</a:t>
            </a:r>
          </a:p>
          <a:p>
            <a:pPr lvl="1"/>
            <a:r>
              <a:rPr lang="en-US" sz="3000" dirty="0">
                <a:solidFill>
                  <a:schemeClr val="accent2"/>
                </a:solidFill>
              </a:rPr>
              <a:t>We LOVE IT!!!!</a:t>
            </a:r>
          </a:p>
          <a:p>
            <a:pPr marL="0" indent="0">
              <a:buNone/>
            </a:pPr>
            <a:endParaRPr lang="en-US" sz="30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00784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Status of your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B3C1E-3E57-7E49-BF91-C75926D492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accent2"/>
                </a:solidFill>
              </a:rPr>
              <a:t>Cleaned</a:t>
            </a:r>
          </a:p>
          <a:p>
            <a:r>
              <a:rPr lang="en-US" sz="3200" dirty="0">
                <a:solidFill>
                  <a:schemeClr val="accent2"/>
                </a:solidFill>
              </a:rPr>
              <a:t>Coded</a:t>
            </a:r>
          </a:p>
          <a:p>
            <a:r>
              <a:rPr lang="en-US" sz="3200" dirty="0">
                <a:solidFill>
                  <a:schemeClr val="accent2"/>
                </a:solidFill>
              </a:rPr>
              <a:t>Formatted properly</a:t>
            </a:r>
          </a:p>
          <a:p>
            <a:r>
              <a:rPr lang="en-US" sz="3200" dirty="0">
                <a:solidFill>
                  <a:schemeClr val="accent2"/>
                </a:solidFill>
              </a:rPr>
              <a:t>In Excel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72879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Downloading </a:t>
            </a:r>
            <a:r>
              <a:rPr lang="en-US" dirty="0" err="1"/>
              <a:t>Rcommander</a:t>
            </a:r>
            <a:r>
              <a:rPr lang="en-US" dirty="0"/>
              <a:t> </a:t>
            </a:r>
            <a:br>
              <a:rPr lang="en-US" dirty="0"/>
            </a:br>
            <a:r>
              <a:rPr lang="en-US" sz="2200" dirty="0"/>
              <a:t>(skip if it’s still on your computer from Stats)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B3C1E-3E57-7E49-BF91-C75926D492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accent2"/>
                </a:solidFill>
              </a:rPr>
              <a:t>Go to the course schedule page</a:t>
            </a:r>
          </a:p>
          <a:p>
            <a:r>
              <a:rPr lang="en-US" sz="3200" dirty="0">
                <a:solidFill>
                  <a:schemeClr val="accent2"/>
                </a:solidFill>
              </a:rPr>
              <a:t>Click the link that says ‘Analysis Materials’</a:t>
            </a:r>
          </a:p>
          <a:p>
            <a:r>
              <a:rPr lang="en-US" sz="3200" dirty="0">
                <a:solidFill>
                  <a:schemeClr val="accent2"/>
                </a:solidFill>
              </a:rPr>
              <a:t>Download the word document for Installing </a:t>
            </a:r>
            <a:r>
              <a:rPr lang="en-US" sz="3200" dirty="0" err="1">
                <a:solidFill>
                  <a:schemeClr val="accent2"/>
                </a:solidFill>
              </a:rPr>
              <a:t>RCommander</a:t>
            </a:r>
            <a:r>
              <a:rPr lang="en-US" sz="3200" dirty="0">
                <a:solidFill>
                  <a:schemeClr val="accent2"/>
                </a:solidFill>
              </a:rPr>
              <a:t>.</a:t>
            </a:r>
          </a:p>
          <a:p>
            <a:pPr lvl="1"/>
            <a:r>
              <a:rPr lang="en-US" sz="2200" dirty="0">
                <a:solidFill>
                  <a:schemeClr val="accent2"/>
                </a:solidFill>
              </a:rPr>
              <a:t>Choose the right operating system: Windows or Mac</a:t>
            </a:r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34433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Starting up </a:t>
            </a:r>
            <a:r>
              <a:rPr lang="en-US" dirty="0" err="1"/>
              <a:t>RCommander</a:t>
            </a:r>
            <a:endParaRPr lang="en-US" sz="2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B3C1E-3E57-7E49-BF91-C75926D49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2"/>
                </a:solidFill>
              </a:rPr>
              <a:t>Go to wherever your programs are located</a:t>
            </a:r>
          </a:p>
          <a:p>
            <a:r>
              <a:rPr lang="en-US" sz="3200" dirty="0">
                <a:solidFill>
                  <a:schemeClr val="accent2"/>
                </a:solidFill>
              </a:rPr>
              <a:t>Start up R</a:t>
            </a:r>
          </a:p>
          <a:p>
            <a:r>
              <a:rPr lang="en-US" sz="3200" dirty="0">
                <a:solidFill>
                  <a:schemeClr val="accent2"/>
                </a:solidFill>
              </a:rPr>
              <a:t>Type: library(</a:t>
            </a:r>
            <a:r>
              <a:rPr lang="en-US" sz="3200" dirty="0" err="1">
                <a:solidFill>
                  <a:schemeClr val="accent2"/>
                </a:solidFill>
              </a:rPr>
              <a:t>Rcmdr</a:t>
            </a:r>
            <a:r>
              <a:rPr lang="en-US" sz="3200" dirty="0">
                <a:solidFill>
                  <a:schemeClr val="accent2"/>
                </a:solidFill>
              </a:rPr>
              <a:t>)</a:t>
            </a:r>
            <a:endParaRPr lang="en-US" sz="2200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en-US" sz="3200" dirty="0"/>
          </a:p>
        </p:txBody>
      </p:sp>
      <p:pic>
        <p:nvPicPr>
          <p:cNvPr id="1026" name="Picture 2" descr="Image result for like taking candy from a baby">
            <a:extLst>
              <a:ext uri="{FF2B5EF4-FFF2-40B4-BE49-F238E27FC236}">
                <a16:creationId xmlns:a16="http://schemas.microsoft.com/office/drawing/2014/main" id="{6897A70A-D335-6E47-BA67-F455B8F7BA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5186" y="2861186"/>
            <a:ext cx="3996813" cy="3996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9101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Importing your Excel file into RC</a:t>
            </a:r>
            <a:endParaRPr lang="en-US" sz="2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B3C1E-3E57-7E49-BF91-C75926D49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endParaRPr lang="en-US" sz="2200" dirty="0"/>
          </a:p>
          <a:p>
            <a:pPr marL="0" indent="0">
              <a:buNone/>
            </a:pPr>
            <a:endParaRPr lang="en-US" sz="32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FFD5001-CF42-B344-8706-DBE8A543C5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822" y="1270000"/>
            <a:ext cx="9253383" cy="4330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4858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Importing your Excel file into RC</a:t>
            </a:r>
            <a:endParaRPr lang="en-US" sz="2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B3C1E-3E57-7E49-BF91-C75926D49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endParaRPr lang="en-US" sz="2200" dirty="0"/>
          </a:p>
          <a:p>
            <a:pPr marL="0" indent="0">
              <a:buNone/>
            </a:pPr>
            <a:endParaRPr lang="en-US" sz="32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FFD5001-CF42-B344-8706-DBE8A543C5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822" y="1270000"/>
            <a:ext cx="9253383" cy="433070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06A771B-EFF8-DA4F-BBBB-83283BDB52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822" y="1270000"/>
            <a:ext cx="8545462" cy="3636748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B92BF8A-1E25-A841-9342-477D6798D8A7}"/>
              </a:ext>
            </a:extLst>
          </p:cNvPr>
          <p:cNvSpPr txBox="1">
            <a:spLocks/>
          </p:cNvSpPr>
          <p:nvPr/>
        </p:nvSpPr>
        <p:spPr>
          <a:xfrm>
            <a:off x="677334" y="5696523"/>
            <a:ext cx="10058400" cy="116147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>
                <a:solidFill>
                  <a:schemeClr val="accent2"/>
                </a:solidFill>
              </a:rPr>
              <a:t>Name the data set </a:t>
            </a:r>
            <a:r>
              <a:rPr lang="en-US" sz="3200" dirty="0" err="1">
                <a:solidFill>
                  <a:schemeClr val="accent2"/>
                </a:solidFill>
              </a:rPr>
              <a:t>WhateverYouWant</a:t>
            </a:r>
            <a:r>
              <a:rPr lang="en-US" sz="3200" dirty="0">
                <a:solidFill>
                  <a:schemeClr val="accent2"/>
                </a:solidFill>
              </a:rPr>
              <a:t> </a:t>
            </a:r>
          </a:p>
          <a:p>
            <a:r>
              <a:rPr lang="en-US" sz="3200" dirty="0">
                <a:solidFill>
                  <a:schemeClr val="accent2"/>
                </a:solidFill>
              </a:rPr>
              <a:t>Click OK</a:t>
            </a:r>
          </a:p>
          <a:p>
            <a:pPr marL="0" indent="0">
              <a:buFont typeface="Wingdings 3" charset="2"/>
              <a:buNone/>
            </a:pPr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pPr marL="0" indent="0">
              <a:buFont typeface="Wingdings 3" charset="2"/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31344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Importing your data into </a:t>
            </a:r>
            <a:r>
              <a:rPr lang="en-US" dirty="0" err="1"/>
              <a:t>RCommander</a:t>
            </a:r>
            <a:endParaRPr lang="en-US" dirty="0"/>
          </a:p>
        </p:txBody>
      </p:sp>
      <p:pic>
        <p:nvPicPr>
          <p:cNvPr id="4" name="Picture 2" descr="Image result for like taking candy from a baby">
            <a:extLst>
              <a:ext uri="{FF2B5EF4-FFF2-40B4-BE49-F238E27FC236}">
                <a16:creationId xmlns:a16="http://schemas.microsoft.com/office/drawing/2014/main" id="{9D6946AD-4293-B14E-8D70-17313ECAB7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2132" y="1270000"/>
            <a:ext cx="5447072" cy="5447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9520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Saving your RC Dataset</a:t>
            </a:r>
            <a:endParaRPr lang="en-US" sz="2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B3C1E-3E57-7E49-BF91-C75926D49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endParaRPr lang="en-US" sz="2200" dirty="0"/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D532A963-51D6-3F42-96AD-A34E5A2A1179}"/>
              </a:ext>
            </a:extLst>
          </p:cNvPr>
          <p:cNvSpPr txBox="1">
            <a:spLocks/>
          </p:cNvSpPr>
          <p:nvPr/>
        </p:nvSpPr>
        <p:spPr>
          <a:xfrm>
            <a:off x="1408555" y="1571625"/>
            <a:ext cx="7692584" cy="52863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sz="5400" dirty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en-US" sz="5400" dirty="0">
                <a:solidFill>
                  <a:schemeClr val="accent2"/>
                </a:solidFill>
              </a:rPr>
              <a:t>This is the MOST IMPORTANT thing you will ever do in your life.</a:t>
            </a:r>
          </a:p>
          <a:p>
            <a:pPr marL="0" indent="0">
              <a:buFont typeface="Wingdings 3" charset="2"/>
              <a:buNone/>
            </a:pPr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pPr marL="0" indent="0">
              <a:buFont typeface="Wingdings 3" charset="2"/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80639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webextensions/_rels/webextension1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webextensions/webextension1.xml><?xml version="1.0" encoding="utf-8"?>
<we:webextension xmlns:we="http://schemas.microsoft.com/office/webextensions/webextension/2010/11" id="{938B2DA5-DD00-1948-A41B-65C50168CEA2}">
  <we:reference id="wa104221182" version="3.3.0.0" store="en-US" storeType="OMEX"/>
  <we:alternateReferences>
    <we:reference id="WA104221182" version="3.3.0.0" store="WA104221182" storeType="OMEX"/>
  </we:alternateReferences>
  <we:properties>
    <we:property name="autoplay" value="0"/>
    <we:property name="endtime" value="0"/>
    <we:property name="slideId" value="282"/>
    <we:property name="starttime" value="0"/>
    <we:property name="vid" value="&quot;https://www.youtube.com/watch?v=tKdcjJoXeEY&quot;"/>
  </we:properties>
  <we:bindings/>
  <we:snapshot xmlns:r="http://schemas.openxmlformats.org/officeDocument/2006/relationships" r:embed="rId1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>{8D7D9EB6-1EB1-EB45-B4A3-F67B519DA272}tf10001060</Template>
  <TotalTime>657</TotalTime>
  <Words>298</Words>
  <Application>Microsoft Macintosh PowerPoint</Application>
  <PresentationFormat>Widescreen</PresentationFormat>
  <Paragraphs>68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Trebuchet MS</vt:lpstr>
      <vt:lpstr>Wingdings 3</vt:lpstr>
      <vt:lpstr>Facet</vt:lpstr>
      <vt:lpstr>Analyzing Data</vt:lpstr>
      <vt:lpstr>Data analysis programs</vt:lpstr>
      <vt:lpstr>Status of your data</vt:lpstr>
      <vt:lpstr>Downloading Rcommander  (skip if it’s still on your computer from Stats)</vt:lpstr>
      <vt:lpstr>Starting up RCommander</vt:lpstr>
      <vt:lpstr>Importing your Excel file into RC</vt:lpstr>
      <vt:lpstr>Importing your Excel file into RC</vt:lpstr>
      <vt:lpstr>Importing your data into RCommander</vt:lpstr>
      <vt:lpstr>Saving your RC Dataset</vt:lpstr>
      <vt:lpstr>Saving your RC Dataset</vt:lpstr>
      <vt:lpstr>Saving your RC Dataset</vt:lpstr>
      <vt:lpstr>Viewing your RC Dataset</vt:lpstr>
      <vt:lpstr>Viewing your RC Dataset</vt:lpstr>
      <vt:lpstr>Now you are ready to analyze your data</vt:lpstr>
      <vt:lpstr>Now you are ready to analyze your data</vt:lpstr>
      <vt:lpstr>Now you are ready to analyze your data</vt:lpstr>
      <vt:lpstr>Components of an Analysis Plan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Organizing and analyzying a data set</dc:title>
  <dc:creator>The Darkness</dc:creator>
  <cp:lastModifiedBy>The Darkness</cp:lastModifiedBy>
  <cp:revision>45</cp:revision>
  <dcterms:created xsi:type="dcterms:W3CDTF">2019-11-04T14:26:43Z</dcterms:created>
  <dcterms:modified xsi:type="dcterms:W3CDTF">2019-11-08T01:49:27Z</dcterms:modified>
</cp:coreProperties>
</file>