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webextensions/webextension1.xml" ContentType="application/vnd.ms-office.webextens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  <p:sldId id="257" r:id="rId3"/>
    <p:sldId id="279" r:id="rId4"/>
    <p:sldId id="280" r:id="rId5"/>
    <p:sldId id="287" r:id="rId6"/>
    <p:sldId id="288" r:id="rId7"/>
    <p:sldId id="289" r:id="rId8"/>
    <p:sldId id="281" r:id="rId9"/>
    <p:sldId id="294" r:id="rId10"/>
    <p:sldId id="293" r:id="rId11"/>
    <p:sldId id="297" r:id="rId12"/>
    <p:sldId id="295" r:id="rId13"/>
    <p:sldId id="296" r:id="rId14"/>
    <p:sldId id="292" r:id="rId15"/>
    <p:sldId id="282" r:id="rId16"/>
    <p:sldId id="291" r:id="rId17"/>
    <p:sldId id="284" r:id="rId18"/>
    <p:sldId id="286" r:id="rId19"/>
    <p:sldId id="299" r:id="rId20"/>
    <p:sldId id="300" r:id="rId21"/>
    <p:sldId id="305" r:id="rId22"/>
    <p:sldId id="306" r:id="rId23"/>
    <p:sldId id="302" r:id="rId24"/>
    <p:sldId id="309" r:id="rId25"/>
    <p:sldId id="310" r:id="rId26"/>
    <p:sldId id="311" r:id="rId27"/>
    <p:sldId id="303" r:id="rId28"/>
    <p:sldId id="312" r:id="rId29"/>
    <p:sldId id="313" r:id="rId30"/>
    <p:sldId id="304" r:id="rId31"/>
    <p:sldId id="316" r:id="rId32"/>
    <p:sldId id="314" r:id="rId33"/>
    <p:sldId id="317" r:id="rId34"/>
    <p:sldId id="319" r:id="rId35"/>
    <p:sldId id="315" r:id="rId36"/>
    <p:sldId id="320" r:id="rId37"/>
    <p:sldId id="321" r:id="rId38"/>
    <p:sldId id="308" r:id="rId39"/>
    <p:sldId id="323" r:id="rId40"/>
    <p:sldId id="326" r:id="rId41"/>
    <p:sldId id="324" r:id="rId42"/>
    <p:sldId id="322" r:id="rId43"/>
    <p:sldId id="327" r:id="rId44"/>
    <p:sldId id="328" r:id="rId45"/>
    <p:sldId id="329" r:id="rId46"/>
    <p:sldId id="298" r:id="rId47"/>
    <p:sldId id="330" r:id="rId48"/>
    <p:sldId id="331" r:id="rId49"/>
    <p:sldId id="307" r:id="rId50"/>
    <p:sldId id="332" r:id="rId51"/>
    <p:sldId id="333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71"/>
    <p:restoredTop sz="94586"/>
  </p:normalViewPr>
  <p:slideViewPr>
    <p:cSldViewPr snapToGrid="0" snapToObjects="1">
      <p:cViewPr varScale="1">
        <p:scale>
          <a:sx n="58" d="100"/>
          <a:sy n="58" d="100"/>
        </p:scale>
        <p:origin x="224" y="1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A06A-2E66-B646-BD87-CA600460A8A0}" type="datetimeFigureOut">
              <a:rPr lang="en-US" smtClean="0"/>
              <a:t>8/25/21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777B-5B4B-CA41-8C04-B60999B38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68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A06A-2E66-B646-BD87-CA600460A8A0}" type="datetimeFigureOut">
              <a:rPr lang="en-US" smtClean="0"/>
              <a:t>8/25/21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777B-5B4B-CA41-8C04-B60999B38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73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A06A-2E66-B646-BD87-CA600460A8A0}" type="datetimeFigureOut">
              <a:rPr lang="en-US" smtClean="0"/>
              <a:t>8/25/21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777B-5B4B-CA41-8C04-B60999B3876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274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A06A-2E66-B646-BD87-CA600460A8A0}" type="datetimeFigureOut">
              <a:rPr lang="en-US" smtClean="0"/>
              <a:t>8/25/21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777B-5B4B-CA41-8C04-B60999B38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17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A06A-2E66-B646-BD87-CA600460A8A0}" type="datetimeFigureOut">
              <a:rPr lang="en-US" smtClean="0"/>
              <a:t>8/25/21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777B-5B4B-CA41-8C04-B60999B3876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4874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A06A-2E66-B646-BD87-CA600460A8A0}" type="datetimeFigureOut">
              <a:rPr lang="en-US" smtClean="0"/>
              <a:t>8/25/21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777B-5B4B-CA41-8C04-B60999B38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983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A06A-2E66-B646-BD87-CA600460A8A0}" type="datetimeFigureOut">
              <a:rPr lang="en-US" smtClean="0"/>
              <a:t>8/25/21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777B-5B4B-CA41-8C04-B60999B38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12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A06A-2E66-B646-BD87-CA600460A8A0}" type="datetimeFigureOut">
              <a:rPr lang="en-US" smtClean="0"/>
              <a:t>8/25/21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777B-5B4B-CA41-8C04-B60999B38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67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A06A-2E66-B646-BD87-CA600460A8A0}" type="datetimeFigureOut">
              <a:rPr lang="en-US" smtClean="0"/>
              <a:t>8/25/21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777B-5B4B-CA41-8C04-B60999B38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987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A06A-2E66-B646-BD87-CA600460A8A0}" type="datetimeFigureOut">
              <a:rPr lang="en-US" smtClean="0"/>
              <a:t>8/25/21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777B-5B4B-CA41-8C04-B60999B38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999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A06A-2E66-B646-BD87-CA600460A8A0}" type="datetimeFigureOut">
              <a:rPr lang="en-US" smtClean="0"/>
              <a:t>8/25/21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777B-5B4B-CA41-8C04-B60999B38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45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A06A-2E66-B646-BD87-CA600460A8A0}" type="datetimeFigureOut">
              <a:rPr lang="en-US" smtClean="0"/>
              <a:t>8/25/21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777B-5B4B-CA41-8C04-B60999B38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799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A06A-2E66-B646-BD87-CA600460A8A0}" type="datetimeFigureOut">
              <a:rPr lang="en-US" smtClean="0"/>
              <a:t>8/25/21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777B-5B4B-CA41-8C04-B60999B38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811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A06A-2E66-B646-BD87-CA600460A8A0}" type="datetimeFigureOut">
              <a:rPr lang="en-US" smtClean="0"/>
              <a:t>8/25/21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777B-5B4B-CA41-8C04-B60999B38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535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A06A-2E66-B646-BD87-CA600460A8A0}" type="datetimeFigureOut">
              <a:rPr lang="en-US" smtClean="0"/>
              <a:t>8/25/21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777B-5B4B-CA41-8C04-B60999B38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177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A06A-2E66-B646-BD87-CA600460A8A0}" type="datetimeFigureOut">
              <a:rPr lang="en-US" smtClean="0"/>
              <a:t>8/25/21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777B-5B4B-CA41-8C04-B60999B38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3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EA06A-2E66-B646-BD87-CA600460A8A0}" type="datetimeFigureOut">
              <a:rPr lang="en-US" smtClean="0"/>
              <a:t>8/25/21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ED7777B-5B4B-CA41-8C04-B60999B38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085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microsoft.com/office/2011/relationships/webextension" Target="../webextensions/webextension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1C075-5803-A845-8A11-A26855DA62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Analyzing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E6B4EF-1306-FA4D-BF37-E7CB09A912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user’s guide</a:t>
            </a:r>
          </a:p>
        </p:txBody>
      </p:sp>
    </p:spTree>
    <p:extLst>
      <p:ext uri="{BB962C8B-B14F-4D97-AF65-F5344CB8AC3E}">
        <p14:creationId xmlns:p14="http://schemas.microsoft.com/office/powerpoint/2010/main" val="3186557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Saving your RC Dataset</a:t>
            </a:r>
            <a:endParaRPr lang="en-US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endParaRPr lang="en-US" sz="2200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784085-2946-4242-A895-B1DCC07D9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556" y="1270001"/>
            <a:ext cx="6111840" cy="427355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532A963-51D6-3F42-96AD-A34E5A2A1179}"/>
              </a:ext>
            </a:extLst>
          </p:cNvPr>
          <p:cNvSpPr txBox="1">
            <a:spLocks/>
          </p:cNvSpPr>
          <p:nvPr/>
        </p:nvSpPr>
        <p:spPr>
          <a:xfrm>
            <a:off x="1408554" y="5543551"/>
            <a:ext cx="9327179" cy="131444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accent2"/>
                </a:solidFill>
              </a:rPr>
              <a:t>Navigate to an appropriate location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Name the data set </a:t>
            </a:r>
            <a:r>
              <a:rPr lang="en-US" sz="3200" dirty="0" err="1">
                <a:solidFill>
                  <a:schemeClr val="accent2"/>
                </a:solidFill>
              </a:rPr>
              <a:t>WhateverYouWant</a:t>
            </a:r>
            <a:endParaRPr lang="en-US" sz="3200" dirty="0">
              <a:solidFill>
                <a:schemeClr val="accent2"/>
              </a:solidFill>
            </a:endParaRPr>
          </a:p>
          <a:p>
            <a:r>
              <a:rPr lang="en-US" sz="3200" dirty="0">
                <a:solidFill>
                  <a:schemeClr val="accent2"/>
                </a:solidFill>
              </a:rPr>
              <a:t>Click OK</a:t>
            </a:r>
          </a:p>
          <a:p>
            <a:pPr marL="0" indent="0">
              <a:buFont typeface="Wingdings 3" charset="2"/>
              <a:buNone/>
            </a:pPr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Font typeface="Wingdings 3" charset="2"/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84429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Saving your RC Dataset</a:t>
            </a:r>
          </a:p>
        </p:txBody>
      </p:sp>
      <p:pic>
        <p:nvPicPr>
          <p:cNvPr id="4" name="Picture 2" descr="Image result for like taking candy from a baby">
            <a:extLst>
              <a:ext uri="{FF2B5EF4-FFF2-40B4-BE49-F238E27FC236}">
                <a16:creationId xmlns:a16="http://schemas.microsoft.com/office/drawing/2014/main" id="{9D6946AD-4293-B14E-8D70-17313ECAB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132" y="1270000"/>
            <a:ext cx="5447072" cy="544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544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Viewing your RC Dataset</a:t>
            </a:r>
            <a:endParaRPr lang="en-US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endParaRPr lang="en-US" sz="2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532A963-51D6-3F42-96AD-A34E5A2A1179}"/>
              </a:ext>
            </a:extLst>
          </p:cNvPr>
          <p:cNvSpPr txBox="1">
            <a:spLocks/>
          </p:cNvSpPr>
          <p:nvPr/>
        </p:nvSpPr>
        <p:spPr>
          <a:xfrm>
            <a:off x="1408554" y="5040351"/>
            <a:ext cx="9327179" cy="1817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accent2"/>
                </a:solidFill>
              </a:rPr>
              <a:t>Are all of your variables included?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Are all of your variables labeled properly?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Are all of your subjects included?</a:t>
            </a:r>
          </a:p>
          <a:p>
            <a:endParaRPr lang="en-US" sz="3200" dirty="0">
              <a:solidFill>
                <a:schemeClr val="accent1"/>
              </a:solidFill>
            </a:endParaRPr>
          </a:p>
          <a:p>
            <a:pPr marL="0" indent="0">
              <a:buFont typeface="Wingdings 3" charset="2"/>
              <a:buNone/>
            </a:pPr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Font typeface="Wingdings 3" charset="2"/>
              <a:buNone/>
            </a:pP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D60BE4-2A17-954E-BBE5-7AE5F5D41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060" y="1650380"/>
            <a:ext cx="9158497" cy="2877015"/>
          </a:xfrm>
          <a:prstGeom prst="rect">
            <a:avLst/>
          </a:prstGeom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1B4A88EB-780E-E949-ACF6-6D371C795FED}"/>
              </a:ext>
            </a:extLst>
          </p:cNvPr>
          <p:cNvSpPr/>
          <p:nvPr/>
        </p:nvSpPr>
        <p:spPr>
          <a:xfrm>
            <a:off x="6690732" y="2386361"/>
            <a:ext cx="2583270" cy="91440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648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Viewing your RC Dataset</a:t>
            </a:r>
          </a:p>
        </p:txBody>
      </p:sp>
      <p:pic>
        <p:nvPicPr>
          <p:cNvPr id="4" name="Picture 2" descr="Image result for like taking candy from a baby">
            <a:extLst>
              <a:ext uri="{FF2B5EF4-FFF2-40B4-BE49-F238E27FC236}">
                <a16:creationId xmlns:a16="http://schemas.microsoft.com/office/drawing/2014/main" id="{9D6946AD-4293-B14E-8D70-17313ECAB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132" y="1270000"/>
            <a:ext cx="5447072" cy="544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333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you are ready to analyze your data</a:t>
            </a:r>
          </a:p>
        </p:txBody>
      </p:sp>
      <p:pic>
        <p:nvPicPr>
          <p:cNvPr id="1026" name="Picture 2" descr="Image result for you need a plan">
            <a:extLst>
              <a:ext uri="{FF2B5EF4-FFF2-40B4-BE49-F238E27FC236}">
                <a16:creationId xmlns:a16="http://schemas.microsoft.com/office/drawing/2014/main" id="{884E11EE-FB7F-034A-9CCD-5FD966F35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452" y="1270000"/>
            <a:ext cx="5400432" cy="541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59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you are ready to analyze your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462272"/>
          </a:xfrm>
        </p:spPr>
        <p:txBody>
          <a:bodyPr>
            <a:normAutofit/>
          </a:bodyPr>
          <a:lstStyle/>
          <a:p>
            <a:r>
              <a:rPr lang="en-US" sz="3200" dirty="0" err="1"/>
              <a:t>Whomp-Whomp</a:t>
            </a:r>
            <a:endParaRPr lang="en-US" sz="3200" dirty="0"/>
          </a:p>
          <a:p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4" name="Add-in 3">
                <a:extLst>
                  <a:ext uri="{FF2B5EF4-FFF2-40B4-BE49-F238E27FC236}">
                    <a16:creationId xmlns:a16="http://schemas.microsoft.com/office/drawing/2014/main" id="{B36AF7CD-FD79-484A-A340-2EE4EEEEA04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9518865"/>
                  </p:ext>
                </p:extLst>
              </p:nvPr>
            </p:nvGraphicFramePr>
            <p:xfrm>
              <a:off x="677334" y="1363980"/>
              <a:ext cx="9271000" cy="52197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Add-in 3">
                <a:extLst>
                  <a:ext uri="{FF2B5EF4-FFF2-40B4-BE49-F238E27FC236}">
                    <a16:creationId xmlns:a16="http://schemas.microsoft.com/office/drawing/2014/main" id="{B36AF7CD-FD79-484A-A340-2EE4EEEEA04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7334" y="1363980"/>
                <a:ext cx="9271000" cy="52197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398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you are ready to analyze your data</a:t>
            </a:r>
          </a:p>
        </p:txBody>
      </p:sp>
      <p:pic>
        <p:nvPicPr>
          <p:cNvPr id="6146" name="Picture 2" descr="Image result for you need a plan">
            <a:extLst>
              <a:ext uri="{FF2B5EF4-FFF2-40B4-BE49-F238E27FC236}">
                <a16:creationId xmlns:a16="http://schemas.microsoft.com/office/drawing/2014/main" id="{D7278F9F-F28C-C045-A154-D733390C9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067" y="1270000"/>
            <a:ext cx="4637202" cy="541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43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an Analysis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2205" y="1367646"/>
            <a:ext cx="9519120" cy="4934300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accent2"/>
                </a:solidFill>
              </a:rPr>
              <a:t>A list of the questions you want to address</a:t>
            </a:r>
          </a:p>
          <a:p>
            <a:pPr marL="914400" lvl="1" indent="-514350"/>
            <a:r>
              <a:rPr lang="en-US" sz="3000" dirty="0">
                <a:solidFill>
                  <a:schemeClr val="accent2"/>
                </a:solidFill>
              </a:rPr>
              <a:t>E.G.: Did type of high school influence creativity?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accent2"/>
                </a:solidFill>
              </a:rPr>
              <a:t>A specification of the Independent and Dependent variables (or predictors and dependent variables).</a:t>
            </a:r>
          </a:p>
          <a:p>
            <a:pPr marL="914400" lvl="1" indent="-514350"/>
            <a:r>
              <a:rPr lang="en-US" sz="3000" dirty="0">
                <a:solidFill>
                  <a:schemeClr val="accent2"/>
                </a:solidFill>
              </a:rPr>
              <a:t>IV = Type of high school</a:t>
            </a:r>
          </a:p>
          <a:p>
            <a:pPr marL="914400" lvl="1" indent="-514350"/>
            <a:r>
              <a:rPr lang="en-US" sz="3000" dirty="0">
                <a:solidFill>
                  <a:schemeClr val="accent2"/>
                </a:solidFill>
              </a:rPr>
              <a:t>DV = Creativity scores</a:t>
            </a:r>
          </a:p>
          <a:p>
            <a:pPr marL="571500" indent="-514350">
              <a:buFont typeface="+mj-lt"/>
              <a:buAutoNum type="arabicPeriod"/>
            </a:pPr>
            <a:r>
              <a:rPr lang="en-US" sz="3200" dirty="0">
                <a:solidFill>
                  <a:schemeClr val="accent2"/>
                </a:solidFill>
              </a:rPr>
              <a:t>What kind of analysis you are doing</a:t>
            </a:r>
          </a:p>
          <a:p>
            <a:pPr lvl="1"/>
            <a:r>
              <a:rPr lang="en-US" sz="2800" dirty="0">
                <a:solidFill>
                  <a:schemeClr val="accent2"/>
                </a:solidFill>
              </a:rPr>
              <a:t>T-test?  ANOVA?  Correlation?  Regression?</a:t>
            </a:r>
          </a:p>
          <a:p>
            <a:pPr lvl="1"/>
            <a:r>
              <a:rPr lang="en-US" sz="2800" dirty="0">
                <a:solidFill>
                  <a:schemeClr val="accent2"/>
                </a:solidFill>
              </a:rPr>
              <a:t>Make your best guess…then I will help you.</a:t>
            </a:r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62283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 for conducting different analyses in RC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46227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Finding Means and Standard Deviations – Go!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Independent samples t-test – Go!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Paired samples t-test – Go!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One-way ANOVA (RM ANOVA) – Go!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Two-Way ANOVA (RM Two-Way ANOVA) – Go!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Correlation – Go!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Regression – Go!</a:t>
            </a:r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03522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 for conducting different analyses in RC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46227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Finding Means and Standard Deviations – Go!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Independent samples t-test – Go!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Paired samples t-test – Go!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One-way ANOVA (RM ANOVA) – Go!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Two-Way ANOVA (RM Two-Way ANOVA) – Go!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Correlation – Go!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Regression – Go!</a:t>
            </a:r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39332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analysis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96912"/>
            <a:ext cx="8596668" cy="493338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R </a:t>
            </a:r>
          </a:p>
          <a:p>
            <a:pPr lvl="1"/>
            <a:r>
              <a:rPr lang="en-US" sz="3000" dirty="0">
                <a:solidFill>
                  <a:schemeClr val="accent2"/>
                </a:solidFill>
              </a:rPr>
              <a:t>if you know what you are doing…not recommended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SPSS</a:t>
            </a:r>
          </a:p>
          <a:p>
            <a:pPr lvl="1"/>
            <a:r>
              <a:rPr lang="en-US" sz="3000" dirty="0">
                <a:solidFill>
                  <a:schemeClr val="accent2"/>
                </a:solidFill>
              </a:rPr>
              <a:t>Menu-drive, so relatively easy.</a:t>
            </a:r>
          </a:p>
          <a:p>
            <a:pPr lvl="1"/>
            <a:r>
              <a:rPr lang="en-US" sz="3000" dirty="0">
                <a:solidFill>
                  <a:schemeClr val="accent2"/>
                </a:solidFill>
              </a:rPr>
              <a:t>This is my strong recommendation</a:t>
            </a:r>
          </a:p>
          <a:p>
            <a:pPr marL="0" indent="0">
              <a:buNone/>
            </a:pPr>
            <a:endParaRPr lang="en-US" sz="3000" dirty="0"/>
          </a:p>
          <a:p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3A4CC9-8BF1-B444-868B-7D8010008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11" y="609600"/>
            <a:ext cx="9455232" cy="494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78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Means and Standard Deviations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C34B97-7AC1-AF49-BBA8-C60A90064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838" y="1248536"/>
            <a:ext cx="8488362" cy="362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028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Means and Standard Deviations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838" y="5469444"/>
            <a:ext cx="7943850" cy="1388555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Select the variable(s) of interest.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Use the Control button to select multiple variables 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Click the ’Statistics’ tab</a:t>
            </a:r>
            <a:endParaRPr lang="en-US" sz="3400" dirty="0">
              <a:solidFill>
                <a:schemeClr val="accent2"/>
              </a:solidFill>
            </a:endParaRPr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C34B97-7AC1-AF49-BBA8-C60A90064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838" y="1248536"/>
            <a:ext cx="8488362" cy="36219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4D28CD-3EB8-6448-A037-D58350D10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838" y="1698879"/>
            <a:ext cx="7543800" cy="3683000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D74CBBDB-9217-0741-BB0E-64D26DB5E5A2}"/>
              </a:ext>
            </a:extLst>
          </p:cNvPr>
          <p:cNvSpPr/>
          <p:nvPr/>
        </p:nvSpPr>
        <p:spPr>
          <a:xfrm>
            <a:off x="1700213" y="2043113"/>
            <a:ext cx="1143000" cy="500062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4822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Means and Standard Deviations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838" y="5469444"/>
            <a:ext cx="7943850" cy="138855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Select the statistic(s) of interest.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Click OK</a:t>
            </a:r>
            <a:endParaRPr lang="en-US" sz="3400" dirty="0">
              <a:solidFill>
                <a:schemeClr val="accent2"/>
              </a:solidFill>
            </a:endParaRPr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C34B97-7AC1-AF49-BBA8-C60A90064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838" y="1248536"/>
            <a:ext cx="8488362" cy="36219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4D28CD-3EB8-6448-A037-D58350D10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838" y="1698879"/>
            <a:ext cx="7543800" cy="3683000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D74CBBDB-9217-0741-BB0E-64D26DB5E5A2}"/>
              </a:ext>
            </a:extLst>
          </p:cNvPr>
          <p:cNvSpPr/>
          <p:nvPr/>
        </p:nvSpPr>
        <p:spPr>
          <a:xfrm>
            <a:off x="1700213" y="2043113"/>
            <a:ext cx="1143000" cy="500062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2F47D1-54DA-1D4C-9EA9-5D02D9F39E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838" y="1698879"/>
            <a:ext cx="7518400" cy="3644900"/>
          </a:xfrm>
          <a:prstGeom prst="rect">
            <a:avLst/>
          </a:prstGeom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id="{0472AF72-6D50-7145-9EB4-F5359F79825A}"/>
              </a:ext>
            </a:extLst>
          </p:cNvPr>
          <p:cNvSpPr/>
          <p:nvPr/>
        </p:nvSpPr>
        <p:spPr>
          <a:xfrm>
            <a:off x="1200150" y="2543175"/>
            <a:ext cx="357188" cy="51435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CD5AF7B9-8533-BB46-9BFA-45999AA2FC7B}"/>
              </a:ext>
            </a:extLst>
          </p:cNvPr>
          <p:cNvSpPr/>
          <p:nvPr/>
        </p:nvSpPr>
        <p:spPr>
          <a:xfrm>
            <a:off x="3600450" y="2543175"/>
            <a:ext cx="242888" cy="214313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0405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 for conducting different analyses in RC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46227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Finding Means and Standard Deviations – Go!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Independent samples t-test – Go!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Paired samples t-test – Go!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One-way ANOVA (RM ANOVA) – Go!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Two-Way ANOVA (RM Two-Way ANOVA) – Go!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Correlation – Go!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Regression – Go!</a:t>
            </a:r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156222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Samples t-test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B0882E-6FDE-7843-8A4C-586E596A2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275" y="1930400"/>
            <a:ext cx="8295746" cy="309880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770C3A2-B68D-9845-9398-487A14E00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0197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Samples t-test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557839"/>
            <a:ext cx="10058400" cy="1328737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Select your IV (blue rectangle)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Select your DV (red rectangle)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Click the ‘Options’ tab (purple arrow)</a:t>
            </a:r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B0882E-6FDE-7843-8A4C-586E596A2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275" y="1930400"/>
            <a:ext cx="8295746" cy="3098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885111-FEC6-C846-B2C2-2F21395BD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275" y="1930400"/>
            <a:ext cx="7543800" cy="3314700"/>
          </a:xfrm>
          <a:prstGeom prst="rect">
            <a:avLst/>
          </a:prstGeom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F512C4A2-65C8-1E49-ACDC-06B33D25EA37}"/>
              </a:ext>
            </a:extLst>
          </p:cNvPr>
          <p:cNvSpPr/>
          <p:nvPr/>
        </p:nvSpPr>
        <p:spPr>
          <a:xfrm>
            <a:off x="803275" y="2658269"/>
            <a:ext cx="2425700" cy="1071562"/>
          </a:xfrm>
          <a:prstGeom prst="fram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9621DCE4-40BD-8840-883F-B3900A814DC5}"/>
              </a:ext>
            </a:extLst>
          </p:cNvPr>
          <p:cNvSpPr/>
          <p:nvPr/>
        </p:nvSpPr>
        <p:spPr>
          <a:xfrm>
            <a:off x="3414713" y="2658269"/>
            <a:ext cx="2871787" cy="1756569"/>
          </a:xfrm>
          <a:prstGeom prst="frame">
            <a:avLst>
              <a:gd name="adj1" fmla="val 6806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4954F20F-4F0E-914F-94B7-39EE1BC55D7F}"/>
              </a:ext>
            </a:extLst>
          </p:cNvPr>
          <p:cNvSpPr/>
          <p:nvPr/>
        </p:nvSpPr>
        <p:spPr>
          <a:xfrm>
            <a:off x="2016125" y="1538287"/>
            <a:ext cx="295805" cy="784226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4753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Samples t-test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529263"/>
            <a:ext cx="8866716" cy="132873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Check ‘Yes’ under ‘Assume equal variances.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Click OK.</a:t>
            </a:r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BBE89CF-155B-1F45-8E39-325F40C36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817688"/>
            <a:ext cx="7531100" cy="3251200"/>
          </a:xfrm>
          <a:prstGeom prst="rect">
            <a:avLst/>
          </a:prstGeom>
        </p:spPr>
      </p:pic>
      <p:sp>
        <p:nvSpPr>
          <p:cNvPr id="13" name="Left Arrow 12">
            <a:extLst>
              <a:ext uri="{FF2B5EF4-FFF2-40B4-BE49-F238E27FC236}">
                <a16:creationId xmlns:a16="http://schemas.microsoft.com/office/drawing/2014/main" id="{AD14E3FD-9F33-3D43-AE39-DADA27B76627}"/>
              </a:ext>
            </a:extLst>
          </p:cNvPr>
          <p:cNvSpPr/>
          <p:nvPr/>
        </p:nvSpPr>
        <p:spPr>
          <a:xfrm>
            <a:off x="5972176" y="3000375"/>
            <a:ext cx="914400" cy="320675"/>
          </a:xfrm>
          <a:prstGeom prst="lef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8828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 for conducting different analyses in RC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46227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Finding Means and Standard Deviations – Go!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Independent samples t-test – Go!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Paired samples t-test – Go!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One-way ANOVA (RM ANOVA) – Go!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Two-Way ANOVA (RM Two-Way ANOVA) – Go!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Correlation – Go!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Regression – Go!</a:t>
            </a:r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583768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Paired Samples t-test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29000D-4A4B-9847-816B-D1694337B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3" y="1562100"/>
            <a:ext cx="8288827" cy="313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0851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Paired Samples t-test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529263"/>
            <a:ext cx="8866716" cy="1328737"/>
          </a:xfrm>
        </p:spPr>
        <p:txBody>
          <a:bodyPr>
            <a:normAutofit fontScale="92500"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Choose the two variables you wish to compare.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Click OK.</a:t>
            </a:r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95091D-9A99-E44E-A056-C39C8FD25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428750"/>
            <a:ext cx="74549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538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of your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Cleaned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Coded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Formatted properly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In Excel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728791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 for conducting different analyses in RC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46227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Finding Means and Standard Deviations – Go!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Independent samples t-test – Go!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Paired samples t-test – Go!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One-way ANOVA </a:t>
            </a: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(RM ANOVA)</a:t>
            </a:r>
            <a:r>
              <a:rPr lang="en-US" sz="3200" dirty="0">
                <a:solidFill>
                  <a:schemeClr val="accent2"/>
                </a:solidFill>
              </a:rPr>
              <a:t> </a:t>
            </a: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– Go!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Two-Way ANOVA (RM Two-Way ANOVA) – Go!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Correlation – Go!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Regression – Go!</a:t>
            </a:r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694252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One-Way ANOVA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529263"/>
            <a:ext cx="8866716" cy="1328737"/>
          </a:xfrm>
        </p:spPr>
        <p:txBody>
          <a:bodyPr>
            <a:normAutofit/>
          </a:bodyPr>
          <a:lstStyle/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80B2EF-F20D-2D48-B0FF-0F83E3286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604962"/>
            <a:ext cx="8310392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6062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One-Way ANOVA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EA0608-176B-A744-B386-C18A6006F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270000"/>
            <a:ext cx="7581900" cy="364490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C80F019-CE3A-2946-9E1C-0053DAC558F8}"/>
              </a:ext>
            </a:extLst>
          </p:cNvPr>
          <p:cNvSpPr txBox="1">
            <a:spLocks/>
          </p:cNvSpPr>
          <p:nvPr/>
        </p:nvSpPr>
        <p:spPr>
          <a:xfrm>
            <a:off x="677334" y="5172075"/>
            <a:ext cx="10058400" cy="16859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accent2"/>
                </a:solidFill>
              </a:rPr>
              <a:t>Select your IV (blue rectangle)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Select your DV (red rectangle)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Click the ‘Options’ tab (purple arrow)</a:t>
            </a:r>
            <a:endParaRPr lang="en-US" sz="3200" dirty="0"/>
          </a:p>
          <a:p>
            <a:endParaRPr lang="en-US" sz="3200" dirty="0"/>
          </a:p>
          <a:p>
            <a:pPr marL="0" indent="0">
              <a:buFont typeface="Wingdings 3" charset="2"/>
              <a:buNone/>
            </a:pPr>
            <a:endParaRPr lang="en-US" sz="3200" dirty="0"/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AC0F2AEE-6D82-9D44-8516-C15F3F18F04B}"/>
              </a:ext>
            </a:extLst>
          </p:cNvPr>
          <p:cNvSpPr/>
          <p:nvPr/>
        </p:nvSpPr>
        <p:spPr>
          <a:xfrm>
            <a:off x="785813" y="2300287"/>
            <a:ext cx="2181668" cy="1100138"/>
          </a:xfrm>
          <a:prstGeom prst="fram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0174BB95-2908-0343-B706-67F63DBC46B7}"/>
              </a:ext>
            </a:extLst>
          </p:cNvPr>
          <p:cNvSpPr/>
          <p:nvPr/>
        </p:nvSpPr>
        <p:spPr>
          <a:xfrm>
            <a:off x="3224657" y="2300288"/>
            <a:ext cx="3018981" cy="1645443"/>
          </a:xfrm>
          <a:prstGeom prst="frame">
            <a:avLst>
              <a:gd name="adj1" fmla="val 6806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7C4E6EEB-7393-294C-8E1A-9E8B72CBFF81}"/>
              </a:ext>
            </a:extLst>
          </p:cNvPr>
          <p:cNvSpPr/>
          <p:nvPr/>
        </p:nvSpPr>
        <p:spPr>
          <a:xfrm rot="5400000">
            <a:off x="2583306" y="1483782"/>
            <a:ext cx="295805" cy="784226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2402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One-Way ANOVA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529263"/>
            <a:ext cx="8866716" cy="132873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Check all three check boxes.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Click OK.</a:t>
            </a:r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919EEB-945B-7E4E-B0A6-96BE95184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270000"/>
            <a:ext cx="7518400" cy="3619500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8030E4CE-D576-CB47-A299-BA68D153B56E}"/>
              </a:ext>
            </a:extLst>
          </p:cNvPr>
          <p:cNvSpPr/>
          <p:nvPr/>
        </p:nvSpPr>
        <p:spPr>
          <a:xfrm>
            <a:off x="828675" y="2114550"/>
            <a:ext cx="385763" cy="828675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511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 for conducting different analyses in RC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46227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Finding Means and Standard Deviations – Go!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Independent samples t-test – Go!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Paired samples t-test – Go!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One-way ANOVA</a:t>
            </a:r>
            <a:r>
              <a:rPr lang="en-US" sz="3200" dirty="0">
                <a:solidFill>
                  <a:schemeClr val="accent2"/>
                </a:solidFill>
              </a:rPr>
              <a:t> (RM ANOVA) </a:t>
            </a: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– Go!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Two-Way ANOVA (RM Two-Way ANOVA) – Go!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Correlation – Go!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Regression – Go!</a:t>
            </a:r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499330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Repeated Measures ANOVA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F86D9C-62D1-6E4E-A3A4-D314C201B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398587"/>
            <a:ext cx="8344492" cy="348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7201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Repeated Measures ANOVA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757739"/>
            <a:ext cx="8866716" cy="2100262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Enter the name of your IV (e.g., </a:t>
            </a:r>
            <a:r>
              <a:rPr lang="en-US" sz="3200" dirty="0" err="1">
                <a:solidFill>
                  <a:schemeClr val="accent2"/>
                </a:solidFill>
              </a:rPr>
              <a:t>Type_of_test</a:t>
            </a:r>
            <a:r>
              <a:rPr lang="en-US" sz="3200" dirty="0">
                <a:solidFill>
                  <a:schemeClr val="accent2"/>
                </a:solidFill>
              </a:rPr>
              <a:t> if comparing Convergent and Divergent test.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Enter the number of levels (e.g., 2)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Click OK.</a:t>
            </a:r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65D9DE-2FD5-DE40-A75D-EC022B73D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3" y="1342230"/>
            <a:ext cx="8066553" cy="317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1829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Repeated Measures ANOVA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257801"/>
            <a:ext cx="8866716" cy="1600200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Ignore #1 and #3.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Use the drop-down menu in #2 (purple arrow) to enter your variables (After and Before in this case).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Click OK.</a:t>
            </a:r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034349-99D3-0F4A-9B77-AB28B4085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127125"/>
            <a:ext cx="6609291" cy="3976683"/>
          </a:xfrm>
          <a:prstGeom prst="rect">
            <a:avLst/>
          </a:prstGeom>
        </p:spPr>
      </p:pic>
      <p:sp>
        <p:nvSpPr>
          <p:cNvPr id="6" name="Left Arrow 5">
            <a:extLst>
              <a:ext uri="{FF2B5EF4-FFF2-40B4-BE49-F238E27FC236}">
                <a16:creationId xmlns:a16="http://schemas.microsoft.com/office/drawing/2014/main" id="{42753ED7-C68C-1845-AADE-0DE0587FBECD}"/>
              </a:ext>
            </a:extLst>
          </p:cNvPr>
          <p:cNvSpPr/>
          <p:nvPr/>
        </p:nvSpPr>
        <p:spPr>
          <a:xfrm>
            <a:off x="4329113" y="2615404"/>
            <a:ext cx="1057275" cy="500062"/>
          </a:xfrm>
          <a:prstGeom prst="lef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2379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 for conducting different analyses in RC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46227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Finding Means and Standard Deviations – Go!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Independent samples t-test – Go!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Paired samples t-test – Go!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One-way ANOVA (RM ANOVA) – Go!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Two-Way ANOVA </a:t>
            </a: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(RM Two-Way ANOVA) – Go!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Correlation – Go!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Regression – Go!</a:t>
            </a:r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772317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Two-Way ANOVA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1EFAF8-0B0A-E741-81FB-8E7DABEA8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420812"/>
            <a:ext cx="8557382" cy="327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590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Downloading </a:t>
            </a:r>
            <a:r>
              <a:rPr lang="en-US" dirty="0" err="1"/>
              <a:t>Rcommander</a:t>
            </a:r>
            <a:r>
              <a:rPr lang="en-US" dirty="0"/>
              <a:t> </a:t>
            </a:r>
            <a:br>
              <a:rPr lang="en-US" dirty="0"/>
            </a:br>
            <a:r>
              <a:rPr lang="en-US" sz="2200" dirty="0"/>
              <a:t>(skip if it’s still on your computer from Stats)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Go to the course schedule page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Click the link that says ‘Analysis Materials’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Download the word document for Installing </a:t>
            </a:r>
            <a:r>
              <a:rPr lang="en-US" sz="3200" dirty="0" err="1">
                <a:solidFill>
                  <a:schemeClr val="accent2"/>
                </a:solidFill>
              </a:rPr>
              <a:t>RCommander</a:t>
            </a:r>
            <a:r>
              <a:rPr lang="en-US" sz="3200" dirty="0">
                <a:solidFill>
                  <a:schemeClr val="accent2"/>
                </a:solidFill>
              </a:rPr>
              <a:t>.</a:t>
            </a:r>
          </a:p>
          <a:p>
            <a:pPr lvl="1"/>
            <a:r>
              <a:rPr lang="en-US" sz="2200" dirty="0">
                <a:solidFill>
                  <a:schemeClr val="accent2"/>
                </a:solidFill>
              </a:rPr>
              <a:t>Choose the right operating system: Windows or Mac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34433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7207E6A-153F-0640-B57A-F206A1B15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327546"/>
            <a:ext cx="7505700" cy="3568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One-Way ANOVA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C80F019-CE3A-2946-9E1C-0053DAC558F8}"/>
              </a:ext>
            </a:extLst>
          </p:cNvPr>
          <p:cNvSpPr txBox="1">
            <a:spLocks/>
          </p:cNvSpPr>
          <p:nvPr/>
        </p:nvSpPr>
        <p:spPr>
          <a:xfrm>
            <a:off x="677334" y="5172075"/>
            <a:ext cx="10058400" cy="16859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accent2"/>
                </a:solidFill>
              </a:rPr>
              <a:t>Select your two IVs (blue rectangle)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Select your DV (red rectangle)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Click the ‘Options’ tab (purple arrow)</a:t>
            </a:r>
            <a:endParaRPr lang="en-US" sz="3200" dirty="0"/>
          </a:p>
          <a:p>
            <a:endParaRPr lang="en-US" sz="3200" dirty="0"/>
          </a:p>
          <a:p>
            <a:pPr marL="0" indent="0">
              <a:buFont typeface="Wingdings 3" charset="2"/>
              <a:buNone/>
            </a:pPr>
            <a:endParaRPr lang="en-US" sz="3200" dirty="0"/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AC0F2AEE-6D82-9D44-8516-C15F3F18F04B}"/>
              </a:ext>
            </a:extLst>
          </p:cNvPr>
          <p:cNvSpPr/>
          <p:nvPr/>
        </p:nvSpPr>
        <p:spPr>
          <a:xfrm>
            <a:off x="736118" y="2313185"/>
            <a:ext cx="2730059" cy="1100138"/>
          </a:xfrm>
          <a:prstGeom prst="fram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0174BB95-2908-0343-B706-67F63DBC46B7}"/>
              </a:ext>
            </a:extLst>
          </p:cNvPr>
          <p:cNvSpPr/>
          <p:nvPr/>
        </p:nvSpPr>
        <p:spPr>
          <a:xfrm>
            <a:off x="3466177" y="2289175"/>
            <a:ext cx="3018981" cy="1645443"/>
          </a:xfrm>
          <a:prstGeom prst="frame">
            <a:avLst>
              <a:gd name="adj1" fmla="val 6806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7C4E6EEB-7393-294C-8E1A-9E8B72CBFF81}"/>
              </a:ext>
            </a:extLst>
          </p:cNvPr>
          <p:cNvSpPr/>
          <p:nvPr/>
        </p:nvSpPr>
        <p:spPr>
          <a:xfrm rot="5400000">
            <a:off x="2583306" y="1483782"/>
            <a:ext cx="295805" cy="784226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186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Two-Way ANOVA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757739"/>
            <a:ext cx="8866716" cy="210026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Check all three check boxes (red rectangle)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Leave Type 2 checked (purple arrow)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Click OK.</a:t>
            </a:r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7C0D7B-934C-BF49-9021-4C2CB25AB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138239"/>
            <a:ext cx="7581900" cy="3619500"/>
          </a:xfrm>
          <a:prstGeom prst="rect">
            <a:avLst/>
          </a:prstGeom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id="{B8ACA335-A35A-674D-9D47-7D1C88421CE8}"/>
              </a:ext>
            </a:extLst>
          </p:cNvPr>
          <p:cNvSpPr/>
          <p:nvPr/>
        </p:nvSpPr>
        <p:spPr>
          <a:xfrm>
            <a:off x="842963" y="2459039"/>
            <a:ext cx="385763" cy="828675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65EE6FCB-560B-1E41-A871-E0CB1FF41304}"/>
              </a:ext>
            </a:extLst>
          </p:cNvPr>
          <p:cNvSpPr/>
          <p:nvPr/>
        </p:nvSpPr>
        <p:spPr>
          <a:xfrm rot="10800000">
            <a:off x="4975668" y="1970088"/>
            <a:ext cx="671513" cy="449262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677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 for conducting different analyses in RC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46227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Finding Means and Standard Deviations – Go!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Independent samples t-test – Go!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Paired samples t-test – Go!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One-way ANOVA (RM ANOVA) – Go!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Two-Way ANOVA (</a:t>
            </a:r>
            <a:r>
              <a:rPr lang="en-US" sz="3200" dirty="0">
                <a:solidFill>
                  <a:schemeClr val="accent2"/>
                </a:solidFill>
              </a:rPr>
              <a:t>RM Two-Way ANOVA</a:t>
            </a: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) – Go!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Correlation – Go!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Regression – Go!</a:t>
            </a:r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487552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Repeated Measures Two-Way ANOVA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07A791-EFA3-804B-9DB0-E7D2117FF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398587"/>
            <a:ext cx="8344492" cy="348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6142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Repeated Measures ANOVA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4572002"/>
            <a:ext cx="8866716" cy="2100262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Enter the name of your IVs (e.g., </a:t>
            </a:r>
            <a:r>
              <a:rPr lang="en-US" sz="3200" dirty="0" err="1">
                <a:solidFill>
                  <a:schemeClr val="accent2"/>
                </a:solidFill>
              </a:rPr>
              <a:t>Type_of_test</a:t>
            </a:r>
            <a:r>
              <a:rPr lang="en-US" sz="3200" dirty="0">
                <a:solidFill>
                  <a:schemeClr val="accent2"/>
                </a:solidFill>
              </a:rPr>
              <a:t> and </a:t>
            </a:r>
            <a:r>
              <a:rPr lang="en-US" sz="3200" dirty="0" err="1">
                <a:solidFill>
                  <a:schemeClr val="accent2"/>
                </a:solidFill>
              </a:rPr>
              <a:t>Alone_Group</a:t>
            </a:r>
            <a:r>
              <a:rPr lang="en-US" sz="3200" dirty="0">
                <a:solidFill>
                  <a:schemeClr val="accent2"/>
                </a:solidFill>
              </a:rPr>
              <a:t>)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Enter the number of levels (e.g., 2)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Click OK.</a:t>
            </a:r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B66167-E152-D14F-BCE3-01C750FF7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3" y="1270000"/>
            <a:ext cx="7689246" cy="297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3002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4A8F126-35D2-E04D-9B26-6298C4BB0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921" y="1141413"/>
            <a:ext cx="5309129" cy="37217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Repeated Measures ANOVA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257801"/>
            <a:ext cx="8866716" cy="1600200"/>
          </a:xfrm>
        </p:spPr>
        <p:txBody>
          <a:bodyPr>
            <a:normAutofit fontScale="62500" lnSpcReduction="20000"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Ignore #1.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Use the drop-down menu in #2 (purple arrow) to enter your variables.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Enter between subjects IV in #3 if applicable.  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Click OK.</a:t>
            </a:r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6" name="Left Arrow 5">
            <a:extLst>
              <a:ext uri="{FF2B5EF4-FFF2-40B4-BE49-F238E27FC236}">
                <a16:creationId xmlns:a16="http://schemas.microsoft.com/office/drawing/2014/main" id="{42753ED7-C68C-1845-AADE-0DE0587FBECD}"/>
              </a:ext>
            </a:extLst>
          </p:cNvPr>
          <p:cNvSpPr/>
          <p:nvPr/>
        </p:nvSpPr>
        <p:spPr>
          <a:xfrm>
            <a:off x="4861368" y="2325017"/>
            <a:ext cx="1057275" cy="902493"/>
          </a:xfrm>
          <a:prstGeom prst="lef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9118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 for conducting different analyses in RC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46227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Finding Means and Standard Deviations – Go!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Independent samples t-test – Go!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Paired samples t-test – Go!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One-way ANOVA (RM ANOVA) – Go!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Two-Way ANOVA (RM Two-Way ANOVA) – Go!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Correlation – Go!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Regression – Go!</a:t>
            </a:r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598078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B8F6CC-8476-174F-ADCB-E590B219E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3" y="1444625"/>
            <a:ext cx="8704417" cy="368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0281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5257800"/>
            <a:ext cx="8866716" cy="1771648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Select variables of interest (red rectangle)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Click Pairwise p-values (purple arrow)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Click OK.</a:t>
            </a:r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BB7B79-0320-9442-A757-F30339DE9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3" y="1270000"/>
            <a:ext cx="5986799" cy="3987800"/>
          </a:xfrm>
          <a:prstGeom prst="rect">
            <a:avLst/>
          </a:prstGeom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D66AC652-18F9-1540-993D-59AD8DEAEE24}"/>
              </a:ext>
            </a:extLst>
          </p:cNvPr>
          <p:cNvSpPr/>
          <p:nvPr/>
        </p:nvSpPr>
        <p:spPr>
          <a:xfrm>
            <a:off x="571500" y="1543051"/>
            <a:ext cx="2428875" cy="1371600"/>
          </a:xfrm>
          <a:prstGeom prst="frame">
            <a:avLst>
              <a:gd name="adj1" fmla="val 6854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467836E7-A1E8-FF43-BB22-FE91847DF974}"/>
              </a:ext>
            </a:extLst>
          </p:cNvPr>
          <p:cNvSpPr/>
          <p:nvPr/>
        </p:nvSpPr>
        <p:spPr>
          <a:xfrm rot="10800000">
            <a:off x="2218179" y="4273549"/>
            <a:ext cx="671513" cy="222248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2558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 for conducting different analyses in RC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46227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Finding Means and Standard Deviations – Go!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Independent samples t-test – Go!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Paired samples t-test – Go!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One-way ANOVA (RM ANOVA) – Go!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Two-Way ANOVA (RM Two-Way ANOVA) – Go!</a:t>
            </a:r>
          </a:p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Correlation – Go!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Regression – Go!</a:t>
            </a:r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26217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Starting up </a:t>
            </a:r>
            <a:r>
              <a:rPr lang="en-US" dirty="0" err="1"/>
              <a:t>RCommander</a:t>
            </a:r>
            <a:endParaRPr lang="en-US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Go to wherever your programs are located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Start up R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Type: library(</a:t>
            </a:r>
            <a:r>
              <a:rPr lang="en-US" sz="3200" dirty="0" err="1">
                <a:solidFill>
                  <a:schemeClr val="accent2"/>
                </a:solidFill>
              </a:rPr>
              <a:t>Rcmdr</a:t>
            </a:r>
            <a:r>
              <a:rPr lang="en-US" sz="3200" dirty="0">
                <a:solidFill>
                  <a:schemeClr val="accent2"/>
                </a:solidFill>
              </a:rPr>
              <a:t>)</a:t>
            </a:r>
            <a:endParaRPr lang="en-US" sz="22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1026" name="Picture 2" descr="Image result for like taking candy from a baby">
            <a:extLst>
              <a:ext uri="{FF2B5EF4-FFF2-40B4-BE49-F238E27FC236}">
                <a16:creationId xmlns:a16="http://schemas.microsoft.com/office/drawing/2014/main" id="{6897A70A-D335-6E47-BA67-F455B8F7B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186" y="2861186"/>
            <a:ext cx="3996813" cy="399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10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9FC2B4-0DF8-9C45-A08D-F5875673A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3" y="1270000"/>
            <a:ext cx="7809441" cy="465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0055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0D13224-F0C6-8D40-BE50-FF72CDDAF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270000"/>
            <a:ext cx="7569200" cy="3771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5257800"/>
            <a:ext cx="8866716" cy="1771648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Select your DV (red rectangle)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Select one or more IVs (blue rectangle)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Click OK.</a:t>
            </a:r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D66AC652-18F9-1540-993D-59AD8DEAEE24}"/>
              </a:ext>
            </a:extLst>
          </p:cNvPr>
          <p:cNvSpPr/>
          <p:nvPr/>
        </p:nvSpPr>
        <p:spPr>
          <a:xfrm>
            <a:off x="571500" y="1930400"/>
            <a:ext cx="2971800" cy="1627187"/>
          </a:xfrm>
          <a:prstGeom prst="frame">
            <a:avLst>
              <a:gd name="adj1" fmla="val 5976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4F0EF254-AAF6-E046-B383-0502D0F50781}"/>
              </a:ext>
            </a:extLst>
          </p:cNvPr>
          <p:cNvSpPr/>
          <p:nvPr/>
        </p:nvSpPr>
        <p:spPr>
          <a:xfrm>
            <a:off x="3543300" y="1858962"/>
            <a:ext cx="4129088" cy="1698625"/>
          </a:xfrm>
          <a:prstGeom prst="frame">
            <a:avLst>
              <a:gd name="adj1" fmla="val 5976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155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Importing your Excel file into RC</a:t>
            </a:r>
            <a:endParaRPr lang="en-US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endParaRPr lang="en-US" sz="2200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FD5001-CF42-B344-8706-DBE8A543C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822" y="1270000"/>
            <a:ext cx="9253383" cy="433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858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Importing your Excel file into RC</a:t>
            </a:r>
            <a:endParaRPr lang="en-US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endParaRPr lang="en-US" sz="2200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FD5001-CF42-B344-8706-DBE8A543C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822" y="1270000"/>
            <a:ext cx="9253383" cy="43307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6A771B-EFF8-DA4F-BBBB-83283BDB5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822" y="1270000"/>
            <a:ext cx="8545462" cy="3636748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B92BF8A-1E25-A841-9342-477D6798D8A7}"/>
              </a:ext>
            </a:extLst>
          </p:cNvPr>
          <p:cNvSpPr txBox="1">
            <a:spLocks/>
          </p:cNvSpPr>
          <p:nvPr/>
        </p:nvSpPr>
        <p:spPr>
          <a:xfrm>
            <a:off x="677334" y="5696523"/>
            <a:ext cx="10058400" cy="116147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accent2"/>
                </a:solidFill>
              </a:rPr>
              <a:t>Name the data set </a:t>
            </a:r>
            <a:r>
              <a:rPr lang="en-US" sz="3200" dirty="0" err="1">
                <a:solidFill>
                  <a:schemeClr val="accent2"/>
                </a:solidFill>
              </a:rPr>
              <a:t>WhateverYouWant</a:t>
            </a:r>
            <a:r>
              <a:rPr lang="en-US" sz="3200" dirty="0">
                <a:solidFill>
                  <a:schemeClr val="accent2"/>
                </a:solidFill>
              </a:rPr>
              <a:t> 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Click OK</a:t>
            </a:r>
          </a:p>
          <a:p>
            <a:pPr marL="0" indent="0">
              <a:buFont typeface="Wingdings 3" charset="2"/>
              <a:buNone/>
            </a:pPr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Font typeface="Wingdings 3" charset="2"/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31344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Importing your data into </a:t>
            </a:r>
            <a:r>
              <a:rPr lang="en-US" dirty="0" err="1"/>
              <a:t>RCommander</a:t>
            </a:r>
            <a:endParaRPr lang="en-US" dirty="0"/>
          </a:p>
        </p:txBody>
      </p:sp>
      <p:pic>
        <p:nvPicPr>
          <p:cNvPr id="4" name="Picture 2" descr="Image result for like taking candy from a baby">
            <a:extLst>
              <a:ext uri="{FF2B5EF4-FFF2-40B4-BE49-F238E27FC236}">
                <a16:creationId xmlns:a16="http://schemas.microsoft.com/office/drawing/2014/main" id="{9D6946AD-4293-B14E-8D70-17313ECAB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132" y="1270000"/>
            <a:ext cx="5447072" cy="544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52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0252-E852-704F-94AC-A65ADD77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Saving your RC Dataset</a:t>
            </a:r>
            <a:endParaRPr lang="en-US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B3C1E-3E57-7E49-BF91-C75926D49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endParaRPr lang="en-US" sz="2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532A963-51D6-3F42-96AD-A34E5A2A1179}"/>
              </a:ext>
            </a:extLst>
          </p:cNvPr>
          <p:cNvSpPr txBox="1">
            <a:spLocks/>
          </p:cNvSpPr>
          <p:nvPr/>
        </p:nvSpPr>
        <p:spPr>
          <a:xfrm>
            <a:off x="1408555" y="1571625"/>
            <a:ext cx="7692584" cy="5286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5400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US" sz="5400" dirty="0">
                <a:solidFill>
                  <a:schemeClr val="accent2"/>
                </a:solidFill>
              </a:rPr>
              <a:t>This is the MOST IMPORTANT thing you will ever do in your life.</a:t>
            </a:r>
          </a:p>
          <a:p>
            <a:pPr marL="0" indent="0">
              <a:buFont typeface="Wingdings 3" charset="2"/>
              <a:buNone/>
            </a:pPr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Font typeface="Wingdings 3" charset="2"/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8063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webextensions/webextension1.xml><?xml version="1.0" encoding="utf-8"?>
<we:webextension xmlns:we="http://schemas.microsoft.com/office/webextensions/webextension/2010/11" id="{938B2DA5-DD00-1948-A41B-65C50168CEA2}">
  <we:reference id="wa104221182" version="3.3.0.0" store="en-US" storeType="OMEX"/>
  <we:alternateReferences>
    <we:reference id="WA104221182" version="3.3.0.0" store="WA104221182" storeType="OMEX"/>
  </we:alternateReferences>
  <we:properties>
    <we:property name="autoplay" value="0"/>
    <we:property name="endtime" value="0"/>
    <we:property name="slideId" value="282"/>
    <we:property name="starttime" value="0"/>
    <we:property name="vid" value="&quot;https://www.youtube.com/watch?v=tKdcjJoXeEY&quot;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{8D7D9EB6-1EB1-EB45-B4A3-F67B519DA272}tf10001060</Template>
  <TotalTime>652</TotalTime>
  <Words>1239</Words>
  <Application>Microsoft Macintosh PowerPoint</Application>
  <PresentationFormat>Widescreen</PresentationFormat>
  <Paragraphs>225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Arial</vt:lpstr>
      <vt:lpstr>Trebuchet MS</vt:lpstr>
      <vt:lpstr>Wingdings 3</vt:lpstr>
      <vt:lpstr>Facet</vt:lpstr>
      <vt:lpstr>Analyzing Data</vt:lpstr>
      <vt:lpstr>Data analysis programs</vt:lpstr>
      <vt:lpstr>Status of your data</vt:lpstr>
      <vt:lpstr>Downloading Rcommander  (skip if it’s still on your computer from Stats)</vt:lpstr>
      <vt:lpstr>Starting up RCommander</vt:lpstr>
      <vt:lpstr>Importing your Excel file into RC</vt:lpstr>
      <vt:lpstr>Importing your Excel file into RC</vt:lpstr>
      <vt:lpstr>Importing your data into RCommander</vt:lpstr>
      <vt:lpstr>Saving your RC Dataset</vt:lpstr>
      <vt:lpstr>Saving your RC Dataset</vt:lpstr>
      <vt:lpstr>Saving your RC Dataset</vt:lpstr>
      <vt:lpstr>Viewing your RC Dataset</vt:lpstr>
      <vt:lpstr>Viewing your RC Dataset</vt:lpstr>
      <vt:lpstr>Now you are ready to analyze your data</vt:lpstr>
      <vt:lpstr>Now you are ready to analyze your data</vt:lpstr>
      <vt:lpstr>Now you are ready to analyze your data</vt:lpstr>
      <vt:lpstr>Components of an Analysis Plan</vt:lpstr>
      <vt:lpstr>Links for conducting different analyses in RC</vt:lpstr>
      <vt:lpstr>Links for conducting different analyses in RC</vt:lpstr>
      <vt:lpstr>Means and Standard Deviations</vt:lpstr>
      <vt:lpstr>Means and Standard Deviations</vt:lpstr>
      <vt:lpstr>Means and Standard Deviations</vt:lpstr>
      <vt:lpstr>Links for conducting different analyses in RC</vt:lpstr>
      <vt:lpstr>Independent Samples t-test</vt:lpstr>
      <vt:lpstr>Independent Samples t-test</vt:lpstr>
      <vt:lpstr>Independent Samples t-test</vt:lpstr>
      <vt:lpstr>Links for conducting different analyses in RC</vt:lpstr>
      <vt:lpstr>Paired Samples t-test</vt:lpstr>
      <vt:lpstr>Paired Samples t-test</vt:lpstr>
      <vt:lpstr>Links for conducting different analyses in RC</vt:lpstr>
      <vt:lpstr>One-Way ANOVA</vt:lpstr>
      <vt:lpstr>One-Way ANOVA</vt:lpstr>
      <vt:lpstr>One-Way ANOVA</vt:lpstr>
      <vt:lpstr>Links for conducting different analyses in RC</vt:lpstr>
      <vt:lpstr>Repeated Measures ANOVA</vt:lpstr>
      <vt:lpstr>Repeated Measures ANOVA</vt:lpstr>
      <vt:lpstr>Repeated Measures ANOVA</vt:lpstr>
      <vt:lpstr>Links for conducting different analyses in RC</vt:lpstr>
      <vt:lpstr>Two-Way ANOVA</vt:lpstr>
      <vt:lpstr>One-Way ANOVA</vt:lpstr>
      <vt:lpstr>Two-Way ANOVA</vt:lpstr>
      <vt:lpstr>Links for conducting different analyses in RC</vt:lpstr>
      <vt:lpstr>Repeated Measures Two-Way ANOVA</vt:lpstr>
      <vt:lpstr>Repeated Measures ANOVA</vt:lpstr>
      <vt:lpstr>Repeated Measures ANOVA</vt:lpstr>
      <vt:lpstr>Links for conducting different analyses in RC</vt:lpstr>
      <vt:lpstr>Correlation</vt:lpstr>
      <vt:lpstr>Correlation</vt:lpstr>
      <vt:lpstr>Links for conducting different analyses in RC</vt:lpstr>
      <vt:lpstr>Regression</vt:lpstr>
      <vt:lpstr>Regression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Organizing and analyzying a data set</dc:title>
  <dc:creator>The Darkness</dc:creator>
  <cp:lastModifiedBy>The Darkness</cp:lastModifiedBy>
  <cp:revision>47</cp:revision>
  <dcterms:created xsi:type="dcterms:W3CDTF">2019-11-04T14:26:43Z</dcterms:created>
  <dcterms:modified xsi:type="dcterms:W3CDTF">2021-08-25T15:29:30Z</dcterms:modified>
</cp:coreProperties>
</file>