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1" r:id="rId3"/>
    <p:sldId id="272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6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4666"/>
  </p:normalViewPr>
  <p:slideViewPr>
    <p:cSldViewPr snapToGrid="0" snapToObjects="1">
      <p:cViewPr varScale="1">
        <p:scale>
          <a:sx n="56" d="100"/>
          <a:sy n="56" d="100"/>
        </p:scale>
        <p:origin x="200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BBB67-BA92-F146-99EA-6A6951414B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Graphs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837F1-71E6-464B-89C5-FF8DCE5192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RCommander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70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4235-9EC2-F145-A264-9A1F467F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Aggregated data set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487B2A-0DCB-2F45-8828-2E6CAD268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558800"/>
            <a:ext cx="79629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3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022A6-EE30-B742-A65F-54CCE0AD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the relevant variables</a:t>
            </a:r>
          </a:p>
        </p:txBody>
      </p:sp>
      <p:pic>
        <p:nvPicPr>
          <p:cNvPr id="4" name="Picture 3" descr="Macintosh HD:Users:mdschulkind:Desktop:Screen Shot 2017-07-25 at 2.24.33 PM.png">
            <a:extLst>
              <a:ext uri="{FF2B5EF4-FFF2-40B4-BE49-F238E27FC236}">
                <a16:creationId xmlns:a16="http://schemas.microsoft.com/office/drawing/2014/main" id="{AE0A8A4A-3E7D-1A40-905F-065307C4C69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5" y="2406332"/>
            <a:ext cx="5403850" cy="41316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571B91E-BA1E-B048-AF16-9009592427EC}"/>
              </a:ext>
            </a:extLst>
          </p:cNvPr>
          <p:cNvSpPr txBox="1"/>
          <p:nvPr/>
        </p:nvSpPr>
        <p:spPr>
          <a:xfrm>
            <a:off x="159150" y="3601827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Select your DV here.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D20216C6-FDE5-4740-BB6E-670A73594030}"/>
              </a:ext>
            </a:extLst>
          </p:cNvPr>
          <p:cNvSpPr/>
          <p:nvPr/>
        </p:nvSpPr>
        <p:spPr>
          <a:xfrm>
            <a:off x="3394075" y="3657600"/>
            <a:ext cx="868209" cy="29496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4C389E-1070-4842-B1B0-503C586128BD}"/>
              </a:ext>
            </a:extLst>
          </p:cNvPr>
          <p:cNvSpPr txBox="1"/>
          <p:nvPr/>
        </p:nvSpPr>
        <p:spPr>
          <a:xfrm>
            <a:off x="9008561" y="3398570"/>
            <a:ext cx="2446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Select your IV here.</a:t>
            </a: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432217B6-32AA-6545-85F8-38917271E61A}"/>
              </a:ext>
            </a:extLst>
          </p:cNvPr>
          <p:cNvSpPr/>
          <p:nvPr/>
        </p:nvSpPr>
        <p:spPr>
          <a:xfrm>
            <a:off x="6096000" y="3472934"/>
            <a:ext cx="868209" cy="294968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9" name="Left Arrow 8">
            <a:extLst>
              <a:ext uri="{FF2B5EF4-FFF2-40B4-BE49-F238E27FC236}">
                <a16:creationId xmlns:a16="http://schemas.microsoft.com/office/drawing/2014/main" id="{6C27D897-C077-1742-AF02-8D30BB51DF7F}"/>
              </a:ext>
            </a:extLst>
          </p:cNvPr>
          <p:cNvSpPr/>
          <p:nvPr/>
        </p:nvSpPr>
        <p:spPr>
          <a:xfrm>
            <a:off x="7174845" y="3417161"/>
            <a:ext cx="1623080" cy="406514"/>
          </a:xfrm>
          <a:prstGeom prst="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24C3BA6A-40F8-2B4B-8410-C0112B477483}"/>
              </a:ext>
            </a:extLst>
          </p:cNvPr>
          <p:cNvSpPr/>
          <p:nvPr/>
        </p:nvSpPr>
        <p:spPr>
          <a:xfrm rot="10800000">
            <a:off x="2389239" y="3583236"/>
            <a:ext cx="1004836" cy="406514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337C6-18F4-5646-B89E-EBCD6C6A0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Active data set is now called ‘</a:t>
            </a:r>
            <a:r>
              <a:rPr lang="en-US" dirty="0" err="1"/>
              <a:t>AggregatedData</a:t>
            </a:r>
            <a:r>
              <a:rPr lang="en-US" dirty="0"/>
              <a:t>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E896-31C3-AF48-BE18-AE777D36E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Click View Data to see what your dataset looks like.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9B00DA-3F4E-DC4C-84DC-8E91E1932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153412"/>
            <a:ext cx="7620000" cy="3822700"/>
          </a:xfrm>
          <a:prstGeom prst="rect">
            <a:avLst/>
          </a:prstGeom>
        </p:spPr>
      </p:pic>
      <p:sp>
        <p:nvSpPr>
          <p:cNvPr id="8" name="Up Arrow 7">
            <a:extLst>
              <a:ext uri="{FF2B5EF4-FFF2-40B4-BE49-F238E27FC236}">
                <a16:creationId xmlns:a16="http://schemas.microsoft.com/office/drawing/2014/main" id="{852C58F2-6E00-F74B-81F9-D48A2F370188}"/>
              </a:ext>
            </a:extLst>
          </p:cNvPr>
          <p:cNvSpPr/>
          <p:nvPr/>
        </p:nvSpPr>
        <p:spPr>
          <a:xfrm>
            <a:off x="8598310" y="3342132"/>
            <a:ext cx="560439" cy="1592825"/>
          </a:xfrm>
          <a:prstGeom prst="up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1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07DA-C774-8247-A0D8-A68C9CCE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it’s time to use the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2F3DE-07FC-6545-A515-B578EDF21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6687952" cy="3969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Download the graphing script file to the Desktop of your computer.  </a:t>
            </a:r>
          </a:p>
          <a:p>
            <a:pPr marL="0" indent="0">
              <a:buNone/>
            </a:pPr>
            <a:r>
              <a:rPr lang="en-US" sz="2400" dirty="0"/>
              <a:t>Do not click on it; copying and pasting this file will not work.</a:t>
            </a:r>
          </a:p>
          <a:p>
            <a:pPr marL="0" indent="0">
              <a:buNone/>
            </a:pPr>
            <a:r>
              <a:rPr lang="en-US" sz="2400" dirty="0"/>
              <a:t>When you have saved the file, go to </a:t>
            </a:r>
            <a:r>
              <a:rPr lang="en-US" sz="2400" dirty="0" err="1"/>
              <a:t>RCommander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Click the ‘File’ menu. </a:t>
            </a:r>
          </a:p>
          <a:p>
            <a:pPr marL="0" indent="0">
              <a:buNone/>
            </a:pPr>
            <a:r>
              <a:rPr lang="en-US" sz="2400" dirty="0"/>
              <a:t>Then click ‘Open script file’</a:t>
            </a:r>
          </a:p>
          <a:p>
            <a:pPr marL="0" indent="0">
              <a:buNone/>
            </a:pPr>
            <a:r>
              <a:rPr lang="en-US" sz="2400" dirty="0"/>
              <a:t>If you asked if you want to save a ‘log file’, say no.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B56234-2075-F04B-8C5D-4CABD1840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9088" y="2171700"/>
            <a:ext cx="28194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07DA-C774-8247-A0D8-A68C9CCE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it’s time to use the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2F3DE-07FC-6545-A515-B578EDF21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322" y="2357825"/>
            <a:ext cx="9287355" cy="4308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script file will look like this:</a:t>
            </a:r>
          </a:p>
          <a:p>
            <a:pPr marL="0" indent="0">
              <a:buNone/>
            </a:pPr>
            <a:r>
              <a:rPr lang="en-US" sz="2400" dirty="0"/>
              <a:t>attach(</a:t>
            </a:r>
            <a:r>
              <a:rPr lang="en-US" sz="2400" dirty="0" err="1"/>
              <a:t>AggregatedData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 err="1"/>
              <a:t>barplot</a:t>
            </a:r>
            <a:r>
              <a:rPr lang="en-US" sz="2400" dirty="0"/>
              <a:t>(moral, main="</a:t>
            </a:r>
            <a:r>
              <a:rPr lang="en-US" sz="2400" dirty="0" err="1">
                <a:solidFill>
                  <a:srgbClr val="FF0000"/>
                </a:solidFill>
              </a:rPr>
              <a:t>GraphTitle</a:t>
            </a:r>
            <a:r>
              <a:rPr lang="en-US" sz="2400" dirty="0"/>
              <a:t>", </a:t>
            </a:r>
            <a:r>
              <a:rPr lang="en-US" sz="2400" dirty="0" err="1"/>
              <a:t>ylab</a:t>
            </a:r>
            <a:r>
              <a:rPr lang="en-US" sz="2400" dirty="0">
                <a:solidFill>
                  <a:schemeClr val="tx1"/>
                </a:solidFill>
              </a:rPr>
              <a:t>=</a:t>
            </a:r>
            <a:r>
              <a:rPr lang="en-US" sz="2400" dirty="0"/>
              <a:t>"</a:t>
            </a:r>
            <a:r>
              <a:rPr lang="en-US" sz="2400" dirty="0">
                <a:solidFill>
                  <a:srgbClr val="FF0000"/>
                </a:solidFill>
              </a:rPr>
              <a:t>Y-</a:t>
            </a:r>
            <a:r>
              <a:rPr lang="en-US" sz="2400" dirty="0" err="1">
                <a:solidFill>
                  <a:srgbClr val="FF0000"/>
                </a:solidFill>
              </a:rPr>
              <a:t>AxisLabel</a:t>
            </a:r>
            <a:r>
              <a:rPr lang="en-US" sz="2400" dirty="0">
                <a:solidFill>
                  <a:schemeClr val="tx1"/>
                </a:solidFill>
              </a:rPr>
              <a:t>",</a:t>
            </a:r>
          </a:p>
          <a:p>
            <a:pPr marL="0" indent="0">
              <a:buNone/>
            </a:pPr>
            <a:r>
              <a:rPr lang="en-US" sz="2400" dirty="0" err="1"/>
              <a:t>xlab</a:t>
            </a:r>
            <a:r>
              <a:rPr lang="en-US" sz="2400" dirty="0"/>
              <a:t>="</a:t>
            </a:r>
            <a:r>
              <a:rPr lang="en-US" sz="2400" dirty="0">
                <a:solidFill>
                  <a:srgbClr val="FF0000"/>
                </a:solidFill>
              </a:rPr>
              <a:t>X-</a:t>
            </a:r>
            <a:r>
              <a:rPr lang="en-US" sz="2400" dirty="0" err="1">
                <a:solidFill>
                  <a:srgbClr val="FF0000"/>
                </a:solidFill>
              </a:rPr>
              <a:t>AxisLabel</a:t>
            </a:r>
            <a:r>
              <a:rPr lang="en-US" sz="2400" dirty="0"/>
              <a:t>", </a:t>
            </a:r>
            <a:r>
              <a:rPr lang="en-US" sz="2400" dirty="0" err="1"/>
              <a:t>ylim</a:t>
            </a:r>
            <a:r>
              <a:rPr lang="en-US" sz="2400" dirty="0"/>
              <a:t>=c(0,100), </a:t>
            </a:r>
            <a:r>
              <a:rPr lang="en-US" sz="2400" dirty="0" err="1"/>
              <a:t>axis.lty</a:t>
            </a:r>
            <a:r>
              <a:rPr lang="en-US" sz="2400" dirty="0"/>
              <a:t>=1, col=c("</a:t>
            </a:r>
            <a:r>
              <a:rPr lang="en-US" sz="2400" dirty="0" err="1">
                <a:solidFill>
                  <a:srgbClr val="00B050"/>
                </a:solidFill>
              </a:rPr>
              <a:t>darkblue</a:t>
            </a:r>
            <a:r>
              <a:rPr lang="en-US" sz="2400" dirty="0"/>
              <a:t>","</a:t>
            </a:r>
            <a:r>
              <a:rPr lang="en-US" sz="2400" dirty="0">
                <a:solidFill>
                  <a:srgbClr val="00B050"/>
                </a:solidFill>
              </a:rPr>
              <a:t>red</a:t>
            </a:r>
            <a:r>
              <a:rPr lang="en-US" sz="2400" dirty="0"/>
              <a:t>","</a:t>
            </a:r>
            <a:r>
              <a:rPr lang="en-US" sz="2400" dirty="0" err="1">
                <a:solidFill>
                  <a:srgbClr val="00B050"/>
                </a:solidFill>
              </a:rPr>
              <a:t>hotpink</a:t>
            </a:r>
            <a:r>
              <a:rPr lang="en-US" sz="2400" dirty="0"/>
              <a:t>"),</a:t>
            </a:r>
          </a:p>
          <a:p>
            <a:pPr marL="0" indent="0">
              <a:buNone/>
            </a:pPr>
            <a:r>
              <a:rPr lang="en-US" sz="2400" dirty="0" err="1"/>
              <a:t>names.arg</a:t>
            </a:r>
            <a:r>
              <a:rPr lang="en-US" sz="2400" dirty="0"/>
              <a:t>=c("</a:t>
            </a:r>
            <a:r>
              <a:rPr lang="en-US" sz="2400" dirty="0">
                <a:solidFill>
                  <a:srgbClr val="FF0000"/>
                </a:solidFill>
              </a:rPr>
              <a:t>Bar1Label</a:t>
            </a:r>
            <a:r>
              <a:rPr lang="en-US" sz="2400" dirty="0"/>
              <a:t>", "</a:t>
            </a:r>
            <a:r>
              <a:rPr lang="en-US" sz="2400" dirty="0">
                <a:solidFill>
                  <a:srgbClr val="FF0000"/>
                </a:solidFill>
              </a:rPr>
              <a:t> Bar2Label</a:t>
            </a:r>
            <a:r>
              <a:rPr lang="en-US" sz="2400" dirty="0"/>
              <a:t>", "</a:t>
            </a:r>
            <a:r>
              <a:rPr lang="en-US" sz="2400" dirty="0">
                <a:solidFill>
                  <a:srgbClr val="FF0000"/>
                </a:solidFill>
              </a:rPr>
              <a:t>Bar3Label</a:t>
            </a:r>
            <a:r>
              <a:rPr lang="en-US" sz="2400" dirty="0"/>
              <a:t>"))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Replace the text in red with text that is appropriate for your graph.</a:t>
            </a:r>
          </a:p>
          <a:p>
            <a:pPr marL="0" indent="0">
              <a:buNone/>
            </a:pPr>
            <a:r>
              <a:rPr lang="en-US" sz="2400" dirty="0"/>
              <a:t>You may also change the colors (in green text) to suit your preferences.</a:t>
            </a:r>
          </a:p>
        </p:txBody>
      </p:sp>
    </p:spTree>
    <p:extLst>
      <p:ext uri="{BB962C8B-B14F-4D97-AF65-F5344CB8AC3E}">
        <p14:creationId xmlns:p14="http://schemas.microsoft.com/office/powerpoint/2010/main" val="3354731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07DA-C774-8247-A0D8-A68C9CCE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it’s time to use the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2F3DE-07FC-6545-A515-B578EDF21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322" y="2357825"/>
            <a:ext cx="9287355" cy="43084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The script file will look like this:</a:t>
            </a:r>
          </a:p>
          <a:p>
            <a:pPr marL="0" indent="0">
              <a:buNone/>
            </a:pPr>
            <a:r>
              <a:rPr lang="en-US" sz="2400" dirty="0"/>
              <a:t>attach(</a:t>
            </a:r>
            <a:r>
              <a:rPr lang="en-US" sz="2400" dirty="0" err="1"/>
              <a:t>AggregatedData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en-US" sz="2400" dirty="0" err="1"/>
              <a:t>barplot</a:t>
            </a:r>
            <a:r>
              <a:rPr lang="en-US" sz="2400" dirty="0"/>
              <a:t>(moral, main=”</a:t>
            </a:r>
            <a:r>
              <a:rPr lang="en-US" sz="2400" dirty="0" err="1">
                <a:solidFill>
                  <a:srgbClr val="FF0000"/>
                </a:solidFill>
              </a:rPr>
              <a:t>GraphTitle</a:t>
            </a:r>
            <a:r>
              <a:rPr lang="en-US" sz="2400" dirty="0"/>
              <a:t>", </a:t>
            </a:r>
            <a:r>
              <a:rPr lang="en-US" sz="2400" dirty="0" err="1"/>
              <a:t>ylab</a:t>
            </a:r>
            <a:r>
              <a:rPr lang="en-US" sz="2400" dirty="0">
                <a:solidFill>
                  <a:schemeClr val="tx1"/>
                </a:solidFill>
              </a:rPr>
              <a:t>=”</a:t>
            </a:r>
            <a:r>
              <a:rPr lang="en-US" sz="2400" dirty="0">
                <a:solidFill>
                  <a:srgbClr val="FF0000"/>
                </a:solidFill>
              </a:rPr>
              <a:t>Y-</a:t>
            </a:r>
            <a:r>
              <a:rPr lang="en-US" sz="2400" dirty="0" err="1">
                <a:solidFill>
                  <a:srgbClr val="FF0000"/>
                </a:solidFill>
              </a:rPr>
              <a:t>AxisLabel</a:t>
            </a:r>
            <a:r>
              <a:rPr lang="en-US" sz="2400" dirty="0">
                <a:solidFill>
                  <a:schemeClr val="tx1"/>
                </a:solidFill>
              </a:rPr>
              <a:t>",</a:t>
            </a:r>
          </a:p>
          <a:p>
            <a:pPr marL="0" indent="0">
              <a:buNone/>
            </a:pPr>
            <a:r>
              <a:rPr lang="en-US" sz="2400" dirty="0" err="1"/>
              <a:t>xlab</a:t>
            </a:r>
            <a:r>
              <a:rPr lang="en-US" sz="2400" dirty="0"/>
              <a:t>="</a:t>
            </a:r>
            <a:r>
              <a:rPr lang="en-US" sz="2400" dirty="0">
                <a:solidFill>
                  <a:srgbClr val="FF0000"/>
                </a:solidFill>
              </a:rPr>
              <a:t> X-</a:t>
            </a:r>
            <a:r>
              <a:rPr lang="en-US" sz="2400" dirty="0" err="1">
                <a:solidFill>
                  <a:srgbClr val="FF0000"/>
                </a:solidFill>
              </a:rPr>
              <a:t>AxisLabel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", </a:t>
            </a:r>
            <a:r>
              <a:rPr lang="en-US" sz="2400" dirty="0" err="1"/>
              <a:t>ylim</a:t>
            </a:r>
            <a:r>
              <a:rPr lang="en-US" sz="2400" dirty="0"/>
              <a:t>=c(0,100), </a:t>
            </a:r>
            <a:r>
              <a:rPr lang="en-US" sz="2400" dirty="0" err="1"/>
              <a:t>axis.lty</a:t>
            </a:r>
            <a:r>
              <a:rPr lang="en-US" sz="2400" dirty="0"/>
              <a:t>=1, col=c("</a:t>
            </a:r>
            <a:r>
              <a:rPr lang="en-US" sz="2400" dirty="0" err="1">
                <a:solidFill>
                  <a:srgbClr val="00B050"/>
                </a:solidFill>
              </a:rPr>
              <a:t>darkblue</a:t>
            </a:r>
            <a:r>
              <a:rPr lang="en-US" sz="2400" dirty="0"/>
              <a:t>","</a:t>
            </a:r>
            <a:r>
              <a:rPr lang="en-US" sz="2400" dirty="0">
                <a:solidFill>
                  <a:srgbClr val="00B050"/>
                </a:solidFill>
              </a:rPr>
              <a:t>red</a:t>
            </a:r>
            <a:r>
              <a:rPr lang="en-US" sz="2400" dirty="0"/>
              <a:t>","</a:t>
            </a:r>
            <a:r>
              <a:rPr lang="en-US" sz="2400" dirty="0" err="1">
                <a:solidFill>
                  <a:srgbClr val="00B050"/>
                </a:solidFill>
              </a:rPr>
              <a:t>hotpink</a:t>
            </a:r>
            <a:r>
              <a:rPr lang="en-US" sz="2400" dirty="0"/>
              <a:t>"),</a:t>
            </a:r>
          </a:p>
          <a:p>
            <a:pPr marL="0" indent="0">
              <a:buNone/>
            </a:pPr>
            <a:r>
              <a:rPr lang="en-US" sz="2400" dirty="0" err="1"/>
              <a:t>names.arg</a:t>
            </a:r>
            <a:r>
              <a:rPr lang="en-US" sz="2400" dirty="0"/>
              <a:t>=c(”</a:t>
            </a:r>
            <a:r>
              <a:rPr lang="en-US" sz="2400" dirty="0">
                <a:solidFill>
                  <a:srgbClr val="FF0000"/>
                </a:solidFill>
              </a:rPr>
              <a:t>Bar1Label</a:t>
            </a:r>
            <a:r>
              <a:rPr lang="en-US" sz="2400" dirty="0"/>
              <a:t>", "</a:t>
            </a:r>
            <a:r>
              <a:rPr lang="en-US" sz="2400" dirty="0">
                <a:solidFill>
                  <a:srgbClr val="FF0000"/>
                </a:solidFill>
              </a:rPr>
              <a:t> Bar2Label </a:t>
            </a:r>
            <a:r>
              <a:rPr lang="en-US" sz="2400" dirty="0"/>
              <a:t>", "</a:t>
            </a:r>
            <a:r>
              <a:rPr lang="en-US" sz="2400" dirty="0">
                <a:solidFill>
                  <a:srgbClr val="FF0000"/>
                </a:solidFill>
              </a:rPr>
              <a:t> Bar3Label </a:t>
            </a:r>
            <a:r>
              <a:rPr lang="en-US" sz="2400" dirty="0"/>
              <a:t>"))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This script assumes that you have one independent variable with three levels; see me if you have more IVs or more or fewer IV levels.</a:t>
            </a:r>
          </a:p>
        </p:txBody>
      </p:sp>
    </p:spTree>
    <p:extLst>
      <p:ext uri="{BB962C8B-B14F-4D97-AF65-F5344CB8AC3E}">
        <p14:creationId xmlns:p14="http://schemas.microsoft.com/office/powerpoint/2010/main" val="2441718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063A-9E02-3542-918D-535F7244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Step: Run the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0FC1F-B371-AE4D-920C-B72C218FC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2199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Highlight ALL of the text and Press the Submit button.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RC always seems to hide graphs behind other windows, so it might not appear even if it is there.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FC70DA-D72B-8342-9BA9-C7EADAF37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49" y="1695245"/>
            <a:ext cx="10541000" cy="4470400"/>
          </a:xfrm>
          <a:prstGeom prst="rect">
            <a:avLst/>
          </a:prstGeom>
        </p:spPr>
      </p:pic>
      <p:sp>
        <p:nvSpPr>
          <p:cNvPr id="6" name="Frame 5">
            <a:extLst>
              <a:ext uri="{FF2B5EF4-FFF2-40B4-BE49-F238E27FC236}">
                <a16:creationId xmlns:a16="http://schemas.microsoft.com/office/drawing/2014/main" id="{C12C0E04-8018-3D44-BE33-3F34BC52EA98}"/>
              </a:ext>
            </a:extLst>
          </p:cNvPr>
          <p:cNvSpPr/>
          <p:nvPr/>
        </p:nvSpPr>
        <p:spPr>
          <a:xfrm>
            <a:off x="9674942" y="5574890"/>
            <a:ext cx="1548581" cy="545691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9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8ED5-099E-004B-A5E1-7C58CC8BE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Your </a:t>
            </a:r>
            <a:r>
              <a:rPr lang="en-US" dirty="0" err="1"/>
              <a:t>GRAPh</a:t>
            </a:r>
            <a:r>
              <a:rPr lang="en-US" dirty="0"/>
              <a:t>!!!!!</a:t>
            </a:r>
          </a:p>
        </p:txBody>
      </p:sp>
    </p:spTree>
    <p:extLst>
      <p:ext uri="{BB962C8B-B14F-4D97-AF65-F5344CB8AC3E}">
        <p14:creationId xmlns:p14="http://schemas.microsoft.com/office/powerpoint/2010/main" val="69401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2933B-AF4F-DC48-9BAD-956339B8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scatterplot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B341A-2809-D349-A2C6-01211B63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535187" cy="42199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257008-C29F-704F-90CE-CDD86D7FA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300" y="133350"/>
            <a:ext cx="56134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2933B-AF4F-DC48-9BAD-956339B8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scatterplot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B341A-2809-D349-A2C6-01211B631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8535187" cy="42199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Choose the appropriate X (predictor) and Y (dependent) variables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ED5709-E8A3-D84F-81D8-51909F33F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559052"/>
            <a:ext cx="5334000" cy="42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2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A40D-A66A-764F-A4CB-EC1BC14CB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Frequency Distribution Graphs: </a:t>
            </a:r>
            <a:br>
              <a:rPr lang="en-US" dirty="0"/>
            </a:br>
            <a:r>
              <a:rPr lang="en-US" dirty="0"/>
              <a:t>Bar Graphs and </a:t>
            </a:r>
            <a:r>
              <a:rPr lang="en-US" dirty="0" err="1"/>
              <a:t>HIstograms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30D5F-0FBA-7F45-8E0E-D0FE8AD36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68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Remember: bar graphs and histograms are the same except that</a:t>
            </a:r>
          </a:p>
          <a:p>
            <a:pPr lvl="1"/>
            <a:r>
              <a:rPr lang="en-US" sz="2200" dirty="0"/>
              <a:t>a bar graph appropriate when your X-axis variable is continuous; as such the bars in a bar graph touch one another</a:t>
            </a:r>
          </a:p>
          <a:p>
            <a:pPr lvl="1"/>
            <a:r>
              <a:rPr lang="en-US" sz="2200" dirty="0"/>
              <a:t>A histogram is appropriate when your X-axis variable is categorical; as such the bars in a histogram do not touch one another.  </a:t>
            </a:r>
          </a:p>
          <a:p>
            <a:pPr marL="0" indent="0">
              <a:buNone/>
            </a:pPr>
            <a:r>
              <a:rPr lang="en-US" sz="2400" dirty="0"/>
              <a:t>The steps for making Bar Graphs and </a:t>
            </a:r>
            <a:r>
              <a:rPr lang="en-US" sz="2400" dirty="0" err="1"/>
              <a:t>Histographs</a:t>
            </a:r>
            <a:r>
              <a:rPr lang="en-US" sz="2400" dirty="0"/>
              <a:t> are identical (after you select which time of graph you are making.</a:t>
            </a:r>
          </a:p>
        </p:txBody>
      </p:sp>
    </p:spTree>
    <p:extLst>
      <p:ext uri="{BB962C8B-B14F-4D97-AF65-F5344CB8AC3E}">
        <p14:creationId xmlns:p14="http://schemas.microsoft.com/office/powerpoint/2010/main" val="159455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9E1C-BCC9-9B48-84DC-521D4AE4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your Data set in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35668-9B48-FF4B-ABB0-D39F06A59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Navigate to the appropriate file and click ‘Open’.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C1C82-376B-3045-AF4D-625AA8B4D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850" y="2315644"/>
            <a:ext cx="44323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8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09E1C-BCC9-9B48-84DC-521D4AE4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whether you are making a Bar Graph or Histogram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35668-9B48-FF4B-ABB0-D39F06A59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8ED2FB-FFC3-794A-BD6D-5C01A8207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650" y="158750"/>
            <a:ext cx="5600700" cy="6540500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4291E413-6E4B-FC43-8B9D-12843430C9FD}"/>
              </a:ext>
            </a:extLst>
          </p:cNvPr>
          <p:cNvSpPr/>
          <p:nvPr/>
        </p:nvSpPr>
        <p:spPr>
          <a:xfrm>
            <a:off x="5754174" y="1721727"/>
            <a:ext cx="1120877" cy="429768"/>
          </a:xfrm>
          <a:prstGeom prst="fram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Left Arrow 7">
            <a:extLst>
              <a:ext uri="{FF2B5EF4-FFF2-40B4-BE49-F238E27FC236}">
                <a16:creationId xmlns:a16="http://schemas.microsoft.com/office/drawing/2014/main" id="{FDB26157-F7CE-D444-8F04-D89AFEC6F012}"/>
              </a:ext>
            </a:extLst>
          </p:cNvPr>
          <p:cNvSpPr/>
          <p:nvPr/>
        </p:nvSpPr>
        <p:spPr>
          <a:xfrm>
            <a:off x="7021767" y="1723644"/>
            <a:ext cx="870155" cy="265618"/>
          </a:xfrm>
          <a:prstGeom prst="lef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9FCF03-61B1-844F-8F55-604AED7B7976}"/>
              </a:ext>
            </a:extLst>
          </p:cNvPr>
          <p:cNvSpPr txBox="1"/>
          <p:nvPr/>
        </p:nvSpPr>
        <p:spPr>
          <a:xfrm>
            <a:off x="8185354" y="1678821"/>
            <a:ext cx="2728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Here for a Histogram</a:t>
            </a: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E8025A87-0105-4945-B080-12B43C1AFDA0}"/>
              </a:ext>
            </a:extLst>
          </p:cNvPr>
          <p:cNvSpPr/>
          <p:nvPr/>
        </p:nvSpPr>
        <p:spPr>
          <a:xfrm>
            <a:off x="5630760" y="5303629"/>
            <a:ext cx="1244291" cy="429768"/>
          </a:xfrm>
          <a:prstGeom prst="fram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2" name="Left Arrow 11">
            <a:extLst>
              <a:ext uri="{FF2B5EF4-FFF2-40B4-BE49-F238E27FC236}">
                <a16:creationId xmlns:a16="http://schemas.microsoft.com/office/drawing/2014/main" id="{800D26CD-9F35-E243-8488-E193ACBB2B2A}"/>
              </a:ext>
            </a:extLst>
          </p:cNvPr>
          <p:cNvSpPr/>
          <p:nvPr/>
        </p:nvSpPr>
        <p:spPr>
          <a:xfrm>
            <a:off x="7045069" y="5335043"/>
            <a:ext cx="870155" cy="265618"/>
          </a:xfrm>
          <a:prstGeom prst="lef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739207-9913-CA4D-AC4C-884A0F527E79}"/>
              </a:ext>
            </a:extLst>
          </p:cNvPr>
          <p:cNvSpPr txBox="1"/>
          <p:nvPr/>
        </p:nvSpPr>
        <p:spPr>
          <a:xfrm>
            <a:off x="8208656" y="5290220"/>
            <a:ext cx="27284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Here for a Bar Graph</a:t>
            </a:r>
          </a:p>
        </p:txBody>
      </p:sp>
    </p:spTree>
    <p:extLst>
      <p:ext uri="{BB962C8B-B14F-4D97-AF65-F5344CB8AC3E}">
        <p14:creationId xmlns:p14="http://schemas.microsoft.com/office/powerpoint/2010/main" val="28032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 animBg="1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5C7AB-9DAB-734B-8EB4-1C05AB1E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on the variables of Interest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95F146-D083-D44C-B254-C84727B3A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Then click the Options tab</a:t>
            </a:r>
          </a:p>
        </p:txBody>
      </p:sp>
      <p:pic>
        <p:nvPicPr>
          <p:cNvPr id="7" name="Picture 6" descr="Macintosh HD:Users:mdschulkind:Desktop:Screen Shot 2017-06-19 at 3.36.14 PM.png">
            <a:extLst>
              <a:ext uri="{FF2B5EF4-FFF2-40B4-BE49-F238E27FC236}">
                <a16:creationId xmlns:a16="http://schemas.microsoft.com/office/drawing/2014/main" id="{52829863-7065-7547-B6EE-F0872FB8E9C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18"/>
          <a:stretch/>
        </p:blipFill>
        <p:spPr bwMode="auto">
          <a:xfrm>
            <a:off x="3370128" y="2375627"/>
            <a:ext cx="5464155" cy="29190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  <p:sp>
        <p:nvSpPr>
          <p:cNvPr id="8" name="Frame 7">
            <a:extLst>
              <a:ext uri="{FF2B5EF4-FFF2-40B4-BE49-F238E27FC236}">
                <a16:creationId xmlns:a16="http://schemas.microsoft.com/office/drawing/2014/main" id="{AAB0DB0D-244E-4644-9463-59B483A3E158}"/>
              </a:ext>
            </a:extLst>
          </p:cNvPr>
          <p:cNvSpPr/>
          <p:nvPr/>
        </p:nvSpPr>
        <p:spPr>
          <a:xfrm>
            <a:off x="3846205" y="2386332"/>
            <a:ext cx="814285" cy="429768"/>
          </a:xfrm>
          <a:prstGeom prst="fram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8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141BE-E2BE-C04B-822F-95E77E9DC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 the two Axes and give the graph a title</a:t>
            </a:r>
          </a:p>
        </p:txBody>
      </p:sp>
      <p:pic>
        <p:nvPicPr>
          <p:cNvPr id="4" name="Picture 3" descr="Macintosh HD:Users:mdschulkind:Desktop:Screen Shot 2017-06-19 at 3.41.04 PM.png">
            <a:extLst>
              <a:ext uri="{FF2B5EF4-FFF2-40B4-BE49-F238E27FC236}">
                <a16:creationId xmlns:a16="http://schemas.microsoft.com/office/drawing/2014/main" id="{F2E1700D-9F7E-4A4C-8603-303FDF722F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055" y="2434907"/>
            <a:ext cx="6739890" cy="41487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Left Arrow 4">
            <a:extLst>
              <a:ext uri="{FF2B5EF4-FFF2-40B4-BE49-F238E27FC236}">
                <a16:creationId xmlns:a16="http://schemas.microsoft.com/office/drawing/2014/main" id="{7082B2CD-FA0B-B743-8ACC-CBEC80997E10}"/>
              </a:ext>
            </a:extLst>
          </p:cNvPr>
          <p:cNvSpPr/>
          <p:nvPr/>
        </p:nvSpPr>
        <p:spPr>
          <a:xfrm>
            <a:off x="8835581" y="3703320"/>
            <a:ext cx="954024" cy="3886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4F1148FB-429A-5343-ACC2-0054222DE769}"/>
              </a:ext>
            </a:extLst>
          </p:cNvPr>
          <p:cNvSpPr/>
          <p:nvPr/>
        </p:nvSpPr>
        <p:spPr>
          <a:xfrm>
            <a:off x="8835581" y="4255993"/>
            <a:ext cx="954024" cy="3886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>
            <a:extLst>
              <a:ext uri="{FF2B5EF4-FFF2-40B4-BE49-F238E27FC236}">
                <a16:creationId xmlns:a16="http://schemas.microsoft.com/office/drawing/2014/main" id="{A01ECE79-293F-7541-B63B-7987844F62A6}"/>
              </a:ext>
            </a:extLst>
          </p:cNvPr>
          <p:cNvSpPr/>
          <p:nvPr/>
        </p:nvSpPr>
        <p:spPr>
          <a:xfrm>
            <a:off x="8835581" y="4785360"/>
            <a:ext cx="954024" cy="3886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C20AA3-610B-2C44-AF5A-BD6E038220E0}"/>
              </a:ext>
            </a:extLst>
          </p:cNvPr>
          <p:cNvSpPr txBox="1"/>
          <p:nvPr/>
        </p:nvSpPr>
        <p:spPr>
          <a:xfrm>
            <a:off x="9789605" y="5641848"/>
            <a:ext cx="2306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Then Click OK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50DC9F4C-88F5-3C49-9A71-C52EDDFCFD49}"/>
              </a:ext>
            </a:extLst>
          </p:cNvPr>
          <p:cNvSpPr/>
          <p:nvPr/>
        </p:nvSpPr>
        <p:spPr>
          <a:xfrm>
            <a:off x="8069580" y="5641848"/>
            <a:ext cx="1396365" cy="736092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64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9D23D-229A-574D-AA27-AD4A29E0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of Means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2F2B3-38D8-FF43-BEDB-44326D708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Graphs of means are a little harder in RC.  You need to use a script file and create a data set that includes only your means.  It’s a little more difficult, but we can do it!</a:t>
            </a:r>
          </a:p>
        </p:txBody>
      </p:sp>
    </p:spTree>
    <p:extLst>
      <p:ext uri="{BB962C8B-B14F-4D97-AF65-F5344CB8AC3E}">
        <p14:creationId xmlns:p14="http://schemas.microsoft.com/office/powerpoint/2010/main" val="215476287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75</TotalTime>
  <Words>558</Words>
  <Application>Microsoft Macintosh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Parcel</vt:lpstr>
      <vt:lpstr>Making Graphs</vt:lpstr>
      <vt:lpstr>Making a scatterplot</vt:lpstr>
      <vt:lpstr>Making a scatterplot</vt:lpstr>
      <vt:lpstr> Frequency Distribution Graphs:  Bar Graphs and HIstograms</vt:lpstr>
      <vt:lpstr>Open your Data set in RCommander</vt:lpstr>
      <vt:lpstr>Choose whether you are making a Bar Graph or Histogram</vt:lpstr>
      <vt:lpstr>Click on the variables of Interest</vt:lpstr>
      <vt:lpstr>Label the two Axes and give the graph a title</vt:lpstr>
      <vt:lpstr>graphs of Means</vt:lpstr>
      <vt:lpstr>Creating an Aggregated data set</vt:lpstr>
      <vt:lpstr>Select the relevant variables</vt:lpstr>
      <vt:lpstr>The Active data set is now called ‘AggregatedData’</vt:lpstr>
      <vt:lpstr>Now it’s time to use the scripts</vt:lpstr>
      <vt:lpstr>Now it’s time to use the script</vt:lpstr>
      <vt:lpstr>Now it’s time to use the scripts</vt:lpstr>
      <vt:lpstr>Last Step: Run the script</vt:lpstr>
      <vt:lpstr>SAVE Your GRAPh!!!!!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Graphs</dc:title>
  <dc:creator>The Darkness</dc:creator>
  <cp:lastModifiedBy>The Darkness</cp:lastModifiedBy>
  <cp:revision>13</cp:revision>
  <dcterms:created xsi:type="dcterms:W3CDTF">2019-11-25T01:20:44Z</dcterms:created>
  <dcterms:modified xsi:type="dcterms:W3CDTF">2019-11-25T02:42:05Z</dcterms:modified>
</cp:coreProperties>
</file>