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6" r:id="rId1"/>
  </p:sldMasterIdLst>
  <p:sldIdLst>
    <p:sldId id="319" r:id="rId2"/>
    <p:sldId id="315" r:id="rId3"/>
    <p:sldId id="320" r:id="rId4"/>
    <p:sldId id="321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658"/>
    <p:restoredTop sz="94586"/>
  </p:normalViewPr>
  <p:slideViewPr>
    <p:cSldViewPr snapToGrid="0" snapToObjects="1">
      <p:cViewPr varScale="1">
        <p:scale>
          <a:sx n="90" d="100"/>
          <a:sy n="90" d="100"/>
        </p:scale>
        <p:origin x="208" y="5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EA06A-2E66-B646-BD87-CA600460A8A0}" type="datetimeFigureOut">
              <a:rPr lang="en-US" smtClean="0"/>
              <a:t>11/7/19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7777B-5B4B-CA41-8C04-B60999B387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19686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EA06A-2E66-B646-BD87-CA600460A8A0}" type="datetimeFigureOut">
              <a:rPr lang="en-US" smtClean="0"/>
              <a:t>11/7/19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7777B-5B4B-CA41-8C04-B60999B387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00735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EA06A-2E66-B646-BD87-CA600460A8A0}" type="datetimeFigureOut">
              <a:rPr lang="en-US" smtClean="0"/>
              <a:t>11/7/19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7777B-5B4B-CA41-8C04-B60999B38768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6127420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EA06A-2E66-B646-BD87-CA600460A8A0}" type="datetimeFigureOut">
              <a:rPr lang="en-US" smtClean="0"/>
              <a:t>11/7/19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7777B-5B4B-CA41-8C04-B60999B387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711778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EA06A-2E66-B646-BD87-CA600460A8A0}" type="datetimeFigureOut">
              <a:rPr lang="en-US" smtClean="0"/>
              <a:t>11/7/19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7777B-5B4B-CA41-8C04-B60999B38768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75487430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EA06A-2E66-B646-BD87-CA600460A8A0}" type="datetimeFigureOut">
              <a:rPr lang="en-US" smtClean="0"/>
              <a:t>11/7/19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7777B-5B4B-CA41-8C04-B60999B387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798370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EA06A-2E66-B646-BD87-CA600460A8A0}" type="datetimeFigureOut">
              <a:rPr lang="en-US" smtClean="0"/>
              <a:t>11/7/19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7777B-5B4B-CA41-8C04-B60999B387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241214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EA06A-2E66-B646-BD87-CA600460A8A0}" type="datetimeFigureOut">
              <a:rPr lang="en-US" smtClean="0"/>
              <a:t>11/7/19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7777B-5B4B-CA41-8C04-B60999B387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40673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EA06A-2E66-B646-BD87-CA600460A8A0}" type="datetimeFigureOut">
              <a:rPr lang="en-US" smtClean="0"/>
              <a:t>11/7/19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7777B-5B4B-CA41-8C04-B60999B387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99874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EA06A-2E66-B646-BD87-CA600460A8A0}" type="datetimeFigureOut">
              <a:rPr lang="en-US" smtClean="0"/>
              <a:t>11/7/19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7777B-5B4B-CA41-8C04-B60999B387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19990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EA06A-2E66-B646-BD87-CA600460A8A0}" type="datetimeFigureOut">
              <a:rPr lang="en-US" smtClean="0"/>
              <a:t>11/7/19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7777B-5B4B-CA41-8C04-B60999B387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6450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EA06A-2E66-B646-BD87-CA600460A8A0}" type="datetimeFigureOut">
              <a:rPr lang="en-US" smtClean="0"/>
              <a:t>11/7/19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7777B-5B4B-CA41-8C04-B60999B387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47999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EA06A-2E66-B646-BD87-CA600460A8A0}" type="datetimeFigureOut">
              <a:rPr lang="en-US" smtClean="0"/>
              <a:t>11/7/19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7777B-5B4B-CA41-8C04-B60999B387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78118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EA06A-2E66-B646-BD87-CA600460A8A0}" type="datetimeFigureOut">
              <a:rPr lang="en-US" smtClean="0"/>
              <a:t>11/7/19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7777B-5B4B-CA41-8C04-B60999B387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85358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EA06A-2E66-B646-BD87-CA600460A8A0}" type="datetimeFigureOut">
              <a:rPr lang="en-US" smtClean="0"/>
              <a:t>11/7/19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7777B-5B4B-CA41-8C04-B60999B387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41775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EA06A-2E66-B646-BD87-CA600460A8A0}" type="datetimeFigureOut">
              <a:rPr lang="en-US" smtClean="0"/>
              <a:t>11/7/19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7777B-5B4B-CA41-8C04-B60999B387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78362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0EA06A-2E66-B646-BD87-CA600460A8A0}" type="datetimeFigureOut">
              <a:rPr lang="en-US" smtClean="0"/>
              <a:t>11/7/19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BED7777B-5B4B-CA41-8C04-B60999B387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20853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  <p:sldLayoutId id="2147483709" r:id="rId13"/>
    <p:sldLayoutId id="2147483710" r:id="rId14"/>
    <p:sldLayoutId id="2147483711" r:id="rId15"/>
    <p:sldLayoutId id="2147483712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CB0252-E852-704F-94AC-A65ADD77FD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Links for conducting different analyses in RC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CB3C1E-3E57-7E49-BF91-C75926D492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9848" y="2121408"/>
            <a:ext cx="10058400" cy="4462272"/>
          </a:xfrm>
        </p:spPr>
        <p:txBody>
          <a:bodyPr>
            <a:normAutofit/>
          </a:bodyPr>
          <a:lstStyle/>
          <a:p>
            <a:r>
              <a:rPr lang="en-US" sz="32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Finding Means and Standard Deviations – Go!</a:t>
            </a:r>
          </a:p>
          <a:p>
            <a:r>
              <a:rPr lang="en-US" sz="32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Independent samples t-test – Go!</a:t>
            </a:r>
          </a:p>
          <a:p>
            <a:r>
              <a:rPr lang="en-US" sz="32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Paired samples t-test – Go!</a:t>
            </a:r>
          </a:p>
          <a:p>
            <a:r>
              <a:rPr lang="en-US" sz="32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One-way ANOVA</a:t>
            </a:r>
            <a:r>
              <a:rPr lang="en-US" sz="3200" dirty="0">
                <a:solidFill>
                  <a:schemeClr val="accent2"/>
                </a:solidFill>
              </a:rPr>
              <a:t> (RM ANOVA) </a:t>
            </a:r>
            <a:r>
              <a:rPr lang="en-US" sz="32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– Go!</a:t>
            </a:r>
          </a:p>
          <a:p>
            <a:r>
              <a:rPr lang="en-US" sz="32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Factorial ANOVA (RM Factorial ANOVA) – Go!</a:t>
            </a:r>
          </a:p>
          <a:p>
            <a:r>
              <a:rPr lang="en-US" sz="32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Correlation – Go!</a:t>
            </a:r>
          </a:p>
          <a:p>
            <a:r>
              <a:rPr lang="en-US" sz="32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Regression – Go!</a:t>
            </a:r>
          </a:p>
          <a:p>
            <a:endParaRPr lang="en-US" sz="3200" dirty="0"/>
          </a:p>
          <a:p>
            <a:endParaRPr lang="en-US" sz="3200" dirty="0"/>
          </a:p>
          <a:p>
            <a:pPr marL="0" indent="0">
              <a:buNone/>
            </a:pP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4499330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CB0252-E852-704F-94AC-A65ADD77FD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Repeated Measures ANOVA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AAF86D9C-62D1-6E4E-A3A4-D314C201B4F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7334" y="1398587"/>
            <a:ext cx="8344492" cy="34877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27201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CB0252-E852-704F-94AC-A65ADD77FD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Repeated Measures ANOVA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CB3C1E-3E57-7E49-BF91-C75926D492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4757739"/>
            <a:ext cx="8866716" cy="2100262"/>
          </a:xfrm>
        </p:spPr>
        <p:txBody>
          <a:bodyPr>
            <a:normAutofit fontScale="92500" lnSpcReduction="10000"/>
          </a:bodyPr>
          <a:lstStyle/>
          <a:p>
            <a:r>
              <a:rPr lang="en-US" sz="3200" dirty="0">
                <a:solidFill>
                  <a:schemeClr val="accent2"/>
                </a:solidFill>
              </a:rPr>
              <a:t>Enter the name of your IV (e.g., </a:t>
            </a:r>
            <a:r>
              <a:rPr lang="en-US" sz="3200" dirty="0" err="1">
                <a:solidFill>
                  <a:schemeClr val="accent2"/>
                </a:solidFill>
              </a:rPr>
              <a:t>Type_of_test</a:t>
            </a:r>
            <a:r>
              <a:rPr lang="en-US" sz="3200" dirty="0">
                <a:solidFill>
                  <a:schemeClr val="accent2"/>
                </a:solidFill>
              </a:rPr>
              <a:t> if comparing Convergent and Divergent test.</a:t>
            </a:r>
          </a:p>
          <a:p>
            <a:r>
              <a:rPr lang="en-US" sz="3200" dirty="0">
                <a:solidFill>
                  <a:schemeClr val="accent2"/>
                </a:solidFill>
              </a:rPr>
              <a:t>Enter the number of levels (e.g., 2)</a:t>
            </a:r>
          </a:p>
          <a:p>
            <a:r>
              <a:rPr lang="en-US" sz="3200" dirty="0">
                <a:solidFill>
                  <a:schemeClr val="accent2"/>
                </a:solidFill>
              </a:rPr>
              <a:t>Click OK.</a:t>
            </a:r>
            <a:endParaRPr lang="en-US" sz="3200" dirty="0"/>
          </a:p>
          <a:p>
            <a:endParaRPr lang="en-US" sz="3200" dirty="0"/>
          </a:p>
          <a:p>
            <a:pPr marL="0" indent="0">
              <a:buNone/>
            </a:pPr>
            <a:endParaRPr lang="en-US" sz="32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365D9DE-2FD5-DE40-A75D-EC022B73D58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7333" y="1342230"/>
            <a:ext cx="8066553" cy="31726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31829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CB0252-E852-704F-94AC-A65ADD77FD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Repeated Measures ANOVA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CB3C1E-3E57-7E49-BF91-C75926D492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5257801"/>
            <a:ext cx="8866716" cy="1600200"/>
          </a:xfrm>
        </p:spPr>
        <p:txBody>
          <a:bodyPr>
            <a:normAutofit fontScale="77500" lnSpcReduction="20000"/>
          </a:bodyPr>
          <a:lstStyle/>
          <a:p>
            <a:r>
              <a:rPr lang="en-US" sz="3200" dirty="0">
                <a:solidFill>
                  <a:schemeClr val="accent2"/>
                </a:solidFill>
              </a:rPr>
              <a:t>Ignore #1 and #3.</a:t>
            </a:r>
          </a:p>
          <a:p>
            <a:r>
              <a:rPr lang="en-US" sz="3200" dirty="0">
                <a:solidFill>
                  <a:schemeClr val="accent2"/>
                </a:solidFill>
              </a:rPr>
              <a:t>Use the drop-down menu in #2 (purple arrow) to enter your variables (After and Before in this case).</a:t>
            </a:r>
          </a:p>
          <a:p>
            <a:r>
              <a:rPr lang="en-US" sz="3200" dirty="0">
                <a:solidFill>
                  <a:schemeClr val="accent2"/>
                </a:solidFill>
              </a:rPr>
              <a:t>Click OK.</a:t>
            </a:r>
            <a:endParaRPr lang="en-US" sz="3200" dirty="0"/>
          </a:p>
          <a:p>
            <a:endParaRPr lang="en-US" sz="3200" dirty="0"/>
          </a:p>
          <a:p>
            <a:pPr marL="0" indent="0">
              <a:buNone/>
            </a:pPr>
            <a:endParaRPr lang="en-US" sz="32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8034349-99D3-0F4A-9B77-AB28B40856D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7334" y="1127125"/>
            <a:ext cx="6609291" cy="3976683"/>
          </a:xfrm>
          <a:prstGeom prst="rect">
            <a:avLst/>
          </a:prstGeom>
        </p:spPr>
      </p:pic>
      <p:sp>
        <p:nvSpPr>
          <p:cNvPr id="6" name="Left Arrow 5">
            <a:extLst>
              <a:ext uri="{FF2B5EF4-FFF2-40B4-BE49-F238E27FC236}">
                <a16:creationId xmlns:a16="http://schemas.microsoft.com/office/drawing/2014/main" id="{42753ED7-C68C-1845-AADE-0DE0587FBECD}"/>
              </a:ext>
            </a:extLst>
          </p:cNvPr>
          <p:cNvSpPr/>
          <p:nvPr/>
        </p:nvSpPr>
        <p:spPr>
          <a:xfrm>
            <a:off x="4329113" y="2615404"/>
            <a:ext cx="1057275" cy="500062"/>
          </a:xfrm>
          <a:prstGeom prst="leftArrow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3237926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{8D7D9EB6-1EB1-EB45-B4A3-F67B519DA272}tf10001060</Template>
  <TotalTime>648</TotalTime>
  <Words>134</Words>
  <Application>Microsoft Macintosh PowerPoint</Application>
  <PresentationFormat>Widescreen</PresentationFormat>
  <Paragraphs>18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Trebuchet MS</vt:lpstr>
      <vt:lpstr>Wingdings 3</vt:lpstr>
      <vt:lpstr>Facet</vt:lpstr>
      <vt:lpstr>Links for conducting different analyses in RC</vt:lpstr>
      <vt:lpstr>Repeated Measures ANOVA</vt:lpstr>
      <vt:lpstr>Repeated Measures ANOVA</vt:lpstr>
      <vt:lpstr>Repeated Measures ANOVA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Organizing and analyzying a data set</dc:title>
  <dc:creator>The Darkness</dc:creator>
  <cp:lastModifiedBy>The Darkness</cp:lastModifiedBy>
  <cp:revision>47</cp:revision>
  <dcterms:created xsi:type="dcterms:W3CDTF">2019-11-04T14:26:43Z</dcterms:created>
  <dcterms:modified xsi:type="dcterms:W3CDTF">2019-11-08T01:57:17Z</dcterms:modified>
</cp:coreProperties>
</file>