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6" r:id="rId3"/>
    <p:sldId id="299" r:id="rId4"/>
    <p:sldId id="323" r:id="rId5"/>
    <p:sldId id="302" r:id="rId6"/>
    <p:sldId id="326" r:id="rId7"/>
    <p:sldId id="327" r:id="rId8"/>
    <p:sldId id="303" r:id="rId9"/>
    <p:sldId id="328" r:id="rId10"/>
    <p:sldId id="329" r:id="rId11"/>
    <p:sldId id="304" r:id="rId12"/>
    <p:sldId id="330" r:id="rId13"/>
    <p:sldId id="331" r:id="rId14"/>
    <p:sldId id="319" r:id="rId15"/>
    <p:sldId id="332" r:id="rId16"/>
    <p:sldId id="333" r:id="rId17"/>
    <p:sldId id="308" r:id="rId18"/>
    <p:sldId id="334" r:id="rId19"/>
    <p:sldId id="335" r:id="rId20"/>
    <p:sldId id="322" r:id="rId21"/>
    <p:sldId id="338" r:id="rId22"/>
    <p:sldId id="341" r:id="rId23"/>
    <p:sldId id="298" r:id="rId24"/>
    <p:sldId id="342" r:id="rId25"/>
    <p:sldId id="307" r:id="rId26"/>
    <p:sldId id="344" r:id="rId27"/>
    <p:sldId id="345" r:id="rId28"/>
    <p:sldId id="343" r:id="rId29"/>
    <p:sldId id="346" r:id="rId30"/>
    <p:sldId id="34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92CCF-597F-A148-BED4-7C0EEA231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Reporting your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3E9AB-3852-9847-B31A-371389BEB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RCommander</a:t>
            </a:r>
            <a:r>
              <a:rPr lang="en-US" dirty="0"/>
              <a:t> to the Results section</a:t>
            </a:r>
          </a:p>
        </p:txBody>
      </p:sp>
    </p:spTree>
    <p:extLst>
      <p:ext uri="{BB962C8B-B14F-4D97-AF65-F5344CB8AC3E}">
        <p14:creationId xmlns:p14="http://schemas.microsoft.com/office/powerpoint/2010/main" val="144720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229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paired samples t-test indicate that there was a significant difference in disgust ratings before and after consuming the jelly bean, t 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5.47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&lt;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.001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People felt less disgusted before consuming the jelly bean (M = 1.43, SD = 0.83) than they did after (M = 2.03, SD = 1.43).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023418"/>
            <a:ext cx="58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not given with the t-test output; you need to get that separately by running the numerical summaries commands.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45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50124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3665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57699"/>
            <a:ext cx="9263079" cy="5405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Mean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F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6247  3123.6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16.09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6.73e-07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Residuals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117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22719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194.2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   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part. eta sq.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0.2157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Linear Hypotheses: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      Estimate Std. Error t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Sweet - Disgusting == 0 -15.4333     3.1159  -4.953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&lt;1e-05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Water - Disgusting == 0 -15.1750     3.1159  -4.870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&lt;1e-05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Water - Sweet == 0        0.2583     3.1159   0.083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0.996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</p:txBody>
      </p:sp>
    </p:spTree>
    <p:extLst>
      <p:ext uri="{BB962C8B-B14F-4D97-AF65-F5344CB8AC3E}">
        <p14:creationId xmlns:p14="http://schemas.microsoft.com/office/powerpoint/2010/main" val="347039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2862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The one-way ANOVA indicated that there was a significant effect of condition on moral judgments, F (</a:t>
            </a:r>
            <a:r>
              <a:rPr lang="en-US" sz="2400" dirty="0">
                <a:solidFill>
                  <a:srgbClr val="FF0000"/>
                </a:solidFill>
              </a:rPr>
              <a:t>2, 117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16.09</a:t>
            </a:r>
            <a:r>
              <a:rPr lang="en-US" sz="2400" dirty="0">
                <a:solidFill>
                  <a:schemeClr val="accent2"/>
                </a:solidFill>
              </a:rPr>
              <a:t>, p &lt; .</a:t>
            </a:r>
            <a:r>
              <a:rPr lang="en-US" sz="2400" dirty="0">
                <a:solidFill>
                  <a:srgbClr val="FF0000"/>
                </a:solidFill>
              </a:rPr>
              <a:t>001</a:t>
            </a:r>
            <a:r>
              <a:rPr lang="en-US" sz="2400" dirty="0">
                <a:solidFill>
                  <a:schemeClr val="accent2"/>
                </a:solidFill>
              </a:rPr>
              <a:t>, η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.</a:t>
            </a:r>
            <a:r>
              <a:rPr lang="en-US" sz="2400" dirty="0">
                <a:solidFill>
                  <a:srgbClr val="FF0000"/>
                </a:solidFill>
              </a:rPr>
              <a:t>216</a:t>
            </a:r>
            <a:r>
              <a:rPr lang="en-US" sz="2400" dirty="0">
                <a:solidFill>
                  <a:schemeClr val="accent2"/>
                </a:solidFill>
              </a:rPr>
              <a:t>. Post-hoc tests indicated that people in the disgusting jellybean condition (M = </a:t>
            </a:r>
            <a:r>
              <a:rPr lang="en-US" sz="2400" dirty="0">
                <a:solidFill>
                  <a:srgbClr val="FF0000"/>
                </a:solidFill>
              </a:rPr>
              <a:t>78.21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7.89</a:t>
            </a:r>
            <a:r>
              <a:rPr lang="en-US" sz="2400" dirty="0">
                <a:solidFill>
                  <a:schemeClr val="accent2"/>
                </a:solidFill>
              </a:rPr>
              <a:t>) had significantly harsher morality judgments than people in the sweet condition (M = </a:t>
            </a:r>
            <a:r>
              <a:rPr lang="en-US" sz="2400" dirty="0">
                <a:solidFill>
                  <a:srgbClr val="FF0000"/>
                </a:solidFill>
              </a:rPr>
              <a:t>62.78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17.59</a:t>
            </a:r>
            <a:r>
              <a:rPr lang="en-US" sz="2400" dirty="0">
                <a:solidFill>
                  <a:schemeClr val="accent2"/>
                </a:solidFill>
              </a:rPr>
              <a:t>) and water conditions (M =</a:t>
            </a:r>
            <a:r>
              <a:rPr lang="en-US" sz="2400" dirty="0">
                <a:solidFill>
                  <a:srgbClr val="FF0000"/>
                </a:solidFill>
              </a:rPr>
              <a:t>63.04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14.52</a:t>
            </a:r>
            <a:r>
              <a:rPr lang="en-US" sz="2400" dirty="0">
                <a:solidFill>
                  <a:schemeClr val="accent2"/>
                </a:solidFill>
              </a:rPr>
              <a:t>). People in the sweet and water condition did not differ significantly in morality ratings.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380672"/>
            <a:ext cx="5867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menu.  You can also get η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and the pairwise comparisons by selecting them in the Options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24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20627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</a:t>
            </a:r>
            <a:r>
              <a:rPr lang="en-US" sz="3200" dirty="0">
                <a:solidFill>
                  <a:schemeClr val="accent2"/>
                </a:solidFill>
              </a:rPr>
              <a:t> (RM ANOVA)</a:t>
            </a:r>
            <a:endParaRPr lang="en-US" sz="3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3505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57699"/>
            <a:ext cx="9263079" cy="540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Error SS  den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F value 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1195.38   1   362.62    119  392.28      &lt; 2.2e-16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28.44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159.56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21.21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0.000000003338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partial eta squared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          0.7673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 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0.1513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Linear Hypotheses: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Estimate Std. Error t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2 - 1 == 0   0.6083     0.1561   3.896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0.000332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3 - 1 == 0   0.5833     0.1561   3.736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0.000622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3 - 2 == 0  -0.0250     0.1561  -0.160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0.985965</a:t>
            </a: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73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5"/>
            <a:ext cx="8596668" cy="3319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The repeated measures one-way ANOVA indicated that there was a significant effect of timing on feelings of disgust, F (</a:t>
            </a:r>
            <a:r>
              <a:rPr lang="en-US" sz="2400" dirty="0">
                <a:solidFill>
                  <a:srgbClr val="FF0000"/>
                </a:solidFill>
              </a:rPr>
              <a:t>2, 238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21.21</a:t>
            </a:r>
            <a:r>
              <a:rPr lang="en-US" sz="2400" dirty="0">
                <a:solidFill>
                  <a:schemeClr val="accent2"/>
                </a:solidFill>
              </a:rPr>
              <a:t>, p &lt; .</a:t>
            </a:r>
            <a:r>
              <a:rPr lang="en-US" sz="2400" dirty="0">
                <a:solidFill>
                  <a:srgbClr val="FF0000"/>
                </a:solidFill>
              </a:rPr>
              <a:t>001</a:t>
            </a:r>
            <a:r>
              <a:rPr lang="en-US" sz="2400" dirty="0">
                <a:solidFill>
                  <a:schemeClr val="accent2"/>
                </a:solidFill>
              </a:rPr>
              <a:t>, η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.</a:t>
            </a:r>
            <a:r>
              <a:rPr lang="en-US" sz="2400" dirty="0">
                <a:solidFill>
                  <a:srgbClr val="FF0000"/>
                </a:solidFill>
              </a:rPr>
              <a:t>151</a:t>
            </a:r>
            <a:r>
              <a:rPr lang="en-US" sz="2400" dirty="0">
                <a:solidFill>
                  <a:schemeClr val="accent2"/>
                </a:solidFill>
              </a:rPr>
              <a:t>. Post-hoc tests indicated that people experienced less disgust at the beginning of the experiment (M = </a:t>
            </a:r>
            <a:r>
              <a:rPr lang="en-US" sz="2400" dirty="0">
                <a:solidFill>
                  <a:srgbClr val="FF0000"/>
                </a:solidFill>
              </a:rPr>
              <a:t>1.43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0.83</a:t>
            </a:r>
            <a:r>
              <a:rPr lang="en-US" sz="2400" dirty="0">
                <a:solidFill>
                  <a:schemeClr val="accent2"/>
                </a:solidFill>
              </a:rPr>
              <a:t>) than they did after consuming the jelly bean (M = </a:t>
            </a:r>
            <a:r>
              <a:rPr lang="en-US" sz="2400" dirty="0">
                <a:solidFill>
                  <a:srgbClr val="FF0000"/>
                </a:solidFill>
              </a:rPr>
              <a:t>2.03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1.43</a:t>
            </a:r>
            <a:r>
              <a:rPr lang="en-US" sz="2400" dirty="0">
                <a:solidFill>
                  <a:schemeClr val="accent2"/>
                </a:solidFill>
              </a:rPr>
              <a:t>) or at the end of the experiment (M =</a:t>
            </a:r>
            <a:r>
              <a:rPr lang="en-US" sz="2400" dirty="0">
                <a:solidFill>
                  <a:srgbClr val="FF0000"/>
                </a:solidFill>
              </a:rPr>
              <a:t>2.01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1.29</a:t>
            </a:r>
            <a:r>
              <a:rPr lang="en-US" sz="2400" dirty="0">
                <a:solidFill>
                  <a:schemeClr val="accent2"/>
                </a:solidFill>
              </a:rPr>
              <a:t>). The latter two conditions did not differ from one another.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380672"/>
            <a:ext cx="5867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menu.  You can also get η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and the pairwise comparisons by selecting them in the Options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14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46885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Factorial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1450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57699"/>
            <a:ext cx="9263079" cy="540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F value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   459901   1 2541.7059  &lt; 2.2e-16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      4542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12.5496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0.00001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592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3.2713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0.07314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.  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Condition:Pol_grp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1437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3.9707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0.02153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Residuals          20627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114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part. eta sq.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          0.9442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Condition      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0.0093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0.0012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Condition:Pol_grp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0.0029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Residuals                0.0423</a:t>
            </a:r>
          </a:p>
        </p:txBody>
      </p:sp>
    </p:spTree>
    <p:extLst>
      <p:ext uri="{BB962C8B-B14F-4D97-AF65-F5344CB8AC3E}">
        <p14:creationId xmlns:p14="http://schemas.microsoft.com/office/powerpoint/2010/main" val="990238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3570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A 3 x 2 ANOVA was conducted to examine whether morality judgments were influenced by condition and political views. There was a significant main effect of condition, F (</a:t>
            </a:r>
            <a:r>
              <a:rPr lang="en-US" sz="2000" dirty="0">
                <a:solidFill>
                  <a:srgbClr val="FF0000"/>
                </a:solidFill>
              </a:rPr>
              <a:t>2, 114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12.550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180.94</a:t>
            </a:r>
            <a:r>
              <a:rPr lang="en-US" sz="2000" dirty="0">
                <a:solidFill>
                  <a:schemeClr val="accent2"/>
                </a:solidFill>
              </a:rPr>
              <a:t>, p &lt; </a:t>
            </a:r>
            <a:r>
              <a:rPr lang="en-US" sz="2000" dirty="0">
                <a:solidFill>
                  <a:srgbClr val="FF0000"/>
                </a:solidFill>
              </a:rPr>
              <a:t>.001</a:t>
            </a:r>
            <a:r>
              <a:rPr lang="en-US" sz="2000" dirty="0">
                <a:solidFill>
                  <a:schemeClr val="accent2"/>
                </a:solidFill>
              </a:rPr>
              <a:t>; participants had harsher judgements in the disgusting condition than in the water or sweet condition. The main effect of political views was marginally significant, F (</a:t>
            </a:r>
            <a:r>
              <a:rPr lang="en-US" sz="2000" dirty="0">
                <a:solidFill>
                  <a:srgbClr val="FF0000"/>
                </a:solidFill>
              </a:rPr>
              <a:t>1, 114</a:t>
            </a:r>
            <a:r>
              <a:rPr lang="en-US" sz="2000" dirty="0">
                <a:solidFill>
                  <a:schemeClr val="accent2"/>
                </a:solidFill>
              </a:rPr>
              <a:t>) =</a:t>
            </a:r>
            <a:r>
              <a:rPr lang="en-US" sz="2000" dirty="0">
                <a:solidFill>
                  <a:srgbClr val="FF0000"/>
                </a:solidFill>
              </a:rPr>
              <a:t>3.271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180.94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.0731</a:t>
            </a:r>
            <a:r>
              <a:rPr lang="en-US" sz="2000" dirty="0">
                <a:solidFill>
                  <a:schemeClr val="accent2"/>
                </a:solidFill>
              </a:rPr>
              <a:t>; conservative participants gave harsher judgments than liberal participants did.  The interaction of condition and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2, 114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3.907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180.94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.022</a:t>
            </a:r>
            <a:r>
              <a:rPr lang="en-US" sz="2000" dirty="0">
                <a:solidFill>
                  <a:schemeClr val="accent2"/>
                </a:solidFill>
              </a:rPr>
              <a:t>.  Morality judgments did not differ across political group for either the Disgusting or Sweet condition, but conservatives gave harsher judgments than liberals in the control condition.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2934929" y="5380672"/>
            <a:ext cx="666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menu.  I might make a table or bar graph rather than include them in the text.  You can also get η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and the pairwise comparisons by selecting them in the Options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7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94369" cy="1320800"/>
          </a:xfrm>
        </p:spPr>
        <p:txBody>
          <a:bodyPr>
            <a:normAutofit/>
          </a:bodyPr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3690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56601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 dirty="0">
                <a:solidFill>
                  <a:schemeClr val="accent2"/>
                </a:solidFill>
              </a:rPr>
              <a:t>RM Factorial ANOVA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0478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Two-way 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654"/>
            <a:ext cx="9263079" cy="540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num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Error SS den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F value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965.70   1   361.90    118 314.8742     &lt; 2.2e-16 *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0.72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361.90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0.2358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0.6282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  25.98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158.51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19.3375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0.00000001671 *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Pol_grp:Timing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1.05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158.51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236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0.7843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0.4576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Timing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DV.count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DV.min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DV.max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DV.mean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DV.sd</a:t>
            </a: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1 Conservative      1   35.000  1.000  3.000   1.286  0.519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2      Liberal      1   85.000  1.000  5.000   1.482  0.921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Conservative      2   35.000  1.000  5.000   1.914  1.422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4      Liberal      2   85.000  1.000  5.000   2.082  1.441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5 Conservative      3   35.000  1.000  5.000   2.057  1.392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6      Liberal      3   85.000  1.000  5.000   1.988  1.249</a:t>
            </a:r>
          </a:p>
        </p:txBody>
      </p:sp>
    </p:spTree>
    <p:extLst>
      <p:ext uri="{BB962C8B-B14F-4D97-AF65-F5344CB8AC3E}">
        <p14:creationId xmlns:p14="http://schemas.microsoft.com/office/powerpoint/2010/main" val="1438686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Two-way repeated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3570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A 3 x 2 ANOVA was conducted to examine whether judgments of disgust varied as a function of timing and political views. There was a significant main effect of timing, F (</a:t>
            </a:r>
            <a:r>
              <a:rPr lang="en-US" sz="2000" dirty="0">
                <a:solidFill>
                  <a:srgbClr val="FF0000"/>
                </a:solidFill>
              </a:rPr>
              <a:t>2, 236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19.338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0.67</a:t>
            </a:r>
            <a:r>
              <a:rPr lang="en-US" sz="2000" dirty="0">
                <a:solidFill>
                  <a:schemeClr val="accent2"/>
                </a:solidFill>
              </a:rPr>
              <a:t>, p &lt; </a:t>
            </a:r>
            <a:r>
              <a:rPr lang="en-US" sz="2000" dirty="0">
                <a:solidFill>
                  <a:srgbClr val="FF0000"/>
                </a:solidFill>
              </a:rPr>
              <a:t>.001</a:t>
            </a:r>
            <a:r>
              <a:rPr lang="en-US" sz="2000" dirty="0">
                <a:solidFill>
                  <a:schemeClr val="accent2"/>
                </a:solidFill>
              </a:rPr>
              <a:t>; participants felt more disgusting after the manipulation and at the end of the experiment than they did in the beginning. The main effect of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1, 118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0.236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3.07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.628</a:t>
            </a:r>
            <a:r>
              <a:rPr lang="en-US" sz="2000" dirty="0">
                <a:solidFill>
                  <a:schemeClr val="accent2"/>
                </a:solidFill>
              </a:rPr>
              <a:t>; conservative participants did not feel more or less disgust than liberal participants.  The interaction of timing and political views was not significant, F (</a:t>
            </a:r>
            <a:r>
              <a:rPr lang="en-US" sz="2000" dirty="0">
                <a:solidFill>
                  <a:srgbClr val="FF0000"/>
                </a:solidFill>
              </a:rPr>
              <a:t>2, 118</a:t>
            </a:r>
            <a:r>
              <a:rPr lang="en-US" sz="2000" dirty="0">
                <a:solidFill>
                  <a:schemeClr val="accent2"/>
                </a:solidFill>
              </a:rPr>
              <a:t>) = </a:t>
            </a:r>
            <a:r>
              <a:rPr lang="en-US" sz="2000" dirty="0">
                <a:solidFill>
                  <a:srgbClr val="FF0000"/>
                </a:solidFill>
              </a:rPr>
              <a:t>0.784</a:t>
            </a:r>
            <a:r>
              <a:rPr lang="en-US" sz="2000" dirty="0">
                <a:solidFill>
                  <a:schemeClr val="accent2"/>
                </a:solidFill>
              </a:rPr>
              <a:t>, MSE = </a:t>
            </a:r>
            <a:r>
              <a:rPr lang="en-US" sz="2000" dirty="0">
                <a:solidFill>
                  <a:srgbClr val="FF0000"/>
                </a:solidFill>
              </a:rPr>
              <a:t>0.67</a:t>
            </a:r>
            <a:r>
              <a:rPr lang="en-US" sz="2000" dirty="0">
                <a:solidFill>
                  <a:schemeClr val="accent2"/>
                </a:solidFill>
              </a:rPr>
              <a:t>, p = </a:t>
            </a:r>
            <a:r>
              <a:rPr lang="en-US" sz="2000" dirty="0">
                <a:solidFill>
                  <a:srgbClr val="FF0000"/>
                </a:solidFill>
              </a:rPr>
              <a:t>.458</a:t>
            </a:r>
            <a:r>
              <a:rPr lang="en-US" sz="2000" dirty="0">
                <a:solidFill>
                  <a:schemeClr val="accent2"/>
                </a:solidFill>
              </a:rPr>
              <a:t>.  Feelings of disgust did not differ across political group at any point during the experiment.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2875935" y="5102942"/>
            <a:ext cx="666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 but I did not print them.  I might make a table or bar graph rather than include them in the text.  To calculate MSE, you need to divide Error SS by Den </a:t>
            </a:r>
            <a:r>
              <a:rPr lang="en-US" dirty="0" err="1">
                <a:solidFill>
                  <a:schemeClr val="accent2"/>
                </a:solidFill>
              </a:rPr>
              <a:t>df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95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53363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7871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B48A-ED48-FD44-B54F-1E72B734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83684-D196-9143-8744-EFD6C957D778}"/>
              </a:ext>
            </a:extLst>
          </p:cNvPr>
          <p:cNvSpPr txBox="1"/>
          <p:nvPr/>
        </p:nvSpPr>
        <p:spPr>
          <a:xfrm>
            <a:off x="677334" y="1379577"/>
            <a:ext cx="85966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	</a:t>
            </a:r>
            <a:r>
              <a:rPr lang="en-US" dirty="0">
                <a:latin typeface="Courier" pitchFamily="2" charset="0"/>
              </a:rPr>
              <a:t>Pearson's product-moment correlation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data:  Inter and PVD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 = 1.2724,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, p-value =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0.2057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alternative hypothesis: true correlation is not equal to 0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95 percent confidence interval: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-0.06424573  0.28953912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sample estimates: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cor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</a:p>
          <a:p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0.1163353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not a significant correlation between interpersonal disgust and perceived vulnerability to disease, r (118) = .12, p = .206.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68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Simple Regression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/ Multiple Regression</a:t>
            </a:r>
            <a:endParaRPr lang="en-US" sz="3200" dirty="0">
              <a:solidFill>
                <a:schemeClr val="accent2"/>
              </a:solidFill>
            </a:endParaRP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4105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37F5-CBF5-8C42-8076-5A4B824F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19637-DD4E-C04F-AAF4-AE66D0016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8421"/>
            <a:ext cx="9012356" cy="457942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Coefficients: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          Estimate Std. Error t value </a:t>
            </a:r>
            <a:r>
              <a:rPr lang="en-US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(Intercept)   63.547      7.931   8.012 9.01e-13 ***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Inter     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-8.241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    3.747  -2.200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0.0298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* 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r>
              <a:rPr lang="en-US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 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Residual standard error: 20.32 on 118 degrees of freedom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 (2 observations deleted due to missingness)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Multiple R-squared: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0.03939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, Adjusted R-squared:  0.03125 </a:t>
            </a:r>
          </a:p>
          <a:p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F-statistic: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4.839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on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dirty="0">
                <a:solidFill>
                  <a:srgbClr val="0051FF"/>
                </a:solidFill>
                <a:latin typeface="Courier" pitchFamily="2" charset="0"/>
              </a:rPr>
              <a:t> DF,  p-value: 0.02977</a:t>
            </a:r>
            <a:br>
              <a:rPr lang="en-US" dirty="0">
                <a:solidFill>
                  <a:srgbClr val="0051FF"/>
                </a:solidFill>
                <a:latin typeface="Courier" pitchFamily="2" charset="0"/>
              </a:rPr>
            </a:br>
            <a:endParaRPr lang="en-US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20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7B862-1C46-FD49-84EF-6EAA4857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7EB-FF8F-4E4C-AA5C-E6B64796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simple regression indicated that interpersonal disgust did explain a significant amount of the variance in Williams college student attitudes, F (</a:t>
            </a:r>
            <a:r>
              <a:rPr lang="en-US" sz="2400" dirty="0">
                <a:solidFill>
                  <a:srgbClr val="FF0000"/>
                </a:solidFill>
              </a:rPr>
              <a:t>1, 118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4.839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.03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.039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interpersonal disgust explains </a:t>
            </a:r>
            <a:r>
              <a:rPr lang="en-US" sz="2400" dirty="0">
                <a:solidFill>
                  <a:srgbClr val="FF0000"/>
                </a:solidFill>
              </a:rPr>
              <a:t>3.9% </a:t>
            </a:r>
            <a:r>
              <a:rPr lang="en-US" sz="2400" dirty="0">
                <a:solidFill>
                  <a:schemeClr val="accent2"/>
                </a:solidFill>
              </a:rPr>
              <a:t>of the variance in Williams College attitude ratings. The slope of the regression equation was significant (b= </a:t>
            </a:r>
            <a:r>
              <a:rPr lang="en-US" sz="2400" dirty="0">
                <a:solidFill>
                  <a:srgbClr val="FF0000"/>
                </a:solidFill>
              </a:rPr>
              <a:t>-8.241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.03</a:t>
            </a:r>
            <a:r>
              <a:rPr lang="en-US" sz="2400" dirty="0">
                <a:solidFill>
                  <a:schemeClr val="accent2"/>
                </a:solidFill>
              </a:rPr>
              <a:t>) suggesting a significant inverse relationship between interpersonal disgust and attitude ratings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7604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Simple Regression / </a:t>
            </a:r>
            <a:r>
              <a:rPr lang="en-US" sz="3200" dirty="0">
                <a:solidFill>
                  <a:schemeClr val="accent2"/>
                </a:solidFill>
              </a:rPr>
              <a:t>Multiple 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6572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1EEB0-991D-3949-AE73-F7D1724A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F223-2882-F44C-BA3A-14DDE1120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8653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Coefficients: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       Estimate  Std. Error  t value   </a:t>
            </a: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(Intercept)  87.3278     9.7917   8.919    8.05e-15 ***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Core    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-15.5615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4.3489  -3.578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0.000506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DeathBody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-0.2358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2.8328  -0.083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0.933800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Inter     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0.6266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4.2524   0.147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0.883118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 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Residual standard error: 19.26 on 116 degrees of freedom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Multiple R-squared: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0.1514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,	Adjusted R-squared:  0.1294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F-statistic: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6.898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on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3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and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116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DF,  p-value: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0.0002579</a:t>
            </a:r>
            <a:br>
              <a:rPr lang="en-US" sz="1600" dirty="0">
                <a:solidFill>
                  <a:srgbClr val="0051FF"/>
                </a:solidFill>
                <a:latin typeface="Courier" pitchFamily="2" charset="0"/>
              </a:rPr>
            </a:br>
            <a:endParaRPr lang="en-US" sz="1600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8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592DC6C-9F7D-944F-8A1C-7D3C986202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96811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86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05C78-B26C-DA49-A3BA-A26C73816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B580-FA85-A446-ACCD-D08CF1459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37918"/>
            <a:ext cx="8805879" cy="4490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multiple regression analysis indicated that core, interpersonal, and death/body disgust sensitivity explained a significant amount of the variance in attitudes towards Williams college students, F (</a:t>
            </a:r>
            <a:r>
              <a:rPr lang="en-US" sz="2400" dirty="0">
                <a:solidFill>
                  <a:srgbClr val="FF0000"/>
                </a:solidFill>
              </a:rPr>
              <a:t>3, 116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6.898</a:t>
            </a:r>
            <a:r>
              <a:rPr lang="en-US" sz="2400" dirty="0">
                <a:solidFill>
                  <a:schemeClr val="accent2"/>
                </a:solidFill>
              </a:rPr>
              <a:t>, p &lt; </a:t>
            </a:r>
            <a:r>
              <a:rPr lang="en-US" sz="2400" dirty="0">
                <a:solidFill>
                  <a:srgbClr val="FF0000"/>
                </a:solidFill>
              </a:rPr>
              <a:t>.001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.151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the disgust sensitivity variables explain </a:t>
            </a:r>
            <a:r>
              <a:rPr lang="en-US" sz="2400" dirty="0">
                <a:solidFill>
                  <a:srgbClr val="FF0000"/>
                </a:solidFill>
              </a:rPr>
              <a:t>15.1</a:t>
            </a:r>
            <a:r>
              <a:rPr lang="en-US" sz="2400" dirty="0">
                <a:solidFill>
                  <a:schemeClr val="accent2"/>
                </a:solidFill>
              </a:rPr>
              <a:t>% of the variance in attitude ratings. The slope of the regression equation was significant for core disgust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-15.562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.013</a:t>
            </a:r>
            <a:r>
              <a:rPr lang="en-US" sz="2400" dirty="0">
                <a:solidFill>
                  <a:schemeClr val="accent2"/>
                </a:solidFill>
              </a:rPr>
              <a:t>), indicating that the more sensitive a person is to core disgust the less they like Williams College students. The slope was not significant for death/body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=</a:t>
            </a:r>
            <a:r>
              <a:rPr lang="en-US" sz="2400">
                <a:solidFill>
                  <a:srgbClr val="FF0000"/>
                </a:solidFill>
              </a:rPr>
              <a:t> -.</a:t>
            </a:r>
            <a:r>
              <a:rPr lang="en-US" sz="2400" dirty="0">
                <a:solidFill>
                  <a:srgbClr val="FF0000"/>
                </a:solidFill>
              </a:rPr>
              <a:t>236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.93</a:t>
            </a:r>
            <a:r>
              <a:rPr lang="en-US" sz="2400" dirty="0">
                <a:solidFill>
                  <a:schemeClr val="accent2"/>
                </a:solidFill>
              </a:rPr>
              <a:t>) or interpersonal disgust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.627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.88</a:t>
            </a:r>
            <a:r>
              <a:rPr lang="en-US" sz="2400" dirty="0">
                <a:solidFill>
                  <a:schemeClr val="accent2"/>
                </a:solidFill>
              </a:rPr>
              <a:t>) or death/body disgust.</a:t>
            </a:r>
          </a:p>
        </p:txBody>
      </p:sp>
    </p:spTree>
    <p:extLst>
      <p:ext uri="{BB962C8B-B14F-4D97-AF65-F5344CB8AC3E}">
        <p14:creationId xmlns:p14="http://schemas.microsoft.com/office/powerpoint/2010/main" val="349936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72CF-6459-E048-BB50-DAB802390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E29DC-FC9A-014D-A616-4BADD028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49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                mean     </a:t>
            </a:r>
            <a:r>
              <a:rPr lang="en-US" sz="2800" b="1" dirty="0" err="1">
                <a:solidFill>
                  <a:srgbClr val="0051FF"/>
                </a:solidFill>
                <a:latin typeface="Courier" pitchFamily="2" charset="0"/>
              </a:rPr>
              <a:t>sd</a:t>
            </a: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         n</a:t>
            </a:r>
            <a:br>
              <a:rPr lang="en-US" sz="28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Conservative </a:t>
            </a:r>
            <a:r>
              <a:rPr lang="en-US" sz="2800" b="1" dirty="0">
                <a:solidFill>
                  <a:srgbClr val="FF0000"/>
                </a:solidFill>
                <a:latin typeface="Courier" pitchFamily="2" charset="0"/>
              </a:rPr>
              <a:t>72.65714 13.89714</a:t>
            </a: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     35</a:t>
            </a:r>
            <a:br>
              <a:rPr lang="en-US" sz="28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Liberal      </a:t>
            </a:r>
            <a:r>
              <a:rPr lang="en-US" sz="2800" b="1" dirty="0">
                <a:solidFill>
                  <a:srgbClr val="FF0000"/>
                </a:solidFill>
                <a:latin typeface="Courier" pitchFamily="2" charset="0"/>
              </a:rPr>
              <a:t>66.09608 15.93597</a:t>
            </a:r>
            <a:r>
              <a:rPr lang="en-US" sz="2800" b="1" dirty="0">
                <a:solidFill>
                  <a:srgbClr val="0051FF"/>
                </a:solidFill>
                <a:latin typeface="Courier" pitchFamily="2" charset="0"/>
              </a:rPr>
              <a:t>     85</a:t>
            </a:r>
            <a:endParaRPr lang="en-US" sz="2800" b="1" dirty="0">
              <a:solidFill>
                <a:schemeClr val="accent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  <a:latin typeface="Courier" pitchFamily="2" charset="0"/>
              </a:rPr>
              <a:t>_______________________________________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Courier" pitchFamily="2" charset="0"/>
              </a:rPr>
              <a:t>Whereas students who identified as conservative produced a mean disgust rating of 72.7 (SD = 13.9), students who identified as liberal produced a mean disgust rating of 66.1 (SD = 15.9).  </a:t>
            </a:r>
          </a:p>
        </p:txBody>
      </p:sp>
    </p:spTree>
    <p:extLst>
      <p:ext uri="{BB962C8B-B14F-4D97-AF65-F5344CB8AC3E}">
        <p14:creationId xmlns:p14="http://schemas.microsoft.com/office/powerpoint/2010/main" val="268715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17389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4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801D-C467-854D-94CA-96FBB468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5966D-FC75-EA4F-A7F1-3B63DA290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52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	Two Sample t-test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data:  Moral by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Pol_grp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t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2.1246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</a:t>
            </a:r>
            <a:r>
              <a:rPr lang="en-US" sz="2000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, p-value =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0.03571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alternative hypothesis: true difference in means is not equal to 0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95 percent confidence interval: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0.4456922 12.6764367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sample estimates: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mean in group Conservative      mean in group Liberal </a:t>
            </a:r>
            <a:br>
              <a:rPr lang="en-US" sz="2000" b="1" dirty="0">
                <a:solidFill>
                  <a:srgbClr val="0051FF"/>
                </a:solidFill>
                <a:latin typeface="Courier" pitchFamily="2" charset="0"/>
              </a:rPr>
            </a:br>
            <a:r>
              <a:rPr lang="en-US" sz="2000" b="1" dirty="0">
                <a:solidFill>
                  <a:srgbClr val="0051FF"/>
                </a:solidFill>
                <a:latin typeface="Courier" pitchFamily="2" charset="0"/>
              </a:rPr>
              <a:t>                  72.65714                   66.09608 </a:t>
            </a:r>
          </a:p>
        </p:txBody>
      </p:sp>
    </p:spTree>
    <p:extLst>
      <p:ext uri="{BB962C8B-B14F-4D97-AF65-F5344CB8AC3E}">
        <p14:creationId xmlns:p14="http://schemas.microsoft.com/office/powerpoint/2010/main" val="166642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671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samples t-test indicate that there was a significant difference in morality ratings for liberals and conservatives, t 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2.125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= 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036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Conservatives (M = 72.66, SD = 13.90) rated the vignettes as more immoral than liberals (M = 66.10, SD = 15.94).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923071" y="5023418"/>
            <a:ext cx="5350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standard deviations are not given with the t-test output; you need to get that separately by running the numerical summaries by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0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91131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589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7523-F2B7-8E48-8E0E-6F970B73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8B19-ED46-AA4B-8ABF-2D6306520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9322072" cy="5042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Paired t-test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data:  After and Before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t = </a:t>
            </a:r>
            <a:r>
              <a:rPr lang="en-US" sz="2400" dirty="0">
                <a:solidFill>
                  <a:srgbClr val="FF0000"/>
                </a:solidFill>
              </a:rPr>
              <a:t>5.4704</a:t>
            </a:r>
            <a:r>
              <a:rPr lang="en-US" sz="2400" dirty="0">
                <a:solidFill>
                  <a:srgbClr val="0051FF"/>
                </a:solidFill>
              </a:rPr>
              <a:t>, </a:t>
            </a:r>
            <a:r>
              <a:rPr lang="en-US" sz="2400" dirty="0" err="1">
                <a:solidFill>
                  <a:srgbClr val="0051FF"/>
                </a:solidFill>
              </a:rPr>
              <a:t>df</a:t>
            </a:r>
            <a:r>
              <a:rPr lang="en-US" sz="2400" dirty="0">
                <a:solidFill>
                  <a:srgbClr val="0051FF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119</a:t>
            </a:r>
            <a:r>
              <a:rPr lang="en-US" sz="2400" dirty="0">
                <a:solidFill>
                  <a:srgbClr val="0051FF"/>
                </a:solidFill>
              </a:rPr>
              <a:t>, p-value = </a:t>
            </a:r>
            <a:r>
              <a:rPr lang="en-US" sz="2400" dirty="0">
                <a:solidFill>
                  <a:srgbClr val="FF0000"/>
                </a:solidFill>
              </a:rPr>
              <a:t>0.0000002523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alternative hypothesis: true difference in means is not equal to 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95 percent confidence interval: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     0.3881380         0.8285287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sample estimates: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mean of the differences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              0.6083333</a:t>
            </a:r>
          </a:p>
        </p:txBody>
      </p:sp>
    </p:spTree>
    <p:extLst>
      <p:ext uri="{BB962C8B-B14F-4D97-AF65-F5344CB8AC3E}">
        <p14:creationId xmlns:p14="http://schemas.microsoft.com/office/powerpoint/2010/main" val="5613025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259</TotalTime>
  <Words>2090</Words>
  <Application>Microsoft Macintosh PowerPoint</Application>
  <PresentationFormat>Widescreen</PresentationFormat>
  <Paragraphs>247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</vt:lpstr>
      <vt:lpstr>Times New Roman</vt:lpstr>
      <vt:lpstr>Trebuchet MS</vt:lpstr>
      <vt:lpstr>Wingdings 3</vt:lpstr>
      <vt:lpstr>Facet</vt:lpstr>
      <vt:lpstr>Reporting your results</vt:lpstr>
      <vt:lpstr>How to reports results from RCommander</vt:lpstr>
      <vt:lpstr>How to reports results from RCommander</vt:lpstr>
      <vt:lpstr>Means and Standard Deviations</vt:lpstr>
      <vt:lpstr>How to reports results from RCommander</vt:lpstr>
      <vt:lpstr>Independent samples t-test</vt:lpstr>
      <vt:lpstr>Independent samples t-test</vt:lpstr>
      <vt:lpstr>How to reports results from RCommander</vt:lpstr>
      <vt:lpstr>Paired Samples t-test</vt:lpstr>
      <vt:lpstr>Independent samples t-test</vt:lpstr>
      <vt:lpstr>How to reports results from RCommander</vt:lpstr>
      <vt:lpstr>One-way between subjects ANOVA</vt:lpstr>
      <vt:lpstr>One-way between subjects ANOVA</vt:lpstr>
      <vt:lpstr>How to reports results from RCommander</vt:lpstr>
      <vt:lpstr>One-way repeated measures ANOVA</vt:lpstr>
      <vt:lpstr>One-way repeated measures ANOVA</vt:lpstr>
      <vt:lpstr>How to reports results from RCommander</vt:lpstr>
      <vt:lpstr>Factorial between subjects ANOVA</vt:lpstr>
      <vt:lpstr>Factorial between subjects ANOVA</vt:lpstr>
      <vt:lpstr>How to reports results from RCommander</vt:lpstr>
      <vt:lpstr>Two-way repeated measures ANOVA</vt:lpstr>
      <vt:lpstr>Two-way repeated measures</vt:lpstr>
      <vt:lpstr>How to reports results from RCommander</vt:lpstr>
      <vt:lpstr>Correlation</vt:lpstr>
      <vt:lpstr>How to reports results from RCommander</vt:lpstr>
      <vt:lpstr>Simple regression</vt:lpstr>
      <vt:lpstr>Simple regression</vt:lpstr>
      <vt:lpstr>How to reports results from RCommander</vt:lpstr>
      <vt:lpstr>Multiple regression</vt:lpstr>
      <vt:lpstr>Multiple regression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17</cp:revision>
  <dcterms:created xsi:type="dcterms:W3CDTF">2019-11-21T16:18:35Z</dcterms:created>
  <dcterms:modified xsi:type="dcterms:W3CDTF">2019-11-21T20:37:50Z</dcterms:modified>
</cp:coreProperties>
</file>