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04" r:id="rId2"/>
    <p:sldId id="330" r:id="rId3"/>
    <p:sldId id="33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FF"/>
    <a:srgbClr val="174CFC"/>
    <a:srgbClr val="396D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4"/>
    <p:restoredTop sz="94586"/>
  </p:normalViewPr>
  <p:slideViewPr>
    <p:cSldViewPr snapToGrid="0" snapToObjects="1">
      <p:cViewPr varScale="1">
        <p:scale>
          <a:sx n="87" d="100"/>
          <a:sy n="87" d="100"/>
        </p:scale>
        <p:origin x="224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7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6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075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16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4581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00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97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4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8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3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1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1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1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4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6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6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850124" cy="1320800"/>
          </a:xfrm>
        </p:spPr>
        <p:txBody>
          <a:bodyPr/>
          <a:lstStyle/>
          <a:p>
            <a:r>
              <a:rPr lang="en-US" dirty="0"/>
              <a:t>How to reports results from </a:t>
            </a:r>
            <a:r>
              <a:rPr lang="en-US" dirty="0" err="1"/>
              <a:t>RCommander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One-way ANOVA </a:t>
            </a:r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93665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5333A-6467-7E45-A732-4375AA7A9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One-way between subjects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7A96B-F36A-3E4A-9AB2-737231F56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157699"/>
            <a:ext cx="9263079" cy="54053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      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Df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Sum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Sq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Mean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Sq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F value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Pr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(&gt;F) 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Condition 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2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6247  3123.6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16.09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6.73e-07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***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Residuals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117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22719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194.2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               </a:t>
            </a:r>
          </a:p>
          <a:p>
            <a:pPr marL="0" indent="0">
              <a:buNone/>
            </a:pPr>
            <a:endParaRPr lang="en-US" b="1" dirty="0">
              <a:solidFill>
                <a:srgbClr val="0051FF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part. eta sq.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Condition      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0.2157</a:t>
            </a:r>
          </a:p>
          <a:p>
            <a:pPr marL="0" indent="0">
              <a:buNone/>
            </a:pPr>
            <a:endParaRPr lang="en-US" b="1" dirty="0">
              <a:solidFill>
                <a:srgbClr val="0051FF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Linear Hypotheses: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                  Estimate Std. Error t value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Pr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(&gt;|t|) 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Sweet - Disgusting == 0 -15.4333     3.1159  -4.953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&lt;1e-05 ***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Water - Disgusting == 0 -15.1750     3.1159  -4.870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&lt;1e-05 ***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Water - Sweet == 0        0.2583     3.1159   0.083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0.996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---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Signif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. codes:  0 '***' 0.001 '**' 0.01 '*' 0.05 '.' 0.1 ' ' 1</a:t>
            </a:r>
          </a:p>
        </p:txBody>
      </p:sp>
    </p:spTree>
    <p:extLst>
      <p:ext uri="{BB962C8B-B14F-4D97-AF65-F5344CB8AC3E}">
        <p14:creationId xmlns:p14="http://schemas.microsoft.com/office/powerpoint/2010/main" val="3470392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2B2CF-C6C0-A54F-9796-89E6F4B0D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One-way between subjects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8A124-EA92-3A47-8CDB-11587C93D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2586"/>
            <a:ext cx="8596668" cy="28628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2"/>
                </a:solidFill>
              </a:rPr>
              <a:t>The one-way ANOVA indicated that there was a significant effect of condition on moral judgments, F (</a:t>
            </a:r>
            <a:r>
              <a:rPr lang="en-US" sz="2400" dirty="0">
                <a:solidFill>
                  <a:srgbClr val="FF0000"/>
                </a:solidFill>
              </a:rPr>
              <a:t>2, 117</a:t>
            </a:r>
            <a:r>
              <a:rPr lang="en-US" sz="2400" dirty="0">
                <a:solidFill>
                  <a:schemeClr val="accent2"/>
                </a:solidFill>
              </a:rPr>
              <a:t>) = </a:t>
            </a:r>
            <a:r>
              <a:rPr lang="en-US" sz="2400" dirty="0">
                <a:solidFill>
                  <a:srgbClr val="FF0000"/>
                </a:solidFill>
              </a:rPr>
              <a:t>16.09</a:t>
            </a:r>
            <a:r>
              <a:rPr lang="en-US" sz="2400" dirty="0">
                <a:solidFill>
                  <a:schemeClr val="accent2"/>
                </a:solidFill>
              </a:rPr>
              <a:t>, p &lt; .</a:t>
            </a:r>
            <a:r>
              <a:rPr lang="en-US" sz="2400" dirty="0">
                <a:solidFill>
                  <a:srgbClr val="FF0000"/>
                </a:solidFill>
              </a:rPr>
              <a:t>001</a:t>
            </a:r>
            <a:r>
              <a:rPr lang="en-US" sz="2400" dirty="0">
                <a:solidFill>
                  <a:schemeClr val="accent2"/>
                </a:solidFill>
              </a:rPr>
              <a:t>, η</a:t>
            </a:r>
            <a:r>
              <a:rPr lang="en-US" sz="2400" baseline="30000" dirty="0">
                <a:solidFill>
                  <a:schemeClr val="accent2"/>
                </a:solidFill>
              </a:rPr>
              <a:t>2</a:t>
            </a:r>
            <a:r>
              <a:rPr lang="en-US" sz="2400" dirty="0">
                <a:solidFill>
                  <a:schemeClr val="accent2"/>
                </a:solidFill>
              </a:rPr>
              <a:t> = .</a:t>
            </a:r>
            <a:r>
              <a:rPr lang="en-US" sz="2400" dirty="0">
                <a:solidFill>
                  <a:srgbClr val="FF0000"/>
                </a:solidFill>
              </a:rPr>
              <a:t>216</a:t>
            </a:r>
            <a:r>
              <a:rPr lang="en-US" sz="2400" dirty="0">
                <a:solidFill>
                  <a:schemeClr val="accent2"/>
                </a:solidFill>
              </a:rPr>
              <a:t>. Post-hoc tests indicated that people in the disgusting jellybean condition (M = </a:t>
            </a:r>
            <a:r>
              <a:rPr lang="en-US" sz="2400" dirty="0">
                <a:solidFill>
                  <a:srgbClr val="FF0000"/>
                </a:solidFill>
              </a:rPr>
              <a:t>78.21</a:t>
            </a:r>
            <a:r>
              <a:rPr lang="en-US" sz="2400" dirty="0">
                <a:solidFill>
                  <a:schemeClr val="accent2"/>
                </a:solidFill>
              </a:rPr>
              <a:t>, SD = </a:t>
            </a:r>
            <a:r>
              <a:rPr lang="en-US" sz="2400" dirty="0">
                <a:solidFill>
                  <a:srgbClr val="FF0000"/>
                </a:solidFill>
              </a:rPr>
              <a:t>7.89</a:t>
            </a:r>
            <a:r>
              <a:rPr lang="en-US" sz="2400" dirty="0">
                <a:solidFill>
                  <a:schemeClr val="accent2"/>
                </a:solidFill>
              </a:rPr>
              <a:t>) had significantly harsher morality judgments than people in the sweet condition (M = </a:t>
            </a:r>
            <a:r>
              <a:rPr lang="en-US" sz="2400" dirty="0">
                <a:solidFill>
                  <a:srgbClr val="FF0000"/>
                </a:solidFill>
              </a:rPr>
              <a:t>62.78</a:t>
            </a:r>
            <a:r>
              <a:rPr lang="en-US" sz="2400" dirty="0">
                <a:solidFill>
                  <a:schemeClr val="accent2"/>
                </a:solidFill>
              </a:rPr>
              <a:t>, SD = </a:t>
            </a:r>
            <a:r>
              <a:rPr lang="en-US" sz="2400" dirty="0">
                <a:solidFill>
                  <a:srgbClr val="FF0000"/>
                </a:solidFill>
              </a:rPr>
              <a:t>17.59</a:t>
            </a:r>
            <a:r>
              <a:rPr lang="en-US" sz="2400" dirty="0">
                <a:solidFill>
                  <a:schemeClr val="accent2"/>
                </a:solidFill>
              </a:rPr>
              <a:t>) and water conditions (M =</a:t>
            </a:r>
            <a:r>
              <a:rPr lang="en-US" sz="2400" dirty="0">
                <a:solidFill>
                  <a:srgbClr val="FF0000"/>
                </a:solidFill>
              </a:rPr>
              <a:t>63.04</a:t>
            </a:r>
            <a:r>
              <a:rPr lang="en-US" sz="2400" dirty="0">
                <a:solidFill>
                  <a:schemeClr val="accent2"/>
                </a:solidFill>
              </a:rPr>
              <a:t>, SD = </a:t>
            </a:r>
            <a:r>
              <a:rPr lang="en-US" sz="2400" dirty="0">
                <a:solidFill>
                  <a:srgbClr val="FF0000"/>
                </a:solidFill>
              </a:rPr>
              <a:t>14.52</a:t>
            </a:r>
            <a:r>
              <a:rPr lang="en-US" sz="2400" dirty="0">
                <a:solidFill>
                  <a:schemeClr val="accent2"/>
                </a:solidFill>
              </a:rPr>
              <a:t>). People in the sweet and water condition did not differ significantly in morality ratings.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r">
              <a:buNone/>
            </a:pP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2733A4-971E-1E4E-9332-A5387098614F}"/>
              </a:ext>
            </a:extLst>
          </p:cNvPr>
          <p:cNvSpPr txBox="1"/>
          <p:nvPr/>
        </p:nvSpPr>
        <p:spPr>
          <a:xfrm>
            <a:off x="3406877" y="5380672"/>
            <a:ext cx="58671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Note</a:t>
            </a:r>
            <a:r>
              <a:rPr lang="en-US" dirty="0">
                <a:solidFill>
                  <a:schemeClr val="accent2"/>
                </a:solidFill>
              </a:rPr>
              <a:t>: the means and standard deviations ARE given with the ANOVA output if you select that option from the Options menu.  You can also get η</a:t>
            </a:r>
            <a:r>
              <a:rPr lang="en-US" baseline="30000" dirty="0">
                <a:solidFill>
                  <a:schemeClr val="accent2"/>
                </a:solidFill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 and the pairwise comparisons by selecting them in the Options menu.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32420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262</TotalTime>
  <Words>278</Words>
  <Application>Microsoft Macintosh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Courier</vt:lpstr>
      <vt:lpstr>Times New Roman</vt:lpstr>
      <vt:lpstr>Trebuchet MS</vt:lpstr>
      <vt:lpstr>Wingdings 3</vt:lpstr>
      <vt:lpstr>Facet</vt:lpstr>
      <vt:lpstr>How to reports results from RCommander</vt:lpstr>
      <vt:lpstr>One-way between subjects ANOVA</vt:lpstr>
      <vt:lpstr>One-way between subjects ANOVA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your results</dc:title>
  <dc:creator>The Darkness</dc:creator>
  <cp:lastModifiedBy>The Darkness</cp:lastModifiedBy>
  <cp:revision>21</cp:revision>
  <dcterms:created xsi:type="dcterms:W3CDTF">2019-11-21T16:18:35Z</dcterms:created>
  <dcterms:modified xsi:type="dcterms:W3CDTF">2019-11-21T20:40:58Z</dcterms:modified>
</cp:coreProperties>
</file>