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19" r:id="rId2"/>
    <p:sldId id="332" r:id="rId3"/>
    <p:sldId id="33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FF"/>
    <a:srgbClr val="174CFC"/>
    <a:srgbClr val="396D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4"/>
    <p:restoredTop sz="94586"/>
  </p:normalViewPr>
  <p:slideViewPr>
    <p:cSldViewPr snapToGrid="0" snapToObjects="1">
      <p:cViewPr varScale="1">
        <p:scale>
          <a:sx n="87" d="100"/>
          <a:sy n="87" d="100"/>
        </p:scale>
        <p:origin x="224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7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6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1075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16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4581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00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97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4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89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23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1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1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1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4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6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103F3-E54B-9C4C-9371-12C0E2BFF834}" type="datetimeFigureOut">
              <a:rPr lang="en-US" smtClean="0"/>
              <a:t>11/21/19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A87A1B-9B8F-404F-AF19-53D579B59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6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820627" cy="1320800"/>
          </a:xfrm>
        </p:spPr>
        <p:txBody>
          <a:bodyPr/>
          <a:lstStyle/>
          <a:p>
            <a:r>
              <a:rPr lang="en-US" dirty="0"/>
              <a:t>How to reports results from </a:t>
            </a:r>
            <a:r>
              <a:rPr lang="en-US" dirty="0" err="1"/>
              <a:t>RCommander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</a:t>
            </a:r>
            <a:r>
              <a:rPr lang="en-US" sz="3200" dirty="0">
                <a:solidFill>
                  <a:schemeClr val="accent2"/>
                </a:solidFill>
              </a:rPr>
              <a:t> (RM ANOVA)</a:t>
            </a:r>
            <a:endParaRPr lang="en-US" sz="32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43505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5333A-6467-7E45-A732-4375AA7A9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One-way repeated measures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7A96B-F36A-3E4A-9AB2-737231F56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157699"/>
            <a:ext cx="9263079" cy="54053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        Sum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Sq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Df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Error SS  den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Df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F value        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Pr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(&gt;F)  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(Intercept) 1195.38   1   362.62    119  392.28      &lt; 2.2e-16 ***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Timing        28.44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2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159.56 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238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21.21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0.000000003338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***</a:t>
            </a:r>
          </a:p>
          <a:p>
            <a:pPr marL="0" indent="0">
              <a:buNone/>
            </a:pPr>
            <a:endParaRPr lang="en-US" b="1" dirty="0">
              <a:solidFill>
                <a:srgbClr val="0051FF"/>
              </a:solidFill>
              <a:latin typeface="Courier" pitchFamily="2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partial eta squared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(Intercept)              0.7673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Timing                  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0.1513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Linear Hypotheses: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           Estimate Std. Error t value </a:t>
            </a:r>
            <a:r>
              <a:rPr lang="en-US" b="1" dirty="0" err="1">
                <a:solidFill>
                  <a:srgbClr val="0051FF"/>
                </a:solidFill>
                <a:latin typeface="Courier" pitchFamily="2" charset="0"/>
              </a:rPr>
              <a:t>Pr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(&gt;|t|)  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2 - 1 == 0   0.6083     0.1561   3.896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0.000332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***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3 - 1 == 0   0.5833     0.1561   3.736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0.000622</a:t>
            </a: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 ***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51FF"/>
                </a:solidFill>
                <a:latin typeface="Courier" pitchFamily="2" charset="0"/>
              </a:rPr>
              <a:t>3 - 2 == 0  -0.0250     0.1561  -0.160 </a:t>
            </a:r>
            <a:r>
              <a:rPr lang="en-US" b="1" dirty="0">
                <a:solidFill>
                  <a:srgbClr val="FF0000"/>
                </a:solidFill>
                <a:latin typeface="Courier" pitchFamily="2" charset="0"/>
              </a:rPr>
              <a:t>0.985965</a:t>
            </a:r>
            <a:endParaRPr lang="en-US" b="1" dirty="0">
              <a:solidFill>
                <a:srgbClr val="0051FF"/>
              </a:solidFill>
              <a:latin typeface="Courier" pitchFamily="2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0051FF"/>
              </a:solidFill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573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2B2CF-C6C0-A54F-9796-89E6F4B0D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One-way repeated measures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8A124-EA92-3A47-8CDB-11587C93D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2585"/>
            <a:ext cx="8596668" cy="33196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accent2"/>
                </a:solidFill>
              </a:rPr>
              <a:t>The repeated measures one-way ANOVA indicated that there was a significant effect of timing on feelings of disgust, F (</a:t>
            </a:r>
            <a:r>
              <a:rPr lang="en-US" sz="2400" dirty="0">
                <a:solidFill>
                  <a:srgbClr val="FF0000"/>
                </a:solidFill>
              </a:rPr>
              <a:t>2, 238</a:t>
            </a:r>
            <a:r>
              <a:rPr lang="en-US" sz="2400" dirty="0">
                <a:solidFill>
                  <a:schemeClr val="accent2"/>
                </a:solidFill>
              </a:rPr>
              <a:t>) = </a:t>
            </a:r>
            <a:r>
              <a:rPr lang="en-US" sz="2400" dirty="0">
                <a:solidFill>
                  <a:srgbClr val="FF0000"/>
                </a:solidFill>
              </a:rPr>
              <a:t>21.21</a:t>
            </a:r>
            <a:r>
              <a:rPr lang="en-US" sz="2400" dirty="0">
                <a:solidFill>
                  <a:schemeClr val="accent2"/>
                </a:solidFill>
              </a:rPr>
              <a:t>, p &lt; .</a:t>
            </a:r>
            <a:r>
              <a:rPr lang="en-US" sz="2400" dirty="0">
                <a:solidFill>
                  <a:srgbClr val="FF0000"/>
                </a:solidFill>
              </a:rPr>
              <a:t>001</a:t>
            </a:r>
            <a:r>
              <a:rPr lang="en-US" sz="2400" dirty="0">
                <a:solidFill>
                  <a:schemeClr val="accent2"/>
                </a:solidFill>
              </a:rPr>
              <a:t>, η</a:t>
            </a:r>
            <a:r>
              <a:rPr lang="en-US" sz="2400" baseline="30000" dirty="0">
                <a:solidFill>
                  <a:schemeClr val="accent2"/>
                </a:solidFill>
              </a:rPr>
              <a:t>2</a:t>
            </a:r>
            <a:r>
              <a:rPr lang="en-US" sz="2400" dirty="0">
                <a:solidFill>
                  <a:schemeClr val="accent2"/>
                </a:solidFill>
              </a:rPr>
              <a:t> = .</a:t>
            </a:r>
            <a:r>
              <a:rPr lang="en-US" sz="2400" dirty="0">
                <a:solidFill>
                  <a:srgbClr val="FF0000"/>
                </a:solidFill>
              </a:rPr>
              <a:t>151</a:t>
            </a:r>
            <a:r>
              <a:rPr lang="en-US" sz="2400" dirty="0">
                <a:solidFill>
                  <a:schemeClr val="accent2"/>
                </a:solidFill>
              </a:rPr>
              <a:t>. Post-hoc tests indicated that people experienced less disgust at the beginning of the experiment (M = </a:t>
            </a:r>
            <a:r>
              <a:rPr lang="en-US" sz="2400" dirty="0">
                <a:solidFill>
                  <a:srgbClr val="FF0000"/>
                </a:solidFill>
              </a:rPr>
              <a:t>1.43</a:t>
            </a:r>
            <a:r>
              <a:rPr lang="en-US" sz="2400" dirty="0">
                <a:solidFill>
                  <a:schemeClr val="accent2"/>
                </a:solidFill>
              </a:rPr>
              <a:t>, SD = </a:t>
            </a:r>
            <a:r>
              <a:rPr lang="en-US" sz="2400" dirty="0">
                <a:solidFill>
                  <a:srgbClr val="FF0000"/>
                </a:solidFill>
              </a:rPr>
              <a:t>0.83</a:t>
            </a:r>
            <a:r>
              <a:rPr lang="en-US" sz="2400" dirty="0">
                <a:solidFill>
                  <a:schemeClr val="accent2"/>
                </a:solidFill>
              </a:rPr>
              <a:t>) than they did after consuming the jelly bean (M = </a:t>
            </a:r>
            <a:r>
              <a:rPr lang="en-US" sz="2400" dirty="0">
                <a:solidFill>
                  <a:srgbClr val="FF0000"/>
                </a:solidFill>
              </a:rPr>
              <a:t>2.03</a:t>
            </a:r>
            <a:r>
              <a:rPr lang="en-US" sz="2400" dirty="0">
                <a:solidFill>
                  <a:schemeClr val="accent2"/>
                </a:solidFill>
              </a:rPr>
              <a:t>, SD = </a:t>
            </a:r>
            <a:r>
              <a:rPr lang="en-US" sz="2400" dirty="0">
                <a:solidFill>
                  <a:srgbClr val="FF0000"/>
                </a:solidFill>
              </a:rPr>
              <a:t>1.43</a:t>
            </a:r>
            <a:r>
              <a:rPr lang="en-US" sz="2400" dirty="0">
                <a:solidFill>
                  <a:schemeClr val="accent2"/>
                </a:solidFill>
              </a:rPr>
              <a:t>) or at the end of the experiment (M =</a:t>
            </a:r>
            <a:r>
              <a:rPr lang="en-US" sz="2400" dirty="0">
                <a:solidFill>
                  <a:srgbClr val="FF0000"/>
                </a:solidFill>
              </a:rPr>
              <a:t>2.01</a:t>
            </a:r>
            <a:r>
              <a:rPr lang="en-US" sz="2400" dirty="0">
                <a:solidFill>
                  <a:schemeClr val="accent2"/>
                </a:solidFill>
              </a:rPr>
              <a:t>, SD = </a:t>
            </a:r>
            <a:r>
              <a:rPr lang="en-US" sz="2400" dirty="0">
                <a:solidFill>
                  <a:srgbClr val="FF0000"/>
                </a:solidFill>
              </a:rPr>
              <a:t>1.29</a:t>
            </a:r>
            <a:r>
              <a:rPr lang="en-US" sz="2400" dirty="0">
                <a:solidFill>
                  <a:schemeClr val="accent2"/>
                </a:solidFill>
              </a:rPr>
              <a:t>). The latter two conditions did not differ from one another.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 algn="r">
              <a:buNone/>
            </a:pP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2733A4-971E-1E4E-9332-A5387098614F}"/>
              </a:ext>
            </a:extLst>
          </p:cNvPr>
          <p:cNvSpPr txBox="1"/>
          <p:nvPr/>
        </p:nvSpPr>
        <p:spPr>
          <a:xfrm>
            <a:off x="3406877" y="5380672"/>
            <a:ext cx="58671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Note</a:t>
            </a:r>
            <a:r>
              <a:rPr lang="en-US" dirty="0">
                <a:solidFill>
                  <a:schemeClr val="accent2"/>
                </a:solidFill>
              </a:rPr>
              <a:t>: the means and standard deviations ARE given with the ANOVA output if you select that option from the Options menu.  You can also get η</a:t>
            </a:r>
            <a:r>
              <a:rPr lang="en-US" baseline="30000" dirty="0">
                <a:solidFill>
                  <a:schemeClr val="accent2"/>
                </a:solidFill>
              </a:rPr>
              <a:t>2</a:t>
            </a:r>
            <a:r>
              <a:rPr lang="en-US" dirty="0">
                <a:solidFill>
                  <a:schemeClr val="accent2"/>
                </a:solidFill>
              </a:rPr>
              <a:t> and the pairwise comparisons by selecting them in the Options menu.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4146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262</TotalTime>
  <Words>273</Words>
  <Application>Microsoft Macintosh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Courier</vt:lpstr>
      <vt:lpstr>Times New Roman</vt:lpstr>
      <vt:lpstr>Trebuchet MS</vt:lpstr>
      <vt:lpstr>Wingdings 3</vt:lpstr>
      <vt:lpstr>Facet</vt:lpstr>
      <vt:lpstr>How to reports results from RCommander</vt:lpstr>
      <vt:lpstr>One-way repeated measures ANOVA</vt:lpstr>
      <vt:lpstr>One-way repeated measures ANOVA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Reporting your results</dc:title>
  <dc:creator>The Darkness</dc:creator>
  <cp:lastModifiedBy>The Darkness</cp:lastModifiedBy>
  <cp:revision>22</cp:revision>
  <dcterms:created xsi:type="dcterms:W3CDTF">2019-11-21T16:18:35Z</dcterms:created>
  <dcterms:modified xsi:type="dcterms:W3CDTF">2019-11-21T20:41:17Z</dcterms:modified>
</cp:coreProperties>
</file>