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2" r:id="rId2"/>
    <p:sldId id="338" r:id="rId3"/>
    <p:sldId id="34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56601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</a:t>
            </a:r>
            <a:r>
              <a:rPr lang="en-US" sz="3200" dirty="0">
                <a:solidFill>
                  <a:schemeClr val="accent2"/>
                </a:solidFill>
              </a:rPr>
              <a:t>RM Factorial ANOVA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047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333A-6467-7E45-A732-4375AA7A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Factorial </a:t>
            </a:r>
            <a:r>
              <a:rPr lang="en-US" dirty="0"/>
              <a:t>repeated measures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7A96B-F36A-3E4A-9AB2-737231F56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0654"/>
            <a:ext cx="9263079" cy="5405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 Sum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Sq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num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Error SS den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F value      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(&gt;F)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(Intercept)    965.70   1   361.90    118 314.8742     &lt; 2.2e-16 *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Pol_grp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0.72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361.90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118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0.2358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0.6282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Timing          25.98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158.51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236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19.3375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0.00000001671 *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Pol_grp:Timing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1.05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158.51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236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0.7843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0.4576</a:t>
            </a:r>
          </a:p>
          <a:p>
            <a:pPr marL="0" indent="0">
              <a:buNone/>
            </a:pP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Pol_grp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Timing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DV.count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DV.min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DV.max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DV.mean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DV.sd</a:t>
            </a: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1 Conservative      1   35.000  1.000  3.000   1.286  0.519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2      Liberal      1   85.000  1.000  5.000   1.482  0.921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3 Conservative      2   35.000  1.000  5.000   1.914  1.422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4      Liberal      2   85.000  1.000  5.000   2.082  1.441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5 Conservative      3   35.000  1.000  5.000   2.057  1.392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6      Liberal      3   85.000  1.000  5.000   1.988  1.249</a:t>
            </a:r>
          </a:p>
        </p:txBody>
      </p:sp>
    </p:spTree>
    <p:extLst>
      <p:ext uri="{BB962C8B-B14F-4D97-AF65-F5344CB8AC3E}">
        <p14:creationId xmlns:p14="http://schemas.microsoft.com/office/powerpoint/2010/main" val="143868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 repeated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35703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A 3 x 2 ANOVA was conducted to examine whether judgments of disgust varied as a function of timing and political views. There was a significant main effect of timing, F (</a:t>
            </a:r>
            <a:r>
              <a:rPr lang="en-US" sz="2000" dirty="0">
                <a:solidFill>
                  <a:srgbClr val="FF0000"/>
                </a:solidFill>
              </a:rPr>
              <a:t>2, 236</a:t>
            </a:r>
            <a:r>
              <a:rPr lang="en-US" sz="2000" dirty="0">
                <a:solidFill>
                  <a:schemeClr val="accent2"/>
                </a:solidFill>
              </a:rPr>
              <a:t>) = </a:t>
            </a:r>
            <a:r>
              <a:rPr lang="en-US" sz="2000" dirty="0">
                <a:solidFill>
                  <a:srgbClr val="FF0000"/>
                </a:solidFill>
              </a:rPr>
              <a:t>19.338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0.67</a:t>
            </a:r>
            <a:r>
              <a:rPr lang="en-US" sz="2000" dirty="0">
                <a:solidFill>
                  <a:schemeClr val="accent2"/>
                </a:solidFill>
              </a:rPr>
              <a:t>, p &lt; </a:t>
            </a:r>
            <a:r>
              <a:rPr lang="en-US" sz="2000" dirty="0">
                <a:solidFill>
                  <a:srgbClr val="FF0000"/>
                </a:solidFill>
              </a:rPr>
              <a:t>.001</a:t>
            </a:r>
            <a:r>
              <a:rPr lang="en-US" sz="2000" dirty="0">
                <a:solidFill>
                  <a:schemeClr val="accent2"/>
                </a:solidFill>
              </a:rPr>
              <a:t>; participants felt more disgusting after the manipulation and at the end of the experiment than they did in the beginning. The main effect of political views was not significant, F (</a:t>
            </a:r>
            <a:r>
              <a:rPr lang="en-US" sz="2000" dirty="0">
                <a:solidFill>
                  <a:srgbClr val="FF0000"/>
                </a:solidFill>
              </a:rPr>
              <a:t>1, 118</a:t>
            </a:r>
            <a:r>
              <a:rPr lang="en-US" sz="2000" dirty="0">
                <a:solidFill>
                  <a:schemeClr val="accent2"/>
                </a:solidFill>
              </a:rPr>
              <a:t>) = </a:t>
            </a:r>
            <a:r>
              <a:rPr lang="en-US" sz="2000" dirty="0">
                <a:solidFill>
                  <a:srgbClr val="FF0000"/>
                </a:solidFill>
              </a:rPr>
              <a:t>0.236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3.07</a:t>
            </a:r>
            <a:r>
              <a:rPr lang="en-US" sz="2000" dirty="0">
                <a:solidFill>
                  <a:schemeClr val="accent2"/>
                </a:solidFill>
              </a:rPr>
              <a:t>, p = </a:t>
            </a:r>
            <a:r>
              <a:rPr lang="en-US" sz="2000" dirty="0">
                <a:solidFill>
                  <a:srgbClr val="FF0000"/>
                </a:solidFill>
              </a:rPr>
              <a:t>.628</a:t>
            </a:r>
            <a:r>
              <a:rPr lang="en-US" sz="2000" dirty="0">
                <a:solidFill>
                  <a:schemeClr val="accent2"/>
                </a:solidFill>
              </a:rPr>
              <a:t>; conservative participants did not feel more or less disgust than liberal participants.  The interaction of timing and political views was not significant, F (</a:t>
            </a:r>
            <a:r>
              <a:rPr lang="en-US" sz="2000" dirty="0">
                <a:solidFill>
                  <a:srgbClr val="FF0000"/>
                </a:solidFill>
              </a:rPr>
              <a:t>2, 118</a:t>
            </a:r>
            <a:r>
              <a:rPr lang="en-US" sz="2000" dirty="0">
                <a:solidFill>
                  <a:schemeClr val="accent2"/>
                </a:solidFill>
              </a:rPr>
              <a:t>) = </a:t>
            </a:r>
            <a:r>
              <a:rPr lang="en-US" sz="2000" dirty="0">
                <a:solidFill>
                  <a:srgbClr val="FF0000"/>
                </a:solidFill>
              </a:rPr>
              <a:t>0.784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0.67</a:t>
            </a:r>
            <a:r>
              <a:rPr lang="en-US" sz="2000" dirty="0">
                <a:solidFill>
                  <a:schemeClr val="accent2"/>
                </a:solidFill>
              </a:rPr>
              <a:t>, p = </a:t>
            </a:r>
            <a:r>
              <a:rPr lang="en-US" sz="2000" dirty="0">
                <a:solidFill>
                  <a:srgbClr val="FF0000"/>
                </a:solidFill>
              </a:rPr>
              <a:t>.458</a:t>
            </a:r>
            <a:r>
              <a:rPr lang="en-US" sz="2000" dirty="0">
                <a:solidFill>
                  <a:schemeClr val="accent2"/>
                </a:solidFill>
              </a:rPr>
              <a:t>.  Feelings of disgust did not differ across political group at any point during the experiment. 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r">
              <a:buNone/>
            </a:pP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33A4-971E-1E4E-9332-A5387098614F}"/>
              </a:ext>
            </a:extLst>
          </p:cNvPr>
          <p:cNvSpPr txBox="1"/>
          <p:nvPr/>
        </p:nvSpPr>
        <p:spPr>
          <a:xfrm>
            <a:off x="2875935" y="5102942"/>
            <a:ext cx="6663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Note</a:t>
            </a:r>
            <a:r>
              <a:rPr lang="en-US" dirty="0">
                <a:solidFill>
                  <a:schemeClr val="accent2"/>
                </a:solidFill>
              </a:rPr>
              <a:t>: the means and standard deviations are given with the ANOVA output if you select that option from the Options menu but I did not print them.  I might make a table or bar graph rather than include them in the text.  To calculate MSE, you need to divide Error SS by Den </a:t>
            </a:r>
            <a:r>
              <a:rPr lang="en-US" dirty="0" err="1">
                <a:solidFill>
                  <a:schemeClr val="accent2"/>
                </a:solidFill>
              </a:rPr>
              <a:t>df</a:t>
            </a:r>
            <a:r>
              <a:rPr lang="en-US" dirty="0">
                <a:solidFill>
                  <a:schemeClr val="accent2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952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263</TotalTime>
  <Words>378</Words>
  <Application>Microsoft Macintosh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Courier</vt:lpstr>
      <vt:lpstr>Times New Roman</vt:lpstr>
      <vt:lpstr>Trebuchet MS</vt:lpstr>
      <vt:lpstr>Wingdings 3</vt:lpstr>
      <vt:lpstr>Facet</vt:lpstr>
      <vt:lpstr>How to reports results from RCommander</vt:lpstr>
      <vt:lpstr>Factorial repeated measures ANOVA</vt:lpstr>
      <vt:lpstr>Factorial repeated measures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24</cp:revision>
  <dcterms:created xsi:type="dcterms:W3CDTF">2019-11-21T16:18:35Z</dcterms:created>
  <dcterms:modified xsi:type="dcterms:W3CDTF">2019-11-21T20:42:12Z</dcterms:modified>
</cp:coreProperties>
</file>