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07" r:id="rId2"/>
    <p:sldId id="344" r:id="rId3"/>
    <p:sldId id="34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FF"/>
    <a:srgbClr val="174CFC"/>
    <a:srgbClr val="396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4"/>
    <p:restoredTop sz="94586"/>
  </p:normalViewPr>
  <p:slideViewPr>
    <p:cSldViewPr snapToGrid="0" snapToObjects="1">
      <p:cViewPr varScale="1">
        <p:scale>
          <a:sx n="87" d="100"/>
          <a:sy n="87" d="100"/>
        </p:scale>
        <p:origin x="224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6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075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16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4581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00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97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4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8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3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1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1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4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6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6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027105" cy="1320800"/>
          </a:xfrm>
        </p:spPr>
        <p:txBody>
          <a:bodyPr/>
          <a:lstStyle/>
          <a:p>
            <a:r>
              <a:rPr lang="en-US" dirty="0"/>
              <a:t>How to reports results from </a:t>
            </a:r>
            <a:r>
              <a:rPr lang="en-US" dirty="0" err="1"/>
              <a:t>RCommander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Simple Regression</a:t>
            </a: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/ Multiple Regression</a:t>
            </a:r>
            <a:endParaRPr lang="en-US" sz="3200" dirty="0">
              <a:solidFill>
                <a:schemeClr val="accent2"/>
              </a:solidFill>
            </a:endParaRP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0410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A37F5-CBF5-8C42-8076-5A4B824F6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19637-DD4E-C04F-AAF4-AE66D0016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8421"/>
            <a:ext cx="9012356" cy="4579424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Coefficients:</a:t>
            </a:r>
          </a:p>
          <a:p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            Estimate Std. Error t value </a:t>
            </a:r>
            <a:r>
              <a:rPr lang="en-US" dirty="0" err="1">
                <a:solidFill>
                  <a:srgbClr val="0051FF"/>
                </a:solidFill>
                <a:latin typeface="Courier" pitchFamily="2" charset="0"/>
              </a:rPr>
              <a:t>Pr</a:t>
            </a:r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(&gt;|t|)    </a:t>
            </a:r>
          </a:p>
          <a:p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(Intercept)   63.547      7.931   8.012 9.01e-13 ***</a:t>
            </a:r>
          </a:p>
          <a:p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Inter        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-8.241</a:t>
            </a:r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      3.747  -2.200  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0.0298</a:t>
            </a:r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 *  </a:t>
            </a:r>
          </a:p>
          <a:p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---</a:t>
            </a:r>
          </a:p>
          <a:p>
            <a:r>
              <a:rPr lang="en-US" dirty="0" err="1">
                <a:solidFill>
                  <a:srgbClr val="0051FF"/>
                </a:solidFill>
                <a:latin typeface="Courier" pitchFamily="2" charset="0"/>
              </a:rPr>
              <a:t>Signif</a:t>
            </a:r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. codes:  0 '***' 0.001 '**' 0.01 '*' 0.05 '.' 0.1 ' ' 1</a:t>
            </a:r>
          </a:p>
          <a:p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 </a:t>
            </a:r>
          </a:p>
          <a:p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Residual standard error: 20.32 on 118 degrees of freedom</a:t>
            </a:r>
          </a:p>
          <a:p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  (2 observations deleted due to missingness)</a:t>
            </a:r>
          </a:p>
          <a:p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Multiple R-squared: 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0.03939</a:t>
            </a:r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, Adjusted R-squared:  0.03125 </a:t>
            </a:r>
          </a:p>
          <a:p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F-statistic: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4.839</a:t>
            </a:r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 on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1</a:t>
            </a:r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118</a:t>
            </a:r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 DF,  p-value: 0.02977</a:t>
            </a:r>
            <a:br>
              <a:rPr lang="en-US" dirty="0">
                <a:solidFill>
                  <a:srgbClr val="0051FF"/>
                </a:solidFill>
                <a:latin typeface="Courier" pitchFamily="2" charset="0"/>
              </a:rPr>
            </a:br>
            <a:endParaRPr lang="en-US" dirty="0">
              <a:solidFill>
                <a:srgbClr val="0051FF"/>
              </a:solidFill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220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7B862-1C46-FD49-84EF-6EAA48578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C27EB-FF8F-4E4C-AA5C-E6B64796B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A simple regression indicated that interpersonal disgust did explain a significant amount of the variance in Williams college student attitudes, F (</a:t>
            </a:r>
            <a:r>
              <a:rPr lang="en-US" sz="2400" dirty="0">
                <a:solidFill>
                  <a:srgbClr val="FF0000"/>
                </a:solidFill>
              </a:rPr>
              <a:t>1, 118</a:t>
            </a:r>
            <a:r>
              <a:rPr lang="en-US" sz="2400" dirty="0">
                <a:solidFill>
                  <a:schemeClr val="accent2"/>
                </a:solidFill>
              </a:rPr>
              <a:t>) = </a:t>
            </a:r>
            <a:r>
              <a:rPr lang="en-US" sz="2400" dirty="0">
                <a:solidFill>
                  <a:srgbClr val="FF0000"/>
                </a:solidFill>
              </a:rPr>
              <a:t>4.839</a:t>
            </a:r>
            <a:r>
              <a:rPr lang="en-US" sz="2400" dirty="0">
                <a:solidFill>
                  <a:schemeClr val="accent2"/>
                </a:solidFill>
              </a:rPr>
              <a:t>, p = </a:t>
            </a:r>
            <a:r>
              <a:rPr lang="en-US" sz="2400" dirty="0">
                <a:solidFill>
                  <a:srgbClr val="FF0000"/>
                </a:solidFill>
              </a:rPr>
              <a:t>.03</a:t>
            </a:r>
            <a:r>
              <a:rPr lang="en-US" sz="2400" dirty="0">
                <a:solidFill>
                  <a:schemeClr val="accent2"/>
                </a:solidFill>
              </a:rPr>
              <a:t>, r</a:t>
            </a:r>
            <a:r>
              <a:rPr lang="en-US" sz="2400" baseline="30000" dirty="0">
                <a:solidFill>
                  <a:schemeClr val="accent2"/>
                </a:solidFill>
              </a:rPr>
              <a:t>2</a:t>
            </a:r>
            <a:r>
              <a:rPr lang="en-US" sz="2400" dirty="0">
                <a:solidFill>
                  <a:schemeClr val="accent2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</a:rPr>
              <a:t>.039</a:t>
            </a:r>
            <a:r>
              <a:rPr lang="en-US" sz="2400" dirty="0">
                <a:solidFill>
                  <a:schemeClr val="accent2"/>
                </a:solidFill>
              </a:rPr>
              <a:t>. The r</a:t>
            </a:r>
            <a:r>
              <a:rPr lang="en-US" sz="2400" baseline="30000" dirty="0">
                <a:solidFill>
                  <a:schemeClr val="accent2"/>
                </a:solidFill>
              </a:rPr>
              <a:t>2</a:t>
            </a:r>
            <a:r>
              <a:rPr lang="en-US" sz="2400" dirty="0">
                <a:solidFill>
                  <a:schemeClr val="accent2"/>
                </a:solidFill>
              </a:rPr>
              <a:t> indicates that interpersonal disgust explains </a:t>
            </a:r>
            <a:r>
              <a:rPr lang="en-US" sz="2400" dirty="0">
                <a:solidFill>
                  <a:srgbClr val="FF0000"/>
                </a:solidFill>
              </a:rPr>
              <a:t>3.9% </a:t>
            </a:r>
            <a:r>
              <a:rPr lang="en-US" sz="2400" dirty="0">
                <a:solidFill>
                  <a:schemeClr val="accent2"/>
                </a:solidFill>
              </a:rPr>
              <a:t>of the variance in Williams College attitude ratings. The slope of the regression equation was significant (b= </a:t>
            </a:r>
            <a:r>
              <a:rPr lang="en-US" sz="2400" dirty="0">
                <a:solidFill>
                  <a:srgbClr val="FF0000"/>
                </a:solidFill>
              </a:rPr>
              <a:t>-8.241</a:t>
            </a:r>
            <a:r>
              <a:rPr lang="en-US" sz="2400" dirty="0">
                <a:solidFill>
                  <a:schemeClr val="accent2"/>
                </a:solidFill>
              </a:rPr>
              <a:t>, p = </a:t>
            </a:r>
            <a:r>
              <a:rPr lang="en-US" sz="2400" dirty="0">
                <a:solidFill>
                  <a:srgbClr val="FF0000"/>
                </a:solidFill>
              </a:rPr>
              <a:t>.03</a:t>
            </a:r>
            <a:r>
              <a:rPr lang="en-US" sz="2400" dirty="0">
                <a:solidFill>
                  <a:schemeClr val="accent2"/>
                </a:solidFill>
              </a:rPr>
              <a:t>) suggesting a significant inverse relationship between interpersonal disgust and attitude ratings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77604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264</TotalTime>
  <Words>175</Words>
  <Application>Microsoft Macintosh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Courier</vt:lpstr>
      <vt:lpstr>Trebuchet MS</vt:lpstr>
      <vt:lpstr>Wingdings 3</vt:lpstr>
      <vt:lpstr>Facet</vt:lpstr>
      <vt:lpstr>How to reports results from RCommander</vt:lpstr>
      <vt:lpstr>Simple regression</vt:lpstr>
      <vt:lpstr>Simple regression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your results</dc:title>
  <dc:creator>The Darkness</dc:creator>
  <cp:lastModifiedBy>The Darkness</cp:lastModifiedBy>
  <cp:revision>26</cp:revision>
  <dcterms:created xsi:type="dcterms:W3CDTF">2019-11-21T16:18:35Z</dcterms:created>
  <dcterms:modified xsi:type="dcterms:W3CDTF">2019-11-21T20:43:20Z</dcterms:modified>
</cp:coreProperties>
</file>