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79" r:id="rId4"/>
    <p:sldId id="280" r:id="rId5"/>
    <p:sldId id="287" r:id="rId6"/>
    <p:sldId id="288" r:id="rId7"/>
    <p:sldId id="289" r:id="rId8"/>
    <p:sldId id="281" r:id="rId9"/>
    <p:sldId id="294" r:id="rId10"/>
    <p:sldId id="293" r:id="rId11"/>
    <p:sldId id="297" r:id="rId12"/>
    <p:sldId id="295" r:id="rId13"/>
    <p:sldId id="296" r:id="rId14"/>
    <p:sldId id="292" r:id="rId15"/>
    <p:sldId id="282" r:id="rId16"/>
    <p:sldId id="291" r:id="rId17"/>
    <p:sldId id="284" r:id="rId18"/>
    <p:sldId id="286" r:id="rId19"/>
    <p:sldId id="299" r:id="rId20"/>
    <p:sldId id="300" r:id="rId21"/>
    <p:sldId id="305" r:id="rId22"/>
    <p:sldId id="306" r:id="rId23"/>
    <p:sldId id="302" r:id="rId24"/>
    <p:sldId id="309" r:id="rId25"/>
    <p:sldId id="310" r:id="rId26"/>
    <p:sldId id="311" r:id="rId27"/>
    <p:sldId id="303" r:id="rId28"/>
    <p:sldId id="312" r:id="rId29"/>
    <p:sldId id="313" r:id="rId30"/>
    <p:sldId id="304" r:id="rId31"/>
    <p:sldId id="316" r:id="rId32"/>
    <p:sldId id="314" r:id="rId33"/>
    <p:sldId id="317" r:id="rId34"/>
    <p:sldId id="319" r:id="rId35"/>
    <p:sldId id="315" r:id="rId36"/>
    <p:sldId id="320" r:id="rId37"/>
    <p:sldId id="321" r:id="rId38"/>
    <p:sldId id="308" r:id="rId39"/>
    <p:sldId id="323" r:id="rId40"/>
    <p:sldId id="326" r:id="rId41"/>
    <p:sldId id="324" r:id="rId42"/>
    <p:sldId id="322" r:id="rId43"/>
    <p:sldId id="327" r:id="rId44"/>
    <p:sldId id="328" r:id="rId45"/>
    <p:sldId id="329" r:id="rId46"/>
    <p:sldId id="298" r:id="rId47"/>
    <p:sldId id="330" r:id="rId48"/>
    <p:sldId id="331" r:id="rId49"/>
    <p:sldId id="307" r:id="rId50"/>
    <p:sldId id="332" r:id="rId51"/>
    <p:sldId id="33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/>
    <p:restoredTop sz="94586"/>
  </p:normalViewPr>
  <p:slideViewPr>
    <p:cSldViewPr snapToGrid="0" snapToObjects="1">
      <p:cViewPr varScale="1">
        <p:scale>
          <a:sx n="90" d="100"/>
          <a:sy n="90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7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87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8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A06A-2E66-B646-BD87-CA600460A8A0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C075-5803-A845-8A11-A26855DA6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6B4EF-1306-FA4D-BF37-E7CB09A91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user’s guide</a:t>
            </a:r>
          </a:p>
        </p:txBody>
      </p:sp>
    </p:spTree>
    <p:extLst>
      <p:ext uri="{BB962C8B-B14F-4D97-AF65-F5344CB8AC3E}">
        <p14:creationId xmlns:p14="http://schemas.microsoft.com/office/powerpoint/2010/main" val="318655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your RC 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84085-2946-4242-A895-B1DCC07D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56" y="1270001"/>
            <a:ext cx="6111840" cy="42735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408554" y="5543551"/>
            <a:ext cx="9327179" cy="1314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Navigate to an appropriate location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Name the data set </a:t>
            </a:r>
            <a:r>
              <a:rPr lang="en-US" sz="3200" dirty="0" err="1">
                <a:solidFill>
                  <a:schemeClr val="accent2"/>
                </a:solidFill>
              </a:rPr>
              <a:t>WhateverYouWant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Click OK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42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your RC Dataset</a:t>
            </a:r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9D6946AD-4293-B14E-8D70-17313ECA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2" y="1270000"/>
            <a:ext cx="5447072" cy="5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4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Viewing your RC 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408554" y="5040351"/>
            <a:ext cx="9327179" cy="181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Are all of your variables included?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Are all of your variables labeled properly?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Are all of your subjects included?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60BE4-2A17-954E-BBE5-7AE5F5D4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60" y="1650380"/>
            <a:ext cx="9158497" cy="287701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1B4A88EB-780E-E949-ACF6-6D371C795FED}"/>
              </a:ext>
            </a:extLst>
          </p:cNvPr>
          <p:cNvSpPr/>
          <p:nvPr/>
        </p:nvSpPr>
        <p:spPr>
          <a:xfrm>
            <a:off x="6690732" y="2386361"/>
            <a:ext cx="2583270" cy="914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4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your RC Dataset</a:t>
            </a:r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9D6946AD-4293-B14E-8D70-17313ECA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2" y="1270000"/>
            <a:ext cx="5447072" cy="5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3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pic>
        <p:nvPicPr>
          <p:cNvPr id="1026" name="Picture 2" descr="Image result for you need a plan">
            <a:extLst>
              <a:ext uri="{FF2B5EF4-FFF2-40B4-BE49-F238E27FC236}">
                <a16:creationId xmlns:a16="http://schemas.microsoft.com/office/drawing/2014/main" id="{884E11EE-FB7F-034A-9CCD-5FD966F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52" y="1270000"/>
            <a:ext cx="5400432" cy="5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 err="1"/>
              <a:t>Whomp-Whomp</a:t>
            </a:r>
            <a:endParaRPr lang="en-US" sz="3200" dirty="0"/>
          </a:p>
          <a:p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B36AF7CD-FD79-484A-A340-2EE4EEEEA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518865"/>
                  </p:ext>
                </p:extLst>
              </p:nvPr>
            </p:nvGraphicFramePr>
            <p:xfrm>
              <a:off x="677334" y="1363980"/>
              <a:ext cx="9271000" cy="52197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B36AF7CD-FD79-484A-A340-2EE4EEEEA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334" y="1363980"/>
                <a:ext cx="9271000" cy="5219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9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pic>
        <p:nvPicPr>
          <p:cNvPr id="6146" name="Picture 2" descr="Image result for you need a plan">
            <a:extLst>
              <a:ext uri="{FF2B5EF4-FFF2-40B4-BE49-F238E27FC236}">
                <a16:creationId xmlns:a16="http://schemas.microsoft.com/office/drawing/2014/main" id="{D7278F9F-F28C-C045-A154-D733390C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7" y="1270000"/>
            <a:ext cx="4637202" cy="5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Analysis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05" y="1367646"/>
            <a:ext cx="9519120" cy="49343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A list of the questions you want to address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E.G.: Did type of high school influence creativity?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A specification of the Independent and Dependent variables (or predictors and dependent variables).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IV = Type of high school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DV = Creativity scores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What kind of analysis you are doing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T-test?  ANOVA?  Correlation?  Regression?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Make your best guess…then I will help you.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228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352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933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912"/>
            <a:ext cx="8596668" cy="49333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 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if you know what you are doing…not recommended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SPSS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 can help you with this one…but not available on your own computer</a:t>
            </a:r>
          </a:p>
          <a:p>
            <a:r>
              <a:rPr lang="en-US" sz="3200" dirty="0" err="1">
                <a:solidFill>
                  <a:schemeClr val="accent2"/>
                </a:solidFill>
              </a:rPr>
              <a:t>RCommander</a:t>
            </a:r>
            <a:r>
              <a:rPr lang="en-US" sz="3200" dirty="0">
                <a:solidFill>
                  <a:schemeClr val="accent2"/>
                </a:solidFill>
              </a:rPr>
              <a:t>!!!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We LOVE IT!!!!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078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34B97-7AC1-AF49-BBA8-C60A9006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1248536"/>
            <a:ext cx="8488362" cy="36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2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5469444"/>
            <a:ext cx="7943850" cy="138855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the variable(s) of interest.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Use the Control button to select multiple variables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’Statistics’ tab</a:t>
            </a:r>
            <a:endParaRPr lang="en-US" sz="3400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34B97-7AC1-AF49-BBA8-C60A9006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1248536"/>
            <a:ext cx="8488362" cy="3621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D28CD-3EB8-6448-A037-D58350D1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1698879"/>
            <a:ext cx="7543800" cy="36830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74CBBDB-9217-0741-BB0E-64D26DB5E5A2}"/>
              </a:ext>
            </a:extLst>
          </p:cNvPr>
          <p:cNvSpPr/>
          <p:nvPr/>
        </p:nvSpPr>
        <p:spPr>
          <a:xfrm>
            <a:off x="1700213" y="2043113"/>
            <a:ext cx="1143000" cy="500062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5469444"/>
            <a:ext cx="7943850" cy="138855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the statistic(s) of interest.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</a:t>
            </a:r>
            <a:endParaRPr lang="en-US" sz="3400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34B97-7AC1-AF49-BBA8-C60A9006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1248536"/>
            <a:ext cx="8488362" cy="3621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D28CD-3EB8-6448-A037-D58350D1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1698879"/>
            <a:ext cx="7543800" cy="36830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74CBBDB-9217-0741-BB0E-64D26DB5E5A2}"/>
              </a:ext>
            </a:extLst>
          </p:cNvPr>
          <p:cNvSpPr/>
          <p:nvPr/>
        </p:nvSpPr>
        <p:spPr>
          <a:xfrm>
            <a:off x="1700213" y="2043113"/>
            <a:ext cx="1143000" cy="500062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2F47D1-54DA-1D4C-9EA9-5D02D9F39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1698879"/>
            <a:ext cx="7518400" cy="36449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0472AF72-6D50-7145-9EB4-F5359F79825A}"/>
              </a:ext>
            </a:extLst>
          </p:cNvPr>
          <p:cNvSpPr/>
          <p:nvPr/>
        </p:nvSpPr>
        <p:spPr>
          <a:xfrm>
            <a:off x="1200150" y="2543175"/>
            <a:ext cx="357188" cy="51435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D5AF7B9-8533-BB46-9BFA-45999AA2FC7B}"/>
              </a:ext>
            </a:extLst>
          </p:cNvPr>
          <p:cNvSpPr/>
          <p:nvPr/>
        </p:nvSpPr>
        <p:spPr>
          <a:xfrm>
            <a:off x="3600450" y="2543175"/>
            <a:ext cx="242888" cy="214313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4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5622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0882E-6FDE-7843-8A4C-586E596A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1930400"/>
            <a:ext cx="8295746" cy="30988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70C3A2-B68D-9845-9398-487A14E00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57839"/>
            <a:ext cx="10058400" cy="1328737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your IV (blue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your DV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‘Options’ tab (purple arrow)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0882E-6FDE-7843-8A4C-586E596A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1930400"/>
            <a:ext cx="8295746" cy="309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85111-FEC6-C846-B2C2-2F21395BD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930400"/>
            <a:ext cx="7543800" cy="33147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512C4A2-65C8-1E49-ACDC-06B33D25EA37}"/>
              </a:ext>
            </a:extLst>
          </p:cNvPr>
          <p:cNvSpPr/>
          <p:nvPr/>
        </p:nvSpPr>
        <p:spPr>
          <a:xfrm>
            <a:off x="803275" y="2658269"/>
            <a:ext cx="2425700" cy="1071562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621DCE4-40BD-8840-883F-B3900A814DC5}"/>
              </a:ext>
            </a:extLst>
          </p:cNvPr>
          <p:cNvSpPr/>
          <p:nvPr/>
        </p:nvSpPr>
        <p:spPr>
          <a:xfrm>
            <a:off x="3414713" y="2658269"/>
            <a:ext cx="2871787" cy="1756569"/>
          </a:xfrm>
          <a:prstGeom prst="frame">
            <a:avLst>
              <a:gd name="adj1" fmla="val 680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954F20F-4F0E-914F-94B7-39EE1BC55D7F}"/>
              </a:ext>
            </a:extLst>
          </p:cNvPr>
          <p:cNvSpPr/>
          <p:nvPr/>
        </p:nvSpPr>
        <p:spPr>
          <a:xfrm>
            <a:off x="2016125" y="1538287"/>
            <a:ext cx="295805" cy="78422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Check ‘Yes’ under ‘Assume equal variances.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BE89CF-155B-1F45-8E39-325F40C36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17688"/>
            <a:ext cx="7531100" cy="3251200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AD14E3FD-9F33-3D43-AE39-DADA27B76627}"/>
              </a:ext>
            </a:extLst>
          </p:cNvPr>
          <p:cNvSpPr/>
          <p:nvPr/>
        </p:nvSpPr>
        <p:spPr>
          <a:xfrm>
            <a:off x="5972176" y="3000375"/>
            <a:ext cx="914400" cy="320675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2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376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9000D-4A4B-9847-816B-D1694337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562100"/>
            <a:ext cx="8288827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5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Choose the two variables you wish to compare.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5091D-9A99-E44E-A056-C39C8FD2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8750"/>
            <a:ext cx="7454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3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Cleaned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Coded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Formatted properly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 Excel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879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ANOVA)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42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0B2EF-F20D-2D48-B0FF-0F83E328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04962"/>
            <a:ext cx="8310392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6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A0608-176B-A744-B386-C18A6006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7581900" cy="36449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80F019-CE3A-2946-9E1C-0053DAC558F8}"/>
              </a:ext>
            </a:extLst>
          </p:cNvPr>
          <p:cNvSpPr txBox="1">
            <a:spLocks/>
          </p:cNvSpPr>
          <p:nvPr/>
        </p:nvSpPr>
        <p:spPr>
          <a:xfrm>
            <a:off x="677334" y="5172075"/>
            <a:ext cx="10058400" cy="168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Select your IV (blue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your DV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‘Options’ tab (purple arrow)</a:t>
            </a:r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C0F2AEE-6D82-9D44-8516-C15F3F18F04B}"/>
              </a:ext>
            </a:extLst>
          </p:cNvPr>
          <p:cNvSpPr/>
          <p:nvPr/>
        </p:nvSpPr>
        <p:spPr>
          <a:xfrm>
            <a:off x="785813" y="2300287"/>
            <a:ext cx="2181668" cy="1100138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174BB95-2908-0343-B706-67F63DBC46B7}"/>
              </a:ext>
            </a:extLst>
          </p:cNvPr>
          <p:cNvSpPr/>
          <p:nvPr/>
        </p:nvSpPr>
        <p:spPr>
          <a:xfrm>
            <a:off x="3224657" y="2300288"/>
            <a:ext cx="3018981" cy="1645443"/>
          </a:xfrm>
          <a:prstGeom prst="frame">
            <a:avLst>
              <a:gd name="adj1" fmla="val 680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C4E6EEB-7393-294C-8E1A-9E8B72CBFF81}"/>
              </a:ext>
            </a:extLst>
          </p:cNvPr>
          <p:cNvSpPr/>
          <p:nvPr/>
        </p:nvSpPr>
        <p:spPr>
          <a:xfrm rot="5400000">
            <a:off x="2583306" y="1483782"/>
            <a:ext cx="295805" cy="78422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Check all three check boxes.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19EEB-945B-7E4E-B0A6-96BE9518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7518400" cy="36195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8030E4CE-D576-CB47-A299-BA68D153B56E}"/>
              </a:ext>
            </a:extLst>
          </p:cNvPr>
          <p:cNvSpPr/>
          <p:nvPr/>
        </p:nvSpPr>
        <p:spPr>
          <a:xfrm>
            <a:off x="828675" y="2114550"/>
            <a:ext cx="385763" cy="828675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1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</a:t>
            </a:r>
            <a:r>
              <a:rPr lang="en-US" sz="3200" dirty="0">
                <a:solidFill>
                  <a:schemeClr val="accent2"/>
                </a:solidFill>
              </a:rPr>
              <a:t> (RM ANOVA)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93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86D9C-62D1-6E4E-A3A4-D314C201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8587"/>
            <a:ext cx="8344492" cy="34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0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57739"/>
            <a:ext cx="8866716" cy="21002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Enter the name of your IV (e.g., </a:t>
            </a:r>
            <a:r>
              <a:rPr lang="en-US" sz="3200" dirty="0" err="1">
                <a:solidFill>
                  <a:schemeClr val="accent2"/>
                </a:solidFill>
              </a:rPr>
              <a:t>Type_of_test</a:t>
            </a:r>
            <a:r>
              <a:rPr lang="en-US" sz="3200" dirty="0">
                <a:solidFill>
                  <a:schemeClr val="accent2"/>
                </a:solidFill>
              </a:rPr>
              <a:t> if comparing Convergent and Divergent test.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Enter the number of levels (e.g., 2)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5D9DE-2FD5-DE40-A75D-EC022B73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342230"/>
            <a:ext cx="8066553" cy="31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2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57801"/>
            <a:ext cx="8866716" cy="1600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Ignore #1 and #3.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Use the drop-down menu in #2 (purple arrow) to enter your variables (After and Before in this case).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34349-99D3-0F4A-9B77-AB28B408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27125"/>
            <a:ext cx="6609291" cy="3976683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42753ED7-C68C-1845-AADE-0DE0587FBECD}"/>
              </a:ext>
            </a:extLst>
          </p:cNvPr>
          <p:cNvSpPr/>
          <p:nvPr/>
        </p:nvSpPr>
        <p:spPr>
          <a:xfrm>
            <a:off x="4329113" y="2615404"/>
            <a:ext cx="1057275" cy="500062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Two-Way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231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ANOVA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EFAF8-0B0A-E741-81FB-8E7DABEA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0812"/>
            <a:ext cx="8557382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Downloading </a:t>
            </a:r>
            <a:r>
              <a:rPr lang="en-US" dirty="0" err="1"/>
              <a:t>Rcommander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dirty="0"/>
              <a:t>(skip if it’s still on your computer from Stats)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Go to the course schedule page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link that says ‘Analysis Materials’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Download the word document for Installing </a:t>
            </a:r>
            <a:r>
              <a:rPr lang="en-US" sz="3200" dirty="0" err="1">
                <a:solidFill>
                  <a:schemeClr val="accent2"/>
                </a:solidFill>
              </a:rPr>
              <a:t>RCommander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Choose the right operating system: Windows or Mac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443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07E6A-153F-0640-B57A-F206A1B1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27546"/>
            <a:ext cx="7505700" cy="356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80F019-CE3A-2946-9E1C-0053DAC558F8}"/>
              </a:ext>
            </a:extLst>
          </p:cNvPr>
          <p:cNvSpPr txBox="1">
            <a:spLocks/>
          </p:cNvSpPr>
          <p:nvPr/>
        </p:nvSpPr>
        <p:spPr>
          <a:xfrm>
            <a:off x="677334" y="5172075"/>
            <a:ext cx="10058400" cy="168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Select your two IVs (blue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your DV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‘Options’ tab (purple arrow)</a:t>
            </a:r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C0F2AEE-6D82-9D44-8516-C15F3F18F04B}"/>
              </a:ext>
            </a:extLst>
          </p:cNvPr>
          <p:cNvSpPr/>
          <p:nvPr/>
        </p:nvSpPr>
        <p:spPr>
          <a:xfrm>
            <a:off x="736118" y="2313185"/>
            <a:ext cx="2730059" cy="1100138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174BB95-2908-0343-B706-67F63DBC46B7}"/>
              </a:ext>
            </a:extLst>
          </p:cNvPr>
          <p:cNvSpPr/>
          <p:nvPr/>
        </p:nvSpPr>
        <p:spPr>
          <a:xfrm>
            <a:off x="3466177" y="2289175"/>
            <a:ext cx="3018981" cy="1645443"/>
          </a:xfrm>
          <a:prstGeom prst="frame">
            <a:avLst>
              <a:gd name="adj1" fmla="val 680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C4E6EEB-7393-294C-8E1A-9E8B72CBFF81}"/>
              </a:ext>
            </a:extLst>
          </p:cNvPr>
          <p:cNvSpPr/>
          <p:nvPr/>
        </p:nvSpPr>
        <p:spPr>
          <a:xfrm rot="5400000">
            <a:off x="2583306" y="1483782"/>
            <a:ext cx="295805" cy="78422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8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57739"/>
            <a:ext cx="8866716" cy="21002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Check all three check boxes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Leave Type 2 checked (purple arrow)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C0D7B-934C-BF49-9021-4C2CB25A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38239"/>
            <a:ext cx="7581900" cy="36195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B8ACA335-A35A-674D-9D47-7D1C88421CE8}"/>
              </a:ext>
            </a:extLst>
          </p:cNvPr>
          <p:cNvSpPr/>
          <p:nvPr/>
        </p:nvSpPr>
        <p:spPr>
          <a:xfrm>
            <a:off x="842963" y="2459039"/>
            <a:ext cx="385763" cy="828675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5EE6FCB-560B-1E41-A871-E0CB1FF41304}"/>
              </a:ext>
            </a:extLst>
          </p:cNvPr>
          <p:cNvSpPr/>
          <p:nvPr/>
        </p:nvSpPr>
        <p:spPr>
          <a:xfrm rot="10800000">
            <a:off x="4975668" y="1970088"/>
            <a:ext cx="671513" cy="44926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7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</a:t>
            </a:r>
            <a:r>
              <a:rPr lang="en-US" sz="3200" dirty="0">
                <a:solidFill>
                  <a:schemeClr val="accent2"/>
                </a:solidFill>
              </a:rPr>
              <a:t>RM Two-Way ANOVA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8755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Two-Way ANOVA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7A791-EFA3-804B-9DB0-E7D2117F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8587"/>
            <a:ext cx="8344492" cy="34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14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572002"/>
            <a:ext cx="8866716" cy="21002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Enter the name of your IVs (e.g., </a:t>
            </a:r>
            <a:r>
              <a:rPr lang="en-US" sz="3200" dirty="0" err="1">
                <a:solidFill>
                  <a:schemeClr val="accent2"/>
                </a:solidFill>
              </a:rPr>
              <a:t>Type_of_test</a:t>
            </a:r>
            <a:r>
              <a:rPr lang="en-US" sz="3200" dirty="0">
                <a:solidFill>
                  <a:schemeClr val="accent2"/>
                </a:solidFill>
              </a:rPr>
              <a:t> and </a:t>
            </a:r>
            <a:r>
              <a:rPr lang="en-US" sz="3200" dirty="0" err="1">
                <a:solidFill>
                  <a:schemeClr val="accent2"/>
                </a:solidFill>
              </a:rPr>
              <a:t>Alone_Group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Enter the number of levels (e.g., 2)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66167-E152-D14F-BCE3-01C750FF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7689246" cy="29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00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A8F126-35D2-E04D-9B26-6298C4BB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1" y="1141413"/>
            <a:ext cx="5309129" cy="3721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57801"/>
            <a:ext cx="8866716" cy="16002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Ignore #1.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Use the drop-down menu in #2 (purple arrow) to enter your variables.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Enter between subjects IV in #3 if applicable. 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42753ED7-C68C-1845-AADE-0DE0587FBECD}"/>
              </a:ext>
            </a:extLst>
          </p:cNvPr>
          <p:cNvSpPr/>
          <p:nvPr/>
        </p:nvSpPr>
        <p:spPr>
          <a:xfrm>
            <a:off x="4861368" y="2325017"/>
            <a:ext cx="1057275" cy="902493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11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9807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F6CC-8476-174F-ADCB-E590B219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444625"/>
            <a:ext cx="8704417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28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257800"/>
            <a:ext cx="8866716" cy="177164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variables of interest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Pairwise p-values (purple arrow)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B7B79-0320-9442-A757-F30339DE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5986799" cy="39878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66AC652-18F9-1540-993D-59AD8DEAEE24}"/>
              </a:ext>
            </a:extLst>
          </p:cNvPr>
          <p:cNvSpPr/>
          <p:nvPr/>
        </p:nvSpPr>
        <p:spPr>
          <a:xfrm>
            <a:off x="571500" y="1543051"/>
            <a:ext cx="2428875" cy="1371600"/>
          </a:xfrm>
          <a:prstGeom prst="frame">
            <a:avLst>
              <a:gd name="adj1" fmla="val 68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67836E7-A1E8-FF43-BB22-FE91847DF974}"/>
              </a:ext>
            </a:extLst>
          </p:cNvPr>
          <p:cNvSpPr/>
          <p:nvPr/>
        </p:nvSpPr>
        <p:spPr>
          <a:xfrm rot="10800000">
            <a:off x="2218179" y="4273549"/>
            <a:ext cx="671513" cy="2222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5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21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up </a:t>
            </a:r>
            <a:r>
              <a:rPr lang="en-US" dirty="0" err="1"/>
              <a:t>RCommander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Go to wherever your programs are located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Start up R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Type: library(</a:t>
            </a:r>
            <a:r>
              <a:rPr lang="en-US" sz="3200" dirty="0" err="1">
                <a:solidFill>
                  <a:schemeClr val="accent2"/>
                </a:solidFill>
              </a:rPr>
              <a:t>Rcmdr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  <a:endParaRPr lang="en-US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Image result for like taking candy from a baby">
            <a:extLst>
              <a:ext uri="{FF2B5EF4-FFF2-40B4-BE49-F238E27FC236}">
                <a16:creationId xmlns:a16="http://schemas.microsoft.com/office/drawing/2014/main" id="{6897A70A-D335-6E47-BA67-F455B8F7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FC2B4-0DF8-9C45-A08D-F5875673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7809441" cy="46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5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D13224-F0C6-8D40-BE50-FF72CDDA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70000"/>
            <a:ext cx="7569200" cy="3771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257800"/>
            <a:ext cx="8866716" cy="177164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your DV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one or more IVs (blue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66AC652-18F9-1540-993D-59AD8DEAEE24}"/>
              </a:ext>
            </a:extLst>
          </p:cNvPr>
          <p:cNvSpPr/>
          <p:nvPr/>
        </p:nvSpPr>
        <p:spPr>
          <a:xfrm>
            <a:off x="571500" y="1930400"/>
            <a:ext cx="2971800" cy="1627187"/>
          </a:xfrm>
          <a:prstGeom prst="frame">
            <a:avLst>
              <a:gd name="adj1" fmla="val 597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F0EF254-AAF6-E046-B383-0502D0F50781}"/>
              </a:ext>
            </a:extLst>
          </p:cNvPr>
          <p:cNvSpPr/>
          <p:nvPr/>
        </p:nvSpPr>
        <p:spPr>
          <a:xfrm>
            <a:off x="3543300" y="1858962"/>
            <a:ext cx="4129088" cy="1698625"/>
          </a:xfrm>
          <a:prstGeom prst="frame">
            <a:avLst>
              <a:gd name="adj1" fmla="val 597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your Excel file into RC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D5001-CF42-B344-8706-DBE8A54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2" y="1270000"/>
            <a:ext cx="9253383" cy="43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5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your Excel file into RC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D5001-CF42-B344-8706-DBE8A54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2" y="1270000"/>
            <a:ext cx="9253383" cy="4330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A771B-EFF8-DA4F-BBBB-83283BDB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2" y="1270000"/>
            <a:ext cx="8545462" cy="36367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BF8A-1E25-A841-9342-477D6798D8A7}"/>
              </a:ext>
            </a:extLst>
          </p:cNvPr>
          <p:cNvSpPr txBox="1">
            <a:spLocks/>
          </p:cNvSpPr>
          <p:nvPr/>
        </p:nvSpPr>
        <p:spPr>
          <a:xfrm>
            <a:off x="677334" y="5696523"/>
            <a:ext cx="10058400" cy="11614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Name the data set </a:t>
            </a:r>
            <a:r>
              <a:rPr lang="en-US" sz="3200" dirty="0" err="1">
                <a:solidFill>
                  <a:schemeClr val="accent2"/>
                </a:solidFill>
              </a:rPr>
              <a:t>WhateverYouWant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134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your data into </a:t>
            </a:r>
            <a:r>
              <a:rPr lang="en-US" dirty="0" err="1"/>
              <a:t>RCommander</a:t>
            </a:r>
            <a:endParaRPr lang="en-US" dirty="0"/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9D6946AD-4293-B14E-8D70-17313ECA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2" y="1270000"/>
            <a:ext cx="5447072" cy="5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your RC 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408555" y="1571625"/>
            <a:ext cx="7692584" cy="528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accent2"/>
                </a:solidFill>
              </a:rPr>
              <a:t>This is the MOST IMPORTANT thing you will ever do in your life.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06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webextension1.xml><?xml version="1.0" encoding="utf-8"?>
<we:webextension xmlns:we="http://schemas.microsoft.com/office/webextensions/webextension/2010/11" id="{938B2DA5-DD00-1948-A41B-65C50168CEA2}">
  <we:reference id="wa104221182" version="3.3.0.0" store="en-U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82"/>
    <we:property name="starttime" value="0"/>
    <we:property name="vid" value="&quot;https://www.youtube.com/watch?v=tKdcjJoXeEY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{8D7D9EB6-1EB1-EB45-B4A3-F67B519DA272}tf10001060</Template>
  <TotalTime>645</TotalTime>
  <Words>1237</Words>
  <Application>Microsoft Macintosh PowerPoint</Application>
  <PresentationFormat>Widescreen</PresentationFormat>
  <Paragraphs>226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Trebuchet MS</vt:lpstr>
      <vt:lpstr>Wingdings 3</vt:lpstr>
      <vt:lpstr>Facet</vt:lpstr>
      <vt:lpstr>Analyzing Data</vt:lpstr>
      <vt:lpstr>Data analysis programs</vt:lpstr>
      <vt:lpstr>Status of your data</vt:lpstr>
      <vt:lpstr>Downloading Rcommander  (skip if it’s still on your computer from Stats)</vt:lpstr>
      <vt:lpstr>Starting up RCommander</vt:lpstr>
      <vt:lpstr>Importing your Excel file into RC</vt:lpstr>
      <vt:lpstr>Importing your Excel file into RC</vt:lpstr>
      <vt:lpstr>Importing your data into RCommander</vt:lpstr>
      <vt:lpstr>Saving your RC Dataset</vt:lpstr>
      <vt:lpstr>Saving your RC Dataset</vt:lpstr>
      <vt:lpstr>Saving your RC Dataset</vt:lpstr>
      <vt:lpstr>Viewing your RC Dataset</vt:lpstr>
      <vt:lpstr>Viewing your RC Dataset</vt:lpstr>
      <vt:lpstr>Now you are ready to analyze your data</vt:lpstr>
      <vt:lpstr>Now you are ready to analyze your data</vt:lpstr>
      <vt:lpstr>Now you are ready to analyze your data</vt:lpstr>
      <vt:lpstr>Components of an Analysis Plan</vt:lpstr>
      <vt:lpstr>Links for conducting different analyses in RC</vt:lpstr>
      <vt:lpstr>Links for conducting different analyses in RC</vt:lpstr>
      <vt:lpstr>Means and Standard Deviations</vt:lpstr>
      <vt:lpstr>Means and Standard Deviations</vt:lpstr>
      <vt:lpstr>Means and Standard Deviations</vt:lpstr>
      <vt:lpstr>Links for conducting different analyses in RC</vt:lpstr>
      <vt:lpstr>Independent Samples t-test</vt:lpstr>
      <vt:lpstr>Independent Samples t-test</vt:lpstr>
      <vt:lpstr>Independent Samples t-test</vt:lpstr>
      <vt:lpstr>Links for conducting different analyses in RC</vt:lpstr>
      <vt:lpstr>Paired Samples t-test</vt:lpstr>
      <vt:lpstr>Paired Samples t-test</vt:lpstr>
      <vt:lpstr>Links for conducting different analyses in RC</vt:lpstr>
      <vt:lpstr>One-Way ANOVA</vt:lpstr>
      <vt:lpstr>One-Way ANOVA</vt:lpstr>
      <vt:lpstr>One-Way ANOVA</vt:lpstr>
      <vt:lpstr>Links for conducting different analyses in RC</vt:lpstr>
      <vt:lpstr>Repeated Measures ANOVA</vt:lpstr>
      <vt:lpstr>Repeated Measures ANOVA</vt:lpstr>
      <vt:lpstr>Repeated Measures ANOVA</vt:lpstr>
      <vt:lpstr>Links for conducting different analyses in RC</vt:lpstr>
      <vt:lpstr>Two-Way ANOVA</vt:lpstr>
      <vt:lpstr>One-Way ANOVA</vt:lpstr>
      <vt:lpstr>Two-Way ANOVA</vt:lpstr>
      <vt:lpstr>Links for conducting different analyses in RC</vt:lpstr>
      <vt:lpstr>Repeated Measures Two-Way ANOVA</vt:lpstr>
      <vt:lpstr>Repeated Measures ANOVA</vt:lpstr>
      <vt:lpstr>Repeated Measures ANOVA</vt:lpstr>
      <vt:lpstr>Links for conducting different analyses in RC</vt:lpstr>
      <vt:lpstr>Correlation</vt:lpstr>
      <vt:lpstr>Correlation</vt:lpstr>
      <vt:lpstr>Links for conducting different analyses in RC</vt:lpstr>
      <vt:lpstr>Regression</vt:lpstr>
      <vt:lpstr>Regression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and analyzying a data set</dc:title>
  <dc:creator>The Darkness</dc:creator>
  <cp:lastModifiedBy>The Darkness</cp:lastModifiedBy>
  <cp:revision>45</cp:revision>
  <dcterms:created xsi:type="dcterms:W3CDTF">2019-11-04T14:26:43Z</dcterms:created>
  <dcterms:modified xsi:type="dcterms:W3CDTF">2019-11-14T18:40:36Z</dcterms:modified>
</cp:coreProperties>
</file>