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5"/>
  </p:notesMasterIdLst>
  <p:sldIdLst>
    <p:sldId id="256" r:id="rId2"/>
    <p:sldId id="258" r:id="rId3"/>
    <p:sldId id="259" r:id="rId4"/>
    <p:sldId id="261" r:id="rId5"/>
    <p:sldId id="260" r:id="rId6"/>
    <p:sldId id="262" r:id="rId7"/>
    <p:sldId id="265" r:id="rId8"/>
    <p:sldId id="266" r:id="rId9"/>
    <p:sldId id="267" r:id="rId10"/>
    <p:sldId id="269" r:id="rId11"/>
    <p:sldId id="264" r:id="rId12"/>
    <p:sldId id="280" r:id="rId13"/>
    <p:sldId id="268" r:id="rId14"/>
    <p:sldId id="257" r:id="rId15"/>
    <p:sldId id="275" r:id="rId16"/>
    <p:sldId id="276" r:id="rId17"/>
    <p:sldId id="277" r:id="rId18"/>
    <p:sldId id="278" r:id="rId19"/>
    <p:sldId id="279" r:id="rId20"/>
    <p:sldId id="270" r:id="rId21"/>
    <p:sldId id="271" r:id="rId22"/>
    <p:sldId id="272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7BB9"/>
    <a:srgbClr val="65E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79"/>
    <p:restoredTop sz="94694"/>
  </p:normalViewPr>
  <p:slideViewPr>
    <p:cSldViewPr snapToGrid="0">
      <p:cViewPr varScale="1">
        <p:scale>
          <a:sx n="87" d="100"/>
          <a:sy n="87" d="100"/>
        </p:scale>
        <p:origin x="200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0B95F-C5C2-9B46-ACB9-57647E6B4FAB}" type="datetimeFigureOut">
              <a:rPr lang="en-US" smtClean="0"/>
              <a:t>2/3/26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A698B-F8DC-A544-B00E-F0BDFF3B0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8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think John Irving is bad….you do NOT want to read this!!!!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A698B-F8DC-A544-B00E-F0BDFF3B0D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64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Magic Internet Bunnies populate the information and all you have to do is click submit.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A698B-F8DC-A544-B00E-F0BDFF3B0D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34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5A783-97A0-0F30-1E51-A734B048C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C4B3C-763F-1F6A-D069-5604D10082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90F339-B300-3CA2-C04E-19A758E2E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dissertations are not subsequently published…there is usually a reason.  AVOID!</a:t>
            </a:r>
          </a:p>
          <a:p>
            <a:r>
              <a:rPr lang="en-US" dirty="0"/>
              <a:t>More adjectives generally means less prestigious…less rigorous</a:t>
            </a:r>
          </a:p>
          <a:p>
            <a:r>
              <a:rPr lang="en-US" dirty="0"/>
              <a:t>Online only sources….AVOID.  No vetting.  No peer review.  AVOID!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36C20-D5CB-9445-6722-B45284564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A698B-F8DC-A544-B00E-F0BDFF3B0D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63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EB1A2-3486-590E-BBA3-E206B1979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42E430-607B-564A-8F22-FB18D3F379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E3479-61E0-17E4-7898-33393191C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dissertations are not subsequently published…there is usually a reason.  AVOID!</a:t>
            </a:r>
          </a:p>
          <a:p>
            <a:r>
              <a:rPr lang="en-US" dirty="0"/>
              <a:t>More adjectives generally means less prestigious…less rigorous</a:t>
            </a:r>
          </a:p>
          <a:p>
            <a:r>
              <a:rPr lang="en-US" dirty="0"/>
              <a:t>Online only sources….AVOID.  No vetting.  No peer review.  AVOID!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7BA76-7098-7B7A-9AC2-466CF3E92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A698B-F8DC-A544-B00E-F0BDFF3B0D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1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2/3/26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6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2/3/26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2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2/3/26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8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2/3/26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1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9504452-5DCC-4FE2-A5C9-8A5EF6714D65}" type="datetime1">
              <a:rPr lang="en-US" smtClean="0"/>
              <a:t>2/3/26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16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2/3/26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33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2/3/26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8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2/3/26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27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2/3/26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3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2/3/26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68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2/3/26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0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7DA38F49-B3E2-4BF0-BEC7-C30D34ABBB8D}" type="datetime1">
              <a:rPr lang="en-US" smtClean="0"/>
              <a:t>2/3/26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2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apastyle.org/apastyle/2010/11/how-to-cite-something-you-found-on-a-website-in-apa-style.html?_ga=2.225101402.1781300626.1557329041-500936420.155732904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ibguides.amherst.edu/az/databases?a=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Floating Numbers And Letters On Top Of A Book">
            <a:extLst>
              <a:ext uri="{FF2B5EF4-FFF2-40B4-BE49-F238E27FC236}">
                <a16:creationId xmlns:a16="http://schemas.microsoft.com/office/drawing/2014/main" id="{377B2691-6682-7FC1-862A-97EEEAC235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>
            <a:fillRect/>
          </a:stretch>
        </p:blipFill>
        <p:spPr>
          <a:xfrm>
            <a:off x="21" y="29430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729027-5C56-BE94-AE0D-45C1CBF17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062" y="914400"/>
            <a:ext cx="4892948" cy="3427867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Searching the Literature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457B8A-C4EF-493A-6F1A-E5492927F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8060" y="5253051"/>
            <a:ext cx="4892949" cy="812923"/>
          </a:xfrm>
        </p:spPr>
        <p:txBody>
          <a:bodyPr anchor="t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Helpful guidance from an old friend</a:t>
            </a:r>
          </a:p>
        </p:txBody>
      </p:sp>
    </p:spTree>
    <p:extLst>
      <p:ext uri="{BB962C8B-B14F-4D97-AF65-F5344CB8AC3E}">
        <p14:creationId xmlns:p14="http://schemas.microsoft.com/office/powerpoint/2010/main" val="4009730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AB7F8-1ABA-587F-18EE-9B81879D2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260D0B-0D61-59BA-EEA6-BE77A63724E8}"/>
              </a:ext>
            </a:extLst>
          </p:cNvPr>
          <p:cNvSpPr/>
          <p:nvPr/>
        </p:nvSpPr>
        <p:spPr>
          <a:xfrm>
            <a:off x="685800" y="2093976"/>
            <a:ext cx="10797988" cy="3916859"/>
          </a:xfrm>
          <a:prstGeom prst="rect">
            <a:avLst/>
          </a:prstGeom>
          <a:solidFill>
            <a:srgbClr val="8F7B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50FF2-731F-9D88-F6A4-B96278220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do another search…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1DC379C-80A5-2B35-AF76-9E1989468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353216"/>
            <a:ext cx="7772400" cy="339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52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9900D-65D6-5CF6-9FE9-4C5AE107C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B6866E-538A-78DA-B962-23845888B71B}"/>
              </a:ext>
            </a:extLst>
          </p:cNvPr>
          <p:cNvSpPr/>
          <p:nvPr/>
        </p:nvSpPr>
        <p:spPr>
          <a:xfrm>
            <a:off x="546100" y="1636776"/>
            <a:ext cx="11137900" cy="4865624"/>
          </a:xfrm>
          <a:prstGeom prst="rect">
            <a:avLst/>
          </a:prstGeom>
          <a:solidFill>
            <a:srgbClr val="8F7B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D10344-4B10-F2F5-5F6A-73A503AFA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Interlibrary Loan: Dead Useful!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E87456-5184-5A54-93B9-0295F4EE8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2198321"/>
            <a:ext cx="7772400" cy="3742533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D09412FD-AC3A-5E47-DD7C-77CB0E9F5D55}"/>
              </a:ext>
            </a:extLst>
          </p:cNvPr>
          <p:cNvSpPr/>
          <p:nvPr/>
        </p:nvSpPr>
        <p:spPr>
          <a:xfrm>
            <a:off x="2198594" y="4165600"/>
            <a:ext cx="2844800" cy="533400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2" name="Picture 4" descr="DoorDash Unveils Dot, the Delivery ...">
            <a:extLst>
              <a:ext uri="{FF2B5EF4-FFF2-40B4-BE49-F238E27FC236}">
                <a16:creationId xmlns:a16="http://schemas.microsoft.com/office/drawing/2014/main" id="{D462EDAC-567D-5DA9-6C9A-379A2AB9D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3810000"/>
            <a:ext cx="30099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0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C2166-8921-A772-BAF4-31D37C491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641DC7-2925-4CFD-9225-2DB70EAD5AEB}"/>
              </a:ext>
            </a:extLst>
          </p:cNvPr>
          <p:cNvSpPr/>
          <p:nvPr/>
        </p:nvSpPr>
        <p:spPr>
          <a:xfrm>
            <a:off x="546100" y="1636776"/>
            <a:ext cx="11137900" cy="4865624"/>
          </a:xfrm>
          <a:prstGeom prst="rect">
            <a:avLst/>
          </a:prstGeom>
          <a:solidFill>
            <a:srgbClr val="8F7B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62549-AF5C-CC3E-E2B5-3EC87640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 search: things to avoid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A61456-CA9C-910A-E8E9-C2B9AC9A7286}"/>
              </a:ext>
            </a:extLst>
          </p:cNvPr>
          <p:cNvSpPr txBox="1"/>
          <p:nvPr/>
        </p:nvSpPr>
        <p:spPr>
          <a:xfrm>
            <a:off x="1147826" y="2305615"/>
            <a:ext cx="98963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 Dissertations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Journals with lots of adjectives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Online only sources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65EE4C"/>
                </a:solidFill>
              </a:rPr>
              <a:t>Open Access (generally a good thing)</a:t>
            </a:r>
          </a:p>
        </p:txBody>
      </p:sp>
      <p:pic>
        <p:nvPicPr>
          <p:cNvPr id="1026" name="Picture 2" descr="East Central University - Wikipedia">
            <a:extLst>
              <a:ext uri="{FF2B5EF4-FFF2-40B4-BE49-F238E27FC236}">
                <a16:creationId xmlns:a16="http://schemas.microsoft.com/office/drawing/2014/main" id="{441C4553-C820-140B-31CB-0F8D8D36C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76" y="1879600"/>
            <a:ext cx="28575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ami Marlins city jerseys honor Cuba's ...">
            <a:extLst>
              <a:ext uri="{FF2B5EF4-FFF2-40B4-BE49-F238E27FC236}">
                <a16:creationId xmlns:a16="http://schemas.microsoft.com/office/drawing/2014/main" id="{36A89B05-DD29-9DE4-C037-8A9860B13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76" y="4724400"/>
            <a:ext cx="37973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table Dissertations 2016 | American ...">
            <a:extLst>
              <a:ext uri="{FF2B5EF4-FFF2-40B4-BE49-F238E27FC236}">
                <a16:creationId xmlns:a16="http://schemas.microsoft.com/office/drawing/2014/main" id="{D0787127-037D-19CA-4B96-AB5CCFDE2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76" y="-21936"/>
            <a:ext cx="2857500" cy="19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297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591EF-F420-8FA7-3025-72BEE3D68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F1669C-2271-F895-8C00-90E60620834B}"/>
              </a:ext>
            </a:extLst>
          </p:cNvPr>
          <p:cNvSpPr/>
          <p:nvPr/>
        </p:nvSpPr>
        <p:spPr>
          <a:xfrm>
            <a:off x="546100" y="1636776"/>
            <a:ext cx="11137900" cy="4865624"/>
          </a:xfrm>
          <a:prstGeom prst="rect">
            <a:avLst/>
          </a:prstGeom>
          <a:solidFill>
            <a:srgbClr val="8F7B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5470D4-28F3-136A-6918-8CA61207D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 Search: Hunger Games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C9574-2126-3C92-7514-F038F98EE69A}"/>
              </a:ext>
            </a:extLst>
          </p:cNvPr>
          <p:cNvSpPr txBox="1"/>
          <p:nvPr/>
        </p:nvSpPr>
        <p:spPr>
          <a:xfrm>
            <a:off x="1147826" y="2305615"/>
            <a:ext cx="98963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 Dissertations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Journals with lots of adjectives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Online only sources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65EE4C"/>
                </a:solidFill>
              </a:rPr>
              <a:t>Open Access (generally a good thing)</a:t>
            </a:r>
          </a:p>
        </p:txBody>
      </p:sp>
      <p:pic>
        <p:nvPicPr>
          <p:cNvPr id="4" name="Picture 3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322525EB-CE2A-8F9D-83A7-DB65681A9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628" y="0"/>
            <a:ext cx="5792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2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64A94F3-8D34-9AAE-0F76-32783DA1431D}"/>
              </a:ext>
            </a:extLst>
          </p:cNvPr>
          <p:cNvSpPr/>
          <p:nvPr/>
        </p:nvSpPr>
        <p:spPr>
          <a:xfrm>
            <a:off x="847165" y="2743200"/>
            <a:ext cx="10596282" cy="2554941"/>
          </a:xfrm>
          <a:prstGeom prst="rect">
            <a:avLst/>
          </a:prstGeom>
          <a:solidFill>
            <a:srgbClr val="8F7B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FD150-1363-9D41-E000-35FB4BC1A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PsycInfo</a:t>
            </a:r>
            <a:r>
              <a:rPr lang="en-US" dirty="0"/>
              <a:t> Tutorial</a:t>
            </a:r>
          </a:p>
        </p:txBody>
      </p:sp>
      <p:pic>
        <p:nvPicPr>
          <p:cNvPr id="5" name="Content Placeholder 4" descr="A purple and white box with text&#10;&#10;AI-generated content may be incorrect.">
            <a:extLst>
              <a:ext uri="{FF2B5EF4-FFF2-40B4-BE49-F238E27FC236}">
                <a16:creationId xmlns:a16="http://schemas.microsoft.com/office/drawing/2014/main" id="{B7A83D5C-65D8-0D7D-DD57-C87FCA8CF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974901"/>
            <a:ext cx="10058400" cy="2091538"/>
          </a:xfrm>
        </p:spPr>
      </p:pic>
    </p:spTree>
    <p:extLst>
      <p:ext uri="{BB962C8B-B14F-4D97-AF65-F5344CB8AC3E}">
        <p14:creationId xmlns:p14="http://schemas.microsoft.com/office/powerpoint/2010/main" val="2375003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31FA-AE56-DCC3-5C1B-C732E612A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Citing Authors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1032B-2E9B-DFE4-90A7-A19A9374FA8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8F7BB9"/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When you talk about the work of other people, it is imperative that you cite their contribution to your paper, both in the </a:t>
            </a:r>
            <a:r>
              <a:rPr lang="en-US" sz="2800" dirty="0">
                <a:solidFill>
                  <a:srgbClr val="FFC000"/>
                </a:solidFill>
              </a:rPr>
              <a:t>text</a:t>
            </a:r>
            <a:r>
              <a:rPr lang="en-US" sz="2800" dirty="0"/>
              <a:t> and in the </a:t>
            </a:r>
            <a:r>
              <a:rPr lang="en-US" sz="2800" dirty="0">
                <a:solidFill>
                  <a:srgbClr val="FFC000"/>
                </a:solidFill>
              </a:rPr>
              <a:t>reference section</a:t>
            </a:r>
            <a:r>
              <a:rPr lang="en-US" sz="2800" dirty="0"/>
              <a:t>. 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There are two different sets of rules for doing so. 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9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F81DF-E41F-B420-20AE-EEF949146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02941-F467-0B1F-6DB6-744939457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Citing Authors Works in the </a:t>
            </a:r>
            <a:r>
              <a:rPr lang="en-US" dirty="0" err="1"/>
              <a:t>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3CA9F-3BD4-40F0-520E-4C02EB66D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589108"/>
          </a:xfrm>
          <a:solidFill>
            <a:srgbClr val="8F7BB9"/>
          </a:solidFill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Use the word “</a:t>
            </a:r>
            <a:r>
              <a:rPr lang="en-US" sz="2800" dirty="0">
                <a:solidFill>
                  <a:srgbClr val="FFC000"/>
                </a:solidFill>
              </a:rPr>
              <a:t>and</a:t>
            </a:r>
            <a:r>
              <a:rPr lang="en-US" sz="2800" dirty="0"/>
              <a:t>” between author names in a sentence, but use the </a:t>
            </a:r>
            <a:r>
              <a:rPr lang="en-US" sz="2800" dirty="0">
                <a:solidFill>
                  <a:srgbClr val="FFC000"/>
                </a:solidFill>
              </a:rPr>
              <a:t>ampersand symbol </a:t>
            </a:r>
            <a:r>
              <a:rPr lang="en-US" sz="2800" dirty="0"/>
              <a:t>(“</a:t>
            </a:r>
            <a:r>
              <a:rPr lang="en-US" sz="2800" dirty="0">
                <a:solidFill>
                  <a:srgbClr val="FFC000"/>
                </a:solidFill>
              </a:rPr>
              <a:t>&amp;</a:t>
            </a:r>
            <a:r>
              <a:rPr lang="en-US" sz="2800" dirty="0"/>
              <a:t>”) when listing authors inside parentheses. 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Include the year of publication.  </a:t>
            </a:r>
          </a:p>
          <a:p>
            <a:pPr marL="0" lvl="0" indent="0">
              <a:buNone/>
            </a:pPr>
            <a:endParaRPr lang="en-US" sz="2800" dirty="0"/>
          </a:p>
          <a:p>
            <a:pPr marL="0" lvl="0" indent="0">
              <a:buNone/>
            </a:pPr>
            <a:r>
              <a:rPr lang="en-US" sz="2800" dirty="0"/>
              <a:t>Follow these examples:</a:t>
            </a:r>
          </a:p>
          <a:p>
            <a:pPr lvl="1"/>
            <a:r>
              <a:rPr lang="en-US" sz="2800" dirty="0"/>
              <a:t>Smith </a:t>
            </a:r>
            <a:r>
              <a:rPr lang="en-US" sz="2800" dirty="0">
                <a:solidFill>
                  <a:srgbClr val="FFC000"/>
                </a:solidFill>
              </a:rPr>
              <a:t>and</a:t>
            </a:r>
            <a:r>
              <a:rPr lang="en-US" sz="2800" dirty="0"/>
              <a:t> Jones (1998) surveyed college students and found that....</a:t>
            </a:r>
          </a:p>
          <a:p>
            <a:pPr lvl="1"/>
            <a:r>
              <a:rPr lang="en-US" sz="2800" dirty="0"/>
              <a:t>Other researchers (Reddy, </a:t>
            </a:r>
            <a:r>
              <a:rPr lang="en-US" sz="2800" dirty="0">
                <a:solidFill>
                  <a:srgbClr val="FFC000"/>
                </a:solidFill>
              </a:rPr>
              <a:t>&amp;</a:t>
            </a:r>
            <a:r>
              <a:rPr lang="en-US" sz="2800" dirty="0"/>
              <a:t> Smits, 1970; Zucher &amp; Bates, 1968) found...</a:t>
            </a:r>
          </a:p>
        </p:txBody>
      </p:sp>
    </p:spTree>
    <p:extLst>
      <p:ext uri="{BB962C8B-B14F-4D97-AF65-F5344CB8AC3E}">
        <p14:creationId xmlns:p14="http://schemas.microsoft.com/office/powerpoint/2010/main" val="3399250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8F12C-A1CE-4055-4F65-4183945F7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CADBF-0C8F-F9AF-B438-B5BCD3AB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Citing Authors Works in the </a:t>
            </a:r>
            <a:r>
              <a:rPr lang="en-US" dirty="0" err="1"/>
              <a:t>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3611E-1AB6-6953-562F-78FF6906FA0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8F7BB9"/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If you cite a paper with three or more authors use only the last name of the first author, followed by et al. and the year of publication (e.g.: </a:t>
            </a:r>
            <a:r>
              <a:rPr lang="en-US" sz="2800" dirty="0">
                <a:solidFill>
                  <a:srgbClr val="FFC000"/>
                </a:solidFill>
              </a:rPr>
              <a:t>Doe et al., 1970</a:t>
            </a:r>
            <a:r>
              <a:rPr lang="en-US" sz="2800" dirty="0"/>
              <a:t>). 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When listing multiple citations in parentheses, list them in alphabetical order by 1st author. </a:t>
            </a:r>
          </a:p>
          <a:p>
            <a:pPr lvl="3"/>
            <a:r>
              <a:rPr lang="en-US" sz="2800" dirty="0"/>
              <a:t>Other researchers (</a:t>
            </a:r>
            <a:r>
              <a:rPr lang="en-US" sz="2800" dirty="0">
                <a:solidFill>
                  <a:srgbClr val="FFC000"/>
                </a:solidFill>
              </a:rPr>
              <a:t>Reddy</a:t>
            </a:r>
            <a:r>
              <a:rPr lang="en-US" sz="2800" dirty="0"/>
              <a:t>, &amp; Smits, 1970; </a:t>
            </a:r>
            <a:r>
              <a:rPr lang="en-US" sz="2800" dirty="0">
                <a:solidFill>
                  <a:srgbClr val="FFC000"/>
                </a:solidFill>
              </a:rPr>
              <a:t>Zucher</a:t>
            </a:r>
            <a:r>
              <a:rPr lang="en-US" sz="2800" dirty="0"/>
              <a:t> &amp; Bates, 1968) found...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3154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DCBA9-AFCA-D965-837A-E7E8CA3BF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99CBD-43FC-4F3F-8D62-4CEC4A221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Citing Authors Works in the </a:t>
            </a:r>
            <a:r>
              <a:rPr lang="en-US" dirty="0" err="1"/>
              <a:t>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8105A-4429-90F8-7E6C-7167EAB07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96065"/>
            <a:ext cx="10058400" cy="4911211"/>
          </a:xfrm>
          <a:solidFill>
            <a:srgbClr val="8F7BB9"/>
          </a:solidFill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b="1" dirty="0"/>
              <a:t>DO NOT INCLUDE ANY INFORMATION OTHER THAN THE AUTHORS’ LAST NAMES AND the YEAR OF PUBLICATION IN THE TEXT. </a:t>
            </a:r>
            <a:r>
              <a:rPr lang="en-US" sz="2800" dirty="0"/>
              <a:t>That means: </a:t>
            </a:r>
          </a:p>
          <a:p>
            <a:pPr lvl="1"/>
            <a:r>
              <a:rPr lang="en-US" sz="2800" dirty="0">
                <a:solidFill>
                  <a:srgbClr val="FFC000"/>
                </a:solidFill>
              </a:rPr>
              <a:t>No first names </a:t>
            </a:r>
          </a:p>
          <a:p>
            <a:pPr lvl="1"/>
            <a:r>
              <a:rPr lang="en-US" sz="2800" dirty="0">
                <a:solidFill>
                  <a:srgbClr val="FFC000"/>
                </a:solidFill>
              </a:rPr>
              <a:t>No titles</a:t>
            </a:r>
          </a:p>
          <a:p>
            <a:pPr lvl="1"/>
            <a:r>
              <a:rPr lang="en-US" sz="2800" dirty="0">
                <a:solidFill>
                  <a:srgbClr val="FFC000"/>
                </a:solidFill>
              </a:rPr>
              <a:t>No college or university affiliation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FFC000"/>
                </a:solidFill>
              </a:rPr>
              <a:t>What </a:t>
            </a:r>
            <a:r>
              <a:rPr lang="en-US" sz="2800" b="1" dirty="0">
                <a:solidFill>
                  <a:srgbClr val="FFC000"/>
                </a:solidFill>
              </a:rPr>
              <a:t>NOT</a:t>
            </a:r>
            <a:r>
              <a:rPr lang="en-US" sz="2800" dirty="0">
                <a:solidFill>
                  <a:srgbClr val="FFC000"/>
                </a:solidFill>
              </a:rPr>
              <a:t> to do</a:t>
            </a:r>
            <a:r>
              <a:rPr lang="en-US" sz="2800" dirty="0"/>
              <a:t>: In 1970, Jane Doe and some of her buddies at Harvard wrote a paper called, ‘My friends and I did an experiment: </a:t>
            </a:r>
            <a:r>
              <a:rPr lang="en-US" sz="2800" dirty="0" err="1"/>
              <a:t>gotta</a:t>
            </a:r>
            <a:r>
              <a:rPr lang="en-US" sz="2800" dirty="0"/>
              <a:t> get paid’ that examined the question of… </a:t>
            </a:r>
          </a:p>
        </p:txBody>
      </p:sp>
    </p:spTree>
    <p:extLst>
      <p:ext uri="{BB962C8B-B14F-4D97-AF65-F5344CB8AC3E}">
        <p14:creationId xmlns:p14="http://schemas.microsoft.com/office/powerpoint/2010/main" val="280882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35323-732D-4DA4-598D-5296E7332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C98F1-3F9F-6DEF-938E-6E00CADB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Citing Authors Works in the </a:t>
            </a:r>
            <a:r>
              <a:rPr lang="en-US" dirty="0" err="1"/>
              <a:t>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B6ABF-68BA-D04C-8E1C-8E73BA46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96065"/>
            <a:ext cx="10058400" cy="4911211"/>
          </a:xfrm>
          <a:solidFill>
            <a:srgbClr val="8F7BB9"/>
          </a:solidFill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b="1" dirty="0"/>
              <a:t>DO NOT INCLUDE ANY INFORMATION OTHER THAN THE AUTHORS’ LAST NAMES AND the YEAR OF PUBLICATION IN THE TEXT. </a:t>
            </a:r>
            <a:r>
              <a:rPr lang="en-US" sz="2800" dirty="0"/>
              <a:t>That means: </a:t>
            </a:r>
          </a:p>
          <a:p>
            <a:pPr lvl="1"/>
            <a:r>
              <a:rPr lang="en-US" sz="2800" dirty="0">
                <a:solidFill>
                  <a:srgbClr val="FFC000"/>
                </a:solidFill>
              </a:rPr>
              <a:t>No first names </a:t>
            </a:r>
          </a:p>
          <a:p>
            <a:pPr lvl="1"/>
            <a:r>
              <a:rPr lang="en-US" sz="2800" dirty="0">
                <a:solidFill>
                  <a:srgbClr val="FFC000"/>
                </a:solidFill>
              </a:rPr>
              <a:t>No titles</a:t>
            </a:r>
          </a:p>
          <a:p>
            <a:pPr lvl="1"/>
            <a:r>
              <a:rPr lang="en-US" sz="2800" dirty="0">
                <a:solidFill>
                  <a:srgbClr val="FFC000"/>
                </a:solidFill>
              </a:rPr>
              <a:t>No college or university affiliation</a:t>
            </a:r>
          </a:p>
          <a:p>
            <a:pPr marL="0" indent="0">
              <a:buNone/>
            </a:pPr>
            <a:endParaRPr lang="en-US" sz="28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C000"/>
                </a:solidFill>
              </a:rPr>
              <a:t>Instead</a:t>
            </a:r>
            <a:r>
              <a:rPr lang="en-US" sz="2800" dirty="0"/>
              <a:t>: </a:t>
            </a:r>
            <a:r>
              <a:rPr lang="en-US" sz="2800" strike="sngStrike" dirty="0">
                <a:solidFill>
                  <a:srgbClr val="FF0000"/>
                </a:solidFill>
              </a:rPr>
              <a:t>In 1970, Jane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2800" dirty="0">
                <a:solidFill>
                  <a:srgbClr val="FFC000"/>
                </a:solidFill>
              </a:rPr>
              <a:t>Doe (1970)</a:t>
            </a:r>
            <a:r>
              <a:rPr lang="en-US" sz="2800" dirty="0"/>
              <a:t> </a:t>
            </a:r>
            <a:r>
              <a:rPr lang="en-US" sz="2800" strike="sngStrike" dirty="0">
                <a:solidFill>
                  <a:srgbClr val="FF0000"/>
                </a:solidFill>
              </a:rPr>
              <a:t>and some of her buddies at Harvard wrote a paper called, ‘My friends and I did an experiment: </a:t>
            </a:r>
            <a:r>
              <a:rPr lang="en-US" sz="2800" strike="sngStrike" dirty="0" err="1">
                <a:solidFill>
                  <a:srgbClr val="FF0000"/>
                </a:solidFill>
              </a:rPr>
              <a:t>gotta</a:t>
            </a:r>
            <a:r>
              <a:rPr lang="en-US" sz="2800" strike="sngStrike" dirty="0">
                <a:solidFill>
                  <a:srgbClr val="FF0000"/>
                </a:solidFill>
              </a:rPr>
              <a:t> get paid’ that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C000"/>
                </a:solidFill>
              </a:rPr>
              <a:t>examined whether… </a:t>
            </a:r>
          </a:p>
        </p:txBody>
      </p:sp>
    </p:spTree>
    <p:extLst>
      <p:ext uri="{BB962C8B-B14F-4D97-AF65-F5344CB8AC3E}">
        <p14:creationId xmlns:p14="http://schemas.microsoft.com/office/powerpoint/2010/main" val="3307186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1C6D-6CA1-3FEB-C21C-B175ADF9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PsycInfo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75664-CF21-C282-6F81-35ABF19E2F5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8F7BB9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2800" dirty="0"/>
              <a:t>It’s kind of like Google, but without all of the fun stuff!!!</a:t>
            </a:r>
          </a:p>
          <a:p>
            <a:r>
              <a:rPr lang="en-US" sz="2800" dirty="0"/>
              <a:t> Just Psychology articles</a:t>
            </a:r>
          </a:p>
          <a:p>
            <a:r>
              <a:rPr lang="en-US" sz="2800" dirty="0"/>
              <a:t> You can search by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 Key words,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 Authors’ names,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 Titles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 Journal Name</a:t>
            </a:r>
          </a:p>
        </p:txBody>
      </p:sp>
      <p:pic>
        <p:nvPicPr>
          <p:cNvPr id="3074" name="Picture 2" descr="Google - Wikipedia">
            <a:extLst>
              <a:ext uri="{FF2B5EF4-FFF2-40B4-BE49-F238E27FC236}">
                <a16:creationId xmlns:a16="http://schemas.microsoft.com/office/drawing/2014/main" id="{AB309826-728C-6A10-0AA5-6689E482A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52" y="699008"/>
            <a:ext cx="41910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24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E1FDC-3EC4-70B6-7BD5-5F801CAA3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433" y="337148"/>
            <a:ext cx="10537133" cy="1609344"/>
          </a:xfrm>
        </p:spPr>
        <p:txBody>
          <a:bodyPr/>
          <a:lstStyle/>
          <a:p>
            <a:r>
              <a:rPr lang="en-US" dirty="0"/>
              <a:t>References Format: Journal Article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8B6DA-DAD1-0BA8-C21B-BA0BDCB80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33" y="2121408"/>
            <a:ext cx="10705806" cy="4050792"/>
          </a:xfrm>
          <a:solidFill>
            <a:srgbClr val="8F7BB9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Journal article: authors, year, title, journal, journal number, pages</a:t>
            </a:r>
          </a:p>
          <a:p>
            <a:endParaRPr lang="en-US" sz="2800" dirty="0"/>
          </a:p>
          <a:p>
            <a:r>
              <a:rPr lang="en-US" sz="2800" dirty="0"/>
              <a:t>Peretz, I., Kolinsky, R., </a:t>
            </a:r>
            <a:r>
              <a:rPr lang="en-US" sz="2800" dirty="0" err="1"/>
              <a:t>Tramo</a:t>
            </a:r>
            <a:r>
              <a:rPr lang="en-US" sz="2800" dirty="0"/>
              <a:t>, M., Labrecque, R. </a:t>
            </a:r>
            <a:r>
              <a:rPr lang="en-US" sz="2800" dirty="0" err="1"/>
              <a:t>Hublet</a:t>
            </a:r>
            <a:r>
              <a:rPr lang="en-US" sz="2800" dirty="0"/>
              <a:t>, C., </a:t>
            </a:r>
            <a:r>
              <a:rPr lang="en-US" sz="2800" dirty="0" err="1"/>
              <a:t>Demeurisse</a:t>
            </a:r>
            <a:r>
              <a:rPr lang="en-US" sz="2800" dirty="0"/>
              <a:t>, G., &amp; Belleville, S. (1994). Functional dissociation following bilateral lesion of auditory cortex. </a:t>
            </a:r>
            <a:r>
              <a:rPr lang="en-US" sz="2800" u="sng" dirty="0"/>
              <a:t>Brain, 117</a:t>
            </a:r>
            <a:r>
              <a:rPr lang="en-US" sz="2800" dirty="0"/>
              <a:t>, 1283-1301. </a:t>
            </a:r>
          </a:p>
        </p:txBody>
      </p:sp>
    </p:spTree>
    <p:extLst>
      <p:ext uri="{BB962C8B-B14F-4D97-AF65-F5344CB8AC3E}">
        <p14:creationId xmlns:p14="http://schemas.microsoft.com/office/powerpoint/2010/main" val="3246185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56896-2857-DA3E-690C-50843F0B1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4203-C4F8-BF42-2165-EFF8BB3FD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433" y="337148"/>
            <a:ext cx="10537133" cy="1609344"/>
          </a:xfrm>
        </p:spPr>
        <p:txBody>
          <a:bodyPr/>
          <a:lstStyle/>
          <a:p>
            <a:r>
              <a:rPr lang="en-US" dirty="0"/>
              <a:t>References Format: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DC020-A213-1253-C4A5-EEC2EF274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187" y="2121408"/>
            <a:ext cx="10958052" cy="4050792"/>
          </a:xfrm>
          <a:solidFill>
            <a:srgbClr val="8F7BB9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Book: authors, year, title, publication location: publishing company</a:t>
            </a:r>
          </a:p>
          <a:p>
            <a:pPr lvl="0"/>
            <a:endParaRPr lang="en-US" sz="2800" dirty="0"/>
          </a:p>
          <a:p>
            <a:pPr lvl="0"/>
            <a:r>
              <a:rPr lang="en-US" sz="2800" dirty="0"/>
              <a:t>Willingham, W.W., &amp; Cole, N.S. (1997). </a:t>
            </a:r>
            <a:r>
              <a:rPr lang="en-US" sz="2800" u="sng" dirty="0"/>
              <a:t>Gender and Fair Assessment</a:t>
            </a:r>
            <a:r>
              <a:rPr lang="en-US" sz="2800" dirty="0"/>
              <a:t>. NJ: Lawrence Erlbaum Associates.           </a:t>
            </a:r>
          </a:p>
        </p:txBody>
      </p:sp>
    </p:spTree>
    <p:extLst>
      <p:ext uri="{BB962C8B-B14F-4D97-AF65-F5344CB8AC3E}">
        <p14:creationId xmlns:p14="http://schemas.microsoft.com/office/powerpoint/2010/main" val="3061582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178CC-79D8-EF91-A537-1B7E60A10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2FD0-1B72-CFD3-B5C6-DA6C5B74E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433" y="337148"/>
            <a:ext cx="10537133" cy="1609344"/>
          </a:xfrm>
        </p:spPr>
        <p:txBody>
          <a:bodyPr/>
          <a:lstStyle/>
          <a:p>
            <a:r>
              <a:rPr lang="en-US" dirty="0"/>
              <a:t>References Format: Book Chapter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9E5EC-C0A7-0DB4-E716-92DA320A8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33" y="2121408"/>
            <a:ext cx="10705806" cy="4050792"/>
          </a:xfrm>
          <a:solidFill>
            <a:srgbClr val="8F7BB9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Book chapter : authors, year, chapter title, book editors, book title, publication location: publishing company</a:t>
            </a:r>
          </a:p>
          <a:p>
            <a:pPr lvl="0"/>
            <a:endParaRPr lang="en-US" sz="2800" dirty="0"/>
          </a:p>
          <a:p>
            <a:pPr lvl="0"/>
            <a:r>
              <a:rPr lang="en-US" sz="2800" dirty="0"/>
              <a:t>Sternberg, R. J. &amp; Kaufman, J.C. (2018). The big questions in the field of creativity: now and tomorrow. In R. Sternberg and J. Kaufman (Eds.), </a:t>
            </a:r>
            <a:r>
              <a:rPr lang="en-US" sz="2800" u="sng" dirty="0"/>
              <a:t>The nature of Human Creativity</a:t>
            </a:r>
            <a:r>
              <a:rPr lang="en-US" sz="2800" dirty="0"/>
              <a:t>. Cambridge University Press: Cambridge, UK. </a:t>
            </a:r>
          </a:p>
        </p:txBody>
      </p:sp>
    </p:spTree>
    <p:extLst>
      <p:ext uri="{BB962C8B-B14F-4D97-AF65-F5344CB8AC3E}">
        <p14:creationId xmlns:p14="http://schemas.microsoft.com/office/powerpoint/2010/main" val="1091846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A6178-CF84-6EF3-9AF2-4ACD050A3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DE12D-72DA-E29F-16B0-263B8B0C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433" y="337148"/>
            <a:ext cx="10537133" cy="1609344"/>
          </a:xfrm>
        </p:spPr>
        <p:txBody>
          <a:bodyPr/>
          <a:lstStyle/>
          <a:p>
            <a:r>
              <a:rPr lang="en-US" dirty="0"/>
              <a:t>References format: Online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10F5-599E-C756-A649-B3D08873E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33" y="1784260"/>
            <a:ext cx="10705806" cy="4736592"/>
          </a:xfrm>
          <a:solidFill>
            <a:srgbClr val="8F7BB9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&lt;AVOID&gt;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/>
              <a:t>Online material: Online material is difficult because there are so many variables depending on what is available. Here is a helpful </a:t>
            </a:r>
            <a:r>
              <a:rPr lang="en-US" sz="2400" dirty="0">
                <a:hlinkClick r:id="rId2"/>
              </a:rPr>
              <a:t>blog post</a:t>
            </a:r>
            <a:r>
              <a:rPr lang="en-US" sz="2400" dirty="0"/>
              <a:t>. If possible, provide:   the author of the piece, the year of publication, the organization that published the piece, and the URL.</a:t>
            </a:r>
          </a:p>
          <a:p>
            <a:pPr lvl="0"/>
            <a:r>
              <a:rPr lang="en-US" sz="2400" dirty="0"/>
              <a:t>Lee, C. (2010). How to cite something you found on a website in APA style. American Psychological Association. Retrieved from https://</a:t>
            </a:r>
            <a:r>
              <a:rPr lang="en-US" sz="2400" dirty="0" err="1"/>
              <a:t>blog.apastyle.org</a:t>
            </a:r>
            <a:r>
              <a:rPr lang="en-US" sz="2400" dirty="0"/>
              <a:t>/</a:t>
            </a:r>
            <a:r>
              <a:rPr lang="en-US" sz="2400" dirty="0" err="1"/>
              <a:t>apastyle</a:t>
            </a:r>
            <a:r>
              <a:rPr lang="en-US" sz="2400" dirty="0"/>
              <a:t>/2010/11/how-to-cite-something-you-found-on-a-website-in-apa-style.html?_ga=2.225101402.1781300626.1557329041-500936420.1557329041.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&lt;AVOID&gt;</a:t>
            </a:r>
            <a:endParaRPr lang="en-US" sz="2400" dirty="0">
              <a:solidFill>
                <a:srgbClr val="FF0000"/>
              </a:solidFill>
            </a:endParaRPr>
          </a:p>
          <a:p>
            <a:pPr marL="0" lvl="0" indent="0" algn="ctr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609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4631C-F5EF-4010-72E8-24C3A151D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find </a:t>
            </a:r>
            <a:r>
              <a:rPr lang="en-US" dirty="0" err="1"/>
              <a:t>PsycInfo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6A617-E020-481D-DB88-4E723CB39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121407"/>
            <a:ext cx="11873752" cy="4494545"/>
          </a:xfrm>
          <a:solidFill>
            <a:srgbClr val="8F7BB9"/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Here is a </a:t>
            </a:r>
            <a:r>
              <a:rPr lang="en-US" sz="2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PsychInfo</a:t>
            </a:r>
            <a:r>
              <a:rPr lang="en-US" sz="2800" dirty="0"/>
              <a:t>:</a:t>
            </a:r>
          </a:p>
          <a:p>
            <a:pPr lvl="2"/>
            <a:r>
              <a:rPr lang="en-US" sz="2400" dirty="0">
                <a:solidFill>
                  <a:schemeClr val="bg2">
                    <a:lumMod val="90000"/>
                  </a:schemeClr>
                </a:solidFill>
                <a:hlinkClick r:id="rId2"/>
              </a:rPr>
              <a:t>https://libguides.amherst.edu/az/databases?a=p</a:t>
            </a:r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Or…go to library (</a:t>
            </a:r>
            <a:r>
              <a:rPr lang="en-US" sz="2800" dirty="0" err="1"/>
              <a:t>amherst.edu</a:t>
            </a:r>
            <a:r>
              <a:rPr lang="en-US" sz="2800" dirty="0"/>
              <a:t>/library)</a:t>
            </a:r>
          </a:p>
          <a:p>
            <a:pPr lvl="2"/>
            <a:r>
              <a:rPr lang="en-US" sz="2400" dirty="0"/>
              <a:t>Click ‘</a:t>
            </a:r>
            <a:r>
              <a:rPr lang="en-US" sz="2400" dirty="0">
                <a:solidFill>
                  <a:srgbClr val="FFC000"/>
                </a:solidFill>
              </a:rPr>
              <a:t>Find and Borrow</a:t>
            </a:r>
            <a:r>
              <a:rPr lang="en-US" sz="2400" dirty="0"/>
              <a:t>’</a:t>
            </a:r>
          </a:p>
          <a:p>
            <a:pPr lvl="2"/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2400" dirty="0"/>
              <a:t>Then click ‘</a:t>
            </a:r>
            <a:r>
              <a:rPr lang="en-US" sz="2400" dirty="0">
                <a:solidFill>
                  <a:srgbClr val="FFC000"/>
                </a:solidFill>
              </a:rPr>
              <a:t>A-Z Databases</a:t>
            </a:r>
            <a:r>
              <a:rPr lang="en-US" sz="2400" dirty="0"/>
              <a:t>’</a:t>
            </a:r>
            <a:endParaRPr lang="en-US" sz="2400" dirty="0">
              <a:solidFill>
                <a:srgbClr val="FFC000"/>
              </a:solidFill>
            </a:endParaRPr>
          </a:p>
          <a:p>
            <a:pPr lvl="2"/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/>
              <a:t>Then click on the letter ‘</a:t>
            </a:r>
            <a:r>
              <a:rPr lang="en-US" sz="2400" dirty="0">
                <a:solidFill>
                  <a:srgbClr val="FFC000"/>
                </a:solidFill>
              </a:rPr>
              <a:t>P</a:t>
            </a:r>
            <a:r>
              <a:rPr lang="en-US" sz="2400" dirty="0"/>
              <a:t>’</a:t>
            </a:r>
            <a:endParaRPr lang="en-US" sz="2400" dirty="0">
              <a:solidFill>
                <a:srgbClr val="FFC000"/>
              </a:solidFill>
            </a:endParaRPr>
          </a:p>
          <a:p>
            <a:pPr lvl="2"/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/>
              <a:t>Then scroll down to ‘</a:t>
            </a:r>
            <a:r>
              <a:rPr lang="en-US" sz="2400" dirty="0" err="1">
                <a:solidFill>
                  <a:srgbClr val="FFC000"/>
                </a:solidFill>
              </a:rPr>
              <a:t>PsycInfo</a:t>
            </a:r>
            <a:r>
              <a:rPr lang="en-US" sz="2400" dirty="0"/>
              <a:t>’</a:t>
            </a:r>
            <a:endParaRPr lang="en-US" sz="2400" dirty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Note below is something called ‘</a:t>
            </a:r>
            <a:r>
              <a:rPr lang="en-US" sz="2800" dirty="0" err="1">
                <a:solidFill>
                  <a:srgbClr val="FFC000"/>
                </a:solidFill>
              </a:rPr>
              <a:t>PsycTests</a:t>
            </a:r>
            <a:r>
              <a:rPr lang="en-US" sz="2800" dirty="0"/>
              <a:t>’</a:t>
            </a:r>
            <a:endParaRPr lang="en-US" sz="2800" dirty="0">
              <a:solidFill>
                <a:srgbClr val="FFC000"/>
              </a:solidFill>
            </a:endParaRPr>
          </a:p>
          <a:p>
            <a:pPr lvl="2"/>
            <a:r>
              <a:rPr lang="en-US" sz="2400" dirty="0"/>
              <a:t>Good resource for finding creativity measures</a:t>
            </a:r>
          </a:p>
        </p:txBody>
      </p:sp>
      <p:pic>
        <p:nvPicPr>
          <p:cNvPr id="5" name="Picture 4" descr="A screenshot of a black and purple screen&#10;&#10;AI-generated content may be incorrect.">
            <a:extLst>
              <a:ext uri="{FF2B5EF4-FFF2-40B4-BE49-F238E27FC236}">
                <a16:creationId xmlns:a16="http://schemas.microsoft.com/office/drawing/2014/main" id="{3ED4D26F-299A-B9EA-A12E-7E7762EF5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176" y="0"/>
            <a:ext cx="3854824" cy="20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53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61F6A-F201-AF74-9331-9D1FAE698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C62B11-6172-BD8D-A297-5584E9061BBD}"/>
              </a:ext>
            </a:extLst>
          </p:cNvPr>
          <p:cNvSpPr/>
          <p:nvPr/>
        </p:nvSpPr>
        <p:spPr>
          <a:xfrm>
            <a:off x="685800" y="2093976"/>
            <a:ext cx="10797988" cy="3916859"/>
          </a:xfrm>
          <a:prstGeom prst="rect">
            <a:avLst/>
          </a:prstGeom>
          <a:solidFill>
            <a:srgbClr val="8F7B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F8F0D6-95E4-5F88-BE29-87CFB97F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</a:t>
            </a:r>
            <a:r>
              <a:rPr lang="en-US" dirty="0" err="1"/>
              <a:t>PsycInfo</a:t>
            </a:r>
            <a:r>
              <a:rPr lang="en-US" dirty="0"/>
              <a:t> look like?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AD06883-B07B-9AB6-74C2-3EA1384CB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69" y="2545439"/>
            <a:ext cx="10052050" cy="30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14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B9CAB-04C5-5DFD-7081-11CE6E1DE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761309-BDED-6B85-D74A-0818765AA5A0}"/>
              </a:ext>
            </a:extLst>
          </p:cNvPr>
          <p:cNvSpPr/>
          <p:nvPr/>
        </p:nvSpPr>
        <p:spPr>
          <a:xfrm>
            <a:off x="685800" y="2093976"/>
            <a:ext cx="10797988" cy="3916859"/>
          </a:xfrm>
          <a:prstGeom prst="rect">
            <a:avLst/>
          </a:prstGeom>
          <a:solidFill>
            <a:srgbClr val="8F7B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C19F41C-D2B9-D520-F331-A4557BF35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2586438"/>
            <a:ext cx="10058400" cy="2931934"/>
          </a:xfrm>
          <a:solidFill>
            <a:srgbClr val="8F7BB9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D0911-7374-CC8E-50DD-B73E0CF6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</a:t>
            </a:r>
            <a:r>
              <a:rPr lang="en-US" dirty="0" err="1"/>
              <a:t>PsycInfo</a:t>
            </a:r>
            <a:r>
              <a:rPr lang="en-US" dirty="0"/>
              <a:t> look like?</a:t>
            </a:r>
          </a:p>
        </p:txBody>
      </p:sp>
    </p:spTree>
    <p:extLst>
      <p:ext uri="{BB962C8B-B14F-4D97-AF65-F5344CB8AC3E}">
        <p14:creationId xmlns:p14="http://schemas.microsoft.com/office/powerpoint/2010/main" val="1751831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CA040-3937-98CC-CF0D-7192355D5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79BE0A-8D43-8BAE-E07E-D2F66168B6BB}"/>
              </a:ext>
            </a:extLst>
          </p:cNvPr>
          <p:cNvSpPr/>
          <p:nvPr/>
        </p:nvSpPr>
        <p:spPr>
          <a:xfrm>
            <a:off x="685800" y="2093976"/>
            <a:ext cx="10797988" cy="3916859"/>
          </a:xfrm>
          <a:prstGeom prst="rect">
            <a:avLst/>
          </a:prstGeom>
          <a:solidFill>
            <a:srgbClr val="8F7B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AB07B1-6B45-A16E-1E78-9998ABA1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Usefuil</a:t>
            </a:r>
            <a:r>
              <a:rPr lang="en-US" dirty="0"/>
              <a:t> filters</a:t>
            </a:r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9544EC-6B8B-5C98-39B0-FDED53710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711" y="2196318"/>
            <a:ext cx="5688165" cy="3712175"/>
          </a:xfr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41AA6933-C86A-4B91-54A8-8BD256BD69F0}"/>
              </a:ext>
            </a:extLst>
          </p:cNvPr>
          <p:cNvSpPr/>
          <p:nvPr/>
        </p:nvSpPr>
        <p:spPr>
          <a:xfrm>
            <a:off x="3281082" y="2662518"/>
            <a:ext cx="1452283" cy="336176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1FEBC-5B05-6D89-73C7-746BC4DD1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070A09-6D14-B3A9-DD0E-2802DAA38B4F}"/>
              </a:ext>
            </a:extLst>
          </p:cNvPr>
          <p:cNvSpPr/>
          <p:nvPr/>
        </p:nvSpPr>
        <p:spPr>
          <a:xfrm>
            <a:off x="685800" y="2093976"/>
            <a:ext cx="10797988" cy="3916859"/>
          </a:xfrm>
          <a:prstGeom prst="rect">
            <a:avLst/>
          </a:prstGeom>
          <a:solidFill>
            <a:srgbClr val="8F7B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6EAD50-C34D-4B5C-3B69-19CA3C1B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do a search…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8946187-C3D6-EA7A-8CCB-6E5683C70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588" y="2657094"/>
            <a:ext cx="9792824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6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85CF2-F4B2-FDEA-7483-7CB384720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A4A7CD-AB85-090A-F132-05CD6014E488}"/>
              </a:ext>
            </a:extLst>
          </p:cNvPr>
          <p:cNvSpPr/>
          <p:nvPr/>
        </p:nvSpPr>
        <p:spPr>
          <a:xfrm>
            <a:off x="685800" y="2093976"/>
            <a:ext cx="10797988" cy="3916859"/>
          </a:xfrm>
          <a:prstGeom prst="rect">
            <a:avLst/>
          </a:prstGeom>
          <a:solidFill>
            <a:srgbClr val="8F7B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69528-BB0E-CDDE-9056-F4A7AD3C2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do a search…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B72874-2DBF-C119-9E23-A320A24D6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11" y="2587125"/>
            <a:ext cx="9061578" cy="2870437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7ADA63D1-35FA-350F-91E8-C2ACBC1D529C}"/>
              </a:ext>
            </a:extLst>
          </p:cNvPr>
          <p:cNvSpPr/>
          <p:nvPr/>
        </p:nvSpPr>
        <p:spPr>
          <a:xfrm>
            <a:off x="3281082" y="2764118"/>
            <a:ext cx="2903818" cy="336176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8A7ABF26-C69D-0C74-915D-B596BBB41961}"/>
              </a:ext>
            </a:extLst>
          </p:cNvPr>
          <p:cNvSpPr/>
          <p:nvPr/>
        </p:nvSpPr>
        <p:spPr>
          <a:xfrm>
            <a:off x="3179482" y="4709638"/>
            <a:ext cx="1176618" cy="460756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FC9EEB16-F56E-F362-1DC4-0A6B05115AEE}"/>
              </a:ext>
            </a:extLst>
          </p:cNvPr>
          <p:cNvSpPr/>
          <p:nvPr/>
        </p:nvSpPr>
        <p:spPr>
          <a:xfrm>
            <a:off x="4356100" y="4709638"/>
            <a:ext cx="1176618" cy="460756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A28EA-9EAC-BB20-5FDA-B14098901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5D18A6-29B9-48CF-70C9-9FA31F29C410}"/>
              </a:ext>
            </a:extLst>
          </p:cNvPr>
          <p:cNvSpPr/>
          <p:nvPr/>
        </p:nvSpPr>
        <p:spPr>
          <a:xfrm>
            <a:off x="685800" y="2093976"/>
            <a:ext cx="10797988" cy="3916859"/>
          </a:xfrm>
          <a:prstGeom prst="rect">
            <a:avLst/>
          </a:prstGeom>
          <a:solidFill>
            <a:srgbClr val="8F7B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C75216-9841-E8F0-F354-A5360587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do a search…</a:t>
            </a:r>
          </a:p>
        </p:txBody>
      </p:sp>
      <p:pic>
        <p:nvPicPr>
          <p:cNvPr id="10" name="Picture 9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F1D509D9-8391-AAB7-DBC3-7139F5982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000" y="0"/>
            <a:ext cx="5792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724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227</TotalTime>
  <Words>999</Words>
  <Application>Microsoft Macintosh PowerPoint</Application>
  <PresentationFormat>Widescreen</PresentationFormat>
  <Paragraphs>104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Courier New</vt:lpstr>
      <vt:lpstr>Rockwell</vt:lpstr>
      <vt:lpstr>Rockwell Condensed</vt:lpstr>
      <vt:lpstr>Rockwell Extra Bold</vt:lpstr>
      <vt:lpstr>Wingdings</vt:lpstr>
      <vt:lpstr>Wood Type</vt:lpstr>
      <vt:lpstr>Searching the Literature</vt:lpstr>
      <vt:lpstr>What is PsycInfo?</vt:lpstr>
      <vt:lpstr>How do I find PsycInfo?</vt:lpstr>
      <vt:lpstr>What does PsycInfo look like?</vt:lpstr>
      <vt:lpstr>What does PsycInfo look like?</vt:lpstr>
      <vt:lpstr>Usefuil filters</vt:lpstr>
      <vt:lpstr>Let’s do a search…</vt:lpstr>
      <vt:lpstr>Let’s do a search…</vt:lpstr>
      <vt:lpstr>Let’s do a search…</vt:lpstr>
      <vt:lpstr>Let’s do another search…</vt:lpstr>
      <vt:lpstr>Interlibrary Loan: Dead Useful!</vt:lpstr>
      <vt:lpstr>Lit search: things to avoid</vt:lpstr>
      <vt:lpstr>Lit Search: Hunger Games</vt:lpstr>
      <vt:lpstr>PsycInfo Tutorial</vt:lpstr>
      <vt:lpstr>Citing Authors Works</vt:lpstr>
      <vt:lpstr>Citing Authors Works in the TExt</vt:lpstr>
      <vt:lpstr>Citing Authors Works in the TExt</vt:lpstr>
      <vt:lpstr>Citing Authors Works in the TExt</vt:lpstr>
      <vt:lpstr>Citing Authors Works in the TExt</vt:lpstr>
      <vt:lpstr>References Format: Journal Article</vt:lpstr>
      <vt:lpstr>References Format: Book</vt:lpstr>
      <vt:lpstr>References Format: Book Chapter</vt:lpstr>
      <vt:lpstr>References format: Online Source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Schulkind</dc:creator>
  <cp:lastModifiedBy>Matthew Schulkind</cp:lastModifiedBy>
  <cp:revision>6</cp:revision>
  <dcterms:created xsi:type="dcterms:W3CDTF">2026-02-03T16:07:21Z</dcterms:created>
  <dcterms:modified xsi:type="dcterms:W3CDTF">2026-02-03T20:10:25Z</dcterms:modified>
</cp:coreProperties>
</file>