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notesMasterIdLst>
    <p:notesMasterId r:id="rId24"/>
  </p:notesMasterIdLst>
  <p:sldIdLst>
    <p:sldId id="256" r:id="rId2"/>
    <p:sldId id="273" r:id="rId3"/>
    <p:sldId id="257" r:id="rId4"/>
    <p:sldId id="258" r:id="rId5"/>
    <p:sldId id="266" r:id="rId6"/>
    <p:sldId id="259" r:id="rId7"/>
    <p:sldId id="260" r:id="rId8"/>
    <p:sldId id="261" r:id="rId9"/>
    <p:sldId id="262" r:id="rId10"/>
    <p:sldId id="274" r:id="rId11"/>
    <p:sldId id="263" r:id="rId12"/>
    <p:sldId id="265" r:id="rId13"/>
    <p:sldId id="267" r:id="rId14"/>
    <p:sldId id="268" r:id="rId15"/>
    <p:sldId id="269" r:id="rId16"/>
    <p:sldId id="270" r:id="rId17"/>
    <p:sldId id="271" r:id="rId18"/>
    <p:sldId id="275" r:id="rId19"/>
    <p:sldId id="277" r:id="rId20"/>
    <p:sldId id="278" r:id="rId21"/>
    <p:sldId id="276" r:id="rId22"/>
    <p:sldId id="27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52"/>
    <p:restoredTop sz="94694"/>
  </p:normalViewPr>
  <p:slideViewPr>
    <p:cSldViewPr snapToGrid="0">
      <p:cViewPr varScale="1">
        <p:scale>
          <a:sx n="114" d="100"/>
          <a:sy n="114" d="100"/>
        </p:scale>
        <p:origin x="168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689C8-0BFA-B646-83B1-6A6184A3957B}" type="datetimeFigureOut">
              <a:rPr lang="en-US" smtClean="0"/>
              <a:t>2/8/26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571309-6E1E-3C44-B128-1597F357E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31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646BC7-568D-74D9-2DF5-3DA9AA4E54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965131-D5D5-F580-2B36-27CA86FC14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BF6D82-D05D-7F77-38A5-E322F9866D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Consistent issue last semester;  couldn’t seem to solve it.</a:t>
            </a:r>
          </a:p>
          <a:p>
            <a:r>
              <a:rPr lang="en-US" dirty="0"/>
              <a:t>So, I decided to focus early and offer some practice.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E4F0C2-7F9D-8BCC-C56C-2789008981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571309-6E1E-3C44-B128-1597F357E48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6924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D1D3F9-B40A-77ED-90ED-B4679C5A54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20599D-C88A-7ED0-1F9B-566C76BCB7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CD465F-8540-16E0-7725-0804B91754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450264-41B6-7C35-64E6-D42C76E5AB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571309-6E1E-3C44-B128-1597F357E48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302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C08DA3-F1FF-A82C-0796-908FC2322B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D32570-546D-0347-5E72-1AC25358E0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0C15F4-7733-5DAB-5FDE-7241660DD3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Athletes vs. NARPS.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B96A16-AA66-9201-86B8-4958BEFE22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571309-6E1E-3C44-B128-1597F357E48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3545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2B1689-AF2A-B157-24D6-AF69184895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29CFB3-B2B1-633C-1B30-39E28B0A74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A9DEBC-C025-4CE1-ECD4-E7E676D333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Athletes vs. NARPS.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C230BE-E155-FC8A-F7F8-77418D948A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571309-6E1E-3C44-B128-1597F357E48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982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58EF9D-E83D-7440-6984-1389927542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D0503E-5F1D-A285-0F34-BF47994135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424CA6-0569-C209-3D30-FE3D62631D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Athletes vs. NARPS.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0A246C-FDB6-D50C-D8F3-2D0F159CAC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571309-6E1E-3C44-B128-1597F357E48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212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5E7270-8A3E-C11D-44FA-14EA21606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72F7CD-93C7-E748-5600-00031624FE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7749B7-721B-D3FC-DED7-42F5E0EDB6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Athletes vs. NARPS.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4275DC-F2CE-E293-3492-8B8F6C89D7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571309-6E1E-3C44-B128-1597F357E48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2568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3D9ED9-4DF3-B98C-C195-B6984AD7F1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48F5C2-F83B-801B-ABA6-AB0C9D7330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FD7CD5-8A52-7650-85D5-D90FD046E1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It’s not terrible, but we already know that.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946E65-DF9E-0E3A-F31B-E11DD19486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571309-6E1E-3C44-B128-1597F357E48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7735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187289-92CE-6072-E0D4-3624B05BDF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C18F4B-7B85-39C5-8AED-5F31203A37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07B3B5-D876-3697-BE00-8A4AF57614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recognize that the form of the conclusion is similar for bitter drinks and nature vs. nurture.  But bitter drinks digs a little deeper.  Again, it's both nature and nurture are a platitude.  Which aspects of cognition are tied to nature or nurture. and does that tell us something about the fundamental nature of creativity.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08B9BA-A786-6551-9D45-45E809916A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571309-6E1E-3C44-B128-1597F357E48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3854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are the IVs and DVs in each of these examples?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571309-6E1E-3C44-B128-1597F357E48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01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Replication crisis would be a good example.  And that does not mean fraud.  Fraud in some ways would be preferable </a:t>
            </a:r>
            <a:r>
              <a:rPr lang="en-US" dirty="0" err="1"/>
              <a:t>becaue</a:t>
            </a:r>
            <a:r>
              <a:rPr lang="en-US" dirty="0"/>
              <a:t> we would know that the initial results would be meaningless.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571309-6E1E-3C44-B128-1597F357E48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455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8757EC-1881-6BD8-0384-1BC6FF4793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04C2DE-9998-B4E4-7694-05A549C3CA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F66FAF-25E2-E73B-C05A-417DCEF305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Replication crisis would be a good example.  And that does not mean fraud.  Fraud in some ways would be preferable </a:t>
            </a:r>
            <a:r>
              <a:rPr lang="en-US" dirty="0" err="1"/>
              <a:t>becaue</a:t>
            </a:r>
            <a:r>
              <a:rPr lang="en-US" dirty="0"/>
              <a:t> we would know that the initial results would be meaningless.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39590A-BC3D-8BC3-6F64-F3F35B2730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571309-6E1E-3C44-B128-1597F357E48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074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776131-D95F-C3F3-7112-55322B8931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BB1106-420B-8519-08D4-7E9C7952E7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7F0DD8-0FC4-F4EC-6A86-39B64E5559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Dan Ariely and Francesca Gino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EB885E-38BC-1BA7-7143-FC1FD4176D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571309-6E1E-3C44-B128-1597F357E48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833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8EE525-FAC1-4AB5-5837-2D10B14052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DAA0B0-4110-3E46-4DE6-5024928C79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D034DD-71C8-0E0F-CCC4-6E28D10372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1000s and 1000s of studies on the  Stroop effect.  </a:t>
            </a:r>
          </a:p>
          <a:p>
            <a:r>
              <a:rPr lang="en-US" dirty="0"/>
              <a:t>No consensus on why it occurs.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21335B-3F61-8A09-93F1-C17F999CEC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571309-6E1E-3C44-B128-1597F357E48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00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DA05CC-704E-CD6D-FF28-74BD51073F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38A835-90C6-F181-B3A3-AE7A54DDB2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2529AA-E2EA-BA0F-F1A2-C6A388F2BB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‘Psychology’ way is a little bit of the Fire…Aim…Ready problem that we talked about last week.</a:t>
            </a:r>
          </a:p>
          <a:p>
            <a:r>
              <a:rPr lang="en-US" dirty="0"/>
              <a:t>Astrophysics is actually super easy…if you can handle the math.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61BCC4-27E0-08A1-1148-A1B2DB477D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571309-6E1E-3C44-B128-1597F357E48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827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401D69-B733-7693-770F-FF3C4FE052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91394C-E3A7-332A-0618-2EA9BD907C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A396A9-CFCF-3EFC-7430-D05E5AC93D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22AE49-D89A-17F2-8CFE-DB193D8D2F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571309-6E1E-3C44-B128-1597F357E48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688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8FEB16-AD6A-3227-D3E3-BA89FB6C94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0B602F-D71B-D5E6-EB14-927D8A7130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52CE3D-77C6-8CB4-11FE-1018910F5F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just the people who drank a bitter substances gave harsher judgments of morality.</a:t>
            </a:r>
          </a:p>
          <a:p>
            <a:r>
              <a:rPr lang="en-US" dirty="0"/>
              <a:t>Important point is that it suggests that morality is not a cognitive judgment; it’s more emotional.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67B65E-F76D-53B3-B150-748FCDE00A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571309-6E1E-3C44-B128-1597F357E48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1681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779E8E-0EEC-F352-34ED-2DCAD86DF3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A3912A-CF20-E555-C35B-0157EB79E0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9F66CE-9EA8-CC70-FC06-6ED909CEB9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just the people who drank a bitter substances gave harsher judgments of morality.</a:t>
            </a:r>
          </a:p>
          <a:p>
            <a:r>
              <a:rPr lang="en-US" dirty="0"/>
              <a:t>Important point is that it suggests that morality is not a cognitive judgment; it’s more emotional.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D8C057-52E2-A7C5-1F95-D96015F32E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571309-6E1E-3C44-B128-1597F357E48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21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A67E988-5919-57BB-C7DE-D3EAD38A3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870" y="6209925"/>
            <a:ext cx="11155680" cy="45719"/>
          </a:xfrm>
          <a:custGeom>
            <a:avLst/>
            <a:gdLst>
              <a:gd name="connsiteX0" fmla="*/ 0 w 8715708"/>
              <a:gd name="connsiteY0" fmla="*/ 0 h 45719"/>
              <a:gd name="connsiteX1" fmla="*/ 3694525 w 8715708"/>
              <a:gd name="connsiteY1" fmla="*/ 0 h 45719"/>
              <a:gd name="connsiteX2" fmla="*/ 5021183 w 8715708"/>
              <a:gd name="connsiteY2" fmla="*/ 0 h 45719"/>
              <a:gd name="connsiteX3" fmla="*/ 8715708 w 8715708"/>
              <a:gd name="connsiteY3" fmla="*/ 0 h 45719"/>
              <a:gd name="connsiteX4" fmla="*/ 8715708 w 8715708"/>
              <a:gd name="connsiteY4" fmla="*/ 45719 h 45719"/>
              <a:gd name="connsiteX5" fmla="*/ 5021183 w 8715708"/>
              <a:gd name="connsiteY5" fmla="*/ 45719 h 45719"/>
              <a:gd name="connsiteX6" fmla="*/ 3694525 w 8715708"/>
              <a:gd name="connsiteY6" fmla="*/ 45719 h 45719"/>
              <a:gd name="connsiteX7" fmla="*/ 0 w 8715708"/>
              <a:gd name="connsiteY7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5708" h="45719">
                <a:moveTo>
                  <a:pt x="0" y="0"/>
                </a:moveTo>
                <a:lnTo>
                  <a:pt x="3694525" y="0"/>
                </a:lnTo>
                <a:lnTo>
                  <a:pt x="5021183" y="0"/>
                </a:lnTo>
                <a:lnTo>
                  <a:pt x="8715708" y="0"/>
                </a:lnTo>
                <a:lnTo>
                  <a:pt x="8715708" y="45719"/>
                </a:lnTo>
                <a:lnTo>
                  <a:pt x="5021183" y="45719"/>
                </a:lnTo>
                <a:lnTo>
                  <a:pt x="3694525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2327B2-BA4B-2C04-0751-5CB63D4AA4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978408"/>
            <a:ext cx="11155680" cy="3429000"/>
          </a:xfrm>
        </p:spPr>
        <p:txBody>
          <a:bodyPr anchor="t">
            <a:normAutofit/>
          </a:bodyPr>
          <a:lstStyle>
            <a:lvl1pPr algn="l"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201176-DC7A-4C3D-3D8F-352526DA7B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208" y="4480560"/>
            <a:ext cx="7104888" cy="1399032"/>
          </a:xfrm>
        </p:spPr>
        <p:txBody>
          <a:bodyPr anchor="b">
            <a:normAutofit/>
          </a:bodyPr>
          <a:lstStyle>
            <a:lvl1pPr marL="0" indent="0" algn="l">
              <a:buNone/>
              <a:defRPr sz="22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DC221-9A2E-7459-102F-C3CFB27CC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2/8/26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20671-6F7D-3A03-EEC1-661A87F96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53D3A-E0F9-8386-2A6C-96671FBB1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48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36771-E72D-FAD8-771E-3E196DD2E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5BB827-257D-60D9-792F-E69590042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E5D2E7-C856-F78A-E88C-37547498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2/8/26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AB289-9591-51C9-9E3C-B6F2ACC6A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E037C-790D-7442-8E43-D2740B395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560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635151-A38B-3766-6A32-FF1DF7687D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659368" y="978408"/>
            <a:ext cx="2551176" cy="536752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D132D1-640C-FB9A-AD6F-D845738349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21208" y="978408"/>
            <a:ext cx="8010144" cy="536752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5F80A-4BA7-8ED8-9A62-B92194272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2/8/26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38113-D55A-A1A0-D1FE-53C95860F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19DDB-F89D-4B2D-21A2-82AF1D102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2572D8-D485-1DB1-34B1-C35C61C89940}"/>
              </a:ext>
            </a:extLst>
          </p:cNvPr>
          <p:cNvSpPr/>
          <p:nvPr/>
        </p:nvSpPr>
        <p:spPr>
          <a:xfrm rot="5400000">
            <a:off x="8936623" y="3585018"/>
            <a:ext cx="5325734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189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26D03-149A-DAB3-4B2A-E9B74F2E2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1E73D-41A7-9934-0990-9208B9523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B2A3F-E719-673C-5D56-F663712D0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2/8/26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E594A-52F5-D85E-343C-ADFEE3C72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D5C9C-B2E2-FC26-E459-9E880EF97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156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9D51F-B2D5-2804-4F7C-C99850FBD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4288536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FE5516-03B6-C488-EB4A-68AE681ED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5266944"/>
            <a:ext cx="5020056" cy="1088136"/>
          </a:xfrm>
        </p:spPr>
        <p:txBody>
          <a:bodyPr anchor="b">
            <a:normAutofit/>
          </a:bodyPr>
          <a:lstStyle>
            <a:lvl1pPr marL="0" indent="0">
              <a:buNone/>
              <a:defRPr sz="2200" i="1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CB4D7-49A7-D050-70B9-11A1E2D44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2/8/26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A913F-AD00-C1EE-B01A-8590671C0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FC386-B2AF-6FAD-D053-E22D48CD7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1E1B67-3BFF-F04B-52F4-7E724FB3B24D}"/>
              </a:ext>
            </a:extLst>
          </p:cNvPr>
          <p:cNvSpPr/>
          <p:nvPr/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916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E3B21-CF4D-1B01-0F4E-D32C1B218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39FF2-6858-B514-B695-58442557D0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208" y="2578608"/>
            <a:ext cx="5166360" cy="37673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A30130-974D-B91D-5B93-EC52AABDB5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9672" y="2578608"/>
            <a:ext cx="5166360" cy="37673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5BED99-6FD7-9C6B-1152-A6E42715B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2/8/26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253AAC-5967-2565-A715-82D3505AB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B51313-69FB-E016-3CC1-62CA476ED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73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3DF9D-B849-CE37-97E4-AD37F8806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64824" cy="12161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D4C626-4008-960A-E601-6AA9F4BB8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2340864"/>
            <a:ext cx="5166360" cy="65836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6E8D6C-AC07-ED6B-2EA8-9C40A5AEA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1208" y="3035808"/>
            <a:ext cx="5166360" cy="3310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52617E-C6D9-246B-E7B7-8159DF17C0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19672" y="2340864"/>
            <a:ext cx="5166360" cy="65836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BC2094-7EBC-02C5-5AB5-233E63080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19672" y="3035808"/>
            <a:ext cx="5166360" cy="3310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010BD2-59B4-FD2E-3C5E-C83AE6003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2/8/26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2B35C4-A654-7759-BDA0-94D9D1A21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5F4347-2EC0-CA6E-2637-8048456D7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495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4716D-52F2-C7FB-83B1-2DA1AD375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F4A371-AC27-6A28-32E6-74A28371B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2/8/26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55941A-A24E-885D-E894-0326F4C40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D5E5B4-971F-FF6A-1B07-A5C853705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196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9F431F-E6DC-4137-3092-A30A0A362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2/8/26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AC814B-67B4-C70F-FA51-6205D5E2C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EAA9C9-D895-DD20-1089-EA75EA428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521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50562-884C-9053-70C1-3B72A0B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2459736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8F509-68F0-39D5-1A8B-CE246715A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9672" y="987424"/>
            <a:ext cx="5166360" cy="535838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8E37C-27CE-3A84-FC74-BDCCD8A9A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1208" y="3575304"/>
            <a:ext cx="5020056" cy="2770632"/>
          </a:xfrm>
        </p:spPr>
        <p:txBody>
          <a:bodyPr>
            <a:normAutofit/>
          </a:bodyPr>
          <a:lstStyle>
            <a:lvl1pPr marL="0" indent="0">
              <a:buNone/>
              <a:defRPr sz="22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A95F79-E23E-11D2-40BF-66ED34019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2/8/26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57F7FC-06F3-3D89-5D1A-4EC4B1D73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4ACD5-6E0B-5713-DC9A-41E9D62AB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373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B2D45-7CDB-D38C-2AAE-273F79767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2459736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BF0855-1744-56E4-B115-3A3C5EA783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19672" y="987424"/>
            <a:ext cx="5166360" cy="5358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5E8A1D-28AE-4A19-BD96-401D4822A5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1208" y="3575304"/>
            <a:ext cx="5020056" cy="2770632"/>
          </a:xfrm>
        </p:spPr>
        <p:txBody>
          <a:bodyPr>
            <a:normAutofit/>
          </a:bodyPr>
          <a:lstStyle>
            <a:lvl1pPr marL="0" indent="0">
              <a:buNone/>
              <a:defRPr sz="22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327DDB-CE95-4C89-DFC5-7DDBFC24E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2/8/26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22C835-F3B5-943C-FFC4-D5BA9666A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709891-6E3C-ADED-01DD-15FCED37A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754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4837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1A28D7-6581-4956-AAE3-9104804DF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55680" cy="14630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CFCCA4-57A4-08A1-FC45-D2BBA66FA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2578608"/>
            <a:ext cx="11155680" cy="3767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AA0F4-2442-8D45-3C3D-1B8F55C868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1208" y="64190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E80C50CD-E178-4744-9B35-B2F624D6C5E9}" type="datetimeFigureOut">
              <a:rPr lang="en-US" smtClean="0"/>
              <a:pPr/>
              <a:t>2/8/26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3785E-FB42-1D54-92AC-D0A61A8FA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1208" y="1005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9CF34-1274-DB45-4809-90E5D244A9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432" y="6419088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48CC95F-0247-41B6-91CF-DC97C76A70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467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5" r:id="rId6"/>
    <p:sldLayoutId id="2147483680" r:id="rId7"/>
    <p:sldLayoutId id="2147483681" r:id="rId8"/>
    <p:sldLayoutId id="2147483682" r:id="rId9"/>
    <p:sldLayoutId id="2147483684" r:id="rId10"/>
    <p:sldLayoutId id="214748368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be.com/shorts/ZP_xT0qXGdM?si=INY1xgc-J-pcQ5f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E20BB609-EF92-42DB-836C-0699A590B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Colorful liquid art">
            <a:extLst>
              <a:ext uri="{FF2B5EF4-FFF2-40B4-BE49-F238E27FC236}">
                <a16:creationId xmlns:a16="http://schemas.microsoft.com/office/drawing/2014/main" id="{96383FD3-CF50-9061-7013-AA996DF2D2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223" r="-1" b="11399"/>
          <a:stretch>
            <a:fillRect/>
          </a:stretch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7508F7DC-CA28-4ACE-AF79-D7E98ED1B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89239" y="-389238"/>
            <a:ext cx="6858000" cy="7636476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AB20218-A500-457C-B65C-F3D198B1F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1524" y="0"/>
            <a:ext cx="12188952" cy="3652125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0CF8EC-FC75-5044-EC03-2877FE1AEC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978408"/>
            <a:ext cx="8686796" cy="2334247"/>
          </a:xfrm>
        </p:spPr>
        <p:txBody>
          <a:bodyPr anchor="t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What does this tell us about creativity?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444820-8E37-BEDF-12D8-334B2C3459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0" y="3552826"/>
            <a:ext cx="8720710" cy="2653653"/>
          </a:xfrm>
        </p:spPr>
        <p:txBody>
          <a:bodyPr anchor="t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Very, very important!!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2C335F7-F61C-4EB4-80F2-4B1438FE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8686800" cy="1492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4317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EBDF45-2095-847D-2AB8-ACFA6C082C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10A55-AE3C-679F-F135-1845E7422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are going to be Psychologists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F6B241-00F9-2985-7652-4651222722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8027" y="2441448"/>
            <a:ext cx="7061224" cy="2461886"/>
          </a:xfrm>
          <a:prstGeom prst="rect">
            <a:avLst/>
          </a:prstGeom>
        </p:spPr>
      </p:pic>
      <p:pic>
        <p:nvPicPr>
          <p:cNvPr id="3" name="Picture 4" descr="I Am Proud Of Me Sticker – Have a Nice Day">
            <a:extLst>
              <a:ext uri="{FF2B5EF4-FFF2-40B4-BE49-F238E27FC236}">
                <a16:creationId xmlns:a16="http://schemas.microsoft.com/office/drawing/2014/main" id="{00918CB6-455E-39C8-4DCC-C528D0E86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4362" y="0"/>
            <a:ext cx="2537637" cy="253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3237D1-7781-9D3E-3D76-03AD3D87E6BA}"/>
              </a:ext>
            </a:extLst>
          </p:cNvPr>
          <p:cNvSpPr txBox="1"/>
          <p:nvPr/>
        </p:nvSpPr>
        <p:spPr>
          <a:xfrm>
            <a:off x="521208" y="5336498"/>
            <a:ext cx="4785310" cy="18158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3"/>
                </a:solidFill>
              </a:rPr>
              <a:t>People who drank a bitter substance gave harsher morality ratings.  </a:t>
            </a:r>
          </a:p>
          <a:p>
            <a:endParaRPr lang="en-US" sz="2800" dirty="0">
              <a:solidFill>
                <a:schemeClr val="accent3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2B129B-16C9-3E83-9869-4E55AA7CCE4A}"/>
              </a:ext>
            </a:extLst>
          </p:cNvPr>
          <p:cNvSpPr txBox="1"/>
          <p:nvPr/>
        </p:nvSpPr>
        <p:spPr>
          <a:xfrm>
            <a:off x="6504781" y="5336498"/>
            <a:ext cx="4785310" cy="13849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4"/>
                </a:solidFill>
              </a:rPr>
              <a:t>Morality judgments are not logical/cognitive.  They are emotional</a:t>
            </a:r>
          </a:p>
        </p:txBody>
      </p:sp>
      <p:sp>
        <p:nvSpPr>
          <p:cNvPr id="7" name="&quot;No&quot; Symbol 6">
            <a:extLst>
              <a:ext uri="{FF2B5EF4-FFF2-40B4-BE49-F238E27FC236}">
                <a16:creationId xmlns:a16="http://schemas.microsoft.com/office/drawing/2014/main" id="{1508DB88-5FFA-5EA3-8530-AB1BE6350D99}"/>
              </a:ext>
            </a:extLst>
          </p:cNvPr>
          <p:cNvSpPr/>
          <p:nvPr/>
        </p:nvSpPr>
        <p:spPr>
          <a:xfrm>
            <a:off x="1381488" y="5029487"/>
            <a:ext cx="2239736" cy="1828513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283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6A2E00-4524-D1C4-B750-655966DBB4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0E492-ACB3-78D3-93F3-6432FA2F0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are going to be Psychologists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289BC-4228-BFA8-13C9-44D938EBA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2532889"/>
            <a:ext cx="8639692" cy="223983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600" dirty="0"/>
              <a:t>Job 1: Choose one of the articles that we read thus far and try to figure out what it tells us about Creativity.</a:t>
            </a:r>
          </a:p>
          <a:p>
            <a:pPr lvl="1"/>
            <a:r>
              <a:rPr lang="en-US" sz="2400" dirty="0"/>
              <a:t>That does not mean report back on the difference between the experimental groups</a:t>
            </a:r>
          </a:p>
          <a:p>
            <a:pPr lvl="1"/>
            <a:r>
              <a:rPr lang="en-US" sz="2400" dirty="0"/>
              <a:t>Rather, report back what those differences mean!</a:t>
            </a:r>
          </a:p>
        </p:txBody>
      </p:sp>
      <p:pic>
        <p:nvPicPr>
          <p:cNvPr id="4" name="Picture 4" descr="I Am Proud Of Me Sticker – Have a Nice Day">
            <a:extLst>
              <a:ext uri="{FF2B5EF4-FFF2-40B4-BE49-F238E27FC236}">
                <a16:creationId xmlns:a16="http://schemas.microsoft.com/office/drawing/2014/main" id="{2FDF8822-B0A2-3F6D-83E2-3722D4D73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4362" y="0"/>
            <a:ext cx="2537637" cy="253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DBF8CA-4829-C832-5223-92DB49AA4017}"/>
              </a:ext>
            </a:extLst>
          </p:cNvPr>
          <p:cNvSpPr txBox="1"/>
          <p:nvPr/>
        </p:nvSpPr>
        <p:spPr>
          <a:xfrm>
            <a:off x="521208" y="5187094"/>
            <a:ext cx="4785310" cy="18158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3"/>
                </a:solidFill>
              </a:rPr>
              <a:t>Conscious thought yielded less creative responses than unconscious thought </a:t>
            </a:r>
          </a:p>
          <a:p>
            <a:r>
              <a:rPr lang="en-US" sz="2800" dirty="0">
                <a:solidFill>
                  <a:schemeClr val="accent3"/>
                </a:solidFill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9D14F3-AC15-3FA9-C5F7-1B8C3D93ABAB}"/>
              </a:ext>
            </a:extLst>
          </p:cNvPr>
          <p:cNvSpPr txBox="1"/>
          <p:nvPr/>
        </p:nvSpPr>
        <p:spPr>
          <a:xfrm>
            <a:off x="6489790" y="5121054"/>
            <a:ext cx="4785310" cy="18158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4"/>
                </a:solidFill>
              </a:rPr>
              <a:t>What can we conclude from the difference between conscious and unconscious thought?</a:t>
            </a:r>
          </a:p>
        </p:txBody>
      </p:sp>
      <p:sp>
        <p:nvSpPr>
          <p:cNvPr id="7" name="&quot;No&quot; Symbol 6">
            <a:extLst>
              <a:ext uri="{FF2B5EF4-FFF2-40B4-BE49-F238E27FC236}">
                <a16:creationId xmlns:a16="http://schemas.microsoft.com/office/drawing/2014/main" id="{7FE9A574-7FC9-9737-2B5E-575D28313B21}"/>
              </a:ext>
            </a:extLst>
          </p:cNvPr>
          <p:cNvSpPr/>
          <p:nvPr/>
        </p:nvSpPr>
        <p:spPr>
          <a:xfrm>
            <a:off x="1351507" y="4880083"/>
            <a:ext cx="2239736" cy="1828513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 descr="A close up of a text&#10;&#10;AI-generated content may be incorrect.">
            <a:extLst>
              <a:ext uri="{FF2B5EF4-FFF2-40B4-BE49-F238E27FC236}">
                <a16:creationId xmlns:a16="http://schemas.microsoft.com/office/drawing/2014/main" id="{D748ED16-425A-14C2-BA8A-3F24A61032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962" y="1578467"/>
            <a:ext cx="7772400" cy="17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61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811F11-F8B3-4774-87BF-3FD706BC55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D02DD05-F1D4-688F-4174-39AAE1DE4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7095744" cy="1463040"/>
          </a:xfrm>
        </p:spPr>
        <p:txBody>
          <a:bodyPr>
            <a:normAutofit/>
          </a:bodyPr>
          <a:lstStyle/>
          <a:p>
            <a:r>
              <a:rPr lang="en-US" dirty="0"/>
              <a:t>We are going to be Psychologists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DA8FD6D-0A93-0CF7-BDCD-D6B554DD2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2578608"/>
            <a:ext cx="7095744" cy="2807431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Job 2: Sketch out an experiment that you think will build upon the results of the paper you chose.</a:t>
            </a:r>
          </a:p>
          <a:p>
            <a:pPr lvl="1"/>
            <a:r>
              <a:rPr lang="en-US" sz="2000" dirty="0"/>
              <a:t>Again…it’s not about the groups in the experiment.  It’s not about the methodology; that is secondary.</a:t>
            </a:r>
          </a:p>
          <a:p>
            <a:pPr lvl="1"/>
            <a:r>
              <a:rPr lang="en-US" sz="2000" dirty="0"/>
              <a:t>What was the conclusion the authors drew and how can you design an experiment that would support or refute that interpretation.</a:t>
            </a:r>
          </a:p>
        </p:txBody>
      </p:sp>
      <p:pic>
        <p:nvPicPr>
          <p:cNvPr id="11" name="Picture 4" descr="American Athletes to Watch in the Rio ...">
            <a:hlinkClick r:id="rId3"/>
            <a:extLst>
              <a:ext uri="{FF2B5EF4-FFF2-40B4-BE49-F238E27FC236}">
                <a16:creationId xmlns:a16="http://schemas.microsoft.com/office/drawing/2014/main" id="{98DFD97B-E360-BDA8-0B30-D0A96E45B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18738" y="2765664"/>
            <a:ext cx="3059472" cy="171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NARP: Amtrak long-distance trains boost ...">
            <a:extLst>
              <a:ext uri="{FF2B5EF4-FFF2-40B4-BE49-F238E27FC236}">
                <a16:creationId xmlns:a16="http://schemas.microsoft.com/office/drawing/2014/main" id="{38DC970E-F4B6-9844-8D06-D15B1A5DF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18738" y="4908528"/>
            <a:ext cx="3059472" cy="169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I Am Proud Of Me Sticker – Have a Nice Day">
            <a:extLst>
              <a:ext uri="{FF2B5EF4-FFF2-40B4-BE49-F238E27FC236}">
                <a16:creationId xmlns:a16="http://schemas.microsoft.com/office/drawing/2014/main" id="{30AC0B9D-9C61-3AD8-7BFB-F78FCB9F6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4362" y="0"/>
            <a:ext cx="2537637" cy="253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86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097200-360F-327D-95CA-F57FE1DD0C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3D2ECA3-13B8-B720-AC0A-2383070BF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7095744" cy="1463040"/>
          </a:xfrm>
        </p:spPr>
        <p:txBody>
          <a:bodyPr>
            <a:normAutofit/>
          </a:bodyPr>
          <a:lstStyle/>
          <a:p>
            <a:r>
              <a:rPr lang="en-US" dirty="0"/>
              <a:t>Y’ALL are going to be Psychologists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EB67ED1-C2F5-5784-38DB-5BC67CD67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2578608"/>
            <a:ext cx="7095744" cy="376732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Job 3: Sketch out a preliminary research hypothesis.</a:t>
            </a:r>
          </a:p>
          <a:p>
            <a:pPr lvl="1"/>
            <a:r>
              <a:rPr lang="en-US" sz="2000" dirty="0"/>
              <a:t>Use your annotated bibliography as a starting point.</a:t>
            </a:r>
          </a:p>
          <a:p>
            <a:pPr lvl="1"/>
            <a:r>
              <a:rPr lang="en-US" sz="2000" dirty="0"/>
              <a:t>What is an unanswered question / mystery that your review of the literature suggests.</a:t>
            </a:r>
          </a:p>
          <a:p>
            <a:pPr lvl="1"/>
            <a:r>
              <a:rPr lang="en-US" sz="2000" dirty="0"/>
              <a:t>Your research hypothesis should include:</a:t>
            </a:r>
          </a:p>
          <a:p>
            <a:pPr lvl="2"/>
            <a:r>
              <a:rPr lang="en-US" sz="1800" dirty="0"/>
              <a:t>The hypothesis, itself.</a:t>
            </a:r>
          </a:p>
          <a:p>
            <a:pPr lvl="2"/>
            <a:r>
              <a:rPr lang="en-US" sz="1800" dirty="0"/>
              <a:t>The rationale for your hypothesis.</a:t>
            </a:r>
          </a:p>
          <a:p>
            <a:pPr lvl="2"/>
            <a:r>
              <a:rPr lang="en-US" sz="1800" dirty="0"/>
              <a:t>An explanation of what examining your hypothesis will tell us about creativity.</a:t>
            </a:r>
          </a:p>
        </p:txBody>
      </p:sp>
      <p:pic>
        <p:nvPicPr>
          <p:cNvPr id="11" name="Picture 4" descr="American Athletes to Watch in the Rio ...">
            <a:extLst>
              <a:ext uri="{FF2B5EF4-FFF2-40B4-BE49-F238E27FC236}">
                <a16:creationId xmlns:a16="http://schemas.microsoft.com/office/drawing/2014/main" id="{D864BA13-D169-BA78-18DD-3E697B99B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18738" y="2765664"/>
            <a:ext cx="3059472" cy="171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NARP: Amtrak long-distance trains boost ...">
            <a:extLst>
              <a:ext uri="{FF2B5EF4-FFF2-40B4-BE49-F238E27FC236}">
                <a16:creationId xmlns:a16="http://schemas.microsoft.com/office/drawing/2014/main" id="{EFAE5F50-8B00-0BE2-D962-C9BAF2294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18738" y="4908528"/>
            <a:ext cx="3059472" cy="169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I Am Proud Of Me Sticker – Have a Nice Day">
            <a:extLst>
              <a:ext uri="{FF2B5EF4-FFF2-40B4-BE49-F238E27FC236}">
                <a16:creationId xmlns:a16="http://schemas.microsoft.com/office/drawing/2014/main" id="{1B835752-2FC0-0090-FDC6-FB7DEF574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4362" y="0"/>
            <a:ext cx="2537637" cy="253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40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0CA78E-1ED2-B79B-EB07-AD9D3248C2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581A3F9-24BF-997F-98E6-E20AC3D02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7095744" cy="1463040"/>
          </a:xfrm>
        </p:spPr>
        <p:txBody>
          <a:bodyPr>
            <a:normAutofit/>
          </a:bodyPr>
          <a:lstStyle/>
          <a:p>
            <a:r>
              <a:rPr lang="en-US" dirty="0"/>
              <a:t>Y’ALL are going to be Psychologists</a:t>
            </a:r>
          </a:p>
        </p:txBody>
      </p:sp>
      <p:pic>
        <p:nvPicPr>
          <p:cNvPr id="11" name="Picture 4" descr="American Athletes to Watch in the Rio ...">
            <a:extLst>
              <a:ext uri="{FF2B5EF4-FFF2-40B4-BE49-F238E27FC236}">
                <a16:creationId xmlns:a16="http://schemas.microsoft.com/office/drawing/2014/main" id="{3CB1C51D-B6E8-2BAA-BE7A-99FAE740F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7145" y="2733181"/>
            <a:ext cx="3342889" cy="187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NARP: Amtrak long-distance trains boost ...">
            <a:extLst>
              <a:ext uri="{FF2B5EF4-FFF2-40B4-BE49-F238E27FC236}">
                <a16:creationId xmlns:a16="http://schemas.microsoft.com/office/drawing/2014/main" id="{70F9B9DF-FEA2-FF2F-D1CC-AE11537F2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7145" y="4887196"/>
            <a:ext cx="3342889" cy="185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&quot;No&quot; Symbol 3">
            <a:extLst>
              <a:ext uri="{FF2B5EF4-FFF2-40B4-BE49-F238E27FC236}">
                <a16:creationId xmlns:a16="http://schemas.microsoft.com/office/drawing/2014/main" id="{125E112D-8374-64D7-64EC-2FE987BD6EE6}"/>
              </a:ext>
            </a:extLst>
          </p:cNvPr>
          <p:cNvSpPr/>
          <p:nvPr/>
        </p:nvSpPr>
        <p:spPr>
          <a:xfrm>
            <a:off x="3751943" y="2790334"/>
            <a:ext cx="4688114" cy="3683037"/>
          </a:xfrm>
          <a:prstGeom prst="noSmoking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 descr="I Am Proud Of Me Sticker – Have a Nice Day">
            <a:extLst>
              <a:ext uri="{FF2B5EF4-FFF2-40B4-BE49-F238E27FC236}">
                <a16:creationId xmlns:a16="http://schemas.microsoft.com/office/drawing/2014/main" id="{10206AAD-BC53-A4BD-248C-4804A3D8D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4362" y="0"/>
            <a:ext cx="2537637" cy="253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50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420C26-9A5C-D040-A1AE-BB5FC9E9E0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A17F64F-FF7A-21A2-0BC7-E49977BB3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7095744" cy="1463040"/>
          </a:xfrm>
        </p:spPr>
        <p:txBody>
          <a:bodyPr>
            <a:normAutofit/>
          </a:bodyPr>
          <a:lstStyle/>
          <a:p>
            <a:r>
              <a:rPr lang="en-US" dirty="0"/>
              <a:t>Y’ALL are going to be Psychologists</a:t>
            </a:r>
          </a:p>
        </p:txBody>
      </p:sp>
      <p:pic>
        <p:nvPicPr>
          <p:cNvPr id="1026" name="Picture 2" descr="Solving Climate Change with Nature ...">
            <a:extLst>
              <a:ext uri="{FF2B5EF4-FFF2-40B4-BE49-F238E27FC236}">
                <a16:creationId xmlns:a16="http://schemas.microsoft.com/office/drawing/2014/main" id="{0523C668-50B8-F06A-42BD-C7ACC3F13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555" y="2658841"/>
            <a:ext cx="3342889" cy="175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urture Your Relationships | Taking ...">
            <a:extLst>
              <a:ext uri="{FF2B5EF4-FFF2-40B4-BE49-F238E27FC236}">
                <a16:creationId xmlns:a16="http://schemas.microsoft.com/office/drawing/2014/main" id="{E1CEAD7E-A826-9C42-E807-BD4692687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644" y="4820072"/>
            <a:ext cx="3382695" cy="1828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&quot;No&quot; Symbol 3">
            <a:extLst>
              <a:ext uri="{FF2B5EF4-FFF2-40B4-BE49-F238E27FC236}">
                <a16:creationId xmlns:a16="http://schemas.microsoft.com/office/drawing/2014/main" id="{05686C8F-D22F-50CE-7BC5-1E0E27600CDA}"/>
              </a:ext>
            </a:extLst>
          </p:cNvPr>
          <p:cNvSpPr/>
          <p:nvPr/>
        </p:nvSpPr>
        <p:spPr>
          <a:xfrm>
            <a:off x="3749934" y="2792427"/>
            <a:ext cx="4688114" cy="3683037"/>
          </a:xfrm>
          <a:prstGeom prst="noSmoking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4" descr="I Am Proud Of Me Sticker – Have a Nice Day">
            <a:extLst>
              <a:ext uri="{FF2B5EF4-FFF2-40B4-BE49-F238E27FC236}">
                <a16:creationId xmlns:a16="http://schemas.microsoft.com/office/drawing/2014/main" id="{5A9BE196-B3A8-1115-538C-CF9C034EA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4362" y="0"/>
            <a:ext cx="2537637" cy="253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03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BEA15D-8BC3-42E4-71DB-AF60AF76A4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F19D973-3006-4C99-C9F6-830E939A6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7095744" cy="1463040"/>
          </a:xfrm>
        </p:spPr>
        <p:txBody>
          <a:bodyPr>
            <a:normAutofit/>
          </a:bodyPr>
          <a:lstStyle/>
          <a:p>
            <a:r>
              <a:rPr lang="en-US" dirty="0"/>
              <a:t>Y’ALL are going to be Psychologists</a:t>
            </a:r>
          </a:p>
        </p:txBody>
      </p:sp>
      <p:pic>
        <p:nvPicPr>
          <p:cNvPr id="1026" name="Picture 2" descr="Solving Climate Change with Nature ...">
            <a:extLst>
              <a:ext uri="{FF2B5EF4-FFF2-40B4-BE49-F238E27FC236}">
                <a16:creationId xmlns:a16="http://schemas.microsoft.com/office/drawing/2014/main" id="{5AEAFEA2-20CA-26DB-5371-77774DC59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7294" y="978408"/>
            <a:ext cx="2283498" cy="1200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urture Your Relationships | Taking ...">
            <a:extLst>
              <a:ext uri="{FF2B5EF4-FFF2-40B4-BE49-F238E27FC236}">
                <a16:creationId xmlns:a16="http://schemas.microsoft.com/office/drawing/2014/main" id="{B7B20B52-46CF-DE24-DF39-FC8EF550E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7294" y="2350306"/>
            <a:ext cx="2310689" cy="124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&quot;No&quot; Symbol 3">
            <a:extLst>
              <a:ext uri="{FF2B5EF4-FFF2-40B4-BE49-F238E27FC236}">
                <a16:creationId xmlns:a16="http://schemas.microsoft.com/office/drawing/2014/main" id="{C69150ED-4E79-E54F-E6CD-89288322A2F5}"/>
              </a:ext>
            </a:extLst>
          </p:cNvPr>
          <p:cNvSpPr/>
          <p:nvPr/>
        </p:nvSpPr>
        <p:spPr>
          <a:xfrm>
            <a:off x="8927838" y="1149629"/>
            <a:ext cx="3202409" cy="2058911"/>
          </a:xfrm>
          <a:prstGeom prst="noSmoking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4CFB16-A0DA-4BD6-7921-11CFD58AA626}"/>
              </a:ext>
            </a:extLst>
          </p:cNvPr>
          <p:cNvSpPr txBox="1"/>
          <p:nvPr/>
        </p:nvSpPr>
        <p:spPr>
          <a:xfrm>
            <a:off x="769257" y="2931886"/>
            <a:ext cx="8158581" cy="20621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Not enough to say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Nature matters…..or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Nurture matters…..or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It’s a little of both.</a:t>
            </a:r>
          </a:p>
        </p:txBody>
      </p:sp>
    </p:spTree>
    <p:extLst>
      <p:ext uri="{BB962C8B-B14F-4D97-AF65-F5344CB8AC3E}">
        <p14:creationId xmlns:p14="http://schemas.microsoft.com/office/powerpoint/2010/main" val="2312854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3D7ACE-4BA0-8A43-9C90-D0721276F3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051A235-093A-3DED-6A30-7556E6871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7095744" cy="1463040"/>
          </a:xfrm>
        </p:spPr>
        <p:txBody>
          <a:bodyPr>
            <a:normAutofit/>
          </a:bodyPr>
          <a:lstStyle/>
          <a:p>
            <a:r>
              <a:rPr lang="en-US" dirty="0"/>
              <a:t>Y’ALL are going to be Psychologists</a:t>
            </a:r>
          </a:p>
        </p:txBody>
      </p:sp>
      <p:pic>
        <p:nvPicPr>
          <p:cNvPr id="1026" name="Picture 2" descr="Solving Climate Change with Nature ...">
            <a:extLst>
              <a:ext uri="{FF2B5EF4-FFF2-40B4-BE49-F238E27FC236}">
                <a16:creationId xmlns:a16="http://schemas.microsoft.com/office/drawing/2014/main" id="{40ABD808-EF77-B616-EB60-5BCFDDF80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7294" y="978408"/>
            <a:ext cx="2283498" cy="1200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urture Your Relationships | Taking ...">
            <a:extLst>
              <a:ext uri="{FF2B5EF4-FFF2-40B4-BE49-F238E27FC236}">
                <a16:creationId xmlns:a16="http://schemas.microsoft.com/office/drawing/2014/main" id="{6D25F733-1B3D-44D0-A5B1-B3E8A701F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7294" y="2350306"/>
            <a:ext cx="2310689" cy="124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&quot;No&quot; Symbol 3">
            <a:extLst>
              <a:ext uri="{FF2B5EF4-FFF2-40B4-BE49-F238E27FC236}">
                <a16:creationId xmlns:a16="http://schemas.microsoft.com/office/drawing/2014/main" id="{AB41308E-ED8C-3881-9CC4-2D733C63C426}"/>
              </a:ext>
            </a:extLst>
          </p:cNvPr>
          <p:cNvSpPr/>
          <p:nvPr/>
        </p:nvSpPr>
        <p:spPr>
          <a:xfrm>
            <a:off x="8927838" y="1149629"/>
            <a:ext cx="3202409" cy="2058911"/>
          </a:xfrm>
          <a:prstGeom prst="noSmoking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2BD0C5-1AAE-422A-F3EB-62300FAB7F6D}"/>
              </a:ext>
            </a:extLst>
          </p:cNvPr>
          <p:cNvSpPr txBox="1"/>
          <p:nvPr/>
        </p:nvSpPr>
        <p:spPr>
          <a:xfrm>
            <a:off x="769257" y="2612669"/>
            <a:ext cx="8158581" cy="40318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Instead: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Because the data are consistent with nurture, then X must be true about creativity.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Because bitter drinks increased the harshness of morality judgments, morality judgments are more about emotion than cognition.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C865F9-6283-D763-21BE-5F4F95929A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2294" y="4797640"/>
            <a:ext cx="3939706" cy="137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2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24E25-60E3-7F0C-B82F-755D53178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Hypothesis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EED12-0E47-B20B-1F40-F1BB8F167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112" y="2112263"/>
            <a:ext cx="11155680" cy="4398705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In general, a research hypothesis can be thought of as a statement about the (expected) relationship between two variables: an independent or predictor variable and a dependent variable.  </a:t>
            </a:r>
          </a:p>
          <a:p>
            <a:r>
              <a:rPr lang="en-US" sz="2800" dirty="0"/>
              <a:t>Will relevant domain knowledge increase or decrease creativity?</a:t>
            </a:r>
          </a:p>
          <a:p>
            <a:r>
              <a:rPr lang="en-US" sz="2800" dirty="0"/>
              <a:t>Will getting baked increase creativity via increased mood or will it only affect perceptions of creativity?</a:t>
            </a:r>
          </a:p>
          <a:p>
            <a:r>
              <a:rPr lang="en-US" sz="2800" dirty="0"/>
              <a:t>Will focused or diffuse attention influence creativity?</a:t>
            </a: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87E9FB96-10A6-B048-D0EC-E45C20B30C26}"/>
              </a:ext>
            </a:extLst>
          </p:cNvPr>
          <p:cNvSpPr/>
          <p:nvPr/>
        </p:nvSpPr>
        <p:spPr>
          <a:xfrm>
            <a:off x="6411951" y="4307377"/>
            <a:ext cx="3189249" cy="445854"/>
          </a:xfrm>
          <a:prstGeom prst="fra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8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69F79-7EB6-D897-86BF-35989AC55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Hypothesis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A30BB-9294-DE79-0CE3-BB66002E5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4686" y="2523523"/>
            <a:ext cx="7862628" cy="297389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For this assignment, I am going to ask you to create a research hypothesis that you think has the potential to form the basis for the experimental project that you conduct across the semester.</a:t>
            </a:r>
          </a:p>
        </p:txBody>
      </p:sp>
    </p:spTree>
    <p:extLst>
      <p:ext uri="{BB962C8B-B14F-4D97-AF65-F5344CB8AC3E}">
        <p14:creationId xmlns:p14="http://schemas.microsoft.com/office/powerpoint/2010/main" val="993542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8F0EDC-8882-D9EA-8DB7-634C87431F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63907-2F0D-AD9F-CC89-D4FE70AE3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we tackling this question now?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C9CFFA-BD92-EAED-1829-10A935BAE841}"/>
              </a:ext>
            </a:extLst>
          </p:cNvPr>
          <p:cNvSpPr txBox="1"/>
          <p:nvPr/>
        </p:nvSpPr>
        <p:spPr>
          <a:xfrm>
            <a:off x="283029" y="-14260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 descr="Effect Employee Feedback ...">
            <a:extLst>
              <a:ext uri="{FF2B5EF4-FFF2-40B4-BE49-F238E27FC236}">
                <a16:creationId xmlns:a16="http://schemas.microsoft.com/office/drawing/2014/main" id="{0B6AA139-6558-5688-EBA1-EDB6C8130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880549"/>
            <a:ext cx="5207002" cy="2630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aser-Focus Increases Your Odds Of Success">
            <a:extLst>
              <a:ext uri="{FF2B5EF4-FFF2-40B4-BE49-F238E27FC236}">
                <a16:creationId xmlns:a16="http://schemas.microsoft.com/office/drawing/2014/main" id="{D0577BBC-3969-9264-A4BE-694F13A74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33900"/>
            <a:ext cx="34925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he Thinker | History, Description ...">
            <a:extLst>
              <a:ext uri="{FF2B5EF4-FFF2-40B4-BE49-F238E27FC236}">
                <a16:creationId xmlns:a16="http://schemas.microsoft.com/office/drawing/2014/main" id="{B1D1A060-920C-5A1C-0083-CA3B5D297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1" y="4511547"/>
            <a:ext cx="3492499" cy="234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91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58AA9D-AA9E-69A5-673A-1F7B12DC5E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D9628-58E5-A9EA-BCA3-A678DA32B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Hypothesis: From whence?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DEFE3-FC66-E894-1601-8BF3E9E96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2578607"/>
            <a:ext cx="11155680" cy="3051011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Two sources:</a:t>
            </a:r>
          </a:p>
          <a:p>
            <a:pPr lvl="1"/>
            <a:r>
              <a:rPr lang="en-US" sz="2800" dirty="0"/>
              <a:t>Experience of the world </a:t>
            </a:r>
          </a:p>
          <a:p>
            <a:pPr marL="457200" lvl="1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102172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9A3CB7-AA85-C8D9-3F9B-55AB4E11D2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60DDC-3D93-063A-33C2-C45C14618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Hypothesis: From whence?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8F90B-CE66-50F4-F59C-716EC0D37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112" y="2033016"/>
            <a:ext cx="11155680" cy="427939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Two sources:</a:t>
            </a:r>
          </a:p>
          <a:p>
            <a:pPr lvl="1"/>
            <a:r>
              <a:rPr lang="en-US" sz="2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Experience of the world</a:t>
            </a:r>
            <a:r>
              <a:rPr lang="en-US" sz="2800" dirty="0"/>
              <a:t> </a:t>
            </a:r>
          </a:p>
          <a:p>
            <a:pPr lvl="1"/>
            <a:r>
              <a:rPr lang="en-US" sz="2800" dirty="0"/>
              <a:t>Careful read of the Literature</a:t>
            </a:r>
          </a:p>
          <a:p>
            <a:pPr lvl="2"/>
            <a:r>
              <a:rPr lang="en-US" sz="2800" dirty="0"/>
              <a:t>Draw on your annotated bibliography</a:t>
            </a:r>
          </a:p>
          <a:p>
            <a:pPr lvl="2"/>
            <a:r>
              <a:rPr lang="en-US" sz="2800" dirty="0"/>
              <a:t>What were the hypotheses of the papers you read?</a:t>
            </a:r>
          </a:p>
          <a:p>
            <a:pPr lvl="2"/>
            <a:r>
              <a:rPr lang="en-US" sz="2800" dirty="0"/>
              <a:t>Can you identify disagreements or inconsistencies that you can resolve?</a:t>
            </a:r>
          </a:p>
          <a:p>
            <a:pPr lvl="2"/>
            <a:r>
              <a:rPr lang="en-US" sz="2800" dirty="0"/>
              <a:t>Mechanism is an important consideration</a:t>
            </a:r>
          </a:p>
          <a:p>
            <a:pPr lvl="2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9962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923EC-DC64-324B-814F-C001459EB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Hypothesis: Key parts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BAE67-56E7-03B5-57E1-2E04B8041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112" y="1964437"/>
            <a:ext cx="11155680" cy="4690872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The assignment should include the following components:</a:t>
            </a:r>
          </a:p>
          <a:p>
            <a:pPr lvl="1"/>
            <a:r>
              <a:rPr lang="en-US" sz="2800" dirty="0"/>
              <a:t>The hypothesis itself; that is a statement of the sets of variables (independent and dependent) and how they will relate to each other.</a:t>
            </a:r>
          </a:p>
          <a:p>
            <a:pPr lvl="1"/>
            <a:r>
              <a:rPr lang="en-US" sz="2800" dirty="0"/>
              <a:t>The rationale for your hypothesis.  What is the basis for your predicted results?  What is the mechanism?  Must be based on what you have learned from the literature.</a:t>
            </a:r>
          </a:p>
          <a:p>
            <a:pPr lvl="1"/>
            <a:r>
              <a:rPr lang="en-US" sz="2800" dirty="0"/>
              <a:t>An explanation for what examining your hypothesis will tell us about creativity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302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9B6E1-840B-9055-D463-0EB3DFB2D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goal of doing research?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F5E10-C5B2-A5C5-73CA-5183A3C06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2578608"/>
            <a:ext cx="11155680" cy="287433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2800" dirty="0"/>
              <a:t>We are trying to identify some larger truth.</a:t>
            </a:r>
          </a:p>
          <a:p>
            <a:r>
              <a:rPr lang="en-US" sz="2800" dirty="0"/>
              <a:t>Three things can stand in the way of us discovering larger truths.</a:t>
            </a:r>
          </a:p>
          <a:p>
            <a:pPr lvl="1"/>
            <a:r>
              <a:rPr lang="en-US" sz="2600" dirty="0"/>
              <a:t>Failure to find regularity in our data</a:t>
            </a:r>
          </a:p>
          <a:p>
            <a:pPr lvl="1"/>
            <a:r>
              <a:rPr lang="en-US" sz="2600" dirty="0"/>
              <a:t>Fraud</a:t>
            </a:r>
          </a:p>
          <a:p>
            <a:pPr lvl="1"/>
            <a:r>
              <a:rPr lang="en-US" sz="2600" dirty="0"/>
              <a:t>Regularities in our data defy theoretical explanation</a:t>
            </a:r>
          </a:p>
        </p:txBody>
      </p:sp>
    </p:spTree>
    <p:extLst>
      <p:ext uri="{BB962C8B-B14F-4D97-AF65-F5344CB8AC3E}">
        <p14:creationId xmlns:p14="http://schemas.microsoft.com/office/powerpoint/2010/main" val="1004140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1B7E7B-CB7C-6F25-502D-977498BAE9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69229-4C12-6AAE-4CDF-7AD23B4E6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goal of doing research?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281DF-3C09-E504-5997-5E2BEF698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2578608"/>
            <a:ext cx="8922425" cy="2695919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2800" dirty="0"/>
              <a:t>Can anyone generate an example of failing to find regularity in the data?</a:t>
            </a:r>
          </a:p>
          <a:p>
            <a:pPr lvl="1"/>
            <a:r>
              <a:rPr lang="en-US" sz="2600" dirty="0"/>
              <a:t>Not the same thing as ‘fraud’</a:t>
            </a:r>
          </a:p>
          <a:p>
            <a:pPr lvl="1"/>
            <a:r>
              <a:rPr lang="en-US" sz="2600" dirty="0"/>
              <a:t>Fraud, in some limited ways, is probably preferable to failing to find regularity in the data</a:t>
            </a:r>
          </a:p>
        </p:txBody>
      </p:sp>
      <p:pic>
        <p:nvPicPr>
          <p:cNvPr id="5" name="Picture 4" descr="A close-up of a paper&#10;&#10;AI-generated content may be incorrect.">
            <a:extLst>
              <a:ext uri="{FF2B5EF4-FFF2-40B4-BE49-F238E27FC236}">
                <a16:creationId xmlns:a16="http://schemas.microsoft.com/office/drawing/2014/main" id="{E8AFDBE3-6E82-BDF1-7BB2-0EA8227123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065" y="9173"/>
            <a:ext cx="5675586" cy="2844852"/>
          </a:xfrm>
          <a:prstGeom prst="rect">
            <a:avLst/>
          </a:prstGeom>
        </p:spPr>
      </p:pic>
      <p:pic>
        <p:nvPicPr>
          <p:cNvPr id="7" name="Picture 6" descr="A screenshot of a text&#10;&#10;AI-generated content may be incorrect.">
            <a:extLst>
              <a:ext uri="{FF2B5EF4-FFF2-40B4-BE49-F238E27FC236}">
                <a16:creationId xmlns:a16="http://schemas.microsoft.com/office/drawing/2014/main" id="{4CF1FADC-3336-F516-87B9-10DC91B69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3148" y="3658066"/>
            <a:ext cx="5673503" cy="319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3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FA2257-3E86-47ED-A4E9-C52A0DE47B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5963C-6EDA-50D9-7253-A371A4643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goal of doing research?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34661-0166-5C6E-72D9-2897D020B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836" y="1775227"/>
            <a:ext cx="8922425" cy="1915827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2800" dirty="0"/>
              <a:t>Can anyone generate an example of research fraud?</a:t>
            </a:r>
          </a:p>
          <a:p>
            <a:pPr lvl="1"/>
            <a:r>
              <a:rPr lang="en-US" sz="2600" dirty="0"/>
              <a:t>Fraud, in some limited ways, is probably preferable to failing to find regularity in the data</a:t>
            </a:r>
          </a:p>
        </p:txBody>
      </p:sp>
      <p:pic>
        <p:nvPicPr>
          <p:cNvPr id="1026" name="Picture 2" descr=" Dan Ariely ">
            <a:extLst>
              <a:ext uri="{FF2B5EF4-FFF2-40B4-BE49-F238E27FC236}">
                <a16:creationId xmlns:a16="http://schemas.microsoft.com/office/drawing/2014/main" id="{8C749354-AEFB-CBA0-CF1D-4CC9DDA4C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3633" y="13663"/>
            <a:ext cx="2748367" cy="352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About — Francesca Gino">
            <a:extLst>
              <a:ext uri="{FF2B5EF4-FFF2-40B4-BE49-F238E27FC236}">
                <a16:creationId xmlns:a16="http://schemas.microsoft.com/office/drawing/2014/main" id="{1D8D09BB-73BA-9039-8DCB-AACC72414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3633" y="3429000"/>
            <a:ext cx="2748367" cy="384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onor Pledges : Instructors : Academic ...">
            <a:extLst>
              <a:ext uri="{FF2B5EF4-FFF2-40B4-BE49-F238E27FC236}">
                <a16:creationId xmlns:a16="http://schemas.microsoft.com/office/drawing/2014/main" id="{47EBE2EA-D62C-03DB-2E01-A1560477E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623" y="3526319"/>
            <a:ext cx="8288849" cy="281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36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1668F8-B80C-236E-5D17-1C05F3B2A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992E1-A45E-B0D2-236D-6CC497D42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goal of doing research?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F1EA8-D57B-F203-745F-7E655D43E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112" y="1925465"/>
            <a:ext cx="8922425" cy="327100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2800" dirty="0"/>
              <a:t>Can anyone think of an example of regularity in the data defying explanation?</a:t>
            </a:r>
          </a:p>
          <a:p>
            <a:pPr lvl="1"/>
            <a:r>
              <a:rPr lang="en-US" sz="2600" dirty="0"/>
              <a:t>Stroop Effect</a:t>
            </a:r>
          </a:p>
          <a:p>
            <a:pPr lvl="1"/>
            <a:r>
              <a:rPr lang="en-US" sz="2600" dirty="0"/>
              <a:t>First published in 1935</a:t>
            </a:r>
          </a:p>
          <a:p>
            <a:pPr lvl="1"/>
            <a:r>
              <a:rPr lang="en-US" sz="2600" dirty="0"/>
              <a:t>THOUSANDS of replications</a:t>
            </a:r>
          </a:p>
          <a:p>
            <a:pPr lvl="1"/>
            <a:r>
              <a:rPr lang="en-US" sz="2600" dirty="0"/>
              <a:t>No consensus as to why it occurs</a:t>
            </a:r>
          </a:p>
        </p:txBody>
      </p:sp>
      <p:pic>
        <p:nvPicPr>
          <p:cNvPr id="3074" name="Picture 2" descr="Stroop effect - Wikipedia">
            <a:extLst>
              <a:ext uri="{FF2B5EF4-FFF2-40B4-BE49-F238E27FC236}">
                <a16:creationId xmlns:a16="http://schemas.microsoft.com/office/drawing/2014/main" id="{4762A4A9-BED8-70F7-8020-71662C289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999" y="2786742"/>
            <a:ext cx="5588001" cy="359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29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7C3062-C697-C157-AFB4-8A699AE9FA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3007B-DCAB-48F0-93C6-5A17F0037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approaches to doing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4337B-474F-D8B5-2AF3-7CF1479AC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431" y="1768558"/>
            <a:ext cx="5619615" cy="2350189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/>
              <a:t>Be like astrophysics – gather centuries of data and only after having huge, huge sets of data, go about trying to make sense of those data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43E56F3-09BE-3F03-C14D-01091E5CAB9D}"/>
              </a:ext>
            </a:extLst>
          </p:cNvPr>
          <p:cNvSpPr txBox="1">
            <a:spLocks/>
          </p:cNvSpPr>
          <p:nvPr/>
        </p:nvSpPr>
        <p:spPr>
          <a:xfrm>
            <a:off x="6140823" y="1709928"/>
            <a:ext cx="5758568" cy="24088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600" dirty="0"/>
              <a:t>Be like Psychology – collect data and try to explain it, then collect some more data to evaluate our initial explanations.</a:t>
            </a:r>
          </a:p>
        </p:txBody>
      </p:sp>
      <p:pic>
        <p:nvPicPr>
          <p:cNvPr id="4098" name="Picture 2" descr="What Is Astrophysics Explained - YouTube">
            <a:extLst>
              <a:ext uri="{FF2B5EF4-FFF2-40B4-BE49-F238E27FC236}">
                <a16:creationId xmlns:a16="http://schemas.microsoft.com/office/drawing/2014/main" id="{A6310537-9D0F-4665-8EBD-2DB06C8B7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238" y="4118747"/>
            <a:ext cx="38100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sychologist vs Psychiatrist ...">
            <a:extLst>
              <a:ext uri="{FF2B5EF4-FFF2-40B4-BE49-F238E27FC236}">
                <a16:creationId xmlns:a16="http://schemas.microsoft.com/office/drawing/2014/main" id="{1C79B973-820C-BB5D-00F2-0BE60A0A9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853" y="4118747"/>
            <a:ext cx="3809999" cy="228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031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10ABE0-4845-9F36-413B-9A7F8ECE2E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EAB4F-5EB2-45F6-EA00-F26E0369E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are going to be Psychologists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07014-89AE-4530-9BC7-5A745B9E9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2532889"/>
            <a:ext cx="8639692" cy="2537637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/>
              <a:t>Job 1: Choose one of the articles that we read thus far and try to figure out what it tells us about Creativity.</a:t>
            </a:r>
          </a:p>
          <a:p>
            <a:pPr lvl="1"/>
            <a:r>
              <a:rPr lang="en-US" sz="2400" dirty="0"/>
              <a:t>That does not mean report back on the difference between the experimental groups</a:t>
            </a:r>
          </a:p>
          <a:p>
            <a:pPr lvl="1"/>
            <a:r>
              <a:rPr lang="en-US" sz="2400" dirty="0"/>
              <a:t>Rather, report back what those differences mean!</a:t>
            </a:r>
          </a:p>
        </p:txBody>
      </p:sp>
      <p:pic>
        <p:nvPicPr>
          <p:cNvPr id="5124" name="Picture 4" descr="I Am Proud Of Me Sticker – Have a Nice Day">
            <a:extLst>
              <a:ext uri="{FF2B5EF4-FFF2-40B4-BE49-F238E27FC236}">
                <a16:creationId xmlns:a16="http://schemas.microsoft.com/office/drawing/2014/main" id="{2CE63121-0E77-A1A7-5434-6092D93A8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4362" y="0"/>
            <a:ext cx="2537637" cy="253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121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4CEFF5-7708-762A-46E1-D8FF1E48D9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84C38-5BF5-DD00-3881-24FE7E5E6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are going to be Psychologists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3B223F-314A-11BD-87C9-AA0BBF78F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8027" y="2441448"/>
            <a:ext cx="7061224" cy="2461886"/>
          </a:xfrm>
          <a:prstGeom prst="rect">
            <a:avLst/>
          </a:prstGeom>
        </p:spPr>
      </p:pic>
      <p:pic>
        <p:nvPicPr>
          <p:cNvPr id="3" name="Picture 4" descr="I Am Proud Of Me Sticker – Have a Nice Day">
            <a:extLst>
              <a:ext uri="{FF2B5EF4-FFF2-40B4-BE49-F238E27FC236}">
                <a16:creationId xmlns:a16="http://schemas.microsoft.com/office/drawing/2014/main" id="{2040A3B2-CDE8-78C7-BE21-2310754FA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4362" y="0"/>
            <a:ext cx="2537637" cy="253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C70ED3-BA9F-90F9-B3DF-C47B42658633}"/>
              </a:ext>
            </a:extLst>
          </p:cNvPr>
          <p:cNvSpPr txBox="1"/>
          <p:nvPr/>
        </p:nvSpPr>
        <p:spPr>
          <a:xfrm>
            <a:off x="521208" y="5336498"/>
            <a:ext cx="4785310" cy="13849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People who drank a bitter substance gave harsher morality ratings.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52ED89-BDDC-A74F-608D-8A7CF1D2BFDE}"/>
              </a:ext>
            </a:extLst>
          </p:cNvPr>
          <p:cNvSpPr txBox="1"/>
          <p:nvPr/>
        </p:nvSpPr>
        <p:spPr>
          <a:xfrm>
            <a:off x="6504781" y="5336498"/>
            <a:ext cx="4785310" cy="13849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4"/>
                </a:solidFill>
              </a:rPr>
              <a:t>Morality judgments are not logical/cognitive.  They are emotional</a:t>
            </a:r>
          </a:p>
        </p:txBody>
      </p:sp>
      <p:sp>
        <p:nvSpPr>
          <p:cNvPr id="7" name="&quot;No&quot; Symbol 6">
            <a:extLst>
              <a:ext uri="{FF2B5EF4-FFF2-40B4-BE49-F238E27FC236}">
                <a16:creationId xmlns:a16="http://schemas.microsoft.com/office/drawing/2014/main" id="{C1BA9F95-9A43-5E55-C59A-CAE1A416709F}"/>
              </a:ext>
            </a:extLst>
          </p:cNvPr>
          <p:cNvSpPr/>
          <p:nvPr/>
        </p:nvSpPr>
        <p:spPr>
          <a:xfrm>
            <a:off x="1381488" y="5029487"/>
            <a:ext cx="2239736" cy="1828513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72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GestaltVTI">
  <a:themeElements>
    <a:clrScheme name="Gestalt">
      <a:dk1>
        <a:srgbClr val="000000"/>
      </a:dk1>
      <a:lt1>
        <a:sysClr val="window" lastClr="FFFFFF"/>
      </a:lt1>
      <a:dk2>
        <a:srgbClr val="262626"/>
      </a:dk2>
      <a:lt2>
        <a:srgbClr val="F7F7F7"/>
      </a:lt2>
      <a:accent1>
        <a:srgbClr val="EBA000"/>
      </a:accent1>
      <a:accent2>
        <a:srgbClr val="00BAC8"/>
      </a:accent2>
      <a:accent3>
        <a:srgbClr val="E64823"/>
      </a:accent3>
      <a:accent4>
        <a:srgbClr val="4D5AFF"/>
      </a:accent4>
      <a:accent5>
        <a:srgbClr val="FE5D21"/>
      </a:accent5>
      <a:accent6>
        <a:srgbClr val="00C777"/>
      </a:accent6>
      <a:hlink>
        <a:srgbClr val="2998E3"/>
      </a:hlink>
      <a:folHlink>
        <a:srgbClr val="939393"/>
      </a:folHlink>
    </a:clrScheme>
    <a:fontScheme name="Gestalt">
      <a:majorFont>
        <a:latin typeface="Bierstadt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estaltVTI" id="{4F87C71D-53D1-4B71-BF97-FD0EA4B25665}" vid="{A110AFC4-8D8A-4C02-8885-7BA370B379B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1237</Words>
  <Application>Microsoft Macintosh PowerPoint</Application>
  <PresentationFormat>Widescreen</PresentationFormat>
  <Paragraphs>125</Paragraphs>
  <Slides>22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Aptos</vt:lpstr>
      <vt:lpstr>Arial</vt:lpstr>
      <vt:lpstr>Bierstadt</vt:lpstr>
      <vt:lpstr>GestaltVTI</vt:lpstr>
      <vt:lpstr>What does this tell us about creativity?</vt:lpstr>
      <vt:lpstr>Why are we tackling this question now?</vt:lpstr>
      <vt:lpstr>What is the goal of doing research?</vt:lpstr>
      <vt:lpstr>What is the goal of doing research?</vt:lpstr>
      <vt:lpstr>What is the goal of doing research?</vt:lpstr>
      <vt:lpstr>What is the goal of doing research?</vt:lpstr>
      <vt:lpstr>Two approaches to doing research</vt:lpstr>
      <vt:lpstr>We are going to be Psychologists</vt:lpstr>
      <vt:lpstr>We are going to be Psychologists</vt:lpstr>
      <vt:lpstr>We are going to be Psychologists</vt:lpstr>
      <vt:lpstr>We are going to be Psychologists</vt:lpstr>
      <vt:lpstr>We are going to be Psychologists</vt:lpstr>
      <vt:lpstr>Y’ALL are going to be Psychologists</vt:lpstr>
      <vt:lpstr>Y’ALL are going to be Psychologists</vt:lpstr>
      <vt:lpstr>Y’ALL are going to be Psychologists</vt:lpstr>
      <vt:lpstr>Y’ALL are going to be Psychologists</vt:lpstr>
      <vt:lpstr>Y’ALL are going to be Psychologists</vt:lpstr>
      <vt:lpstr>Research Hypothesis</vt:lpstr>
      <vt:lpstr>Research Hypothesis</vt:lpstr>
      <vt:lpstr>Research Hypothesis: From whence?</vt:lpstr>
      <vt:lpstr>Research Hypothesis: From whence?</vt:lpstr>
      <vt:lpstr>Research Hypothesis: Key parts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Matthew Schulkind</dc:creator>
  <cp:lastModifiedBy>Matthew Schulkind</cp:lastModifiedBy>
  <cp:revision>17</cp:revision>
  <dcterms:created xsi:type="dcterms:W3CDTF">2025-08-08T18:14:42Z</dcterms:created>
  <dcterms:modified xsi:type="dcterms:W3CDTF">2026-02-09T03:18:09Z</dcterms:modified>
</cp:coreProperties>
</file>