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6" r:id="rId1"/>
  </p:sldMasterIdLst>
  <p:sldIdLst>
    <p:sldId id="292" r:id="rId2"/>
    <p:sldId id="282" r:id="rId3"/>
    <p:sldId id="291" r:id="rId4"/>
    <p:sldId id="284" r:id="rId5"/>
    <p:sldId id="293" r:id="rId6"/>
    <p:sldId id="294" r:id="rId7"/>
    <p:sldId id="295" r:id="rId8"/>
    <p:sldId id="296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658"/>
    <p:restoredTop sz="94586"/>
  </p:normalViewPr>
  <p:slideViewPr>
    <p:cSldViewPr snapToGrid="0" snapToObjects="1">
      <p:cViewPr varScale="1">
        <p:scale>
          <a:sx n="90" d="100"/>
          <a:sy n="90" d="100"/>
        </p:scale>
        <p:origin x="208" y="5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EA06A-2E66-B646-BD87-CA600460A8A0}" type="datetimeFigureOut">
              <a:rPr lang="en-US" smtClean="0"/>
              <a:t>8/30/21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7777B-5B4B-CA41-8C04-B60999B387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19686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EA06A-2E66-B646-BD87-CA600460A8A0}" type="datetimeFigureOut">
              <a:rPr lang="en-US" smtClean="0"/>
              <a:t>8/30/21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7777B-5B4B-CA41-8C04-B60999B387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00735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EA06A-2E66-B646-BD87-CA600460A8A0}" type="datetimeFigureOut">
              <a:rPr lang="en-US" smtClean="0"/>
              <a:t>8/30/21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7777B-5B4B-CA41-8C04-B60999B38768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6127420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EA06A-2E66-B646-BD87-CA600460A8A0}" type="datetimeFigureOut">
              <a:rPr lang="en-US" smtClean="0"/>
              <a:t>8/30/21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7777B-5B4B-CA41-8C04-B60999B387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711778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EA06A-2E66-B646-BD87-CA600460A8A0}" type="datetimeFigureOut">
              <a:rPr lang="en-US" smtClean="0"/>
              <a:t>8/30/21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7777B-5B4B-CA41-8C04-B60999B38768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5487430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EA06A-2E66-B646-BD87-CA600460A8A0}" type="datetimeFigureOut">
              <a:rPr lang="en-US" smtClean="0"/>
              <a:t>8/30/21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7777B-5B4B-CA41-8C04-B60999B387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798370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EA06A-2E66-B646-BD87-CA600460A8A0}" type="datetimeFigureOut">
              <a:rPr lang="en-US" smtClean="0"/>
              <a:t>8/30/21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7777B-5B4B-CA41-8C04-B60999B387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241214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EA06A-2E66-B646-BD87-CA600460A8A0}" type="datetimeFigureOut">
              <a:rPr lang="en-US" smtClean="0"/>
              <a:t>8/30/21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7777B-5B4B-CA41-8C04-B60999B387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40673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EA06A-2E66-B646-BD87-CA600460A8A0}" type="datetimeFigureOut">
              <a:rPr lang="en-US" smtClean="0"/>
              <a:t>8/30/21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7777B-5B4B-CA41-8C04-B60999B387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99874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EA06A-2E66-B646-BD87-CA600460A8A0}" type="datetimeFigureOut">
              <a:rPr lang="en-US" smtClean="0"/>
              <a:t>8/30/21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7777B-5B4B-CA41-8C04-B60999B387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19990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EA06A-2E66-B646-BD87-CA600460A8A0}" type="datetimeFigureOut">
              <a:rPr lang="en-US" smtClean="0"/>
              <a:t>8/30/21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7777B-5B4B-CA41-8C04-B60999B387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6450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EA06A-2E66-B646-BD87-CA600460A8A0}" type="datetimeFigureOut">
              <a:rPr lang="en-US" smtClean="0"/>
              <a:t>8/30/21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7777B-5B4B-CA41-8C04-B60999B387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47999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EA06A-2E66-B646-BD87-CA600460A8A0}" type="datetimeFigureOut">
              <a:rPr lang="en-US" smtClean="0"/>
              <a:t>8/30/21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7777B-5B4B-CA41-8C04-B60999B387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78118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EA06A-2E66-B646-BD87-CA600460A8A0}" type="datetimeFigureOut">
              <a:rPr lang="en-US" smtClean="0"/>
              <a:t>8/30/21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7777B-5B4B-CA41-8C04-B60999B387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5358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EA06A-2E66-B646-BD87-CA600460A8A0}" type="datetimeFigureOut">
              <a:rPr lang="en-US" smtClean="0"/>
              <a:t>8/30/21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7777B-5B4B-CA41-8C04-B60999B387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41775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EA06A-2E66-B646-BD87-CA600460A8A0}" type="datetimeFigureOut">
              <a:rPr lang="en-US" smtClean="0"/>
              <a:t>8/30/21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7777B-5B4B-CA41-8C04-B60999B387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78362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0EA06A-2E66-B646-BD87-CA600460A8A0}" type="datetimeFigureOut">
              <a:rPr lang="en-US" smtClean="0"/>
              <a:t>8/30/21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BED7777B-5B4B-CA41-8C04-B60999B387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20853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  <p:sldLayoutId id="2147483710" r:id="rId14"/>
    <p:sldLayoutId id="2147483711" r:id="rId15"/>
    <p:sldLayoutId id="2147483712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CB0252-E852-704F-94AC-A65ADD77FD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Creativity – Let’s get STARTED!!!</a:t>
            </a:r>
          </a:p>
        </p:txBody>
      </p:sp>
    </p:spTree>
    <p:extLst>
      <p:ext uri="{BB962C8B-B14F-4D97-AF65-F5344CB8AC3E}">
        <p14:creationId xmlns:p14="http://schemas.microsoft.com/office/powerpoint/2010/main" val="31745940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CB0252-E852-704F-94AC-A65ADD77FD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are we doing?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CB3C1E-3E57-7E49-BF91-C75926D492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9848" y="2121408"/>
            <a:ext cx="9331452" cy="4462272"/>
          </a:xfrm>
        </p:spPr>
        <p:txBody>
          <a:bodyPr>
            <a:normAutofit/>
          </a:bodyPr>
          <a:lstStyle/>
          <a:p>
            <a:r>
              <a:rPr lang="en-US" sz="3200" dirty="0">
                <a:solidFill>
                  <a:schemeClr val="accent2"/>
                </a:solidFill>
              </a:rPr>
              <a:t>Hands on experience</a:t>
            </a:r>
          </a:p>
          <a:p>
            <a:r>
              <a:rPr lang="en-US" sz="3200" dirty="0">
                <a:solidFill>
                  <a:schemeClr val="accent2"/>
                </a:solidFill>
              </a:rPr>
              <a:t>Different from lab reports in other classes</a:t>
            </a:r>
          </a:p>
          <a:p>
            <a:r>
              <a:rPr lang="en-US" sz="3200" dirty="0">
                <a:solidFill>
                  <a:schemeClr val="accent2"/>
                </a:solidFill>
              </a:rPr>
              <a:t>Start at the beginning and build it from the ground up</a:t>
            </a:r>
          </a:p>
          <a:p>
            <a:r>
              <a:rPr lang="en-US" sz="3200" dirty="0">
                <a:solidFill>
                  <a:schemeClr val="accent2"/>
                </a:solidFill>
              </a:rPr>
              <a:t>The goals are not just build the experiment but to experience the road blocks and frustrations, as well</a:t>
            </a:r>
          </a:p>
          <a:p>
            <a:endParaRPr lang="en-US" sz="3200" dirty="0"/>
          </a:p>
          <a:p>
            <a:pPr marL="0" indent="0" algn="ctr">
              <a:buNone/>
            </a:pPr>
            <a:endParaRPr lang="en-US" sz="3200" dirty="0"/>
          </a:p>
          <a:p>
            <a:pPr marL="0" indent="0">
              <a:buNone/>
            </a:pPr>
            <a:endParaRPr lang="en-US" sz="3200" dirty="0"/>
          </a:p>
          <a:p>
            <a:endParaRPr lang="en-US" sz="3200" dirty="0"/>
          </a:p>
          <a:p>
            <a:endParaRPr lang="en-US" sz="3200" dirty="0"/>
          </a:p>
          <a:p>
            <a:pPr marL="0" indent="0">
              <a:buNone/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063987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CB0252-E852-704F-94AC-A65ADD77FD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Course website and schedule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67A274B7-9FC1-8B4B-B183-17918CFBD6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9848" y="2121408"/>
            <a:ext cx="9331452" cy="4462272"/>
          </a:xfrm>
        </p:spPr>
        <p:txBody>
          <a:bodyPr>
            <a:normAutofit/>
          </a:bodyPr>
          <a:lstStyle/>
          <a:p>
            <a:r>
              <a:rPr lang="en-US" sz="3200" dirty="0">
                <a:solidFill>
                  <a:schemeClr val="accent2"/>
                </a:solidFill>
              </a:rPr>
              <a:t>Familiarize ourselves with the literature</a:t>
            </a:r>
          </a:p>
          <a:p>
            <a:r>
              <a:rPr lang="en-US" sz="3200" dirty="0">
                <a:solidFill>
                  <a:schemeClr val="accent2"/>
                </a:solidFill>
              </a:rPr>
              <a:t>Develop research hypotheses</a:t>
            </a:r>
          </a:p>
          <a:p>
            <a:r>
              <a:rPr lang="en-US" sz="3200" dirty="0">
                <a:solidFill>
                  <a:schemeClr val="accent2"/>
                </a:solidFill>
              </a:rPr>
              <a:t>Select the most promising hypotheses to explore</a:t>
            </a:r>
          </a:p>
          <a:p>
            <a:r>
              <a:rPr lang="en-US" sz="3200" dirty="0">
                <a:solidFill>
                  <a:schemeClr val="accent2"/>
                </a:solidFill>
              </a:rPr>
              <a:t>Create groups around each selected hypothesis</a:t>
            </a:r>
          </a:p>
          <a:p>
            <a:r>
              <a:rPr lang="en-US" sz="3200" dirty="0">
                <a:solidFill>
                  <a:schemeClr val="accent2"/>
                </a:solidFill>
              </a:rPr>
              <a:t>Weekly assignments to keep us on track</a:t>
            </a:r>
            <a:endParaRPr lang="en-US" sz="3200" dirty="0"/>
          </a:p>
          <a:p>
            <a:pPr marL="0" indent="0" algn="ctr">
              <a:buNone/>
            </a:pPr>
            <a:endParaRPr lang="en-US" sz="3200" dirty="0"/>
          </a:p>
          <a:p>
            <a:pPr marL="0" indent="0">
              <a:buNone/>
            </a:pPr>
            <a:endParaRPr lang="en-US" sz="3200" dirty="0"/>
          </a:p>
          <a:p>
            <a:endParaRPr lang="en-US" sz="3200" dirty="0"/>
          </a:p>
          <a:p>
            <a:endParaRPr lang="en-US" sz="3200" dirty="0"/>
          </a:p>
          <a:p>
            <a:pPr marL="0" indent="0">
              <a:buNone/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248435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CB0252-E852-704F-94AC-A65ADD77FD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do you suspect will be the biggest challenges of this course? 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CB3C1E-3E57-7E49-BF91-C75926D492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53605" y="1923700"/>
            <a:ext cx="9519120" cy="4934300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endParaRPr lang="en-US" sz="2800" dirty="0">
              <a:solidFill>
                <a:schemeClr val="accent2"/>
              </a:solidFill>
            </a:endParaRPr>
          </a:p>
          <a:p>
            <a:r>
              <a:rPr lang="en-US" sz="3200" dirty="0">
                <a:solidFill>
                  <a:schemeClr val="accent2"/>
                </a:solidFill>
              </a:rPr>
              <a:t>Take a few minutes to discuss with the folks at your table.</a:t>
            </a:r>
          </a:p>
          <a:p>
            <a:r>
              <a:rPr lang="en-US" sz="3200" dirty="0">
                <a:solidFill>
                  <a:schemeClr val="accent2"/>
                </a:solidFill>
              </a:rPr>
              <a:t>Then grab a marker and write them out on the board; 2-3 per group.  Be pithy.</a:t>
            </a:r>
          </a:p>
          <a:p>
            <a:endParaRPr lang="en-US" sz="3200" dirty="0"/>
          </a:p>
          <a:p>
            <a:pPr marL="0" indent="0">
              <a:buNone/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8622830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9CE116-EB8B-2549-955D-7FD64B8F2B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Group Dynamics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A2FA2A-56E6-C64E-99B4-EB90790C52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solidFill>
                  <a:schemeClr val="accent2"/>
                </a:solidFill>
              </a:rPr>
              <a:t>Are you a Jake?</a:t>
            </a:r>
          </a:p>
          <a:p>
            <a:r>
              <a:rPr lang="en-US" sz="3200" dirty="0">
                <a:solidFill>
                  <a:schemeClr val="accent2"/>
                </a:solidFill>
              </a:rPr>
              <a:t>Are you an Abby?</a:t>
            </a:r>
          </a:p>
          <a:p>
            <a:r>
              <a:rPr lang="en-US" sz="3200" dirty="0">
                <a:solidFill>
                  <a:schemeClr val="accent2"/>
                </a:solidFill>
              </a:rPr>
              <a:t>Are you a Zack?</a:t>
            </a:r>
          </a:p>
        </p:txBody>
      </p:sp>
    </p:spTree>
    <p:extLst>
      <p:ext uri="{BB962C8B-B14F-4D97-AF65-F5344CB8AC3E}">
        <p14:creationId xmlns:p14="http://schemas.microsoft.com/office/powerpoint/2010/main" val="39768925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CB0252-E852-704F-94AC-A65ADD77FD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advice do you have for me? 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CB3C1E-3E57-7E49-BF91-C75926D492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53605" y="1923700"/>
            <a:ext cx="9519120" cy="4934300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endParaRPr lang="en-US" sz="2800" dirty="0">
              <a:solidFill>
                <a:schemeClr val="accent2"/>
              </a:solidFill>
            </a:endParaRPr>
          </a:p>
          <a:p>
            <a:r>
              <a:rPr lang="en-US" sz="3200" dirty="0">
                <a:solidFill>
                  <a:schemeClr val="accent2"/>
                </a:solidFill>
              </a:rPr>
              <a:t>Sketch out some potential solutions with your table to the group dynamics problem bearing in mind that Jakes are generally going to be Jakes, </a:t>
            </a:r>
            <a:r>
              <a:rPr lang="en-US" sz="3200" dirty="0" err="1">
                <a:solidFill>
                  <a:schemeClr val="accent2"/>
                </a:solidFill>
              </a:rPr>
              <a:t>Abbys</a:t>
            </a:r>
            <a:r>
              <a:rPr lang="en-US" sz="3200" dirty="0">
                <a:solidFill>
                  <a:schemeClr val="accent2"/>
                </a:solidFill>
              </a:rPr>
              <a:t> are generally going to be </a:t>
            </a:r>
            <a:r>
              <a:rPr lang="en-US" sz="3200" dirty="0" err="1">
                <a:solidFill>
                  <a:schemeClr val="accent2"/>
                </a:solidFill>
              </a:rPr>
              <a:t>Abbys</a:t>
            </a:r>
            <a:r>
              <a:rPr lang="en-US" sz="3200" dirty="0">
                <a:solidFill>
                  <a:schemeClr val="accent2"/>
                </a:solidFill>
              </a:rPr>
              <a:t> and </a:t>
            </a:r>
            <a:r>
              <a:rPr lang="en-US" sz="3200" dirty="0" err="1">
                <a:solidFill>
                  <a:schemeClr val="accent2"/>
                </a:solidFill>
              </a:rPr>
              <a:t>Zacks</a:t>
            </a:r>
            <a:r>
              <a:rPr lang="en-US" sz="3200" dirty="0">
                <a:solidFill>
                  <a:schemeClr val="accent2"/>
                </a:solidFill>
              </a:rPr>
              <a:t> are generally going to be </a:t>
            </a:r>
            <a:r>
              <a:rPr lang="en-US" sz="3200" dirty="0" err="1">
                <a:solidFill>
                  <a:schemeClr val="accent2"/>
                </a:solidFill>
              </a:rPr>
              <a:t>Zacks</a:t>
            </a:r>
            <a:r>
              <a:rPr lang="en-US" sz="3200" dirty="0">
                <a:solidFill>
                  <a:schemeClr val="accent2"/>
                </a:solidFill>
              </a:rPr>
              <a:t>.</a:t>
            </a:r>
          </a:p>
          <a:p>
            <a:r>
              <a:rPr lang="en-US" sz="3200" dirty="0">
                <a:solidFill>
                  <a:schemeClr val="accent2"/>
                </a:solidFill>
              </a:rPr>
              <a:t>Then grab a marker and write them out on the board; 2-3 per group.  Be pithy.</a:t>
            </a:r>
          </a:p>
          <a:p>
            <a:endParaRPr lang="en-US" sz="3200" dirty="0"/>
          </a:p>
          <a:p>
            <a:pPr marL="0" indent="0">
              <a:buNone/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5837301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CB0252-E852-704F-94AC-A65ADD77FD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advice do you have for me about creating groups? 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CB3C1E-3E57-7E49-BF91-C75926D492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53605" y="1923700"/>
            <a:ext cx="9519120" cy="4934300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endParaRPr lang="en-US" sz="2800" dirty="0">
              <a:solidFill>
                <a:schemeClr val="accent2"/>
              </a:solidFill>
            </a:endParaRPr>
          </a:p>
          <a:p>
            <a:r>
              <a:rPr lang="en-US" sz="3200" dirty="0">
                <a:solidFill>
                  <a:schemeClr val="accent2"/>
                </a:solidFill>
              </a:rPr>
              <a:t>Research interest</a:t>
            </a:r>
          </a:p>
          <a:p>
            <a:r>
              <a:rPr lang="en-US" sz="3200" dirty="0">
                <a:solidFill>
                  <a:schemeClr val="accent2"/>
                </a:solidFill>
              </a:rPr>
              <a:t>Friend groups</a:t>
            </a:r>
          </a:p>
          <a:p>
            <a:r>
              <a:rPr lang="en-US" sz="3200" dirty="0">
                <a:solidFill>
                  <a:schemeClr val="accent2"/>
                </a:solidFill>
              </a:rPr>
              <a:t>Discuss amongst yourselves and then we’ll return to the larger group</a:t>
            </a:r>
          </a:p>
          <a:p>
            <a:endParaRPr lang="en-US" sz="3200" dirty="0"/>
          </a:p>
          <a:p>
            <a:pPr marL="0" indent="0">
              <a:buNone/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3012667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CB0252-E852-704F-94AC-A65ADD77FD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dirty="0"/>
              <a:t>What advice do you have for me about monitoring groups? 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CB3C1E-3E57-7E49-BF91-C75926D492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53605" y="1923700"/>
            <a:ext cx="9519120" cy="4934300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endParaRPr lang="en-US" sz="2800" dirty="0">
              <a:solidFill>
                <a:schemeClr val="accent2"/>
              </a:solidFill>
            </a:endParaRPr>
          </a:p>
          <a:p>
            <a:r>
              <a:rPr lang="en-US" sz="3200" dirty="0">
                <a:solidFill>
                  <a:schemeClr val="accent2"/>
                </a:solidFill>
              </a:rPr>
              <a:t>My experience in research methods</a:t>
            </a:r>
          </a:p>
          <a:p>
            <a:r>
              <a:rPr lang="en-US" sz="3200" dirty="0">
                <a:solidFill>
                  <a:schemeClr val="accent2"/>
                </a:solidFill>
              </a:rPr>
              <a:t>Discuss amongst yourselves and then </a:t>
            </a:r>
            <a:r>
              <a:rPr lang="en-US" sz="3200">
                <a:solidFill>
                  <a:schemeClr val="accent2"/>
                </a:solidFill>
              </a:rPr>
              <a:t>we’ll reconvene as a larger group.</a:t>
            </a:r>
            <a:endParaRPr lang="en-US" sz="3200" dirty="0">
              <a:solidFill>
                <a:schemeClr val="accent2"/>
              </a:solidFill>
            </a:endParaRPr>
          </a:p>
          <a:p>
            <a:endParaRPr lang="en-US" sz="3200" dirty="0"/>
          </a:p>
          <a:p>
            <a:pPr marL="0" indent="0">
              <a:buNone/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719833049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{8D7D9EB6-1EB1-EB45-B4A3-F67B519DA272}tf10001060</Template>
  <TotalTime>767</TotalTime>
  <Words>267</Words>
  <Application>Microsoft Macintosh PowerPoint</Application>
  <PresentationFormat>Widescreen</PresentationFormat>
  <Paragraphs>40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Trebuchet MS</vt:lpstr>
      <vt:lpstr>Wingdings 3</vt:lpstr>
      <vt:lpstr>Facet</vt:lpstr>
      <vt:lpstr>Creativity – Let’s get STARTED!!!</vt:lpstr>
      <vt:lpstr>What are we doing?</vt:lpstr>
      <vt:lpstr>Course website and schedule</vt:lpstr>
      <vt:lpstr>What do you suspect will be the biggest challenges of this course?  </vt:lpstr>
      <vt:lpstr>Group Dynamics</vt:lpstr>
      <vt:lpstr>What advice do you have for me?  </vt:lpstr>
      <vt:lpstr>What advice do you have for me about creating groups?  </vt:lpstr>
      <vt:lpstr>What advice do you have for me about monitoring groups?  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Organizing and analyzying a data set</dc:title>
  <dc:creator>The Darkness</dc:creator>
  <cp:lastModifiedBy>The Darkness</cp:lastModifiedBy>
  <cp:revision>50</cp:revision>
  <dcterms:created xsi:type="dcterms:W3CDTF">2019-11-04T14:26:43Z</dcterms:created>
  <dcterms:modified xsi:type="dcterms:W3CDTF">2021-08-31T01:38:06Z</dcterms:modified>
</cp:coreProperties>
</file>