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9"/>
  </p:notesMasterIdLst>
  <p:sldIdLst>
    <p:sldId id="256" r:id="rId2"/>
    <p:sldId id="257" r:id="rId3"/>
    <p:sldId id="258" r:id="rId4"/>
    <p:sldId id="279" r:id="rId5"/>
    <p:sldId id="280" r:id="rId6"/>
    <p:sldId id="259" r:id="rId7"/>
    <p:sldId id="260" r:id="rId8"/>
    <p:sldId id="265" r:id="rId9"/>
    <p:sldId id="267" r:id="rId10"/>
    <p:sldId id="264" r:id="rId11"/>
    <p:sldId id="268" r:id="rId12"/>
    <p:sldId id="269" r:id="rId13"/>
    <p:sldId id="273" r:id="rId14"/>
    <p:sldId id="271" r:id="rId15"/>
    <p:sldId id="274" r:id="rId16"/>
    <p:sldId id="275" r:id="rId17"/>
    <p:sldId id="278" r:id="rId18"/>
    <p:sldId id="277" r:id="rId19"/>
    <p:sldId id="281" r:id="rId20"/>
    <p:sldId id="283" r:id="rId21"/>
    <p:sldId id="284" r:id="rId22"/>
    <p:sldId id="285" r:id="rId23"/>
    <p:sldId id="288" r:id="rId24"/>
    <p:sldId id="289" r:id="rId25"/>
    <p:sldId id="290" r:id="rId26"/>
    <p:sldId id="286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7"/>
    <p:restoredTop sz="94694"/>
  </p:normalViewPr>
  <p:slideViewPr>
    <p:cSldViewPr snapToGrid="0">
      <p:cViewPr varScale="1">
        <p:scale>
          <a:sx n="93" d="100"/>
          <a:sy n="93" d="100"/>
        </p:scale>
        <p:origin x="248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122C-98BD-934F-8F6F-8E03AB61B539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1D270-4CAE-AA4A-A4FA-A3581FAA9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0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69FC9-47FB-D02F-A21A-E68F2796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A3BF72-42FD-7697-6D0D-A3FAE023E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922610-329A-88A7-D331-1580F3A59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83E31-AA1A-E55B-D800-5BBBBEF70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6672B-C7A3-C21F-AFE4-973C5E53E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83FD0-7D88-75F2-1E1B-2773A853E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D598F-80CC-47AB-4EAE-731394549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tell us about creativity?</a:t>
            </a:r>
          </a:p>
          <a:p>
            <a:r>
              <a:rPr lang="en-US" dirty="0"/>
              <a:t>How will the experimental group perform vis a vis the control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78FE-05B6-E286-9DC7-4F602830A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EA387-9664-6DF5-7E5D-FC8599FD6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FB388-8CAE-BFF9-692F-7F5610644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430C4-02E7-1EA3-972F-C460206A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tell us about creativity?</a:t>
            </a:r>
          </a:p>
          <a:p>
            <a:r>
              <a:rPr lang="en-US" dirty="0"/>
              <a:t>How will the experimental group perform vis a vis the control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7EF9-5FAF-59A2-D74C-E4412B559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2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CB19A-0457-81EF-64D5-1F257BCD2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D052FB-55CC-9064-3CF6-C0FA54BD4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F54CB-CB8D-7CAE-6F6E-5E384E325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groups: one prompted and completed the task immediately.</a:t>
            </a:r>
          </a:p>
          <a:p>
            <a:r>
              <a:rPr lang="en-US" dirty="0"/>
              <a:t>One prompted and completely the task after generating potential responses.</a:t>
            </a:r>
          </a:p>
          <a:p>
            <a:r>
              <a:rPr lang="en-US" dirty="0"/>
              <a:t>One prompted but only responded after a distractor task.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F670E-ADB7-C7F2-76F2-19444657E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1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BD0D6-7181-982C-C452-FB6D9A52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DE695-7AAF-8478-AEAE-AACDB28D7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2E4C7-A8AC-E400-C02F-F0B6452A5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B7362-29CD-093E-A071-6B3553CE1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4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90F0D-271F-BAD6-75D5-9AEDA914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CDCEE-FC18-7DE3-D200-2AB8504F3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69218-6D2D-5E97-08C6-E8DD085BA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tell us about creativity?</a:t>
            </a:r>
          </a:p>
          <a:p>
            <a:r>
              <a:rPr lang="en-US" dirty="0"/>
              <a:t>How will the experimental group perform vis a vis the control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1DB8D-FC4D-B111-1A8D-04621929F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1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2AC71-3865-2F79-03A8-FF324D0C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635705-6041-2579-15F8-0907313F2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55FE7-99B0-1321-3922-8D3217D57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the authors report on sex differences, but those sex differences are not relevant to your research question…you can leave that out.</a:t>
            </a:r>
          </a:p>
          <a:p>
            <a:r>
              <a:rPr lang="en-US" dirty="0"/>
              <a:t>But, you can’t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FC868-2A6C-6BF5-5134-F0A8AFEA4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86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D5D17-056F-3924-E6DA-35DEA905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DB671-91AD-A20B-D750-ECBA60920B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D29E08-686C-3AE2-5784-0D083CA5E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obscure city names were provided by the group that responded after the distractor task.</a:t>
            </a:r>
          </a:p>
          <a:p>
            <a:r>
              <a:rPr lang="en-US" dirty="0"/>
              <a:t>Fewer pasta names that ended in ‘I’,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B7EE6-A756-D832-95E8-240F2352D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9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59B11-636D-C049-F88C-41760FBE2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0AB8D-9534-784F-8C6D-EDA3722A44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C2375-04FA-5F7A-66B6-4A0510C43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C14E3-D788-EC2A-3FC1-1A582C41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40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DDDDA-8992-A745-1C89-93E991768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39F2C-571F-A013-548C-B7C7A48508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01B9EC-D489-D23F-2991-5E2E34130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the authors report on sex differences, but those sex differences are not relevant to your research question…you can leave that out.</a:t>
            </a:r>
          </a:p>
          <a:p>
            <a:r>
              <a:rPr lang="en-US" dirty="0"/>
              <a:t>But, you can’t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7AC2B-4271-8BB6-6E00-5ABFE35AE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AE6A1-AB9C-EB6B-45EA-DAEE1FB99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998DF8-CA6C-28BC-0D2D-FAFC0585B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6D432-4738-7D66-A228-F0523A783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 is that we trust Amabile and </a:t>
            </a:r>
            <a:r>
              <a:rPr lang="en-US" dirty="0" err="1"/>
              <a:t>Dijksterhuis</a:t>
            </a:r>
            <a:r>
              <a:rPr lang="en-US" dirty="0"/>
              <a:t> to know what they are </a:t>
            </a:r>
            <a:r>
              <a:rPr lang="en-US" dirty="0" err="1"/>
              <a:t>talkinga</a:t>
            </a:r>
            <a:r>
              <a:rPr lang="en-US" dirty="0"/>
              <a:t> bout.  Lots of experience.  You on the other hand, are a little green.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7853B-9DF5-2581-01AE-7876E5CAF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8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F6EEB-5395-140C-5A17-13A09C35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10C15-A248-0763-8E60-3921D2E50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387D52-3F6C-602E-3E28-CBBC17872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data are consistent with the idea that diffuse attention and/or incubation promote original ideas.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F814F-8CC0-0B52-46EB-9CD0CF3FE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91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13BA-D91F-8D9F-8C10-34282610C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7508-8FB4-D0C8-D3B7-13558AD78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86BB11-B00B-0C36-7CCB-21315E644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412BC-4F5E-7126-7EC1-905AC8525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6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2253-0314-5CFA-C511-980B4E93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6C7CE-6BD0-C385-4B7D-63A7870C0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5E158-F5A7-9C70-24A1-B04A7169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19F0F-D3D1-B93A-83EA-E5E71433F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56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C7CA1-5463-0E4D-FF7E-7B13C74FD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732DA-6FFB-82DF-7380-F9520228A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31A65-7514-D815-3B9A-7CDF304D1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D3370-17FB-F579-E379-20A5019AFA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89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CF747-98D2-C4B5-56FE-A1D812BC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F540B1-3CE3-9CCA-734F-468CD2467E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5E468D-C202-F47D-B5D8-998FF6418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AF07-A479-0D7E-46D8-EE9F5DB30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0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79BF0-3AE4-C8B2-250E-EA966E01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1AD27-E1AF-8653-35DC-D1A06ED01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68D572-45A4-D8DA-9D10-4F851D3E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2269A-245A-EF74-16F1-086FAA9E6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07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8AA3-4218-3A57-2893-14BA5206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83F155-899D-305B-F0A0-5A3257448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698E1-9F3B-DB14-F5BF-920088F6F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E6BBC-C46E-DA2E-E881-EEDCC055B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3B24-2AF5-6604-6075-7BC7D3A9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FB249-F88A-9174-D5C0-5B71D5173C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556CB-5349-2B5B-BABC-196C38B71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9CE0D-D70D-FD37-1C59-13C8A43B90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511D7-AF80-69C2-BB5B-9F7C686E4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5B367-4872-6746-A717-8C8CCD1EB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A095B-6A4A-88D4-9941-1BEE1E2BF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7C71E-E70F-D74E-7ED2-600EE03D1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3EECF-C5F9-3954-AEB6-8103BED10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6CE548-E4F0-FB2B-EBBC-C52C83FA2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91BCA-08F3-90B2-9546-FAECE8B13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76E4D-1546-07F9-5905-20C8F40C1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4A6CB-AB4A-9E30-E3FF-6DA9845B3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C63574-6470-F14D-9928-429FFB0D3A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EDCF9-7B52-A1BB-C78A-107C1DE50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 difference between introduction of your papers and introductions in journal articles that you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8F6AC-B4C3-721F-C8FC-A27E1B0CE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E3724-42F9-90BF-9202-333386C53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0F75C4-A2A8-3E83-4A8C-11AC39485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2CE201-5F5C-7F0B-AD0D-1C8933ED1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tell us about creativity?</a:t>
            </a:r>
          </a:p>
          <a:p>
            <a:r>
              <a:rPr lang="en-US" dirty="0"/>
              <a:t>How will the experimental group perform vis a vis the control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E6A35-188C-F81F-FDCA-D3F9BDB7F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37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DCC64-0B21-A68C-B3BB-00FC39B2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9C50A-5346-5717-9C42-F3D3238FC0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EB1E81-13FC-2DD3-200B-76A97E650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it tell us about creativity?</a:t>
            </a:r>
          </a:p>
          <a:p>
            <a:r>
              <a:rPr lang="en-US" dirty="0"/>
              <a:t>How will the experimental group perform vis a vis the control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FA995-AD15-9090-8F8D-8F5250A8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F4149-7F1E-ED40-134D-D4C87EDF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4D97D-8651-1299-A3EE-C0F34D35C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56B7CA-7D23-E3C9-5CEE-43A066C86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creative / unusual responses more likely if attention is diffuse rather than concentrated?</a:t>
            </a:r>
          </a:p>
          <a:p>
            <a:r>
              <a:rPr lang="en-US" dirty="0"/>
              <a:t>Does unconscious thought promote creativity?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3B941-0077-DDE9-A3A1-0D96ACFCB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1D270-4CAE-AA4A-A4FA-A3581FAA91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9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5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3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1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5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8F49-B3E2-4BF0-BEC7-C30D34ABBB8D}" type="datetime1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FD3F4503-E564-F9DE-061E-503EC2CC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12" b="3807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D7EBE-604D-00B0-16FE-A78C86619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722" y="1562101"/>
            <a:ext cx="3884568" cy="2738530"/>
          </a:xfrm>
        </p:spPr>
        <p:txBody>
          <a:bodyPr anchor="t">
            <a:normAutofit/>
          </a:bodyPr>
          <a:lstStyle/>
          <a:p>
            <a:r>
              <a:rPr lang="en-US" sz="4800" dirty="0"/>
              <a:t>Article Summaries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4CA1-71ED-0D3A-6FDA-94565CB13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722" y="4321622"/>
            <a:ext cx="3813048" cy="941832"/>
          </a:xfrm>
        </p:spPr>
        <p:txBody>
          <a:bodyPr>
            <a:normAutofit/>
          </a:bodyPr>
          <a:lstStyle/>
          <a:p>
            <a:r>
              <a:rPr lang="en-US" sz="2000" dirty="0"/>
              <a:t>What’s that all about?</a:t>
            </a:r>
          </a:p>
        </p:txBody>
      </p:sp>
    </p:spTree>
    <p:extLst>
      <p:ext uri="{BB962C8B-B14F-4D97-AF65-F5344CB8AC3E}">
        <p14:creationId xmlns:p14="http://schemas.microsoft.com/office/powerpoint/2010/main" val="371382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EFF42-F727-13FC-F808-CC38B6F40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6417A807-8742-F391-577C-69E294B4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93811-CEA1-53BD-2BBE-F0B0DDD5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Main Research Question / Intro</a:t>
            </a:r>
          </a:p>
        </p:txBody>
      </p:sp>
      <p:pic>
        <p:nvPicPr>
          <p:cNvPr id="4" name="Picture 3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5E69667C-C92E-A0F5-2C21-80601A7EF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92" y="2284782"/>
            <a:ext cx="7824799" cy="285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9B065E-E1FD-B083-66CC-8A3E7F57308E}"/>
              </a:ext>
            </a:extLst>
          </p:cNvPr>
          <p:cNvSpPr txBox="1"/>
          <p:nvPr/>
        </p:nvSpPr>
        <p:spPr>
          <a:xfrm>
            <a:off x="2180893" y="5139544"/>
            <a:ext cx="780918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was the question that motivated the experiment?</a:t>
            </a:r>
          </a:p>
        </p:txBody>
      </p:sp>
      <p:pic>
        <p:nvPicPr>
          <p:cNvPr id="10" name="Picture 2" descr="X-Wing Starfighter™ 75355 | Star Wars ...">
            <a:extLst>
              <a:ext uri="{FF2B5EF4-FFF2-40B4-BE49-F238E27FC236}">
                <a16:creationId xmlns:a16="http://schemas.microsoft.com/office/drawing/2014/main" id="{70064FC7-16BC-B303-0283-751E4A67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2" y="0"/>
            <a:ext cx="3052404" cy="1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46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85C8-F88E-C2E1-4091-71E7A669F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0F5ED703-C67A-E283-CE3C-ACAB919E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4CDE0-97D4-4EBB-149F-AB5D96F4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Experimental Design / Method</a:t>
            </a:r>
          </a:p>
        </p:txBody>
      </p:sp>
      <p:pic>
        <p:nvPicPr>
          <p:cNvPr id="13314" name="Picture 2" descr="MOC-18100 Game Of Thrones - The Iron ...">
            <a:extLst>
              <a:ext uri="{FF2B5EF4-FFF2-40B4-BE49-F238E27FC236}">
                <a16:creationId xmlns:a16="http://schemas.microsoft.com/office/drawing/2014/main" id="{3D1E6FF5-AD6B-BFD9-79F6-54C9AB3F2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28" y="0"/>
            <a:ext cx="1902368" cy="2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9F5D1F-313A-5A3E-9D2D-3A39F0E84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72665"/>
              </p:ext>
            </p:extLst>
          </p:nvPr>
        </p:nvGraphicFramePr>
        <p:xfrm>
          <a:off x="2345968" y="2631789"/>
          <a:ext cx="7947211" cy="2575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890">
                  <a:extLst>
                    <a:ext uri="{9D8B030D-6E8A-4147-A177-3AD203B41FA5}">
                      <a16:colId xmlns:a16="http://schemas.microsoft.com/office/drawing/2014/main" val="3974520621"/>
                    </a:ext>
                  </a:extLst>
                </a:gridCol>
                <a:gridCol w="5076624">
                  <a:extLst>
                    <a:ext uri="{9D8B030D-6E8A-4147-A177-3AD203B41FA5}">
                      <a16:colId xmlns:a16="http://schemas.microsoft.com/office/drawing/2014/main" val="2580097169"/>
                    </a:ext>
                  </a:extLst>
                </a:gridCol>
                <a:gridCol w="1784697">
                  <a:extLst>
                    <a:ext uri="{9D8B030D-6E8A-4147-A177-3AD203B41FA5}">
                      <a16:colId xmlns:a16="http://schemas.microsoft.com/office/drawing/2014/main" val="14546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 was the main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What were the important elements of the experimental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key findings of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do the results tell us about the research question that motivated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2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1DB1-FA37-DC30-97DA-8D7C7234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9106585B-0C39-4DDA-5AE9-0040BEB7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27F9F-C9F0-45E8-B696-5FD6B4F4D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Experimental Design /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E6673-434F-7E9A-209E-A87F85CB6D08}"/>
              </a:ext>
            </a:extLst>
          </p:cNvPr>
          <p:cNvSpPr txBox="1"/>
          <p:nvPr/>
        </p:nvSpPr>
        <p:spPr>
          <a:xfrm>
            <a:off x="2191404" y="2564524"/>
            <a:ext cx="780918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were the important elements of the experimental design?</a:t>
            </a:r>
          </a:p>
        </p:txBody>
      </p:sp>
      <p:pic>
        <p:nvPicPr>
          <p:cNvPr id="4" name="Picture 2" descr="MOC-18100 Game Of Thrones - The Iron ...">
            <a:extLst>
              <a:ext uri="{FF2B5EF4-FFF2-40B4-BE49-F238E27FC236}">
                <a16:creationId xmlns:a16="http://schemas.microsoft.com/office/drawing/2014/main" id="{CF811066-5F00-8F01-2B1F-C0A985A8C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28" y="0"/>
            <a:ext cx="1902368" cy="2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5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40E2-DEBF-A9CC-3B8E-96956E24B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EAF2328E-3CDB-5192-CFC5-67FDB9C25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419CD2-D679-0C8B-FE59-6F3E83A0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Experimental Design /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B4E2E-8BBE-C4E8-CB9A-685ED180C8A2}"/>
              </a:ext>
            </a:extLst>
          </p:cNvPr>
          <p:cNvSpPr txBox="1"/>
          <p:nvPr/>
        </p:nvSpPr>
        <p:spPr>
          <a:xfrm>
            <a:off x="2191404" y="2564524"/>
            <a:ext cx="7809187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were the </a:t>
            </a:r>
            <a:r>
              <a:rPr lang="en-US" sz="2400" dirty="0">
                <a:solidFill>
                  <a:srgbClr val="C00000"/>
                </a:solidFill>
              </a:rPr>
              <a:t>important</a:t>
            </a:r>
            <a:r>
              <a:rPr lang="en-US" sz="2400" dirty="0">
                <a:solidFill>
                  <a:srgbClr val="002060"/>
                </a:solidFill>
              </a:rPr>
              <a:t> elements of the experimental design?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Not all of the elements.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You do not have to list the IVs and DVs, explicitly.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Rather, what distinguished the main groups of the experiment (IV)? (Physical Setting)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was performance measured (DV)? (AUT)</a:t>
            </a:r>
          </a:p>
        </p:txBody>
      </p:sp>
      <p:pic>
        <p:nvPicPr>
          <p:cNvPr id="4" name="Picture 2" descr="MOC-18100 Game Of Thrones - The Iron ...">
            <a:extLst>
              <a:ext uri="{FF2B5EF4-FFF2-40B4-BE49-F238E27FC236}">
                <a16:creationId xmlns:a16="http://schemas.microsoft.com/office/drawing/2014/main" id="{72AC9A48-3A67-130B-C31E-17F9F30E3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28" y="0"/>
            <a:ext cx="1902368" cy="2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6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CFBE4-52C0-AFCE-E4EB-028C7D2BA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B68862F2-1497-894A-DEDD-9E9A8E3D5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FA497-7BD9-EB88-B2CD-FA7502E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Experimental Design / Method</a:t>
            </a:r>
          </a:p>
        </p:txBody>
      </p:sp>
      <p:pic>
        <p:nvPicPr>
          <p:cNvPr id="4" name="Picture 3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A6769882-790C-93D9-CAFD-E47802329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92" y="2284782"/>
            <a:ext cx="7824799" cy="285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6D4E5-1672-F630-135C-05E54A00D066}"/>
              </a:ext>
            </a:extLst>
          </p:cNvPr>
          <p:cNvSpPr txBox="1"/>
          <p:nvPr/>
        </p:nvSpPr>
        <p:spPr>
          <a:xfrm>
            <a:off x="2180893" y="5139544"/>
            <a:ext cx="780918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were the important elements of the experimental design?</a:t>
            </a:r>
          </a:p>
        </p:txBody>
      </p:sp>
      <p:pic>
        <p:nvPicPr>
          <p:cNvPr id="3" name="Picture 2" descr="MOC-18100 Game Of Thrones - The Iron ...">
            <a:extLst>
              <a:ext uri="{FF2B5EF4-FFF2-40B4-BE49-F238E27FC236}">
                <a16:creationId xmlns:a16="http://schemas.microsoft.com/office/drawing/2014/main" id="{66062057-0794-3C26-968B-9D5107B1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628" y="0"/>
            <a:ext cx="1902368" cy="253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08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3BDAD-16CF-74A0-D3BD-C25687E1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14226564-E485-C8F4-073B-871DEB79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1538E-E015-9220-1E55-C8FFFE40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Findings / Results</a:t>
            </a:r>
          </a:p>
        </p:txBody>
      </p:sp>
      <p:pic>
        <p:nvPicPr>
          <p:cNvPr id="19458" name="Picture 2" descr="I designed my own LEGO Severance set! : r/severanceTVshow">
            <a:extLst>
              <a:ext uri="{FF2B5EF4-FFF2-40B4-BE49-F238E27FC236}">
                <a16:creationId xmlns:a16="http://schemas.microsoft.com/office/drawing/2014/main" id="{B1DA2F4C-0B31-EA3F-761B-8FFB810F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6" y="0"/>
            <a:ext cx="2476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962CC9C-84DB-EA26-3490-D9CA5DB3C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3372"/>
              </p:ext>
            </p:extLst>
          </p:nvPr>
        </p:nvGraphicFramePr>
        <p:xfrm>
          <a:off x="2345968" y="2631789"/>
          <a:ext cx="7947211" cy="2844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890">
                  <a:extLst>
                    <a:ext uri="{9D8B030D-6E8A-4147-A177-3AD203B41FA5}">
                      <a16:colId xmlns:a16="http://schemas.microsoft.com/office/drawing/2014/main" val="3974520621"/>
                    </a:ext>
                  </a:extLst>
                </a:gridCol>
                <a:gridCol w="5076624">
                  <a:extLst>
                    <a:ext uri="{9D8B030D-6E8A-4147-A177-3AD203B41FA5}">
                      <a16:colId xmlns:a16="http://schemas.microsoft.com/office/drawing/2014/main" val="2580097169"/>
                    </a:ext>
                  </a:extLst>
                </a:gridCol>
                <a:gridCol w="1784697">
                  <a:extLst>
                    <a:ext uri="{9D8B030D-6E8A-4147-A177-3AD203B41FA5}">
                      <a16:colId xmlns:a16="http://schemas.microsoft.com/office/drawing/2014/main" val="14546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 was the main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important elements of the experimental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What were the key findings of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do the results tell us about the research question that motivated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55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66974-1FB2-3E37-A07A-54A851E3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4404842B-02EE-3C54-853D-6767BE220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73279-118D-C4A4-6876-6CE36663E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Findings /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E16B8-8DB8-32A6-8D93-E7206D7B8D36}"/>
              </a:ext>
            </a:extLst>
          </p:cNvPr>
          <p:cNvSpPr txBox="1"/>
          <p:nvPr/>
        </p:nvSpPr>
        <p:spPr>
          <a:xfrm>
            <a:off x="2191404" y="2564524"/>
            <a:ext cx="780918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were the key findings of the experiment?</a:t>
            </a:r>
          </a:p>
        </p:txBody>
      </p:sp>
      <p:pic>
        <p:nvPicPr>
          <p:cNvPr id="20482" name="Picture 2" descr="I designed my own LEGO Severance set! : r/severanceTVshow">
            <a:extLst>
              <a:ext uri="{FF2B5EF4-FFF2-40B4-BE49-F238E27FC236}">
                <a16:creationId xmlns:a16="http://schemas.microsoft.com/office/drawing/2014/main" id="{5E80D252-7463-1AB1-E5F2-34F33344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0"/>
            <a:ext cx="2476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8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96B52-41AA-CF43-741D-2785150BE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609B75B0-092E-9383-C2EF-15904BBDD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4337D2-0CBF-2DEE-1F13-DAED7F897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Findings /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7DE15-70BA-D301-E8FD-C4DCFE7B77FA}"/>
              </a:ext>
            </a:extLst>
          </p:cNvPr>
          <p:cNvSpPr txBox="1"/>
          <p:nvPr/>
        </p:nvSpPr>
        <p:spPr>
          <a:xfrm>
            <a:off x="2191404" y="2564524"/>
            <a:ext cx="7809187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were the </a:t>
            </a:r>
            <a:r>
              <a:rPr lang="en-US" sz="2400" dirty="0">
                <a:solidFill>
                  <a:srgbClr val="FF0000"/>
                </a:solidFill>
              </a:rPr>
              <a:t>key</a:t>
            </a:r>
            <a:r>
              <a:rPr lang="en-US" sz="2400" dirty="0">
                <a:solidFill>
                  <a:srgbClr val="002060"/>
                </a:solidFill>
              </a:rPr>
              <a:t> findings of the experiment?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You don’t have to report every result.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Only those relevant to YOUR argument (not necessarily the authors’)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But…you can’t ignore relevant findings that are inconsistent with your argument.  Be HONEST!!!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482" name="Picture 2" descr="I designed my own LEGO Severance set! : r/severanceTVshow">
            <a:extLst>
              <a:ext uri="{FF2B5EF4-FFF2-40B4-BE49-F238E27FC236}">
                <a16:creationId xmlns:a16="http://schemas.microsoft.com/office/drawing/2014/main" id="{834EED0D-B1FD-2EE4-FC6B-C5474F8D6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0"/>
            <a:ext cx="2476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4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D339A-E522-D127-639F-8871B22B3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BB92182F-BF59-66F6-9D89-1B3B00761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73538-CD1F-AC82-342C-181606D4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Key Findings / Results</a:t>
            </a:r>
          </a:p>
        </p:txBody>
      </p:sp>
      <p:pic>
        <p:nvPicPr>
          <p:cNvPr id="4" name="Picture 3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9AAB17F3-71EC-44D6-4EE0-CB28538B2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92" y="2284782"/>
            <a:ext cx="7824799" cy="285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3D847B-C122-F5EE-28C3-6C8836A07DFC}"/>
              </a:ext>
            </a:extLst>
          </p:cNvPr>
          <p:cNvSpPr txBox="1"/>
          <p:nvPr/>
        </p:nvSpPr>
        <p:spPr>
          <a:xfrm>
            <a:off x="2180893" y="5139544"/>
            <a:ext cx="783531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002060"/>
                </a:solidFill>
              </a:rPr>
              <a:t>What were the key findings of the experiment?</a:t>
            </a:r>
          </a:p>
        </p:txBody>
      </p:sp>
      <p:pic>
        <p:nvPicPr>
          <p:cNvPr id="22530" name="Picture 2" descr="I designed my own LEGO Severance set! : r/severanceTVshow">
            <a:extLst>
              <a:ext uri="{FF2B5EF4-FFF2-40B4-BE49-F238E27FC236}">
                <a16:creationId xmlns:a16="http://schemas.microsoft.com/office/drawing/2014/main" id="{E9F08F66-9E34-82F6-34D8-4A981A50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6" y="0"/>
            <a:ext cx="2476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4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F0DAA-6E81-60FC-BB91-DD444B1F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71AF40D1-177B-1EC9-D30D-343480D0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7A6140-AB6E-6EA8-C779-0FA870C6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it all means / Discussion</a:t>
            </a:r>
          </a:p>
        </p:txBody>
      </p:sp>
      <p:pic>
        <p:nvPicPr>
          <p:cNvPr id="26626" name="Picture 2" descr="LEGO: Arcane Custom Minifigures - YouTube">
            <a:extLst>
              <a:ext uri="{FF2B5EF4-FFF2-40B4-BE49-F238E27FC236}">
                <a16:creationId xmlns:a16="http://schemas.microsoft.com/office/drawing/2014/main" id="{8D8DE2FA-25A5-5632-DDBE-8B4F0277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62" y="0"/>
            <a:ext cx="3111234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AFD4C1-D1F9-63DB-08A8-B2268575C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72539"/>
              </p:ext>
            </p:extLst>
          </p:nvPr>
        </p:nvGraphicFramePr>
        <p:xfrm>
          <a:off x="2345968" y="2631789"/>
          <a:ext cx="7947211" cy="2941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890">
                  <a:extLst>
                    <a:ext uri="{9D8B030D-6E8A-4147-A177-3AD203B41FA5}">
                      <a16:colId xmlns:a16="http://schemas.microsoft.com/office/drawing/2014/main" val="3974520621"/>
                    </a:ext>
                  </a:extLst>
                </a:gridCol>
                <a:gridCol w="5076624">
                  <a:extLst>
                    <a:ext uri="{9D8B030D-6E8A-4147-A177-3AD203B41FA5}">
                      <a16:colId xmlns:a16="http://schemas.microsoft.com/office/drawing/2014/main" val="2580097169"/>
                    </a:ext>
                  </a:extLst>
                </a:gridCol>
                <a:gridCol w="1784697">
                  <a:extLst>
                    <a:ext uri="{9D8B030D-6E8A-4147-A177-3AD203B41FA5}">
                      <a16:colId xmlns:a16="http://schemas.microsoft.com/office/drawing/2014/main" val="14546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What was the main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important elements of the experimental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key findings of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What do the results tell us about the research question that motivated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47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75F88-E9BB-B84A-E28B-077CBC6E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969" y="1622745"/>
            <a:ext cx="6044058" cy="3683358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</a:rPr>
              <a:t>They are the basic building block of your Introduction.</a:t>
            </a:r>
          </a:p>
        </p:txBody>
      </p:sp>
      <p:pic>
        <p:nvPicPr>
          <p:cNvPr id="1028" name="Picture 4" descr="10333 | LEGO® Icons ...">
            <a:extLst>
              <a:ext uri="{FF2B5EF4-FFF2-40B4-BE49-F238E27FC236}">
                <a16:creationId xmlns:a16="http://schemas.microsoft.com/office/drawing/2014/main" id="{44C874B4-8451-939D-6C28-8FCE7C77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5381"/>
            <a:ext cx="2877672" cy="52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ur Herringbone Brick Patio Is *Almost ...">
            <a:extLst>
              <a:ext uri="{FF2B5EF4-FFF2-40B4-BE49-F238E27FC236}">
                <a16:creationId xmlns:a16="http://schemas.microsoft.com/office/drawing/2014/main" id="{57137644-E018-CF97-71EB-A9407FE8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78" y="1590740"/>
            <a:ext cx="2978418" cy="52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8A802E-1093-4C63-0F70-1195290A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Why are article summaries important?</a:t>
            </a:r>
          </a:p>
        </p:txBody>
      </p:sp>
    </p:spTree>
    <p:extLst>
      <p:ext uri="{BB962C8B-B14F-4D97-AF65-F5344CB8AC3E}">
        <p14:creationId xmlns:p14="http://schemas.microsoft.com/office/powerpoint/2010/main" val="38761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2C3B6-7D7A-96E1-D816-EF53532CA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FF0B63B0-002C-B351-0BCF-FF4EAB6F4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336AE-EF61-534B-FD90-4062C3AD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it all means /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F6FA-3428-1947-BBD9-490457D5EEA8}"/>
              </a:ext>
            </a:extLst>
          </p:cNvPr>
          <p:cNvSpPr txBox="1"/>
          <p:nvPr/>
        </p:nvSpPr>
        <p:spPr>
          <a:xfrm>
            <a:off x="2191404" y="2042656"/>
            <a:ext cx="7809187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What do the results tell us about the research question that motivated the experiment?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Circling back to the Intro / opening sentences of the paragraph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There should have been an unsolved mystery in the opening sentences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How do the authors’ data address that question?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Could provide a similar answer as previous work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Could provide a different answer than previous work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Could fail to adequately address the question</a:t>
            </a:r>
          </a:p>
        </p:txBody>
      </p:sp>
      <p:pic>
        <p:nvPicPr>
          <p:cNvPr id="4" name="Picture 2" descr="LEGO: Arcane Custom Minifigures - YouTube">
            <a:extLst>
              <a:ext uri="{FF2B5EF4-FFF2-40B4-BE49-F238E27FC236}">
                <a16:creationId xmlns:a16="http://schemas.microsoft.com/office/drawing/2014/main" id="{ECDC57DD-2D6C-3F2C-C7AF-EF8C7E1B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62" y="0"/>
            <a:ext cx="3111234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0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106F0-A406-D783-0940-3DF26FB8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4D019309-0F28-FE87-FFCA-3B3619F64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0D7BE-3BFD-4FD1-9B26-BE903917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it all means / Discussion</a:t>
            </a:r>
          </a:p>
        </p:txBody>
      </p:sp>
      <p:pic>
        <p:nvPicPr>
          <p:cNvPr id="4" name="Picture 3" descr="A white card with black text&#10;&#10;AI-generated content may be incorrect.">
            <a:extLst>
              <a:ext uri="{FF2B5EF4-FFF2-40B4-BE49-F238E27FC236}">
                <a16:creationId xmlns:a16="http://schemas.microsoft.com/office/drawing/2014/main" id="{A5DF5F54-8423-BEE1-AE5B-AD1677A33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92" y="2284782"/>
            <a:ext cx="7824799" cy="285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D9F0D-073A-354F-FFA1-387F96231FA6}"/>
              </a:ext>
            </a:extLst>
          </p:cNvPr>
          <p:cNvSpPr txBox="1"/>
          <p:nvPr/>
        </p:nvSpPr>
        <p:spPr>
          <a:xfrm>
            <a:off x="2180893" y="5139544"/>
            <a:ext cx="780918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do the results tell us about the research question that motivated the experiment?</a:t>
            </a:r>
          </a:p>
        </p:txBody>
      </p:sp>
      <p:pic>
        <p:nvPicPr>
          <p:cNvPr id="3" name="Picture 2" descr="LEGO: Arcane Custom Minifigures - YouTube">
            <a:extLst>
              <a:ext uri="{FF2B5EF4-FFF2-40B4-BE49-F238E27FC236}">
                <a16:creationId xmlns:a16="http://schemas.microsoft.com/office/drawing/2014/main" id="{819431CF-C51E-34ED-7702-1DFE3FB1F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62" y="0"/>
            <a:ext cx="3111234" cy="17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7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7241C-CC84-3A7D-32EE-460B93BF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C460D734-5C4B-E703-BC1B-35A1277B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F14361-5242-F82B-0496-7DF7F708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next step:</a:t>
            </a:r>
          </a:p>
        </p:txBody>
      </p:sp>
      <p:pic>
        <p:nvPicPr>
          <p:cNvPr id="30726" name="Picture 6" descr="Giant Lego model of Forth Bridge to ...">
            <a:extLst>
              <a:ext uri="{FF2B5EF4-FFF2-40B4-BE49-F238E27FC236}">
                <a16:creationId xmlns:a16="http://schemas.microsoft.com/office/drawing/2014/main" id="{CDE417D4-39E6-C349-E194-C91F08AE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18" y="2622016"/>
            <a:ext cx="6448182" cy="289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Paragraph - Free signs icons">
            <a:extLst>
              <a:ext uri="{FF2B5EF4-FFF2-40B4-BE49-F238E27FC236}">
                <a16:creationId xmlns:a16="http://schemas.microsoft.com/office/drawing/2014/main" id="{77B55256-A81A-969F-45D4-CD506271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" y="2622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aragraph - Free signs icons">
            <a:extLst>
              <a:ext uri="{FF2B5EF4-FFF2-40B4-BE49-F238E27FC236}">
                <a16:creationId xmlns:a16="http://schemas.microsoft.com/office/drawing/2014/main" id="{3D4FA1E1-E28C-3919-5520-E5F80B917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26623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4EC41-3E6A-8905-7BB0-AC2A0023C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ridge with a metal structure&#10;&#10;AI-generated content may be incorrect.">
            <a:extLst>
              <a:ext uri="{FF2B5EF4-FFF2-40B4-BE49-F238E27FC236}">
                <a16:creationId xmlns:a16="http://schemas.microsoft.com/office/drawing/2014/main" id="{9E2D6F17-1B16-47E8-7EBC-14A8CD760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8" y="2635301"/>
            <a:ext cx="12163178" cy="2897841"/>
          </a:xfrm>
          <a:prstGeom prst="rect">
            <a:avLst/>
          </a:prstGeom>
        </p:spPr>
      </p:pic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47FD6149-B672-EC7D-7893-697A7A540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4D9F6-C804-75BC-0C53-D9BEF3B3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294538"/>
            <a:ext cx="11268636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next step: Building bridges between paragraphs </a:t>
            </a:r>
          </a:p>
        </p:txBody>
      </p:sp>
    </p:spTree>
    <p:extLst>
      <p:ext uri="{BB962C8B-B14F-4D97-AF65-F5344CB8AC3E}">
        <p14:creationId xmlns:p14="http://schemas.microsoft.com/office/powerpoint/2010/main" val="66002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5AD90-BEAE-2C36-C7DA-EBB715BC4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ridge with a metal structure&#10;&#10;AI-generated content may be incorrect.">
            <a:extLst>
              <a:ext uri="{FF2B5EF4-FFF2-40B4-BE49-F238E27FC236}">
                <a16:creationId xmlns:a16="http://schemas.microsoft.com/office/drawing/2014/main" id="{D08A8EF7-DB1B-E334-E155-994FF9984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548"/>
            <a:ext cx="3198476" cy="762027"/>
          </a:xfrm>
          <a:prstGeom prst="rect">
            <a:avLst/>
          </a:prstGeom>
        </p:spPr>
      </p:pic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9820C618-3FF1-2681-54BF-BE1274DA1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4AFD1-3175-6005-93D4-658F2635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next step: What does a bridge actually look like?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F7F61-5244-8713-0CCC-4901CDB1D994}"/>
              </a:ext>
            </a:extLst>
          </p:cNvPr>
          <p:cNvSpPr txBox="1"/>
          <p:nvPr/>
        </p:nvSpPr>
        <p:spPr>
          <a:xfrm>
            <a:off x="2352691" y="2456795"/>
            <a:ext cx="7933765" cy="440120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These data are consistent with the idea that diffuse attention and/or incubation promote original ideas.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Crowley, et al. (2025) also found that diffuse attention also increased creative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However, not all researchers have reported similar findings regarding the relationship between diffuse attention and creativity.  Donovan, et al. (2025) reported that…</a:t>
            </a:r>
          </a:p>
        </p:txBody>
      </p:sp>
    </p:spTree>
    <p:extLst>
      <p:ext uri="{BB962C8B-B14F-4D97-AF65-F5344CB8AC3E}">
        <p14:creationId xmlns:p14="http://schemas.microsoft.com/office/powerpoint/2010/main" val="27016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BD7B1-5814-CD42-0829-3369A6D2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382E0DD2-11DF-4411-A6ED-1182F5176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2B6B5-B272-6147-7B5F-9CFC2BC75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268371"/>
            <a:ext cx="3800564" cy="1671569"/>
          </a:xfr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next step: Warning: Dangerous Bridge </a:t>
            </a:r>
          </a:p>
        </p:txBody>
      </p:sp>
      <p:pic>
        <p:nvPicPr>
          <p:cNvPr id="1034" name="Picture 10" descr="A blizzard, a flood and part of our ...">
            <a:extLst>
              <a:ext uri="{FF2B5EF4-FFF2-40B4-BE49-F238E27FC236}">
                <a16:creationId xmlns:a16="http://schemas.microsoft.com/office/drawing/2014/main" id="{97A2C238-EEB8-3573-5EEE-EC4F0246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9759" b="-1"/>
          <a:stretch>
            <a:fillRect/>
          </a:stretch>
        </p:blipFill>
        <p:spPr bwMode="auto">
          <a:xfrm>
            <a:off x="8969" y="-2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ject Connect: Spring 2024 – CBBT">
            <a:extLst>
              <a:ext uri="{FF2B5EF4-FFF2-40B4-BE49-F238E27FC236}">
                <a16:creationId xmlns:a16="http://schemas.microsoft.com/office/drawing/2014/main" id="{E7F024AE-4DD2-E8B1-1589-97315893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14689" b="-4"/>
          <a:stretch>
            <a:fillRect/>
          </a:stretch>
        </p:blipFill>
        <p:spPr bwMode="auto">
          <a:xfrm>
            <a:off x="2579411" y="-2446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aky Bridge - Atlas Obscura">
            <a:extLst>
              <a:ext uri="{FF2B5EF4-FFF2-40B4-BE49-F238E27FC236}">
                <a16:creationId xmlns:a16="http://schemas.microsoft.com/office/drawing/2014/main" id="{5264BE3C-393B-A3DF-E99A-3B0E39D4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r="4073" b="-4"/>
          <a:stretch>
            <a:fillRect/>
          </a:stretch>
        </p:blipFill>
        <p:spPr bwMode="auto">
          <a:xfrm>
            <a:off x="5149852" y="-10223"/>
            <a:ext cx="2376092" cy="222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OSHA Caution Sign &quot;Sign Has ...">
            <a:extLst>
              <a:ext uri="{FF2B5EF4-FFF2-40B4-BE49-F238E27FC236}">
                <a16:creationId xmlns:a16="http://schemas.microsoft.com/office/drawing/2014/main" id="{590173C3-AA94-7F18-464F-41E82994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" b="6608"/>
          <a:stretch>
            <a:fillRect/>
          </a:stretch>
        </p:blipFill>
        <p:spPr bwMode="auto">
          <a:xfrm>
            <a:off x="3714" y="2400151"/>
            <a:ext cx="3330225" cy="205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zardous Bridge Ahead Road Sign ...">
            <a:extLst>
              <a:ext uri="{FF2B5EF4-FFF2-40B4-BE49-F238E27FC236}">
                <a16:creationId xmlns:a16="http://schemas.microsoft.com/office/drawing/2014/main" id="{93F3E6CB-F79B-2237-9A0C-4188816E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9" r="21252"/>
          <a:stretch>
            <a:fillRect/>
          </a:stretch>
        </p:blipFill>
        <p:spPr bwMode="auto">
          <a:xfrm>
            <a:off x="3534403" y="2400151"/>
            <a:ext cx="3996536" cy="44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758315-3CC3-97C7-64C6-6AD4A754DE21}"/>
              </a:ext>
            </a:extLst>
          </p:cNvPr>
          <p:cNvSpPr txBox="1"/>
          <p:nvPr/>
        </p:nvSpPr>
        <p:spPr>
          <a:xfrm>
            <a:off x="8017253" y="2400475"/>
            <a:ext cx="3800565" cy="42635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These data are consistent with the idea that diffuse attention and/or incubation promote original ideas.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Building off </a:t>
            </a:r>
            <a:r>
              <a:rPr lang="en-US" sz="2400" dirty="0" err="1"/>
              <a:t>Dijksterhuis</a:t>
            </a:r>
            <a:r>
              <a:rPr lang="en-US" sz="2400" dirty="0"/>
              <a:t> and Meurs (2016), Harrison, et al. (2025) conducted a study looking at…</a:t>
            </a:r>
          </a:p>
        </p:txBody>
      </p:sp>
      <p:pic>
        <p:nvPicPr>
          <p:cNvPr id="1040" name="Picture 16" descr="The Scariest Bridge in Texas | Texas Co ...">
            <a:extLst>
              <a:ext uri="{FF2B5EF4-FFF2-40B4-BE49-F238E27FC236}">
                <a16:creationId xmlns:a16="http://schemas.microsoft.com/office/drawing/2014/main" id="{D838B481-D3A8-7B53-6328-D07D2CC4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" y="4792014"/>
            <a:ext cx="3293014" cy="18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3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2EE88-FDE7-EE5F-54D7-DEA4D40CF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F0CA1614-1217-B324-C44E-059717A0C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A15A8-094B-A909-1E1F-48526ECF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294538"/>
            <a:ext cx="11510682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Sleep well, citizens of Amherst, TD will keep you safe</a:t>
            </a:r>
          </a:p>
        </p:txBody>
      </p:sp>
      <p:pic>
        <p:nvPicPr>
          <p:cNvPr id="30724" name="Picture 4" descr="Lego Batman Movie is a terrifically fun ...">
            <a:extLst>
              <a:ext uri="{FF2B5EF4-FFF2-40B4-BE49-F238E27FC236}">
                <a16:creationId xmlns:a16="http://schemas.microsoft.com/office/drawing/2014/main" id="{488A5995-5213-2839-92F6-E1B8C4EF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90" y="1728421"/>
            <a:ext cx="7478416" cy="50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7693043-41F2-2083-098C-2E21CBB12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65" y="6024282"/>
            <a:ext cx="1586753" cy="7261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1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71F0D-7300-1FCF-7E0F-6CA8E69EE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5E42796E-5177-8506-3680-4BB5083C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B2A8F-02A4-9819-0BC2-C1080D59B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9" y="294538"/>
            <a:ext cx="11510682" cy="10336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I’m not the Professor y’all need.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Nor the professor, y’all want.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I’m the professor y’all deserve.</a:t>
            </a:r>
          </a:p>
        </p:txBody>
      </p:sp>
      <p:pic>
        <p:nvPicPr>
          <p:cNvPr id="30724" name="Picture 4" descr="Lego Batman Movie is a terrifically fun ...">
            <a:extLst>
              <a:ext uri="{FF2B5EF4-FFF2-40B4-BE49-F238E27FC236}">
                <a16:creationId xmlns:a16="http://schemas.microsoft.com/office/drawing/2014/main" id="{7FB01171-C4E6-D9F9-F74D-6C3D5804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90" y="1728421"/>
            <a:ext cx="7478416" cy="50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478B2E8-5E13-D86C-4AB0-9591A5793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165" y="6024282"/>
            <a:ext cx="1586753" cy="7261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12FFE-6409-0C7E-8D05-BD2426F18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68444853-3182-4926-8DBF-504DB6EE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4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2A02E-3274-5DF3-0B86-F02470770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Can I just mimic journal articles?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4DAF7-64DE-BFCB-5B85-563AFEE9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969" y="1622745"/>
            <a:ext cx="6044058" cy="3683358"/>
          </a:xfrm>
          <a:solidFill>
            <a:schemeClr val="bg1">
              <a:lumMod val="85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They communicate your understanding of the literature.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Not just the conclusions drawn from the literature.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But what is the justification for those conclusions.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You demonstrating that you understand  connection between methods, data, and the interpretation of those data.</a:t>
            </a:r>
          </a:p>
        </p:txBody>
      </p:sp>
      <p:pic>
        <p:nvPicPr>
          <p:cNvPr id="2050" name="Picture 2" descr="Teresa M. Amabile - Faculty &amp; Research ...">
            <a:extLst>
              <a:ext uri="{FF2B5EF4-FFF2-40B4-BE49-F238E27FC236}">
                <a16:creationId xmlns:a16="http://schemas.microsoft.com/office/drawing/2014/main" id="{28951E90-2792-E606-ACFC-853CE255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281"/>
            <a:ext cx="27813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 Dijksterhuis">
            <a:extLst>
              <a:ext uri="{FF2B5EF4-FFF2-40B4-BE49-F238E27FC236}">
                <a16:creationId xmlns:a16="http://schemas.microsoft.com/office/drawing/2014/main" id="{70597EF2-E1A1-E7C3-2C83-FA6554E37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6" y="160538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04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4CBA-67D9-0F7F-076E-A8C38EA6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10314D0A-F588-3526-E406-630B0E09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4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C4874-5EDD-27B8-F73B-7DD2207B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do I want to avoid?</a:t>
            </a:r>
          </a:p>
        </p:txBody>
      </p:sp>
      <p:pic>
        <p:nvPicPr>
          <p:cNvPr id="24578" name="Picture 2" descr="Writing a Successful Book Report">
            <a:extLst>
              <a:ext uri="{FF2B5EF4-FFF2-40B4-BE49-F238E27FC236}">
                <a16:creationId xmlns:a16="http://schemas.microsoft.com/office/drawing/2014/main" id="{DFDF43CB-66DE-9683-DCE7-2B0EAA903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82" y="1582276"/>
            <a:ext cx="6828983" cy="527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5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9DCB-E4AB-FCB3-B03F-17252CCE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952A8E2C-79CE-177C-D8CB-D90B9582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4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BA3FA-B9EA-032F-90F1-62E98E8B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Not Enough			vs. 			Too Much</a:t>
            </a:r>
          </a:p>
        </p:txBody>
      </p:sp>
      <p:pic>
        <p:nvPicPr>
          <p:cNvPr id="24578" name="Picture 2" descr="Writing a Successful Book Report">
            <a:extLst>
              <a:ext uri="{FF2B5EF4-FFF2-40B4-BE49-F238E27FC236}">
                <a16:creationId xmlns:a16="http://schemas.microsoft.com/office/drawing/2014/main" id="{5F753D52-DB88-CF52-B85C-28CD5733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14" y="2898541"/>
            <a:ext cx="2531682" cy="19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resa M. Amabile - Faculty &amp; Research ...">
            <a:extLst>
              <a:ext uri="{FF2B5EF4-FFF2-40B4-BE49-F238E27FC236}">
                <a16:creationId xmlns:a16="http://schemas.microsoft.com/office/drawing/2014/main" id="{D6A61790-391F-340E-B796-6AF6BC17B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281"/>
            <a:ext cx="2524205" cy="266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p Dijksterhuis">
            <a:extLst>
              <a:ext uri="{FF2B5EF4-FFF2-40B4-BE49-F238E27FC236}">
                <a16:creationId xmlns:a16="http://schemas.microsoft.com/office/drawing/2014/main" id="{9B2F4BD4-2DE6-21F7-7F56-32BC5DDF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800"/>
            <a:ext cx="2524205" cy="262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The History of Scales">
            <a:extLst>
              <a:ext uri="{FF2B5EF4-FFF2-40B4-BE49-F238E27FC236}">
                <a16:creationId xmlns:a16="http://schemas.microsoft.com/office/drawing/2014/main" id="{88F3A65A-A417-C240-15EE-0AD213240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62" y="2066120"/>
            <a:ext cx="4464423" cy="43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0718CA-35C0-4851-78DF-358F985B83AB}"/>
              </a:ext>
            </a:extLst>
          </p:cNvPr>
          <p:cNvSpPr txBox="1"/>
          <p:nvPr/>
        </p:nvSpPr>
        <p:spPr>
          <a:xfrm>
            <a:off x="4787154" y="4229798"/>
            <a:ext cx="591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5480F-04A8-ADA8-4087-3D305F99DE5D}"/>
              </a:ext>
            </a:extLst>
          </p:cNvPr>
          <p:cNvSpPr txBox="1"/>
          <p:nvPr/>
        </p:nvSpPr>
        <p:spPr>
          <a:xfrm>
            <a:off x="7265895" y="4229798"/>
            <a:ext cx="591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131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2929-2FCC-18B1-5241-500E6A7E5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Our Herringbone Brick Patio Is *Almost ...">
            <a:extLst>
              <a:ext uri="{FF2B5EF4-FFF2-40B4-BE49-F238E27FC236}">
                <a16:creationId xmlns:a16="http://schemas.microsoft.com/office/drawing/2014/main" id="{3992B7AE-3CBB-1F5A-19B2-204521795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78" y="1590740"/>
            <a:ext cx="2978418" cy="526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333 | LEGO® Icons ...">
            <a:extLst>
              <a:ext uri="{FF2B5EF4-FFF2-40B4-BE49-F238E27FC236}">
                <a16:creationId xmlns:a16="http://schemas.microsoft.com/office/drawing/2014/main" id="{E97BBA19-99BB-D1AB-F992-FA7F767F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5381"/>
            <a:ext cx="2877672" cy="52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03E136FC-DABB-6CEC-90C1-679D8CB72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1C9166-EA82-8248-4733-57459253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4 Components of an article summary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9126BF-EC9B-122A-785F-09290B7B5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86820"/>
              </p:ext>
            </p:extLst>
          </p:nvPr>
        </p:nvGraphicFramePr>
        <p:xfrm>
          <a:off x="2877671" y="2255272"/>
          <a:ext cx="6335907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5725">
                  <a:extLst>
                    <a:ext uri="{9D8B030D-6E8A-4147-A177-3AD203B41FA5}">
                      <a16:colId xmlns:a16="http://schemas.microsoft.com/office/drawing/2014/main" val="3974520621"/>
                    </a:ext>
                  </a:extLst>
                </a:gridCol>
                <a:gridCol w="4047334">
                  <a:extLst>
                    <a:ext uri="{9D8B030D-6E8A-4147-A177-3AD203B41FA5}">
                      <a16:colId xmlns:a16="http://schemas.microsoft.com/office/drawing/2014/main" val="2580097169"/>
                    </a:ext>
                  </a:extLst>
                </a:gridCol>
                <a:gridCol w="1422848">
                  <a:extLst>
                    <a:ext uri="{9D8B030D-6E8A-4147-A177-3AD203B41FA5}">
                      <a16:colId xmlns:a16="http://schemas.microsoft.com/office/drawing/2014/main" val="14546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What was the main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What were the important elements of the experimental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What were the key findings of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What do the results tell us about the research question that motivated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851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E7806-05FD-BA1E-3A20-2F33E042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BBB47E61-AA82-6FF4-B821-BEA0C611F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3E55E3-A75D-8DCA-8C5D-8943EAAA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Main Research question / Intro</a:t>
            </a:r>
          </a:p>
        </p:txBody>
      </p:sp>
      <p:pic>
        <p:nvPicPr>
          <p:cNvPr id="4098" name="Picture 2" descr="X-Wing Starfighter™ 75355 | Star Wars ...">
            <a:extLst>
              <a:ext uri="{FF2B5EF4-FFF2-40B4-BE49-F238E27FC236}">
                <a16:creationId xmlns:a16="http://schemas.microsoft.com/office/drawing/2014/main" id="{1C2A7340-BB4D-9ED8-35B4-E294B3DA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2" y="0"/>
            <a:ext cx="3052404" cy="1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1DAC4E-7FE8-8C33-C2C2-11773297E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83216"/>
              </p:ext>
            </p:extLst>
          </p:nvPr>
        </p:nvGraphicFramePr>
        <p:xfrm>
          <a:off x="2345968" y="2631789"/>
          <a:ext cx="7947211" cy="247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890">
                  <a:extLst>
                    <a:ext uri="{9D8B030D-6E8A-4147-A177-3AD203B41FA5}">
                      <a16:colId xmlns:a16="http://schemas.microsoft.com/office/drawing/2014/main" val="3974520621"/>
                    </a:ext>
                  </a:extLst>
                </a:gridCol>
                <a:gridCol w="5076624">
                  <a:extLst>
                    <a:ext uri="{9D8B030D-6E8A-4147-A177-3AD203B41FA5}">
                      <a16:colId xmlns:a16="http://schemas.microsoft.com/office/drawing/2014/main" val="2580097169"/>
                    </a:ext>
                  </a:extLst>
                </a:gridCol>
                <a:gridCol w="1784697">
                  <a:extLst>
                    <a:ext uri="{9D8B030D-6E8A-4147-A177-3AD203B41FA5}">
                      <a16:colId xmlns:a16="http://schemas.microsoft.com/office/drawing/2014/main" val="145467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Critical 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92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What was the main research 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80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important elements of the experimental design?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70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were the key findings of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98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What do the results tell us about the research question that motivated the experiment?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5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4256F-47FA-0F20-5DB4-5C4C73E88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1DCE1A72-5088-6436-B19D-E50D556BC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3DE854-FCAC-FA96-B3E8-0EF2CAA54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Main Research Question / Intro</a:t>
            </a:r>
          </a:p>
        </p:txBody>
      </p:sp>
      <p:pic>
        <p:nvPicPr>
          <p:cNvPr id="4098" name="Picture 2" descr="X-Wing Starfighter™ 75355 | Star Wars ...">
            <a:extLst>
              <a:ext uri="{FF2B5EF4-FFF2-40B4-BE49-F238E27FC236}">
                <a16:creationId xmlns:a16="http://schemas.microsoft.com/office/drawing/2014/main" id="{C6C2DDA3-44A9-FD55-6710-52532C6F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20" y="0"/>
            <a:ext cx="2722175" cy="184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445326-7C30-B425-AB1B-B23D1B33F538}"/>
              </a:ext>
            </a:extLst>
          </p:cNvPr>
          <p:cNvSpPr txBox="1"/>
          <p:nvPr/>
        </p:nvSpPr>
        <p:spPr>
          <a:xfrm>
            <a:off x="2191404" y="2397948"/>
            <a:ext cx="7809187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was the question that motivated the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Empirical question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Theoretical question</a:t>
            </a:r>
          </a:p>
        </p:txBody>
      </p:sp>
      <p:pic>
        <p:nvPicPr>
          <p:cNvPr id="6" name="Picture 2" descr="X-Wing Starfighter™ 75355 | Star Wars ...">
            <a:extLst>
              <a:ext uri="{FF2B5EF4-FFF2-40B4-BE49-F238E27FC236}">
                <a16:creationId xmlns:a16="http://schemas.microsoft.com/office/drawing/2014/main" id="{F6051DE0-A442-B1C2-D482-91E986CC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2" y="0"/>
            <a:ext cx="3052404" cy="1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96BC5-53E0-CCBA-20EA-DBB53C52E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no clouds&#10;&#10;AI-generated content may be incorrect.">
            <a:extLst>
              <a:ext uri="{FF2B5EF4-FFF2-40B4-BE49-F238E27FC236}">
                <a16:creationId xmlns:a16="http://schemas.microsoft.com/office/drawing/2014/main" id="{AD128FC8-5290-6D0A-90D9-E9BAEBA15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1547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739F7-0B1B-5FB5-7DDB-D95B8BC1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Main Research Question / Intro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7021C-5578-34FD-E46E-3ACCE16B1676}"/>
              </a:ext>
            </a:extLst>
          </p:cNvPr>
          <p:cNvSpPr txBox="1"/>
          <p:nvPr/>
        </p:nvSpPr>
        <p:spPr>
          <a:xfrm>
            <a:off x="2414980" y="2175641"/>
            <a:ext cx="7809187" cy="304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What was the question that motivated the experiment?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Empirical question – </a:t>
            </a:r>
            <a:r>
              <a:rPr lang="en-US" sz="3200" dirty="0">
                <a:solidFill>
                  <a:schemeClr val="accent1"/>
                </a:solidFill>
              </a:rPr>
              <a:t>what are the differences between the groups?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Theoretical question – </a:t>
            </a:r>
            <a:r>
              <a:rPr lang="en-US" sz="3200" dirty="0">
                <a:solidFill>
                  <a:schemeClr val="accent1"/>
                </a:solidFill>
              </a:rPr>
              <a:t>what are we trying to learn about creativity?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0A06B-9472-4FE7-3AA3-B0DFE452EA7E}"/>
              </a:ext>
            </a:extLst>
          </p:cNvPr>
          <p:cNvSpPr txBox="1"/>
          <p:nvPr/>
        </p:nvSpPr>
        <p:spPr>
          <a:xfrm>
            <a:off x="2414980" y="5222629"/>
            <a:ext cx="7809187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You are trying to present the latter more than the former.  </a:t>
            </a:r>
          </a:p>
        </p:txBody>
      </p:sp>
      <p:pic>
        <p:nvPicPr>
          <p:cNvPr id="6" name="Picture 2" descr="X-Wing Starfighter™ 75355 | Star Wars ...">
            <a:extLst>
              <a:ext uri="{FF2B5EF4-FFF2-40B4-BE49-F238E27FC236}">
                <a16:creationId xmlns:a16="http://schemas.microsoft.com/office/drawing/2014/main" id="{AA812A67-06B5-CDEF-CAA1-7DA00A1B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92" y="0"/>
            <a:ext cx="3052404" cy="1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1060</TotalTime>
  <Words>1462</Words>
  <Application>Microsoft Macintosh PowerPoint</Application>
  <PresentationFormat>Widescreen</PresentationFormat>
  <Paragraphs>212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Office 2013 - 2022 Theme</vt:lpstr>
      <vt:lpstr>Article Summaries</vt:lpstr>
      <vt:lpstr>Why are article summaries important?</vt:lpstr>
      <vt:lpstr>Can I just mimic journal articles?</vt:lpstr>
      <vt:lpstr>What do I want to avoid?</vt:lpstr>
      <vt:lpstr>Not Enough   vs.    Too Much</vt:lpstr>
      <vt:lpstr>4 Components of an article summary</vt:lpstr>
      <vt:lpstr>Main Research question / Intro</vt:lpstr>
      <vt:lpstr>Main Research Question / Intro</vt:lpstr>
      <vt:lpstr>Main Research Question / Intro</vt:lpstr>
      <vt:lpstr>Main Research Question / Intro</vt:lpstr>
      <vt:lpstr>Experimental Design / Method</vt:lpstr>
      <vt:lpstr>Experimental Design / Method</vt:lpstr>
      <vt:lpstr>Experimental Design / Method</vt:lpstr>
      <vt:lpstr>Experimental Design / Method</vt:lpstr>
      <vt:lpstr>Key Findings / Results</vt:lpstr>
      <vt:lpstr>Key Findings / Results</vt:lpstr>
      <vt:lpstr>Key Findings / Results</vt:lpstr>
      <vt:lpstr>Key Findings / Results</vt:lpstr>
      <vt:lpstr>What it all means / Discussion</vt:lpstr>
      <vt:lpstr>What it all means / Discussion</vt:lpstr>
      <vt:lpstr>What it all means / Discussion</vt:lpstr>
      <vt:lpstr>The next step:</vt:lpstr>
      <vt:lpstr>The next step: Building bridges between paragraphs </vt:lpstr>
      <vt:lpstr>The next step: What does a bridge actually look like? </vt:lpstr>
      <vt:lpstr>The next step: Warning: Dangerous Bridge </vt:lpstr>
      <vt:lpstr>Sleep well, citizens of Amherst, TD will keep you safe</vt:lpstr>
      <vt:lpstr>I’m not the Professor y’all need. Nor the professor, y’all want.   I’m the professor y’all deserve.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Schulkind</dc:creator>
  <cp:lastModifiedBy>Matthew Schulkind</cp:lastModifiedBy>
  <cp:revision>9</cp:revision>
  <dcterms:created xsi:type="dcterms:W3CDTF">2025-10-21T23:10:17Z</dcterms:created>
  <dcterms:modified xsi:type="dcterms:W3CDTF">2025-10-22T16:55:23Z</dcterms:modified>
</cp:coreProperties>
</file>