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57" r:id="rId3"/>
    <p:sldId id="278" r:id="rId4"/>
    <p:sldId id="280" r:id="rId5"/>
    <p:sldId id="281" r:id="rId6"/>
    <p:sldId id="282" r:id="rId7"/>
    <p:sldId id="291" r:id="rId8"/>
    <p:sldId id="286" r:id="rId9"/>
    <p:sldId id="289" r:id="rId10"/>
    <p:sldId id="285" r:id="rId11"/>
    <p:sldId id="258" r:id="rId12"/>
    <p:sldId id="261" r:id="rId13"/>
    <p:sldId id="263" r:id="rId14"/>
    <p:sldId id="264" r:id="rId15"/>
    <p:sldId id="267" r:id="rId16"/>
    <p:sldId id="272" r:id="rId17"/>
    <p:sldId id="273" r:id="rId18"/>
    <p:sldId id="274" r:id="rId19"/>
    <p:sldId id="276" r:id="rId20"/>
    <p:sldId id="275" r:id="rId21"/>
    <p:sldId id="27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90"/>
    <p:restoredTop sz="94586"/>
  </p:normalViewPr>
  <p:slideViewPr>
    <p:cSldViewPr snapToGrid="0" snapToObjects="1">
      <p:cViewPr varScale="1">
        <p:scale>
          <a:sx n="90" d="100"/>
          <a:sy n="90" d="100"/>
        </p:scale>
        <p:origin x="224" y="9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EA06A-2E66-B646-BD87-CA600460A8A0}" type="datetimeFigureOut">
              <a:rPr lang="en-US" smtClean="0"/>
              <a:t>11/11/24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BED7777B-5B4B-CA41-8C04-B60999B38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753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EA06A-2E66-B646-BD87-CA600460A8A0}" type="datetimeFigureOut">
              <a:rPr lang="en-US" smtClean="0"/>
              <a:t>11/11/24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7777B-5B4B-CA41-8C04-B60999B38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504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EA06A-2E66-B646-BD87-CA600460A8A0}" type="datetimeFigureOut">
              <a:rPr lang="en-US" smtClean="0"/>
              <a:t>11/11/24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7777B-5B4B-CA41-8C04-B60999B38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707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EA06A-2E66-B646-BD87-CA600460A8A0}" type="datetimeFigureOut">
              <a:rPr lang="en-US" smtClean="0"/>
              <a:t>11/11/24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7777B-5B4B-CA41-8C04-B60999B38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562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860EA06A-2E66-B646-BD87-CA600460A8A0}" type="datetimeFigureOut">
              <a:rPr lang="en-US" smtClean="0"/>
              <a:t>11/11/24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BED7777B-5B4B-CA41-8C04-B60999B38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733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EA06A-2E66-B646-BD87-CA600460A8A0}" type="datetimeFigureOut">
              <a:rPr lang="en-US" smtClean="0"/>
              <a:t>11/11/24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7777B-5B4B-CA41-8C04-B60999B38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470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EA06A-2E66-B646-BD87-CA600460A8A0}" type="datetimeFigureOut">
              <a:rPr lang="en-US" smtClean="0"/>
              <a:t>11/11/24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7777B-5B4B-CA41-8C04-B60999B3876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8888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EA06A-2E66-B646-BD87-CA600460A8A0}" type="datetimeFigureOut">
              <a:rPr lang="en-US" smtClean="0"/>
              <a:t>11/11/24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7777B-5B4B-CA41-8C04-B60999B3876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18540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EA06A-2E66-B646-BD87-CA600460A8A0}" type="datetimeFigureOut">
              <a:rPr lang="en-US" smtClean="0"/>
              <a:t>11/11/24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7777B-5B4B-CA41-8C04-B60999B38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118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EA06A-2E66-B646-BD87-CA600460A8A0}" type="datetimeFigureOut">
              <a:rPr lang="en-US" smtClean="0"/>
              <a:t>11/11/24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7777B-5B4B-CA41-8C04-B60999B38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535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EA06A-2E66-B646-BD87-CA600460A8A0}" type="datetimeFigureOut">
              <a:rPr lang="en-US" smtClean="0"/>
              <a:t>11/11/24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7777B-5B4B-CA41-8C04-B60999B38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675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75000"/>
              </a:schemeClr>
            </a:gs>
            <a:gs pos="61000">
              <a:schemeClr val="accent4">
                <a:lumMod val="60000"/>
                <a:lumOff val="40000"/>
              </a:schemeClr>
            </a:gs>
            <a:gs pos="83000">
              <a:schemeClr val="accent4">
                <a:lumMod val="40000"/>
                <a:lumOff val="60000"/>
              </a:schemeClr>
            </a:gs>
            <a:gs pos="100000">
              <a:schemeClr val="accent4">
                <a:lumMod val="20000"/>
                <a:lumOff val="8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0EA06A-2E66-B646-BD87-CA600460A8A0}" type="datetimeFigureOut">
              <a:rPr lang="en-US" smtClean="0"/>
              <a:t>11/11/24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BED7777B-5B4B-CA41-8C04-B60999B38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573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1C075-5803-A845-8A11-A26855DA62C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Preparing a data set for analysis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E6B4EF-1306-FA4D-BF37-E7CB09A912B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 user’s guide</a:t>
            </a:r>
          </a:p>
        </p:txBody>
      </p:sp>
    </p:spTree>
    <p:extLst>
      <p:ext uri="{BB962C8B-B14F-4D97-AF65-F5344CB8AC3E}">
        <p14:creationId xmlns:p14="http://schemas.microsoft.com/office/powerpoint/2010/main" val="31865579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B0252-E852-704F-94AC-A65ADD77F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summary statistics: Z-scores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CB3C1E-3E57-7E49-BF91-C75926D49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4462272"/>
          </a:xfrm>
        </p:spPr>
        <p:txBody>
          <a:bodyPr>
            <a:normAutofit fontScale="92500" lnSpcReduction="20000"/>
          </a:bodyPr>
          <a:lstStyle/>
          <a:p>
            <a:r>
              <a:rPr lang="en-US" sz="3200" dirty="0"/>
              <a:t>Standardized scores (z-scores)</a:t>
            </a:r>
          </a:p>
          <a:p>
            <a:pPr lvl="1"/>
            <a:r>
              <a:rPr lang="en-US" sz="3000" dirty="0"/>
              <a:t>If you want to compare across tasks that are measured on different scales (e.g., Unusual uses vs. RAT).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At the bottom of the column for the variable in question</a:t>
            </a:r>
          </a:p>
          <a:p>
            <a:pPr marL="1062990" lvl="2" indent="-514350">
              <a:buFont typeface="+mj-lt"/>
              <a:buAutoNum type="alphaLcPeriod"/>
            </a:pPr>
            <a:r>
              <a:rPr lang="en-US" sz="2800" dirty="0"/>
              <a:t>Calculate the mean (=average) </a:t>
            </a:r>
          </a:p>
          <a:p>
            <a:pPr marL="1062990" lvl="2" indent="-514350">
              <a:buFont typeface="+mj-lt"/>
              <a:buAutoNum type="alphaLcPeriod"/>
            </a:pPr>
            <a:r>
              <a:rPr lang="en-US" sz="2800" dirty="0"/>
              <a:t>Calculate the standard deviation (=</a:t>
            </a:r>
            <a:r>
              <a:rPr lang="en-US" sz="2800" dirty="0" err="1"/>
              <a:t>stdev</a:t>
            </a:r>
            <a:r>
              <a:rPr lang="en-US" sz="2800" dirty="0"/>
              <a:t>)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Enter the formula:</a:t>
            </a:r>
          </a:p>
          <a:p>
            <a:pPr marL="1062990" lvl="2" indent="-514350">
              <a:buFont typeface="+mj-lt"/>
              <a:buAutoNum type="alphaLcPeriod"/>
            </a:pPr>
            <a:r>
              <a:rPr lang="en-US" sz="2800" dirty="0"/>
              <a:t>=standardize(</a:t>
            </a:r>
            <a:r>
              <a:rPr lang="en-US" sz="2800" dirty="0" err="1"/>
              <a:t>value,mean,stdev</a:t>
            </a:r>
            <a:r>
              <a:rPr lang="en-US" sz="2800" dirty="0"/>
              <a:t>)</a:t>
            </a:r>
          </a:p>
          <a:p>
            <a:pPr marL="1062990" lvl="2" indent="-514350">
              <a:buFont typeface="+mj-lt"/>
              <a:buAutoNum type="alphaLcPeriod"/>
            </a:pPr>
            <a:r>
              <a:rPr lang="en-US" sz="2800" dirty="0"/>
              <a:t>EX: =standardize(E2,$B$9,$B$10)</a:t>
            </a:r>
          </a:p>
          <a:p>
            <a:pPr marL="1062990" lvl="2" indent="-514350">
              <a:buFont typeface="+mj-lt"/>
              <a:buAutoNum type="alphaLcPeriod"/>
            </a:pPr>
            <a:r>
              <a:rPr lang="en-US" sz="2800" dirty="0"/>
              <a:t>The $$$$ are important for ‘dragging’ the formula!!</a:t>
            </a:r>
          </a:p>
          <a:p>
            <a:endParaRPr lang="en-US" sz="3200" dirty="0"/>
          </a:p>
          <a:p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259925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B0252-E852-704F-94AC-A65ADD77F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Formatting a data set for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CB3C1E-3E57-7E49-BF91-C75926D492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Identify your independent and dependent variables</a:t>
            </a:r>
          </a:p>
          <a:p>
            <a:pPr lvl="1"/>
            <a:r>
              <a:rPr lang="en-US" sz="2800" dirty="0"/>
              <a:t>What is an IV?</a:t>
            </a:r>
          </a:p>
          <a:p>
            <a:pPr lvl="2"/>
            <a:r>
              <a:rPr lang="en-US" sz="2600" dirty="0"/>
              <a:t>It is the thing you manipulated either to create ‘groups’ or that you think will predict creativity</a:t>
            </a:r>
          </a:p>
          <a:p>
            <a:pPr lvl="1"/>
            <a:endParaRPr lang="en-US" sz="2800" dirty="0"/>
          </a:p>
          <a:p>
            <a:pPr lvl="1"/>
            <a:endParaRPr lang="en-US" sz="2800" dirty="0"/>
          </a:p>
          <a:p>
            <a:pPr lvl="1"/>
            <a:r>
              <a:rPr lang="en-US" sz="2800" dirty="0"/>
              <a:t>What is a DV?</a:t>
            </a:r>
          </a:p>
          <a:p>
            <a:pPr lvl="2"/>
            <a:r>
              <a:rPr lang="en-US" sz="2600" dirty="0"/>
              <a:t>Your measure(s) of creativity</a:t>
            </a:r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56528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B0252-E852-704F-94AC-A65ADD77F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Formatting a data set for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CB3C1E-3E57-7E49-BF91-C75926D492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000" dirty="0"/>
              <a:t>For each IV determine whether it is within subjects or between subjects?</a:t>
            </a:r>
          </a:p>
          <a:p>
            <a:pPr lvl="1"/>
            <a:r>
              <a:rPr lang="en-US" sz="2800" dirty="0"/>
              <a:t>What is a within subjects variable?</a:t>
            </a:r>
          </a:p>
          <a:p>
            <a:pPr lvl="2"/>
            <a:r>
              <a:rPr lang="en-US" sz="2600" dirty="0"/>
              <a:t>Every subject experiences every level of the variable.</a:t>
            </a:r>
          </a:p>
          <a:p>
            <a:pPr lvl="1"/>
            <a:endParaRPr lang="en-US" sz="2800" dirty="0"/>
          </a:p>
          <a:p>
            <a:pPr lvl="1"/>
            <a:r>
              <a:rPr lang="en-US" sz="2800" dirty="0"/>
              <a:t>What is a between subjects variable?</a:t>
            </a:r>
          </a:p>
          <a:p>
            <a:pPr lvl="2"/>
            <a:r>
              <a:rPr lang="en-US" sz="2600" dirty="0"/>
              <a:t>Subjects experience only one level of the IV.</a:t>
            </a:r>
          </a:p>
          <a:p>
            <a:pPr lvl="2"/>
            <a:endParaRPr lang="en-US" sz="2600" dirty="0"/>
          </a:p>
          <a:p>
            <a:pPr lvl="2"/>
            <a:r>
              <a:rPr lang="en-US" sz="2600" dirty="0"/>
              <a:t>Aside – Pieter and David are going to be super confused, but I got them.  I’m a professional.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632148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B0252-E852-704F-94AC-A65ADD77F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Formatting a data set for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CB3C1E-3E57-7E49-BF91-C75926D492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000" dirty="0"/>
              <a:t>We’re going to start with an Excel file because that is the easiest way to manipulate data.</a:t>
            </a:r>
          </a:p>
          <a:p>
            <a:r>
              <a:rPr lang="en-US" sz="3000" dirty="0"/>
              <a:t>Ideally, you want to create an Excel spread sheet for which each subject’s data appears in a single row.</a:t>
            </a:r>
          </a:p>
          <a:p>
            <a:r>
              <a:rPr lang="en-US" sz="3000" dirty="0"/>
              <a:t>So as a first, step, you probably want to calculate average (or summed responses) for each subject for each dependent measure (e.g., the number or percent of correct responses on the RAT; number of unusual uses).</a:t>
            </a:r>
          </a:p>
        </p:txBody>
      </p:sp>
    </p:spTree>
    <p:extLst>
      <p:ext uri="{BB962C8B-B14F-4D97-AF65-F5344CB8AC3E}">
        <p14:creationId xmlns:p14="http://schemas.microsoft.com/office/powerpoint/2010/main" val="37748709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B0252-E852-704F-94AC-A65ADD77F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Formatting a data set for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CB3C1E-3E57-7E49-BF91-C75926D492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Once you have that done, you need a place to ‘enter’ those data. </a:t>
            </a:r>
          </a:p>
          <a:p>
            <a:r>
              <a:rPr lang="en-US" sz="3000" dirty="0"/>
              <a:t>Here is an example of what your Excel spreadsheet might look like: 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6A03564-3474-454A-926F-51968ED6F2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4214263"/>
              </p:ext>
            </p:extLst>
          </p:nvPr>
        </p:nvGraphicFramePr>
        <p:xfrm>
          <a:off x="3082413" y="4100052"/>
          <a:ext cx="5530645" cy="238923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06129">
                  <a:extLst>
                    <a:ext uri="{9D8B030D-6E8A-4147-A177-3AD203B41FA5}">
                      <a16:colId xmlns:a16="http://schemas.microsoft.com/office/drawing/2014/main" val="3473165327"/>
                    </a:ext>
                  </a:extLst>
                </a:gridCol>
                <a:gridCol w="1106129">
                  <a:extLst>
                    <a:ext uri="{9D8B030D-6E8A-4147-A177-3AD203B41FA5}">
                      <a16:colId xmlns:a16="http://schemas.microsoft.com/office/drawing/2014/main" val="1954303255"/>
                    </a:ext>
                  </a:extLst>
                </a:gridCol>
                <a:gridCol w="1106129">
                  <a:extLst>
                    <a:ext uri="{9D8B030D-6E8A-4147-A177-3AD203B41FA5}">
                      <a16:colId xmlns:a16="http://schemas.microsoft.com/office/drawing/2014/main" val="2839870294"/>
                    </a:ext>
                  </a:extLst>
                </a:gridCol>
                <a:gridCol w="1106129">
                  <a:extLst>
                    <a:ext uri="{9D8B030D-6E8A-4147-A177-3AD203B41FA5}">
                      <a16:colId xmlns:a16="http://schemas.microsoft.com/office/drawing/2014/main" val="2010135713"/>
                    </a:ext>
                  </a:extLst>
                </a:gridCol>
                <a:gridCol w="1106129">
                  <a:extLst>
                    <a:ext uri="{9D8B030D-6E8A-4147-A177-3AD203B41FA5}">
                      <a16:colId xmlns:a16="http://schemas.microsoft.com/office/drawing/2014/main" val="3055270812"/>
                    </a:ext>
                  </a:extLst>
                </a:gridCol>
              </a:tblGrid>
              <a:tr h="56234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SSID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BS IV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DM1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RM IV Level1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RMIV Level 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5750471"/>
                  </a:ext>
                </a:extLst>
              </a:tr>
              <a:tr h="304483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Group1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6.4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6.4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4.5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7826509"/>
                  </a:ext>
                </a:extLst>
              </a:tr>
              <a:tr h="304483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Group2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3.8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3.8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3.7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7067657"/>
                  </a:ext>
                </a:extLst>
              </a:tr>
              <a:tr h="304483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Group1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2.7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2.7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3.4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1674119"/>
                  </a:ext>
                </a:extLst>
              </a:tr>
              <a:tr h="304483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Group2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4.9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4.9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2.8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2225949"/>
                  </a:ext>
                </a:extLst>
              </a:tr>
              <a:tr h="304483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Group1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2.6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2.6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6.7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2825520"/>
                  </a:ext>
                </a:extLst>
              </a:tr>
              <a:tr h="304483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Group2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5.4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5.4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5.8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05109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74323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B0252-E852-704F-94AC-A65ADD77F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blow this puppy up a bit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04E81F4-2175-A94A-AB45-163E7FDDEA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2639298"/>
              </p:ext>
            </p:extLst>
          </p:nvPr>
        </p:nvGraphicFramePr>
        <p:xfrm>
          <a:off x="538905" y="1628038"/>
          <a:ext cx="11120285" cy="45072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24057">
                  <a:extLst>
                    <a:ext uri="{9D8B030D-6E8A-4147-A177-3AD203B41FA5}">
                      <a16:colId xmlns:a16="http://schemas.microsoft.com/office/drawing/2014/main" val="3473165327"/>
                    </a:ext>
                  </a:extLst>
                </a:gridCol>
                <a:gridCol w="2224057">
                  <a:extLst>
                    <a:ext uri="{9D8B030D-6E8A-4147-A177-3AD203B41FA5}">
                      <a16:colId xmlns:a16="http://schemas.microsoft.com/office/drawing/2014/main" val="1954303255"/>
                    </a:ext>
                  </a:extLst>
                </a:gridCol>
                <a:gridCol w="2224057">
                  <a:extLst>
                    <a:ext uri="{9D8B030D-6E8A-4147-A177-3AD203B41FA5}">
                      <a16:colId xmlns:a16="http://schemas.microsoft.com/office/drawing/2014/main" val="2839870294"/>
                    </a:ext>
                  </a:extLst>
                </a:gridCol>
                <a:gridCol w="2224057">
                  <a:extLst>
                    <a:ext uri="{9D8B030D-6E8A-4147-A177-3AD203B41FA5}">
                      <a16:colId xmlns:a16="http://schemas.microsoft.com/office/drawing/2014/main" val="2010135713"/>
                    </a:ext>
                  </a:extLst>
                </a:gridCol>
                <a:gridCol w="2224057">
                  <a:extLst>
                    <a:ext uri="{9D8B030D-6E8A-4147-A177-3AD203B41FA5}">
                      <a16:colId xmlns:a16="http://schemas.microsoft.com/office/drawing/2014/main" val="3055270812"/>
                    </a:ext>
                  </a:extLst>
                </a:gridCol>
              </a:tblGrid>
              <a:tr h="10608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SSID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>
                          <a:effectLst/>
                        </a:rPr>
                        <a:t>BS IV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DM1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RM IV </a:t>
                      </a:r>
                      <a:br>
                        <a:rPr lang="en-US" sz="2800" u="none" strike="noStrike" dirty="0">
                          <a:effectLst/>
                        </a:rPr>
                      </a:br>
                      <a:r>
                        <a:rPr lang="en-US" sz="2800" u="none" strike="noStrike" dirty="0">
                          <a:effectLst/>
                        </a:rPr>
                        <a:t>Level1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RMIV </a:t>
                      </a:r>
                      <a:br>
                        <a:rPr lang="en-US" sz="2800" u="none" strike="noStrike" dirty="0">
                          <a:effectLst/>
                        </a:rPr>
                      </a:br>
                      <a:r>
                        <a:rPr lang="en-US" sz="2800" u="none" strike="noStrike" dirty="0">
                          <a:effectLst/>
                        </a:rPr>
                        <a:t>Level 2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5750471"/>
                  </a:ext>
                </a:extLst>
              </a:tr>
              <a:tr h="5744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1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>
                          <a:effectLst/>
                        </a:rPr>
                        <a:t>Group1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>
                          <a:effectLst/>
                        </a:rPr>
                        <a:t>6.4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>
                          <a:effectLst/>
                        </a:rPr>
                        <a:t>6.4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>
                          <a:effectLst/>
                        </a:rPr>
                        <a:t>4.5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7826509"/>
                  </a:ext>
                </a:extLst>
              </a:tr>
              <a:tr h="5744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2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>
                          <a:effectLst/>
                        </a:rPr>
                        <a:t>Group2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>
                          <a:effectLst/>
                        </a:rPr>
                        <a:t>3.8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>
                          <a:effectLst/>
                        </a:rPr>
                        <a:t>3.8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>
                          <a:effectLst/>
                        </a:rPr>
                        <a:t>3.7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7067657"/>
                  </a:ext>
                </a:extLst>
              </a:tr>
              <a:tr h="5744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3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>
                          <a:effectLst/>
                        </a:rPr>
                        <a:t>Group1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>
                          <a:effectLst/>
                        </a:rPr>
                        <a:t>2.7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>
                          <a:effectLst/>
                        </a:rPr>
                        <a:t>2.7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>
                          <a:effectLst/>
                        </a:rPr>
                        <a:t>3.4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1674119"/>
                  </a:ext>
                </a:extLst>
              </a:tr>
              <a:tr h="5744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4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>
                          <a:effectLst/>
                        </a:rPr>
                        <a:t>Group2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>
                          <a:effectLst/>
                        </a:rPr>
                        <a:t>4.9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>
                          <a:effectLst/>
                        </a:rPr>
                        <a:t>4.9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>
                          <a:effectLst/>
                        </a:rPr>
                        <a:t>2.8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2225949"/>
                  </a:ext>
                </a:extLst>
              </a:tr>
              <a:tr h="5744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5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>
                          <a:effectLst/>
                        </a:rPr>
                        <a:t>Group1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>
                          <a:effectLst/>
                        </a:rPr>
                        <a:t>2.6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>
                          <a:effectLst/>
                        </a:rPr>
                        <a:t>2.6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>
                          <a:effectLst/>
                        </a:rPr>
                        <a:t>6.7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2825520"/>
                  </a:ext>
                </a:extLst>
              </a:tr>
              <a:tr h="5744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6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>
                          <a:effectLst/>
                        </a:rPr>
                        <a:t>Group2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>
                          <a:effectLst/>
                        </a:rPr>
                        <a:t>5.4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>
                          <a:effectLst/>
                        </a:rPr>
                        <a:t>5.4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>
                          <a:effectLst/>
                        </a:rPr>
                        <a:t>5.8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0510910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37187F28-5514-084E-81FB-791ACC0F3178}"/>
              </a:ext>
            </a:extLst>
          </p:cNvPr>
          <p:cNvSpPr txBox="1"/>
          <p:nvPr/>
        </p:nvSpPr>
        <p:spPr>
          <a:xfrm>
            <a:off x="2772697" y="4935001"/>
            <a:ext cx="2212258" cy="1200329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Between subjects Independent Variable; e.g. Stress or Relaxed</a:t>
            </a:r>
          </a:p>
        </p:txBody>
      </p:sp>
    </p:spTree>
    <p:extLst>
      <p:ext uri="{BB962C8B-B14F-4D97-AF65-F5344CB8AC3E}">
        <p14:creationId xmlns:p14="http://schemas.microsoft.com/office/powerpoint/2010/main" val="38544375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B0252-E852-704F-94AC-A65ADD77F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blow this puppy up a bit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04E81F4-2175-A94A-AB45-163E7FDDEA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3196404"/>
              </p:ext>
            </p:extLst>
          </p:nvPr>
        </p:nvGraphicFramePr>
        <p:xfrm>
          <a:off x="538905" y="1628038"/>
          <a:ext cx="11120285" cy="45072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24057">
                  <a:extLst>
                    <a:ext uri="{9D8B030D-6E8A-4147-A177-3AD203B41FA5}">
                      <a16:colId xmlns:a16="http://schemas.microsoft.com/office/drawing/2014/main" val="3473165327"/>
                    </a:ext>
                  </a:extLst>
                </a:gridCol>
                <a:gridCol w="2224057">
                  <a:extLst>
                    <a:ext uri="{9D8B030D-6E8A-4147-A177-3AD203B41FA5}">
                      <a16:colId xmlns:a16="http://schemas.microsoft.com/office/drawing/2014/main" val="1954303255"/>
                    </a:ext>
                  </a:extLst>
                </a:gridCol>
                <a:gridCol w="2224057">
                  <a:extLst>
                    <a:ext uri="{9D8B030D-6E8A-4147-A177-3AD203B41FA5}">
                      <a16:colId xmlns:a16="http://schemas.microsoft.com/office/drawing/2014/main" val="2839870294"/>
                    </a:ext>
                  </a:extLst>
                </a:gridCol>
                <a:gridCol w="2224057">
                  <a:extLst>
                    <a:ext uri="{9D8B030D-6E8A-4147-A177-3AD203B41FA5}">
                      <a16:colId xmlns:a16="http://schemas.microsoft.com/office/drawing/2014/main" val="2010135713"/>
                    </a:ext>
                  </a:extLst>
                </a:gridCol>
                <a:gridCol w="2224057">
                  <a:extLst>
                    <a:ext uri="{9D8B030D-6E8A-4147-A177-3AD203B41FA5}">
                      <a16:colId xmlns:a16="http://schemas.microsoft.com/office/drawing/2014/main" val="3055270812"/>
                    </a:ext>
                  </a:extLst>
                </a:gridCol>
              </a:tblGrid>
              <a:tr h="10608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SSID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Condition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DM1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RM IV </a:t>
                      </a:r>
                      <a:br>
                        <a:rPr lang="en-US" sz="2800" u="none" strike="noStrike" dirty="0">
                          <a:effectLst/>
                        </a:rPr>
                      </a:br>
                      <a:r>
                        <a:rPr lang="en-US" sz="2800" u="none" strike="noStrike" dirty="0">
                          <a:effectLst/>
                        </a:rPr>
                        <a:t>Level1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RMIV </a:t>
                      </a:r>
                      <a:br>
                        <a:rPr lang="en-US" sz="2800" u="none" strike="noStrike" dirty="0">
                          <a:effectLst/>
                        </a:rPr>
                      </a:br>
                      <a:r>
                        <a:rPr lang="en-US" sz="2800" u="none" strike="noStrike" dirty="0">
                          <a:effectLst/>
                        </a:rPr>
                        <a:t>Level 2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5750471"/>
                  </a:ext>
                </a:extLst>
              </a:tr>
              <a:tr h="5744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1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>
                          <a:effectLst/>
                        </a:rPr>
                        <a:t>Stressed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>
                          <a:effectLst/>
                        </a:rPr>
                        <a:t>6.4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>
                          <a:effectLst/>
                        </a:rPr>
                        <a:t>6.4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>
                          <a:effectLst/>
                        </a:rPr>
                        <a:t>4.5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7826509"/>
                  </a:ext>
                </a:extLst>
              </a:tr>
              <a:tr h="5744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2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>
                          <a:effectLst/>
                        </a:rPr>
                        <a:t>Relaxed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>
                          <a:effectLst/>
                        </a:rPr>
                        <a:t>3.8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>
                          <a:effectLst/>
                        </a:rPr>
                        <a:t>3.8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>
                          <a:effectLst/>
                        </a:rPr>
                        <a:t>3.7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7067657"/>
                  </a:ext>
                </a:extLst>
              </a:tr>
              <a:tr h="5744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3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>
                          <a:effectLst/>
                        </a:rPr>
                        <a:t>Stressed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>
                          <a:effectLst/>
                        </a:rPr>
                        <a:t>2.7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>
                          <a:effectLst/>
                        </a:rPr>
                        <a:t>2.7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>
                          <a:effectLst/>
                        </a:rPr>
                        <a:t>3.4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1674119"/>
                  </a:ext>
                </a:extLst>
              </a:tr>
              <a:tr h="5744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4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>
                          <a:effectLst/>
                        </a:rPr>
                        <a:t>Relaxed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>
                          <a:effectLst/>
                        </a:rPr>
                        <a:t>4.9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>
                          <a:effectLst/>
                        </a:rPr>
                        <a:t>4.9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>
                          <a:effectLst/>
                        </a:rPr>
                        <a:t>2.8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2225949"/>
                  </a:ext>
                </a:extLst>
              </a:tr>
              <a:tr h="5744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5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>
                          <a:effectLst/>
                        </a:rPr>
                        <a:t>Stressed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>
                          <a:effectLst/>
                        </a:rPr>
                        <a:t>2.6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>
                          <a:effectLst/>
                        </a:rPr>
                        <a:t>2.6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>
                          <a:effectLst/>
                        </a:rPr>
                        <a:t>6.7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2825520"/>
                  </a:ext>
                </a:extLst>
              </a:tr>
              <a:tr h="5744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6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>
                          <a:effectLst/>
                        </a:rPr>
                        <a:t>Relaxed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>
                          <a:effectLst/>
                        </a:rPr>
                        <a:t>5.4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>
                          <a:effectLst/>
                        </a:rPr>
                        <a:t>5.4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>
                          <a:effectLst/>
                        </a:rPr>
                        <a:t>5.8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0510910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37187F28-5514-084E-81FB-791ACC0F3178}"/>
              </a:ext>
            </a:extLst>
          </p:cNvPr>
          <p:cNvSpPr txBox="1"/>
          <p:nvPr/>
        </p:nvSpPr>
        <p:spPr>
          <a:xfrm>
            <a:off x="2772697" y="4935001"/>
            <a:ext cx="2212258" cy="1200329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Between subjects Independent Variable; e.g. Stress or Relaxed</a:t>
            </a:r>
          </a:p>
        </p:txBody>
      </p:sp>
    </p:spTree>
    <p:extLst>
      <p:ext uri="{BB962C8B-B14F-4D97-AF65-F5344CB8AC3E}">
        <p14:creationId xmlns:p14="http://schemas.microsoft.com/office/powerpoint/2010/main" val="5780904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B0252-E852-704F-94AC-A65ADD77F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blow this puppy up a bit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04E81F4-2175-A94A-AB45-163E7FDDEA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3646459"/>
              </p:ext>
            </p:extLst>
          </p:nvPr>
        </p:nvGraphicFramePr>
        <p:xfrm>
          <a:off x="538905" y="1628038"/>
          <a:ext cx="11120285" cy="45072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24057">
                  <a:extLst>
                    <a:ext uri="{9D8B030D-6E8A-4147-A177-3AD203B41FA5}">
                      <a16:colId xmlns:a16="http://schemas.microsoft.com/office/drawing/2014/main" val="3473165327"/>
                    </a:ext>
                  </a:extLst>
                </a:gridCol>
                <a:gridCol w="2224057">
                  <a:extLst>
                    <a:ext uri="{9D8B030D-6E8A-4147-A177-3AD203B41FA5}">
                      <a16:colId xmlns:a16="http://schemas.microsoft.com/office/drawing/2014/main" val="1954303255"/>
                    </a:ext>
                  </a:extLst>
                </a:gridCol>
                <a:gridCol w="2224057">
                  <a:extLst>
                    <a:ext uri="{9D8B030D-6E8A-4147-A177-3AD203B41FA5}">
                      <a16:colId xmlns:a16="http://schemas.microsoft.com/office/drawing/2014/main" val="2839870294"/>
                    </a:ext>
                  </a:extLst>
                </a:gridCol>
                <a:gridCol w="2224057">
                  <a:extLst>
                    <a:ext uri="{9D8B030D-6E8A-4147-A177-3AD203B41FA5}">
                      <a16:colId xmlns:a16="http://schemas.microsoft.com/office/drawing/2014/main" val="2010135713"/>
                    </a:ext>
                  </a:extLst>
                </a:gridCol>
                <a:gridCol w="2224057">
                  <a:extLst>
                    <a:ext uri="{9D8B030D-6E8A-4147-A177-3AD203B41FA5}">
                      <a16:colId xmlns:a16="http://schemas.microsoft.com/office/drawing/2014/main" val="3055270812"/>
                    </a:ext>
                  </a:extLst>
                </a:gridCol>
              </a:tblGrid>
              <a:tr h="10608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SSID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Condition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DM1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RM IV </a:t>
                      </a:r>
                      <a:br>
                        <a:rPr lang="en-US" sz="2800" u="none" strike="noStrike" dirty="0">
                          <a:effectLst/>
                        </a:rPr>
                      </a:br>
                      <a:r>
                        <a:rPr lang="en-US" sz="2800" u="none" strike="noStrike" dirty="0">
                          <a:effectLst/>
                        </a:rPr>
                        <a:t>Level1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RMIV </a:t>
                      </a:r>
                      <a:br>
                        <a:rPr lang="en-US" sz="2800" u="none" strike="noStrike" dirty="0">
                          <a:effectLst/>
                        </a:rPr>
                      </a:br>
                      <a:r>
                        <a:rPr lang="en-US" sz="2800" u="none" strike="noStrike" dirty="0">
                          <a:effectLst/>
                        </a:rPr>
                        <a:t>Level 2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5750471"/>
                  </a:ext>
                </a:extLst>
              </a:tr>
              <a:tr h="5744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1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>
                          <a:effectLst/>
                        </a:rPr>
                        <a:t>Stressed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>
                          <a:effectLst/>
                        </a:rPr>
                        <a:t>6.4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>
                          <a:effectLst/>
                        </a:rPr>
                        <a:t>6.4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>
                          <a:effectLst/>
                        </a:rPr>
                        <a:t>4.5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7826509"/>
                  </a:ext>
                </a:extLst>
              </a:tr>
              <a:tr h="5744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2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>
                          <a:effectLst/>
                        </a:rPr>
                        <a:t>Relaxed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>
                          <a:effectLst/>
                        </a:rPr>
                        <a:t>3.8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>
                          <a:effectLst/>
                        </a:rPr>
                        <a:t>3.8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>
                          <a:effectLst/>
                        </a:rPr>
                        <a:t>3.7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7067657"/>
                  </a:ext>
                </a:extLst>
              </a:tr>
              <a:tr h="5744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3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>
                          <a:effectLst/>
                        </a:rPr>
                        <a:t>Stressed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>
                          <a:effectLst/>
                        </a:rPr>
                        <a:t>2.7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>
                          <a:effectLst/>
                        </a:rPr>
                        <a:t>2.7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>
                          <a:effectLst/>
                        </a:rPr>
                        <a:t>3.4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1674119"/>
                  </a:ext>
                </a:extLst>
              </a:tr>
              <a:tr h="5744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4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>
                          <a:effectLst/>
                        </a:rPr>
                        <a:t>Relaxed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>
                          <a:effectLst/>
                        </a:rPr>
                        <a:t>4.9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>
                          <a:effectLst/>
                        </a:rPr>
                        <a:t>4.9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>
                          <a:effectLst/>
                        </a:rPr>
                        <a:t>2.8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2225949"/>
                  </a:ext>
                </a:extLst>
              </a:tr>
              <a:tr h="5744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5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>
                          <a:effectLst/>
                        </a:rPr>
                        <a:t>Stressed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>
                          <a:effectLst/>
                        </a:rPr>
                        <a:t>2.6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>
                          <a:effectLst/>
                        </a:rPr>
                        <a:t>2.6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>
                          <a:effectLst/>
                        </a:rPr>
                        <a:t>6.7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2825520"/>
                  </a:ext>
                </a:extLst>
              </a:tr>
              <a:tr h="5744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6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>
                          <a:effectLst/>
                        </a:rPr>
                        <a:t>Relaxed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>
                          <a:effectLst/>
                        </a:rPr>
                        <a:t>5.4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>
                          <a:effectLst/>
                        </a:rPr>
                        <a:t>5.4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>
                          <a:effectLst/>
                        </a:rPr>
                        <a:t>5.8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051091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0FAF8CF2-9EEC-0E4C-854B-95A6E50E6C7F}"/>
              </a:ext>
            </a:extLst>
          </p:cNvPr>
          <p:cNvSpPr txBox="1"/>
          <p:nvPr/>
        </p:nvSpPr>
        <p:spPr>
          <a:xfrm>
            <a:off x="5007666" y="5212000"/>
            <a:ext cx="2182761" cy="92333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Dependent measures in a BS design</a:t>
            </a:r>
          </a:p>
        </p:txBody>
      </p:sp>
    </p:spTree>
    <p:extLst>
      <p:ext uri="{BB962C8B-B14F-4D97-AF65-F5344CB8AC3E}">
        <p14:creationId xmlns:p14="http://schemas.microsoft.com/office/powerpoint/2010/main" val="22512343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B0252-E852-704F-94AC-A65ADD77F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blow this puppy up a bit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04E81F4-2175-A94A-AB45-163E7FDDEA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9214369"/>
              </p:ext>
            </p:extLst>
          </p:nvPr>
        </p:nvGraphicFramePr>
        <p:xfrm>
          <a:off x="538905" y="1628038"/>
          <a:ext cx="11120285" cy="45072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24057">
                  <a:extLst>
                    <a:ext uri="{9D8B030D-6E8A-4147-A177-3AD203B41FA5}">
                      <a16:colId xmlns:a16="http://schemas.microsoft.com/office/drawing/2014/main" val="3473165327"/>
                    </a:ext>
                  </a:extLst>
                </a:gridCol>
                <a:gridCol w="2224057">
                  <a:extLst>
                    <a:ext uri="{9D8B030D-6E8A-4147-A177-3AD203B41FA5}">
                      <a16:colId xmlns:a16="http://schemas.microsoft.com/office/drawing/2014/main" val="1954303255"/>
                    </a:ext>
                  </a:extLst>
                </a:gridCol>
                <a:gridCol w="2224057">
                  <a:extLst>
                    <a:ext uri="{9D8B030D-6E8A-4147-A177-3AD203B41FA5}">
                      <a16:colId xmlns:a16="http://schemas.microsoft.com/office/drawing/2014/main" val="2839870294"/>
                    </a:ext>
                  </a:extLst>
                </a:gridCol>
                <a:gridCol w="2224057">
                  <a:extLst>
                    <a:ext uri="{9D8B030D-6E8A-4147-A177-3AD203B41FA5}">
                      <a16:colId xmlns:a16="http://schemas.microsoft.com/office/drawing/2014/main" val="2010135713"/>
                    </a:ext>
                  </a:extLst>
                </a:gridCol>
                <a:gridCol w="2224057">
                  <a:extLst>
                    <a:ext uri="{9D8B030D-6E8A-4147-A177-3AD203B41FA5}">
                      <a16:colId xmlns:a16="http://schemas.microsoft.com/office/drawing/2014/main" val="3055270812"/>
                    </a:ext>
                  </a:extLst>
                </a:gridCol>
              </a:tblGrid>
              <a:tr h="10608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SSID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Condition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RAT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RM IV </a:t>
                      </a:r>
                      <a:br>
                        <a:rPr lang="en-US" sz="2800" u="none" strike="noStrike" dirty="0">
                          <a:effectLst/>
                        </a:rPr>
                      </a:br>
                      <a:r>
                        <a:rPr lang="en-US" sz="2800" u="none" strike="noStrike" dirty="0">
                          <a:effectLst/>
                        </a:rPr>
                        <a:t>Level1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RMIV </a:t>
                      </a:r>
                      <a:br>
                        <a:rPr lang="en-US" sz="2800" u="none" strike="noStrike" dirty="0">
                          <a:effectLst/>
                        </a:rPr>
                      </a:br>
                      <a:r>
                        <a:rPr lang="en-US" sz="2800" u="none" strike="noStrike" dirty="0">
                          <a:effectLst/>
                        </a:rPr>
                        <a:t>Level 2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5750471"/>
                  </a:ext>
                </a:extLst>
              </a:tr>
              <a:tr h="5744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1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>
                          <a:effectLst/>
                        </a:rPr>
                        <a:t>Stressed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>
                          <a:effectLst/>
                        </a:rPr>
                        <a:t>6.4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>
                          <a:effectLst/>
                        </a:rPr>
                        <a:t>6.4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>
                          <a:effectLst/>
                        </a:rPr>
                        <a:t>4.5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7826509"/>
                  </a:ext>
                </a:extLst>
              </a:tr>
              <a:tr h="5744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2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>
                          <a:effectLst/>
                        </a:rPr>
                        <a:t>Relaxed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>
                          <a:effectLst/>
                        </a:rPr>
                        <a:t>3.8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>
                          <a:effectLst/>
                        </a:rPr>
                        <a:t>3.8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>
                          <a:effectLst/>
                        </a:rPr>
                        <a:t>3.7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7067657"/>
                  </a:ext>
                </a:extLst>
              </a:tr>
              <a:tr h="5744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3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>
                          <a:effectLst/>
                        </a:rPr>
                        <a:t>Stressed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>
                          <a:effectLst/>
                        </a:rPr>
                        <a:t>2.7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>
                          <a:effectLst/>
                        </a:rPr>
                        <a:t>2.7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>
                          <a:effectLst/>
                        </a:rPr>
                        <a:t>3.4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1674119"/>
                  </a:ext>
                </a:extLst>
              </a:tr>
              <a:tr h="5744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4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>
                          <a:effectLst/>
                        </a:rPr>
                        <a:t>Relaxed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>
                          <a:effectLst/>
                        </a:rPr>
                        <a:t>4.9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>
                          <a:effectLst/>
                        </a:rPr>
                        <a:t>4.9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>
                          <a:effectLst/>
                        </a:rPr>
                        <a:t>2.8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2225949"/>
                  </a:ext>
                </a:extLst>
              </a:tr>
              <a:tr h="5744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5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>
                          <a:effectLst/>
                        </a:rPr>
                        <a:t>Stressed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>
                          <a:effectLst/>
                        </a:rPr>
                        <a:t>2.6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>
                          <a:effectLst/>
                        </a:rPr>
                        <a:t>2.6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>
                          <a:effectLst/>
                        </a:rPr>
                        <a:t>6.7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2825520"/>
                  </a:ext>
                </a:extLst>
              </a:tr>
              <a:tr h="5744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6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>
                          <a:effectLst/>
                        </a:rPr>
                        <a:t>Relaxed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>
                          <a:effectLst/>
                        </a:rPr>
                        <a:t>5.4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>
                          <a:effectLst/>
                        </a:rPr>
                        <a:t>5.4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>
                          <a:effectLst/>
                        </a:rPr>
                        <a:t>5.8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051091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0FAF8CF2-9EEC-0E4C-854B-95A6E50E6C7F}"/>
              </a:ext>
            </a:extLst>
          </p:cNvPr>
          <p:cNvSpPr txBox="1"/>
          <p:nvPr/>
        </p:nvSpPr>
        <p:spPr>
          <a:xfrm>
            <a:off x="5007666" y="5212000"/>
            <a:ext cx="2182761" cy="92333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Dependent measures in a BS design</a:t>
            </a:r>
          </a:p>
        </p:txBody>
      </p:sp>
    </p:spTree>
    <p:extLst>
      <p:ext uri="{BB962C8B-B14F-4D97-AF65-F5344CB8AC3E}">
        <p14:creationId xmlns:p14="http://schemas.microsoft.com/office/powerpoint/2010/main" val="28323966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B0252-E852-704F-94AC-A65ADD77F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blow this puppy up a bit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04E81F4-2175-A94A-AB45-163E7FDDEA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2001174"/>
              </p:ext>
            </p:extLst>
          </p:nvPr>
        </p:nvGraphicFramePr>
        <p:xfrm>
          <a:off x="538905" y="1628038"/>
          <a:ext cx="11120285" cy="45072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24057">
                  <a:extLst>
                    <a:ext uri="{9D8B030D-6E8A-4147-A177-3AD203B41FA5}">
                      <a16:colId xmlns:a16="http://schemas.microsoft.com/office/drawing/2014/main" val="3473165327"/>
                    </a:ext>
                  </a:extLst>
                </a:gridCol>
                <a:gridCol w="2224057">
                  <a:extLst>
                    <a:ext uri="{9D8B030D-6E8A-4147-A177-3AD203B41FA5}">
                      <a16:colId xmlns:a16="http://schemas.microsoft.com/office/drawing/2014/main" val="1954303255"/>
                    </a:ext>
                  </a:extLst>
                </a:gridCol>
                <a:gridCol w="2224057">
                  <a:extLst>
                    <a:ext uri="{9D8B030D-6E8A-4147-A177-3AD203B41FA5}">
                      <a16:colId xmlns:a16="http://schemas.microsoft.com/office/drawing/2014/main" val="2839870294"/>
                    </a:ext>
                  </a:extLst>
                </a:gridCol>
                <a:gridCol w="2224057">
                  <a:extLst>
                    <a:ext uri="{9D8B030D-6E8A-4147-A177-3AD203B41FA5}">
                      <a16:colId xmlns:a16="http://schemas.microsoft.com/office/drawing/2014/main" val="2010135713"/>
                    </a:ext>
                  </a:extLst>
                </a:gridCol>
                <a:gridCol w="2224057">
                  <a:extLst>
                    <a:ext uri="{9D8B030D-6E8A-4147-A177-3AD203B41FA5}">
                      <a16:colId xmlns:a16="http://schemas.microsoft.com/office/drawing/2014/main" val="3055270812"/>
                    </a:ext>
                  </a:extLst>
                </a:gridCol>
              </a:tblGrid>
              <a:tr h="10608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SSID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Condition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RAT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RM IV </a:t>
                      </a:r>
                      <a:br>
                        <a:rPr lang="en-US" sz="2800" u="none" strike="noStrike" dirty="0">
                          <a:effectLst/>
                        </a:rPr>
                      </a:br>
                      <a:r>
                        <a:rPr lang="en-US" sz="2800" u="none" strike="noStrike" dirty="0">
                          <a:effectLst/>
                        </a:rPr>
                        <a:t>Level1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RMIV </a:t>
                      </a:r>
                      <a:br>
                        <a:rPr lang="en-US" sz="2800" u="none" strike="noStrike" dirty="0">
                          <a:effectLst/>
                        </a:rPr>
                      </a:br>
                      <a:r>
                        <a:rPr lang="en-US" sz="2800" u="none" strike="noStrike" dirty="0">
                          <a:effectLst/>
                        </a:rPr>
                        <a:t>Level 2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5750471"/>
                  </a:ext>
                </a:extLst>
              </a:tr>
              <a:tr h="5744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1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>
                          <a:effectLst/>
                        </a:rPr>
                        <a:t>Stressed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>
                          <a:effectLst/>
                        </a:rPr>
                        <a:t>6.4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>
                          <a:effectLst/>
                        </a:rPr>
                        <a:t>6.4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>
                          <a:effectLst/>
                        </a:rPr>
                        <a:t>4.5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7826509"/>
                  </a:ext>
                </a:extLst>
              </a:tr>
              <a:tr h="5744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2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>
                          <a:effectLst/>
                        </a:rPr>
                        <a:t>Relaxed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>
                          <a:effectLst/>
                        </a:rPr>
                        <a:t>3.8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>
                          <a:effectLst/>
                        </a:rPr>
                        <a:t>3.8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>
                          <a:effectLst/>
                        </a:rPr>
                        <a:t>3.7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7067657"/>
                  </a:ext>
                </a:extLst>
              </a:tr>
              <a:tr h="5744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3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>
                          <a:effectLst/>
                        </a:rPr>
                        <a:t>Stressed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>
                          <a:effectLst/>
                        </a:rPr>
                        <a:t>2.7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>
                          <a:effectLst/>
                        </a:rPr>
                        <a:t>2.7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>
                          <a:effectLst/>
                        </a:rPr>
                        <a:t>3.4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1674119"/>
                  </a:ext>
                </a:extLst>
              </a:tr>
              <a:tr h="5744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4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>
                          <a:effectLst/>
                        </a:rPr>
                        <a:t>Relaxed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>
                          <a:effectLst/>
                        </a:rPr>
                        <a:t>4.9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>
                          <a:effectLst/>
                        </a:rPr>
                        <a:t>4.9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>
                          <a:effectLst/>
                        </a:rPr>
                        <a:t>2.8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2225949"/>
                  </a:ext>
                </a:extLst>
              </a:tr>
              <a:tr h="5744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5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>
                          <a:effectLst/>
                        </a:rPr>
                        <a:t>Stressed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>
                          <a:effectLst/>
                        </a:rPr>
                        <a:t>2.6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>
                          <a:effectLst/>
                        </a:rPr>
                        <a:t>2.6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>
                          <a:effectLst/>
                        </a:rPr>
                        <a:t>6.7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2825520"/>
                  </a:ext>
                </a:extLst>
              </a:tr>
              <a:tr h="5744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6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>
                          <a:effectLst/>
                        </a:rPr>
                        <a:t>Relaxed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>
                          <a:effectLst/>
                        </a:rPr>
                        <a:t>5.4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>
                          <a:effectLst/>
                        </a:rPr>
                        <a:t>5.4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>
                          <a:effectLst/>
                        </a:rPr>
                        <a:t>5.8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051091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87667E8F-13E7-A34C-BAE7-5E1668449734}"/>
              </a:ext>
            </a:extLst>
          </p:cNvPr>
          <p:cNvSpPr txBox="1"/>
          <p:nvPr/>
        </p:nvSpPr>
        <p:spPr>
          <a:xfrm>
            <a:off x="7211962" y="4935001"/>
            <a:ext cx="4447228" cy="1200329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Dependent measures in a RM design.  Column 1 might be data for a Convergent task; Column 2 Might be data for a Divergent task.  </a:t>
            </a:r>
          </a:p>
        </p:txBody>
      </p:sp>
    </p:spTree>
    <p:extLst>
      <p:ext uri="{BB962C8B-B14F-4D97-AF65-F5344CB8AC3E}">
        <p14:creationId xmlns:p14="http://schemas.microsoft.com/office/powerpoint/2010/main" val="3376123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B0252-E852-704F-94AC-A65ADD77F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you need to analyze a data set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CB3C1E-3E57-7E49-BF91-C75926D492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 properly coded data set</a:t>
            </a:r>
          </a:p>
          <a:p>
            <a:r>
              <a:rPr lang="en-US" sz="3200" dirty="0"/>
              <a:t>A program to analyze your data</a:t>
            </a:r>
          </a:p>
          <a:p>
            <a:pPr lvl="1"/>
            <a:r>
              <a:rPr lang="en-US" sz="3000" dirty="0" err="1"/>
              <a:t>Rcommander</a:t>
            </a:r>
            <a:endParaRPr lang="en-US" sz="3000" dirty="0"/>
          </a:p>
          <a:p>
            <a:pPr lvl="1"/>
            <a:r>
              <a:rPr lang="en-US" sz="3000" dirty="0"/>
              <a:t>R (if you know how to R it up)</a:t>
            </a:r>
          </a:p>
          <a:p>
            <a:pPr lvl="1"/>
            <a:r>
              <a:rPr lang="en-US" sz="3000" dirty="0"/>
              <a:t>Excel (not my first choice)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007849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B0252-E852-704F-94AC-A65ADD77F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blow this puppy up a bit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04E81F4-2175-A94A-AB45-163E7FDDEA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0209368"/>
              </p:ext>
            </p:extLst>
          </p:nvPr>
        </p:nvGraphicFramePr>
        <p:xfrm>
          <a:off x="538905" y="1628038"/>
          <a:ext cx="11120285" cy="45072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24057">
                  <a:extLst>
                    <a:ext uri="{9D8B030D-6E8A-4147-A177-3AD203B41FA5}">
                      <a16:colId xmlns:a16="http://schemas.microsoft.com/office/drawing/2014/main" val="3473165327"/>
                    </a:ext>
                  </a:extLst>
                </a:gridCol>
                <a:gridCol w="2224057">
                  <a:extLst>
                    <a:ext uri="{9D8B030D-6E8A-4147-A177-3AD203B41FA5}">
                      <a16:colId xmlns:a16="http://schemas.microsoft.com/office/drawing/2014/main" val="1954303255"/>
                    </a:ext>
                  </a:extLst>
                </a:gridCol>
                <a:gridCol w="2224057">
                  <a:extLst>
                    <a:ext uri="{9D8B030D-6E8A-4147-A177-3AD203B41FA5}">
                      <a16:colId xmlns:a16="http://schemas.microsoft.com/office/drawing/2014/main" val="2839870294"/>
                    </a:ext>
                  </a:extLst>
                </a:gridCol>
                <a:gridCol w="2224057">
                  <a:extLst>
                    <a:ext uri="{9D8B030D-6E8A-4147-A177-3AD203B41FA5}">
                      <a16:colId xmlns:a16="http://schemas.microsoft.com/office/drawing/2014/main" val="2010135713"/>
                    </a:ext>
                  </a:extLst>
                </a:gridCol>
                <a:gridCol w="2224057">
                  <a:extLst>
                    <a:ext uri="{9D8B030D-6E8A-4147-A177-3AD203B41FA5}">
                      <a16:colId xmlns:a16="http://schemas.microsoft.com/office/drawing/2014/main" val="3055270812"/>
                    </a:ext>
                  </a:extLst>
                </a:gridCol>
              </a:tblGrid>
              <a:tr h="10608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SSID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Condition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RAT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UnusualUses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RAT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5750471"/>
                  </a:ext>
                </a:extLst>
              </a:tr>
              <a:tr h="5744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1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>
                          <a:effectLst/>
                        </a:rPr>
                        <a:t>Stressed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>
                          <a:effectLst/>
                        </a:rPr>
                        <a:t>6.4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>
                          <a:effectLst/>
                        </a:rPr>
                        <a:t>6.4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>
                          <a:effectLst/>
                        </a:rPr>
                        <a:t>4.5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7826509"/>
                  </a:ext>
                </a:extLst>
              </a:tr>
              <a:tr h="5744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2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>
                          <a:effectLst/>
                        </a:rPr>
                        <a:t>Relaxed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>
                          <a:effectLst/>
                        </a:rPr>
                        <a:t>3.8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>
                          <a:effectLst/>
                        </a:rPr>
                        <a:t>3.8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>
                          <a:effectLst/>
                        </a:rPr>
                        <a:t>3.7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7067657"/>
                  </a:ext>
                </a:extLst>
              </a:tr>
              <a:tr h="5744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3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>
                          <a:effectLst/>
                        </a:rPr>
                        <a:t>Stressed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>
                          <a:effectLst/>
                        </a:rPr>
                        <a:t>2.7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>
                          <a:effectLst/>
                        </a:rPr>
                        <a:t>2.7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>
                          <a:effectLst/>
                        </a:rPr>
                        <a:t>3.4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1674119"/>
                  </a:ext>
                </a:extLst>
              </a:tr>
              <a:tr h="5744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4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>
                          <a:effectLst/>
                        </a:rPr>
                        <a:t>Relaxed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>
                          <a:effectLst/>
                        </a:rPr>
                        <a:t>4.9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>
                          <a:effectLst/>
                        </a:rPr>
                        <a:t>4.9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>
                          <a:effectLst/>
                        </a:rPr>
                        <a:t>2.8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2225949"/>
                  </a:ext>
                </a:extLst>
              </a:tr>
              <a:tr h="5744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5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>
                          <a:effectLst/>
                        </a:rPr>
                        <a:t>Stressed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>
                          <a:effectLst/>
                        </a:rPr>
                        <a:t>2.6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>
                          <a:effectLst/>
                        </a:rPr>
                        <a:t>2.6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>
                          <a:effectLst/>
                        </a:rPr>
                        <a:t>6.7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2825520"/>
                  </a:ext>
                </a:extLst>
              </a:tr>
              <a:tr h="5744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6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>
                          <a:effectLst/>
                        </a:rPr>
                        <a:t>Relaxed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>
                          <a:effectLst/>
                        </a:rPr>
                        <a:t>5.4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>
                          <a:effectLst/>
                        </a:rPr>
                        <a:t>5.4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>
                          <a:effectLst/>
                        </a:rPr>
                        <a:t>5.8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051091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87667E8F-13E7-A34C-BAE7-5E1668449734}"/>
              </a:ext>
            </a:extLst>
          </p:cNvPr>
          <p:cNvSpPr txBox="1"/>
          <p:nvPr/>
        </p:nvSpPr>
        <p:spPr>
          <a:xfrm>
            <a:off x="7211962" y="4935001"/>
            <a:ext cx="4447228" cy="1200329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Dependent measures in a RM design.  Column 1 might be data for a Convergent task; Column 2 Might be data for a Divergent task.  </a:t>
            </a:r>
          </a:p>
        </p:txBody>
      </p:sp>
    </p:spTree>
    <p:extLst>
      <p:ext uri="{BB962C8B-B14F-4D97-AF65-F5344CB8AC3E}">
        <p14:creationId xmlns:p14="http://schemas.microsoft.com/office/powerpoint/2010/main" val="16709605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B0252-E852-704F-94AC-A65ADD77F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blow this puppy up a bit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04E81F4-2175-A94A-AB45-163E7FDDEA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8679785"/>
              </p:ext>
            </p:extLst>
          </p:nvPr>
        </p:nvGraphicFramePr>
        <p:xfrm>
          <a:off x="538905" y="1628038"/>
          <a:ext cx="11120285" cy="45072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24057">
                  <a:extLst>
                    <a:ext uri="{9D8B030D-6E8A-4147-A177-3AD203B41FA5}">
                      <a16:colId xmlns:a16="http://schemas.microsoft.com/office/drawing/2014/main" val="3473165327"/>
                    </a:ext>
                  </a:extLst>
                </a:gridCol>
                <a:gridCol w="2224057">
                  <a:extLst>
                    <a:ext uri="{9D8B030D-6E8A-4147-A177-3AD203B41FA5}">
                      <a16:colId xmlns:a16="http://schemas.microsoft.com/office/drawing/2014/main" val="1954303255"/>
                    </a:ext>
                  </a:extLst>
                </a:gridCol>
                <a:gridCol w="2224057">
                  <a:extLst>
                    <a:ext uri="{9D8B030D-6E8A-4147-A177-3AD203B41FA5}">
                      <a16:colId xmlns:a16="http://schemas.microsoft.com/office/drawing/2014/main" val="2839870294"/>
                    </a:ext>
                  </a:extLst>
                </a:gridCol>
                <a:gridCol w="2224057">
                  <a:extLst>
                    <a:ext uri="{9D8B030D-6E8A-4147-A177-3AD203B41FA5}">
                      <a16:colId xmlns:a16="http://schemas.microsoft.com/office/drawing/2014/main" val="2010135713"/>
                    </a:ext>
                  </a:extLst>
                </a:gridCol>
                <a:gridCol w="2224057">
                  <a:extLst>
                    <a:ext uri="{9D8B030D-6E8A-4147-A177-3AD203B41FA5}">
                      <a16:colId xmlns:a16="http://schemas.microsoft.com/office/drawing/2014/main" val="3055270812"/>
                    </a:ext>
                  </a:extLst>
                </a:gridCol>
              </a:tblGrid>
              <a:tr h="10608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SSID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Condition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RAT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UUNumber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u="none" strike="noStrike" dirty="0" err="1">
                          <a:effectLst/>
                        </a:rPr>
                        <a:t>UUNovelty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5750471"/>
                  </a:ext>
                </a:extLst>
              </a:tr>
              <a:tr h="5744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1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>
                          <a:effectLst/>
                        </a:rPr>
                        <a:t>Stressed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>
                          <a:effectLst/>
                        </a:rPr>
                        <a:t>6.4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>
                          <a:effectLst/>
                        </a:rPr>
                        <a:t>6.4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>
                          <a:effectLst/>
                        </a:rPr>
                        <a:t>4.5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7826509"/>
                  </a:ext>
                </a:extLst>
              </a:tr>
              <a:tr h="5744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2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>
                          <a:effectLst/>
                        </a:rPr>
                        <a:t>Relaxed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>
                          <a:effectLst/>
                        </a:rPr>
                        <a:t>3.8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>
                          <a:effectLst/>
                        </a:rPr>
                        <a:t>3.8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>
                          <a:effectLst/>
                        </a:rPr>
                        <a:t>3.7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7067657"/>
                  </a:ext>
                </a:extLst>
              </a:tr>
              <a:tr h="5744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3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>
                          <a:effectLst/>
                        </a:rPr>
                        <a:t>Stressed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>
                          <a:effectLst/>
                        </a:rPr>
                        <a:t>2.7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>
                          <a:effectLst/>
                        </a:rPr>
                        <a:t>2.7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>
                          <a:effectLst/>
                        </a:rPr>
                        <a:t>3.4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1674119"/>
                  </a:ext>
                </a:extLst>
              </a:tr>
              <a:tr h="5744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4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>
                          <a:effectLst/>
                        </a:rPr>
                        <a:t>Relaxed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>
                          <a:effectLst/>
                        </a:rPr>
                        <a:t>4.9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>
                          <a:effectLst/>
                        </a:rPr>
                        <a:t>4.9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>
                          <a:effectLst/>
                        </a:rPr>
                        <a:t>2.8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2225949"/>
                  </a:ext>
                </a:extLst>
              </a:tr>
              <a:tr h="5744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5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>
                          <a:effectLst/>
                        </a:rPr>
                        <a:t>Stressed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>
                          <a:effectLst/>
                        </a:rPr>
                        <a:t>2.6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>
                          <a:effectLst/>
                        </a:rPr>
                        <a:t>2.6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>
                          <a:effectLst/>
                        </a:rPr>
                        <a:t>6.7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2825520"/>
                  </a:ext>
                </a:extLst>
              </a:tr>
              <a:tr h="5744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6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>
                          <a:effectLst/>
                        </a:rPr>
                        <a:t>Relaxed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>
                          <a:effectLst/>
                        </a:rPr>
                        <a:t>5.4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>
                          <a:effectLst/>
                        </a:rPr>
                        <a:t>5.4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>
                          <a:effectLst/>
                        </a:rPr>
                        <a:t>5.8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051091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87667E8F-13E7-A34C-BAE7-5E1668449734}"/>
              </a:ext>
            </a:extLst>
          </p:cNvPr>
          <p:cNvSpPr txBox="1"/>
          <p:nvPr/>
        </p:nvSpPr>
        <p:spPr>
          <a:xfrm>
            <a:off x="7211962" y="4935001"/>
            <a:ext cx="4447228" cy="1200329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Dependent measures in a RM design.  Column 1 might be data for a Convergent task; Column 2 Might be data for a Divergent task.  </a:t>
            </a:r>
          </a:p>
        </p:txBody>
      </p:sp>
    </p:spTree>
    <p:extLst>
      <p:ext uri="{BB962C8B-B14F-4D97-AF65-F5344CB8AC3E}">
        <p14:creationId xmlns:p14="http://schemas.microsoft.com/office/powerpoint/2010/main" val="3610929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B0252-E852-704F-94AC-A65ADD77F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Rule #1 when working with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CB3C1E-3E57-7E49-BF91-C75926D49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4736592"/>
          </a:xfrm>
        </p:spPr>
        <p:txBody>
          <a:bodyPr>
            <a:normAutofit fontScale="92500" lnSpcReduction="20000"/>
          </a:bodyPr>
          <a:lstStyle/>
          <a:p>
            <a:r>
              <a:rPr lang="en-US" sz="6600" dirty="0"/>
              <a:t>Don’t delete anything.</a:t>
            </a:r>
          </a:p>
          <a:p>
            <a:pPr lvl="2"/>
            <a:r>
              <a:rPr lang="en-US" sz="3200" dirty="0"/>
              <a:t>Always save a backup when you start to make changes to your dataset.</a:t>
            </a:r>
          </a:p>
          <a:p>
            <a:pPr lvl="2"/>
            <a:r>
              <a:rPr lang="en-US" sz="3200" dirty="0"/>
              <a:t>If you make a mistake, sorry…WHEN YOU MAKE A MISTAKE, you can go always back to version n-1.  </a:t>
            </a:r>
          </a:p>
          <a:p>
            <a:pPr lvl="2"/>
            <a:r>
              <a:rPr lang="en-US" sz="3200" dirty="0"/>
              <a:t>So, start any major change by hitting ’Save as…’ and then saving the file with an updated name or in a new location.</a:t>
            </a:r>
          </a:p>
          <a:p>
            <a:pPr lvl="2"/>
            <a:r>
              <a:rPr lang="en-US" sz="3200" dirty="0"/>
              <a:t>For each project, I have a folder called old data sets, for when the number of data files becomes a nuisance. 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606713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B0252-E852-704F-94AC-A65ADD77F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summary statistics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CB3C1E-3E57-7E49-BF91-C75926D492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We are going to use Excel </a:t>
            </a:r>
          </a:p>
          <a:p>
            <a:pPr lvl="1"/>
            <a:r>
              <a:rPr lang="en-US" sz="3000" dirty="0"/>
              <a:t>It’s the easiest </a:t>
            </a:r>
          </a:p>
          <a:p>
            <a:pPr lvl="1"/>
            <a:r>
              <a:rPr lang="en-US" sz="3000" dirty="0" err="1"/>
              <a:t>GoogleForms</a:t>
            </a:r>
            <a:r>
              <a:rPr lang="en-US" sz="3000" dirty="0"/>
              <a:t> and Qualtrics start us there.</a:t>
            </a:r>
          </a:p>
          <a:p>
            <a:endParaRPr lang="en-US" sz="3200" dirty="0"/>
          </a:p>
          <a:p>
            <a:r>
              <a:rPr lang="en-US" sz="3200" dirty="0"/>
              <a:t>Your first step is going to be to create summary statistics for your subjects.  </a:t>
            </a:r>
          </a:p>
          <a:p>
            <a:pPr lvl="1"/>
            <a:r>
              <a:rPr lang="en-US" sz="3000" dirty="0"/>
              <a:t>That means…means (or sums, perhaps) that show how your subjects performed your creativity tasks.</a:t>
            </a:r>
            <a:endParaRPr lang="en-US" sz="2400" dirty="0"/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34433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B0252-E852-704F-94AC-A65ADD77F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summary statistics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CB3C1E-3E57-7E49-BF91-C75926D49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4462272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/>
              <a:t>To calculate a mean (or a sum) you use a formula.</a:t>
            </a:r>
          </a:p>
          <a:p>
            <a:r>
              <a:rPr lang="en-US" sz="3200" dirty="0"/>
              <a:t>The basic syntax of an Excel formula is:</a:t>
            </a:r>
          </a:p>
          <a:p>
            <a:pPr marL="0" indent="0">
              <a:buNone/>
            </a:pPr>
            <a:endParaRPr lang="en-US" sz="3200" dirty="0"/>
          </a:p>
          <a:p>
            <a:pPr marL="0" indent="0" algn="ctr">
              <a:buNone/>
            </a:pPr>
            <a:r>
              <a:rPr lang="en-US" sz="3200" dirty="0"/>
              <a:t>=</a:t>
            </a:r>
            <a:r>
              <a:rPr lang="en-US" sz="3200" dirty="0" err="1"/>
              <a:t>formulaname</a:t>
            </a:r>
            <a:r>
              <a:rPr lang="en-US" sz="3200" dirty="0"/>
              <a:t>(</a:t>
            </a:r>
            <a:r>
              <a:rPr lang="en-US" sz="3200" dirty="0" err="1"/>
              <a:t>rangeofdata</a:t>
            </a:r>
            <a:r>
              <a:rPr lang="en-US" sz="3200" dirty="0"/>
              <a:t>)</a:t>
            </a:r>
          </a:p>
          <a:p>
            <a:pPr marL="0" indent="0">
              <a:buNone/>
            </a:pPr>
            <a:endParaRPr lang="en-US" sz="3200" dirty="0"/>
          </a:p>
          <a:p>
            <a:r>
              <a:rPr lang="en-US" sz="3200" dirty="0" err="1"/>
              <a:t>Formulaname</a:t>
            </a:r>
            <a:r>
              <a:rPr lang="en-US" sz="3200" dirty="0"/>
              <a:t> refers to the statistic you want Excel to calculate.</a:t>
            </a:r>
          </a:p>
          <a:p>
            <a:r>
              <a:rPr lang="en-US" sz="3200" dirty="0"/>
              <a:t>Range of data is the range of data over which to calculate the statistic</a:t>
            </a:r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687278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B0252-E852-704F-94AC-A65ADD77F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summary statistics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CB3C1E-3E57-7E49-BF91-C75926D49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4462272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To calculate a mean you might type:</a:t>
            </a:r>
          </a:p>
          <a:p>
            <a:pPr marL="0" indent="0" algn="ctr">
              <a:buNone/>
            </a:pPr>
            <a:r>
              <a:rPr lang="en-US" sz="3200" dirty="0"/>
              <a:t>=average(b1:k1)</a:t>
            </a:r>
          </a:p>
          <a:p>
            <a:pPr marL="0" indent="0">
              <a:buNone/>
            </a:pPr>
            <a:endParaRPr lang="en-US" sz="3200" dirty="0"/>
          </a:p>
          <a:p>
            <a:r>
              <a:rPr lang="en-US" sz="3200" dirty="0"/>
              <a:t>To calculate a sum you might type:</a:t>
            </a:r>
          </a:p>
          <a:p>
            <a:pPr marL="0" indent="0" algn="ctr">
              <a:buNone/>
            </a:pPr>
            <a:r>
              <a:rPr lang="en-US" sz="3200" dirty="0"/>
              <a:t>=sum(b1:k1)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0" indent="0" algn="r">
              <a:buNone/>
            </a:pPr>
            <a:r>
              <a:rPr lang="en-US" sz="3200" dirty="0"/>
              <a:t>Let’s try it for ourselves…</a:t>
            </a:r>
          </a:p>
          <a:p>
            <a:pPr marL="0" indent="0">
              <a:buNone/>
            </a:pPr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63987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B0252-E852-704F-94AC-A65ADD77F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summary statistics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CB3C1E-3E57-7E49-BF91-C75926D49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4462272"/>
          </a:xfrm>
        </p:spPr>
        <p:txBody>
          <a:bodyPr>
            <a:normAutofit/>
          </a:bodyPr>
          <a:lstStyle/>
          <a:p>
            <a:r>
              <a:rPr lang="en-US" sz="3200" dirty="0"/>
              <a:t>Pretty straightforward for dependent measures of creativity.</a:t>
            </a:r>
          </a:p>
          <a:p>
            <a:r>
              <a:rPr lang="en-US" sz="3200" dirty="0"/>
              <a:t>For personality measures and other predictors:</a:t>
            </a:r>
          </a:p>
          <a:p>
            <a:pPr lvl="1"/>
            <a:r>
              <a:rPr lang="en-US" sz="3000" dirty="0"/>
              <a:t>Use </a:t>
            </a:r>
            <a:r>
              <a:rPr lang="en-US" sz="3000" dirty="0" err="1"/>
              <a:t>EDIT</a:t>
            </a:r>
            <a:r>
              <a:rPr lang="en-US" sz="3000" dirty="0" err="1">
                <a:sym typeface="Wingdings" pitchFamily="2" charset="2"/>
              </a:rPr>
              <a:t>FINDReplace</a:t>
            </a:r>
            <a:r>
              <a:rPr lang="en-US" sz="3000" dirty="0">
                <a:sym typeface="Wingdings" pitchFamily="2" charset="2"/>
              </a:rPr>
              <a:t> to convert text responses into numerical values (e.g., ‘Always’ into 4; ‘Sometimes’ into 2).</a:t>
            </a:r>
          </a:p>
          <a:p>
            <a:pPr lvl="1"/>
            <a:r>
              <a:rPr lang="en-US" sz="3000" dirty="0">
                <a:sym typeface="Wingdings" pitchFamily="2" charset="2"/>
              </a:rPr>
              <a:t>Be careful about reverse—scored items!!!</a:t>
            </a:r>
            <a:endParaRPr lang="en-US" sz="3000" dirty="0"/>
          </a:p>
          <a:p>
            <a:endParaRPr lang="en-US" sz="3200" dirty="0"/>
          </a:p>
          <a:p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15142D-6E89-344D-AC9D-05D76AA970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7998" y="1666568"/>
            <a:ext cx="6642100" cy="5029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4C6C677-C5AE-F64E-B140-BE60E95FFB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3058" y="1696019"/>
            <a:ext cx="7437040" cy="4887661"/>
          </a:xfrm>
          <a:prstGeom prst="rect">
            <a:avLst/>
          </a:prstGeom>
        </p:spPr>
      </p:pic>
      <p:sp>
        <p:nvSpPr>
          <p:cNvPr id="7" name="Right Arrow 6">
            <a:extLst>
              <a:ext uri="{FF2B5EF4-FFF2-40B4-BE49-F238E27FC236}">
                <a16:creationId xmlns:a16="http://schemas.microsoft.com/office/drawing/2014/main" id="{2BF029A5-E250-0947-A878-89119533D204}"/>
              </a:ext>
            </a:extLst>
          </p:cNvPr>
          <p:cNvSpPr/>
          <p:nvPr/>
        </p:nvSpPr>
        <p:spPr>
          <a:xfrm>
            <a:off x="1222439" y="2686230"/>
            <a:ext cx="1098954" cy="606418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591172E1-F107-744C-81DB-8A8A1B9F5B4A}"/>
              </a:ext>
            </a:extLst>
          </p:cNvPr>
          <p:cNvSpPr/>
          <p:nvPr/>
        </p:nvSpPr>
        <p:spPr>
          <a:xfrm>
            <a:off x="1281574" y="5115015"/>
            <a:ext cx="1098954" cy="606418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347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B0252-E852-704F-94AC-A65ADD77F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summary statistics: Useful Excel tips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CB3C1E-3E57-7E49-BF91-C75926D49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4462272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You can highlight a set of cells using the mouse or cursor to specify the data range.</a:t>
            </a:r>
          </a:p>
          <a:p>
            <a:r>
              <a:rPr lang="en-US" sz="3200" dirty="0"/>
              <a:t>You can drag a formula into many cells (i.e., calculate a mean for all your subject at once by putting the cursor in the lower right corner of a cell, waiting for the black cross, and then dragging it to all of your cells.</a:t>
            </a:r>
          </a:p>
          <a:p>
            <a:r>
              <a:rPr lang="en-US" sz="3200" dirty="0"/>
              <a:t>When you want to move a mean to a new file or a new spread sheet, use ‘paste-special’ instead of paste and select ‘Values’.</a:t>
            </a:r>
            <a:endParaRPr lang="en-US" sz="3400" dirty="0"/>
          </a:p>
          <a:p>
            <a:endParaRPr lang="en-US" sz="3200" dirty="0"/>
          </a:p>
          <a:p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035221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B0252-E852-704F-94AC-A65ADD77F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summary statistics: Useful Excel tips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CB3C1E-3E57-7E49-BF91-C75926D49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4462272"/>
          </a:xfrm>
        </p:spPr>
        <p:txBody>
          <a:bodyPr>
            <a:normAutofit/>
          </a:bodyPr>
          <a:lstStyle/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r>
              <a:rPr lang="en-US" sz="3200" dirty="0"/>
              <a:t>When you want to move a mean to a new file or a new spread sheet, use ‘paste-special’ instead of paste and select ‘Values’.</a:t>
            </a:r>
            <a:endParaRPr lang="en-US" sz="3400" dirty="0"/>
          </a:p>
          <a:p>
            <a:endParaRPr lang="en-US" sz="3200" dirty="0"/>
          </a:p>
          <a:p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1B517F-DDFC-4246-A02F-D89F6C6ADA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8839" y="1236505"/>
            <a:ext cx="3721079" cy="38578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935E7A3-87BA-9C43-9423-FF07192CC8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9095" y="2206244"/>
            <a:ext cx="3086100" cy="2146300"/>
          </a:xfrm>
          <a:prstGeom prst="rect">
            <a:avLst/>
          </a:prstGeom>
        </p:spPr>
      </p:pic>
      <p:sp>
        <p:nvSpPr>
          <p:cNvPr id="8" name="Right Arrow 7">
            <a:extLst>
              <a:ext uri="{FF2B5EF4-FFF2-40B4-BE49-F238E27FC236}">
                <a16:creationId xmlns:a16="http://schemas.microsoft.com/office/drawing/2014/main" id="{0B48B504-11D0-034E-8296-3267A1A2CCB1}"/>
              </a:ext>
            </a:extLst>
          </p:cNvPr>
          <p:cNvSpPr/>
          <p:nvPr/>
        </p:nvSpPr>
        <p:spPr>
          <a:xfrm>
            <a:off x="6099048" y="2130698"/>
            <a:ext cx="884904" cy="471949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156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{9C37B60D-2543-774F-8C09-F52101B558DB}tf10001070</Template>
  <TotalTime>201</TotalTime>
  <Words>1318</Words>
  <Application>Microsoft Macintosh PowerPoint</Application>
  <PresentationFormat>Widescreen</PresentationFormat>
  <Paragraphs>388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Calibri</vt:lpstr>
      <vt:lpstr>Rockwell</vt:lpstr>
      <vt:lpstr>Rockwell Condensed</vt:lpstr>
      <vt:lpstr>Rockwell Extra Bold</vt:lpstr>
      <vt:lpstr>Wingdings</vt:lpstr>
      <vt:lpstr>Wood Type</vt:lpstr>
      <vt:lpstr>Preparing a data set for analysis</vt:lpstr>
      <vt:lpstr>What do you need to analyze a data set</vt:lpstr>
      <vt:lpstr>Rule #1 when working with data</vt:lpstr>
      <vt:lpstr>Creating summary statistics</vt:lpstr>
      <vt:lpstr>Creating summary statistics</vt:lpstr>
      <vt:lpstr>Creating summary statistics</vt:lpstr>
      <vt:lpstr>Creating summary statistics</vt:lpstr>
      <vt:lpstr>Creating summary statistics: Useful Excel tips</vt:lpstr>
      <vt:lpstr>Creating summary statistics: Useful Excel tips</vt:lpstr>
      <vt:lpstr>Creating summary statistics: Z-scores</vt:lpstr>
      <vt:lpstr>Formatting a data set for analysis</vt:lpstr>
      <vt:lpstr>Formatting a data set for analysis</vt:lpstr>
      <vt:lpstr>Formatting a data set for analysis</vt:lpstr>
      <vt:lpstr>Formatting a data set for analysis</vt:lpstr>
      <vt:lpstr>Let’s blow this puppy up a bit</vt:lpstr>
      <vt:lpstr>Let’s blow this puppy up a bit</vt:lpstr>
      <vt:lpstr>Let’s blow this puppy up a bit</vt:lpstr>
      <vt:lpstr>Let’s blow this puppy up a bit</vt:lpstr>
      <vt:lpstr>Let’s blow this puppy up a bit</vt:lpstr>
      <vt:lpstr>Let’s blow this puppy up a bit</vt:lpstr>
      <vt:lpstr>Let’s blow this puppy up a bit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Organizing and analyzying a data set</dc:title>
  <dc:creator>The Darkness</dc:creator>
  <cp:lastModifiedBy>Microsoft Office User</cp:lastModifiedBy>
  <cp:revision>22</cp:revision>
  <dcterms:created xsi:type="dcterms:W3CDTF">2019-11-04T14:26:43Z</dcterms:created>
  <dcterms:modified xsi:type="dcterms:W3CDTF">2024-11-11T18:34:15Z</dcterms:modified>
</cp:coreProperties>
</file>