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338" r:id="rId4"/>
    <p:sldId id="279" r:id="rId5"/>
    <p:sldId id="280" r:id="rId6"/>
    <p:sldId id="287" r:id="rId7"/>
    <p:sldId id="339" r:id="rId8"/>
    <p:sldId id="340" r:id="rId9"/>
    <p:sldId id="288" r:id="rId10"/>
    <p:sldId id="289" r:id="rId11"/>
    <p:sldId id="341" r:id="rId12"/>
    <p:sldId id="342" r:id="rId13"/>
    <p:sldId id="295" r:id="rId14"/>
    <p:sldId id="281" r:id="rId15"/>
    <p:sldId id="294" r:id="rId16"/>
    <p:sldId id="292" r:id="rId17"/>
    <p:sldId id="291" r:id="rId18"/>
    <p:sldId id="284" r:id="rId19"/>
    <p:sldId id="286" r:id="rId20"/>
    <p:sldId id="299" r:id="rId21"/>
    <p:sldId id="300" r:id="rId22"/>
    <p:sldId id="305" r:id="rId23"/>
    <p:sldId id="306" r:id="rId24"/>
    <p:sldId id="343" r:id="rId25"/>
    <p:sldId id="334" r:id="rId26"/>
    <p:sldId id="335" r:id="rId27"/>
    <p:sldId id="336" r:id="rId28"/>
    <p:sldId id="302" r:id="rId29"/>
    <p:sldId id="309" r:id="rId30"/>
    <p:sldId id="310" r:id="rId31"/>
    <p:sldId id="311" r:id="rId32"/>
    <p:sldId id="345" r:id="rId33"/>
    <p:sldId id="303" r:id="rId34"/>
    <p:sldId id="346" r:id="rId35"/>
    <p:sldId id="347" r:id="rId36"/>
    <p:sldId id="348" r:id="rId37"/>
    <p:sldId id="312" r:id="rId38"/>
    <p:sldId id="304" r:id="rId39"/>
    <p:sldId id="316" r:id="rId40"/>
    <p:sldId id="314" r:id="rId41"/>
    <p:sldId id="317" r:id="rId42"/>
    <p:sldId id="349" r:id="rId43"/>
    <p:sldId id="319" r:id="rId44"/>
    <p:sldId id="315" r:id="rId45"/>
    <p:sldId id="320" r:id="rId46"/>
    <p:sldId id="321" r:id="rId47"/>
    <p:sldId id="350" r:id="rId48"/>
    <p:sldId id="351" r:id="rId49"/>
    <p:sldId id="308" r:id="rId50"/>
    <p:sldId id="323" r:id="rId51"/>
    <p:sldId id="352" r:id="rId52"/>
    <p:sldId id="353" r:id="rId53"/>
    <p:sldId id="354" r:id="rId54"/>
    <p:sldId id="322" r:id="rId55"/>
    <p:sldId id="358" r:id="rId56"/>
    <p:sldId id="327" r:id="rId57"/>
    <p:sldId id="355" r:id="rId58"/>
    <p:sldId id="356" r:id="rId59"/>
    <p:sldId id="357" r:id="rId60"/>
    <p:sldId id="298" r:id="rId61"/>
    <p:sldId id="378" r:id="rId62"/>
    <p:sldId id="400" r:id="rId63"/>
    <p:sldId id="381" r:id="rId64"/>
    <p:sldId id="401" r:id="rId65"/>
    <p:sldId id="307" r:id="rId66"/>
    <p:sldId id="383" r:id="rId67"/>
    <p:sldId id="406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1"/>
    <p:restoredTop sz="94586"/>
  </p:normalViewPr>
  <p:slideViewPr>
    <p:cSldViewPr snapToGrid="0" snapToObjects="1">
      <p:cViewPr varScale="1">
        <p:scale>
          <a:sx n="122" d="100"/>
          <a:sy n="122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7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87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A06A-2E66-B646-BD87-CA600460A8A0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dschulkind.people.amherst.edu/psych208/analysi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075-5803-A845-8A11-A26855DA6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B4EF-1306-FA4D-BF37-E7CB09A91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31865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 your Excel file as an SPSS file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100584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File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→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chemeClr val="accent1"/>
                </a:solidFill>
                <a:sym typeface="Wingdings" pitchFamily="2" charset="2"/>
              </a:rPr>
              <a:t>Save as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Name the data set </a:t>
            </a:r>
            <a:r>
              <a:rPr lang="en-US" sz="3200" dirty="0" err="1">
                <a:solidFill>
                  <a:schemeClr val="accent2"/>
                </a:solidFill>
              </a:rPr>
              <a:t>WhateverYouWant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9" name="Picture 2" descr="Image result for like taking candy from a baby">
            <a:extLst>
              <a:ext uri="{FF2B5EF4-FFF2-40B4-BE49-F238E27FC236}">
                <a16:creationId xmlns:a16="http://schemas.microsoft.com/office/drawing/2014/main" id="{13029CDF-DFCB-E943-97B7-1DA7676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your SPSS file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2764153"/>
            <a:ext cx="100584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The bottom middle of the SPSS data window will have two little boxes side-by-side.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Data View</a:t>
            </a:r>
            <a:r>
              <a:rPr lang="en-US" sz="3200" dirty="0">
                <a:solidFill>
                  <a:schemeClr val="accent2"/>
                </a:solidFill>
              </a:rPr>
              <a:t> shows you the data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Variable View</a:t>
            </a:r>
            <a:r>
              <a:rPr lang="en-US" sz="3200" dirty="0">
                <a:solidFill>
                  <a:schemeClr val="accent2"/>
                </a:solidFill>
              </a:rPr>
              <a:t> to see a list of variables and their attributes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651FF-68FA-4A4B-8DE4-49667E23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47" y="59610"/>
            <a:ext cx="6102374" cy="3501362"/>
          </a:xfrm>
          <a:prstGeom prst="rect">
            <a:avLst/>
          </a:prstGeom>
        </p:spPr>
      </p:pic>
      <p:pic>
        <p:nvPicPr>
          <p:cNvPr id="9" name="Picture 2" descr="Image result for like taking candy from a baby">
            <a:extLst>
              <a:ext uri="{FF2B5EF4-FFF2-40B4-BE49-F238E27FC236}">
                <a16:creationId xmlns:a16="http://schemas.microsoft.com/office/drawing/2014/main" id="{13029CDF-DFCB-E943-97B7-1DA7676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your SPSS file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920264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Check the column labeled </a:t>
            </a:r>
            <a:r>
              <a:rPr lang="en-US" sz="3200" dirty="0">
                <a:solidFill>
                  <a:schemeClr val="accent1"/>
                </a:solidFill>
              </a:rPr>
              <a:t>Type</a:t>
            </a:r>
            <a:r>
              <a:rPr lang="en-US" sz="3200" dirty="0">
                <a:solidFill>
                  <a:schemeClr val="accent2"/>
                </a:solidFill>
              </a:rPr>
              <a:t> to make sure your variables are labeled correctly.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Numerical is numerical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String for alphanumeric categories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Save to save any changes you have made.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9" name="Picture 2" descr="Image result for like taking candy from a baby">
            <a:extLst>
              <a:ext uri="{FF2B5EF4-FFF2-40B4-BE49-F238E27FC236}">
                <a16:creationId xmlns:a16="http://schemas.microsoft.com/office/drawing/2014/main" id="{13029CDF-DFCB-E943-97B7-1DA7676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Double-check your SPSS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341647" y="1930400"/>
            <a:ext cx="9327179" cy="181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Are all of your variables included?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variables labeled properly?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subjects included?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64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data are now saved in SPSS</a:t>
            </a:r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36" y="0"/>
            <a:ext cx="6802243" cy="68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your </a:t>
            </a:r>
            <a:r>
              <a:rPr lang="en-US" dirty="0" err="1"/>
              <a:t>SPSSDataset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5" y="1571625"/>
            <a:ext cx="7692584" cy="52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accent2"/>
                </a:solidFill>
              </a:rPr>
              <a:t>This is the MOST IMPORTANT thing you will ever do in your life.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5" name="Picture 2" descr="Image result for like taking candy from a baby">
            <a:extLst>
              <a:ext uri="{FF2B5EF4-FFF2-40B4-BE49-F238E27FC236}">
                <a16:creationId xmlns:a16="http://schemas.microsoft.com/office/drawing/2014/main" id="{650A16B7-8492-4640-901B-872E5EC7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05" y="0"/>
            <a:ext cx="6935234" cy="69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1026" name="Picture 2" descr="Image result for you need a plan">
            <a:extLst>
              <a:ext uri="{FF2B5EF4-FFF2-40B4-BE49-F238E27FC236}">
                <a16:creationId xmlns:a16="http://schemas.microsoft.com/office/drawing/2014/main" id="{884E11EE-FB7F-034A-9CCD-5FD966F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52" y="1270000"/>
            <a:ext cx="540043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6146" name="Picture 2" descr="Image result for you need a plan">
            <a:extLst>
              <a:ext uri="{FF2B5EF4-FFF2-40B4-BE49-F238E27FC236}">
                <a16:creationId xmlns:a16="http://schemas.microsoft.com/office/drawing/2014/main" id="{D7278F9F-F28C-C045-A154-D733390C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7" y="1270000"/>
            <a:ext cx="463720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05" y="1367646"/>
            <a:ext cx="9519120" cy="49343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list of the questions you want to address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E.G.: Did type of high school influence creativity?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specification of the Independent and Dependent variables (or predictors and dependent variables).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IV = Type of high school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DV = Creativity scores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What kind of analysis you are doing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T-test?  ANOVA?  Correlation?  Regression?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Make your best guess…then I will help you.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28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How to conduct </a:t>
            </a:r>
            <a:r>
              <a:rPr lang="en-US" dirty="0">
                <a:hlinkClick r:id="rId2"/>
              </a:rPr>
              <a:t>analyses</a:t>
            </a:r>
            <a:r>
              <a:rPr lang="en-US" dirty="0"/>
              <a:t>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52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912"/>
            <a:ext cx="8596668" cy="49333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if you know what you are doing…not recommended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SPSS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 can help you with this one…but not available on your own computer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But wait…yes it is available.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78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9332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57B4DE-B4E2-7C4C-9988-1301F74B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5" y="1607457"/>
            <a:ext cx="8825659" cy="38267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 to</a:t>
            </a:r>
            <a:r>
              <a:rPr lang="en-US" sz="2800" dirty="0"/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Analyze</a:t>
            </a:r>
            <a:r>
              <a:rPr lang="en-US" sz="2800" dirty="0"/>
              <a:t>→  </a:t>
            </a:r>
            <a:r>
              <a:rPr lang="en-US" sz="2800" b="1" i="1" dirty="0">
                <a:solidFill>
                  <a:schemeClr val="accent1"/>
                </a:solidFill>
              </a:rPr>
              <a:t>Descriptive Statistics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→ </a:t>
            </a:r>
            <a:r>
              <a:rPr lang="en-US" sz="2800" b="1" i="1" dirty="0">
                <a:solidFill>
                  <a:schemeClr val="accent1"/>
                </a:solidFill>
              </a:rPr>
              <a:t>Frequencies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DAC95-8E2F-AE40-B8BE-410D1ED76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40" y="2928257"/>
            <a:ext cx="7764027" cy="3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5BE803-92D3-424D-8DC1-CD45E0A9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26797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Find </a:t>
            </a:r>
            <a:r>
              <a:rPr lang="en-US" sz="2400" b="1" dirty="0" err="1">
                <a:solidFill>
                  <a:schemeClr val="accent1"/>
                </a:solidFill>
              </a:rPr>
              <a:t>yourDV</a:t>
            </a:r>
            <a:r>
              <a:rPr lang="en-US" sz="2400" dirty="0"/>
              <a:t> on the variable list and click it.</a:t>
            </a:r>
          </a:p>
          <a:p>
            <a:pPr lvl="1"/>
            <a:r>
              <a:rPr lang="en-US" sz="2400" dirty="0"/>
              <a:t>Slide it into the </a:t>
            </a:r>
            <a:r>
              <a:rPr lang="en-US" sz="2400" b="1" dirty="0">
                <a:solidFill>
                  <a:schemeClr val="accent1"/>
                </a:solidFill>
              </a:rPr>
              <a:t>Variable(s)</a:t>
            </a:r>
            <a:r>
              <a:rPr lang="en-US" sz="2400" dirty="0"/>
              <a:t> box by clicking the arrow.</a:t>
            </a:r>
          </a:p>
          <a:p>
            <a:r>
              <a:rPr lang="en-US" sz="2400" dirty="0"/>
              <a:t>Click the button labeled </a:t>
            </a:r>
            <a:r>
              <a:rPr lang="en-US" sz="2400" b="1" i="1" dirty="0">
                <a:solidFill>
                  <a:schemeClr val="accent1"/>
                </a:solidFill>
              </a:rPr>
              <a:t>Statistics</a:t>
            </a:r>
            <a:r>
              <a:rPr lang="en-US" sz="2400" dirty="0"/>
              <a:t> in the upper left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E7B5F-6B00-304C-A81A-9B189C56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86" y="971761"/>
            <a:ext cx="6944317" cy="4090681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C42C1E27-8474-024D-8C48-78F1E20C21F5}"/>
              </a:ext>
            </a:extLst>
          </p:cNvPr>
          <p:cNvSpPr/>
          <p:nvPr/>
        </p:nvSpPr>
        <p:spPr>
          <a:xfrm>
            <a:off x="7439187" y="1490310"/>
            <a:ext cx="1441342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09289B0-E790-1843-A4B9-1FD35D9D0700}"/>
              </a:ext>
            </a:extLst>
          </p:cNvPr>
          <p:cNvSpPr/>
          <p:nvPr/>
        </p:nvSpPr>
        <p:spPr>
          <a:xfrm>
            <a:off x="4569418" y="2603499"/>
            <a:ext cx="374541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4BAFB1-1992-694B-A004-74C3C4C2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477" y="3296674"/>
            <a:ext cx="10275046" cy="3826797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Select the Statistics you want to see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Mean, Median, Mode, Std. Deviation, Variance</a:t>
            </a:r>
            <a:endParaRPr lang="en-US" sz="2400" dirty="0"/>
          </a:p>
          <a:p>
            <a:r>
              <a:rPr lang="en-US" sz="2400" dirty="0"/>
              <a:t>Click </a:t>
            </a:r>
            <a:r>
              <a:rPr lang="en-US" sz="2400" b="1" i="1" dirty="0">
                <a:solidFill>
                  <a:schemeClr val="accent1"/>
                </a:solidFill>
              </a:rPr>
              <a:t>Continue</a:t>
            </a:r>
            <a:r>
              <a:rPr lang="en-US" sz="2400" dirty="0"/>
              <a:t>.</a:t>
            </a:r>
          </a:p>
          <a:p>
            <a:r>
              <a:rPr lang="en-US" sz="2600" dirty="0"/>
              <a:t>Then click </a:t>
            </a:r>
            <a:r>
              <a:rPr lang="en-US" sz="2600" b="1" dirty="0">
                <a:solidFill>
                  <a:schemeClr val="accent1"/>
                </a:solidFill>
              </a:rPr>
              <a:t>OK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9F8F5-1F9C-B74F-985C-7C4A9461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8" y="693174"/>
            <a:ext cx="6743700" cy="520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BA1A9-D063-214B-9971-04851B88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1705459"/>
            <a:ext cx="6261100" cy="3708400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A4532E84-DC70-0A46-A1A6-3EC745023617}"/>
              </a:ext>
            </a:extLst>
          </p:cNvPr>
          <p:cNvSpPr/>
          <p:nvPr/>
        </p:nvSpPr>
        <p:spPr>
          <a:xfrm>
            <a:off x="4489558" y="1352825"/>
            <a:ext cx="403718" cy="9455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0FF4312-34F6-7E4A-B6B8-12FFBEB452D5}"/>
              </a:ext>
            </a:extLst>
          </p:cNvPr>
          <p:cNvSpPr/>
          <p:nvPr/>
        </p:nvSpPr>
        <p:spPr>
          <a:xfrm>
            <a:off x="10986108" y="4829429"/>
            <a:ext cx="999946" cy="3851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BA768C52-5BE3-1F4F-A278-EA80F17D7DF0}"/>
              </a:ext>
            </a:extLst>
          </p:cNvPr>
          <p:cNvSpPr/>
          <p:nvPr/>
        </p:nvSpPr>
        <p:spPr>
          <a:xfrm>
            <a:off x="721483" y="4284132"/>
            <a:ext cx="259759" cy="5452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8206497-D9EB-BF41-A1C5-1680CD80251E}"/>
              </a:ext>
            </a:extLst>
          </p:cNvPr>
          <p:cNvSpPr/>
          <p:nvPr/>
        </p:nvSpPr>
        <p:spPr>
          <a:xfrm>
            <a:off x="5807090" y="5334905"/>
            <a:ext cx="1198143" cy="3851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95316" cy="1320800"/>
          </a:xfrm>
        </p:spPr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5F10C-1921-6743-94A3-B1218396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70" y="1270000"/>
            <a:ext cx="5887844" cy="51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23891" cy="1320800"/>
          </a:xfrm>
        </p:spPr>
        <p:txBody>
          <a:bodyPr/>
          <a:lstStyle/>
          <a:p>
            <a:r>
              <a:rPr lang="en-US" dirty="0"/>
              <a:t>Means and Standard Deviations: By Groups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160700-B8D0-5C46-8ECC-498BFF1F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30400"/>
            <a:ext cx="8825659" cy="38267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Go to</a:t>
            </a:r>
            <a:r>
              <a:rPr lang="en-US" sz="2800" dirty="0"/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Analyze </a:t>
            </a:r>
            <a:r>
              <a:rPr lang="en-US" sz="2800" dirty="0">
                <a:solidFill>
                  <a:schemeClr val="accent2"/>
                </a:solidFill>
              </a:rPr>
              <a:t>→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Compare Means </a:t>
            </a:r>
            <a:r>
              <a:rPr lang="en-US" sz="2800" dirty="0">
                <a:solidFill>
                  <a:schemeClr val="accent2"/>
                </a:solidFill>
              </a:rPr>
              <a:t>→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Means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97F55-E69F-D34B-8CBE-62173FFD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60" y="2741031"/>
            <a:ext cx="10791604" cy="30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0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09616" cy="1320800"/>
          </a:xfrm>
        </p:spPr>
        <p:txBody>
          <a:bodyPr/>
          <a:lstStyle/>
          <a:p>
            <a:r>
              <a:rPr lang="en-US" dirty="0"/>
              <a:t>Means and Standard Deviations: By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236122"/>
            <a:ext cx="5174166" cy="53207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Choose </a:t>
            </a:r>
            <a:r>
              <a:rPr lang="en-US" sz="3200" dirty="0" err="1">
                <a:solidFill>
                  <a:schemeClr val="accent1"/>
                </a:solidFill>
              </a:rPr>
              <a:t>yourDV</a:t>
            </a:r>
            <a:r>
              <a:rPr lang="en-US" sz="3200" dirty="0">
                <a:solidFill>
                  <a:schemeClr val="accent2"/>
                </a:solidFill>
              </a:rPr>
              <a:t> and slide it into the top box.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Choose </a:t>
            </a:r>
            <a:r>
              <a:rPr lang="en-US" sz="3200" dirty="0" err="1">
                <a:solidFill>
                  <a:schemeClr val="accent1"/>
                </a:solidFill>
              </a:rPr>
              <a:t>yourIV</a:t>
            </a:r>
            <a:r>
              <a:rPr lang="en-US" sz="3200" dirty="0">
                <a:solidFill>
                  <a:schemeClr val="accent2"/>
                </a:solidFill>
              </a:rPr>
              <a:t> and slide it into the bottom box.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If you have a 2</a:t>
            </a:r>
            <a:r>
              <a:rPr lang="en-US" sz="3200" baseline="30000" dirty="0">
                <a:solidFill>
                  <a:schemeClr val="accent2"/>
                </a:solidFill>
              </a:rPr>
              <a:t>nd</a:t>
            </a:r>
            <a:r>
              <a:rPr lang="en-US" sz="3200" dirty="0">
                <a:solidFill>
                  <a:schemeClr val="accent2"/>
                </a:solidFill>
              </a:rPr>
              <a:t> IV, click </a:t>
            </a:r>
            <a:r>
              <a:rPr lang="en-US" sz="3200" dirty="0">
                <a:solidFill>
                  <a:schemeClr val="accent1"/>
                </a:solidFill>
              </a:rPr>
              <a:t>Next</a:t>
            </a:r>
            <a:r>
              <a:rPr lang="en-US" sz="3200" dirty="0">
                <a:solidFill>
                  <a:schemeClr val="accent2"/>
                </a:solidFill>
              </a:rPr>
              <a:t> and slide the 2</a:t>
            </a:r>
            <a:r>
              <a:rPr lang="en-US" sz="3200" baseline="30000" dirty="0">
                <a:solidFill>
                  <a:schemeClr val="accent2"/>
                </a:solidFill>
              </a:rPr>
              <a:t>nd</a:t>
            </a:r>
            <a:r>
              <a:rPr lang="en-US" sz="3200" dirty="0">
                <a:solidFill>
                  <a:schemeClr val="accent2"/>
                </a:solidFill>
              </a:rPr>
              <a:t> IV into the lower box (etc.)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OK</a:t>
            </a:r>
            <a:endParaRPr lang="en-US" sz="3400" dirty="0">
              <a:solidFill>
                <a:schemeClr val="accent1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C8861-EEC5-004C-ADFB-3D39CD4F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70000"/>
            <a:ext cx="66294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95316" cy="1320800"/>
          </a:xfrm>
        </p:spPr>
        <p:txBody>
          <a:bodyPr/>
          <a:lstStyle/>
          <a:p>
            <a:r>
              <a:rPr lang="en-US" dirty="0"/>
              <a:t>Means and Standard Deviations: By Groups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1BDDC1-B8A7-824B-A9AC-E698385B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73" y="1875883"/>
            <a:ext cx="8155917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622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40B722-0479-1343-A794-FF8B6CD3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6828"/>
            <a:ext cx="9397395" cy="4630057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accent2"/>
                </a:solidFill>
              </a:rPr>
              <a:t>First, let’s find the means and standard deviation of your dependent variable rating for the conservative and liberal groups.</a:t>
            </a:r>
          </a:p>
          <a:p>
            <a:pPr lvl="2"/>
            <a:r>
              <a:rPr lang="en-US" sz="2400" b="1" i="1" dirty="0">
                <a:solidFill>
                  <a:schemeClr val="accent1"/>
                </a:solidFill>
              </a:rPr>
              <a:t> Analyze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→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Compare Means</a:t>
            </a:r>
            <a:r>
              <a:rPr lang="en-US" sz="2400" dirty="0">
                <a:solidFill>
                  <a:schemeClr val="accent2"/>
                </a:solidFill>
              </a:rPr>
              <a:t> →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Means</a:t>
            </a:r>
            <a:endParaRPr lang="en-US" sz="2400" dirty="0">
              <a:solidFill>
                <a:schemeClr val="accent1"/>
              </a:solidFill>
            </a:endParaRPr>
          </a:p>
          <a:p>
            <a:pPr lvl="2"/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Slide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yourDV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Dependent Variable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Slide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yourIV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Independent Variable</a:t>
            </a:r>
            <a:endParaRPr lang="en-US" sz="2400" b="1" i="1" dirty="0"/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Click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OK</a:t>
            </a:r>
            <a:r>
              <a:rPr lang="en-US" sz="2400" b="1" i="1" dirty="0"/>
              <a:t>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4E424-CED8-424F-AA61-1C90E567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9" y="1536699"/>
            <a:ext cx="8101611" cy="459862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5946B70-1703-2544-8A5A-F8268828DB18}"/>
              </a:ext>
            </a:extLst>
          </p:cNvPr>
          <p:cNvSpPr/>
          <p:nvPr/>
        </p:nvSpPr>
        <p:spPr>
          <a:xfrm>
            <a:off x="6238567" y="2243663"/>
            <a:ext cx="2639961" cy="8406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3A4D69F-E732-2248-A7EC-E4FEEE6E8386}"/>
              </a:ext>
            </a:extLst>
          </p:cNvPr>
          <p:cNvSpPr/>
          <p:nvPr/>
        </p:nvSpPr>
        <p:spPr>
          <a:xfrm>
            <a:off x="6238568" y="4311650"/>
            <a:ext cx="2639961" cy="8406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AE23144-CC57-F847-A004-BA379B90EFB6}"/>
              </a:ext>
            </a:extLst>
          </p:cNvPr>
          <p:cNvSpPr/>
          <p:nvPr/>
        </p:nvSpPr>
        <p:spPr>
          <a:xfrm>
            <a:off x="9773407" y="4217321"/>
            <a:ext cx="353961" cy="117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912"/>
            <a:ext cx="8596668" cy="49333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if you know what you are doing…not recommended</a:t>
            </a:r>
          </a:p>
          <a:p>
            <a:r>
              <a:rPr lang="en-US" sz="3200" dirty="0" err="1">
                <a:solidFill>
                  <a:schemeClr val="accent2"/>
                </a:solidFill>
              </a:rPr>
              <a:t>RCommander</a:t>
            </a:r>
            <a:r>
              <a:rPr lang="en-US" sz="3200" dirty="0">
                <a:solidFill>
                  <a:schemeClr val="accent2"/>
                </a:solidFill>
              </a:rPr>
              <a:t>!!!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We </a:t>
            </a:r>
            <a:r>
              <a:rPr lang="en-US" sz="4000" b="1" dirty="0">
                <a:solidFill>
                  <a:srgbClr val="FF0000"/>
                </a:solidFill>
              </a:rPr>
              <a:t>HATES</a:t>
            </a:r>
            <a:r>
              <a:rPr lang="en-US" sz="3000" dirty="0">
                <a:solidFill>
                  <a:schemeClr val="accent2"/>
                </a:solidFill>
              </a:rPr>
              <a:t> IT!!!!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SPSS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The College has licenses that you can download now!!!  WHOOO-HOOO!!!!!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33D6E-903B-5741-A991-4B5D99FD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9" y="609600"/>
            <a:ext cx="10594503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3C65F8-6307-EB43-89BF-9B3725C3B1B5}"/>
              </a:ext>
            </a:extLst>
          </p:cNvPr>
          <p:cNvSpPr txBox="1">
            <a:spLocks/>
          </p:cNvSpPr>
          <p:nvPr/>
        </p:nvSpPr>
        <p:spPr>
          <a:xfrm>
            <a:off x="677334" y="1411515"/>
            <a:ext cx="10171807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>
                <a:solidFill>
                  <a:schemeClr val="accent1"/>
                </a:solidFill>
              </a:rPr>
              <a:t>Analyze</a:t>
            </a:r>
            <a:r>
              <a:rPr lang="en-US" sz="2400"/>
              <a:t> → </a:t>
            </a:r>
            <a:r>
              <a:rPr lang="en-US" sz="2400" b="1" i="1">
                <a:solidFill>
                  <a:schemeClr val="accent1"/>
                </a:solidFill>
              </a:rPr>
              <a:t>Compare Means</a:t>
            </a:r>
            <a:r>
              <a:rPr lang="en-US" sz="2400"/>
              <a:t>→ </a:t>
            </a:r>
            <a:r>
              <a:rPr lang="en-US" sz="2400" b="1" i="1">
                <a:solidFill>
                  <a:schemeClr val="accent1"/>
                </a:solidFill>
              </a:rPr>
              <a:t>Independent Samples T-Test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D28A38-C86F-FC4B-8BBC-A572B04A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59010"/>
            <a:ext cx="9333240" cy="29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5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887F28-00B1-A34F-9FFF-99FAFF1CB1BD}"/>
              </a:ext>
            </a:extLst>
          </p:cNvPr>
          <p:cNvSpPr txBox="1">
            <a:spLocks/>
          </p:cNvSpPr>
          <p:nvPr/>
        </p:nvSpPr>
        <p:spPr>
          <a:xfrm>
            <a:off x="222807" y="1460499"/>
            <a:ext cx="9182450" cy="4077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yourDV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 </a:t>
            </a:r>
            <a:r>
              <a:rPr lang="en-US" sz="2800" b="1" i="1" dirty="0">
                <a:solidFill>
                  <a:schemeClr val="accent1"/>
                </a:solidFill>
              </a:rPr>
              <a:t>Test Variable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yourIV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 </a:t>
            </a:r>
            <a:r>
              <a:rPr lang="en-US" sz="2800" b="1" i="1" dirty="0">
                <a:solidFill>
                  <a:schemeClr val="accent1"/>
                </a:solidFill>
              </a:rPr>
              <a:t>Grouping Variable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Define Groups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82C69-75F0-D14F-BC0B-BB39D38F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25" y="2953167"/>
            <a:ext cx="6697875" cy="390483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923B3516-2E2B-AE44-8D6F-24A60D604C0F}"/>
              </a:ext>
            </a:extLst>
          </p:cNvPr>
          <p:cNvSpPr/>
          <p:nvPr/>
        </p:nvSpPr>
        <p:spPr>
          <a:xfrm>
            <a:off x="7110372" y="3638382"/>
            <a:ext cx="1237650" cy="367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4CCD090-CC20-4D4D-9C06-FC81040AC505}"/>
              </a:ext>
            </a:extLst>
          </p:cNvPr>
          <p:cNvSpPr/>
          <p:nvPr/>
        </p:nvSpPr>
        <p:spPr>
          <a:xfrm rot="8150207">
            <a:off x="9964747" y="4700431"/>
            <a:ext cx="1189284" cy="382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5C31A67-4663-3F47-867A-37B9D843CE74}"/>
              </a:ext>
            </a:extLst>
          </p:cNvPr>
          <p:cNvSpPr/>
          <p:nvPr/>
        </p:nvSpPr>
        <p:spPr>
          <a:xfrm rot="10800000">
            <a:off x="10472102" y="5802002"/>
            <a:ext cx="1189284" cy="382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2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DF9FF-9FCA-4E45-A0E2-328A6610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380" y="3985955"/>
            <a:ext cx="6824822" cy="276291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17A910-DA2A-314C-9DB8-1A161880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600608"/>
            <a:ext cx="9158222" cy="407751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800" dirty="0">
                <a:solidFill>
                  <a:schemeClr val="accent2"/>
                </a:solidFill>
              </a:rPr>
              <a:t>Enter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level1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b="1" i="1" dirty="0">
                <a:solidFill>
                  <a:schemeClr val="accent1"/>
                </a:solidFill>
              </a:rPr>
              <a:t> level2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in the boxes labeled </a:t>
            </a:r>
            <a:r>
              <a:rPr lang="en-US" sz="2800" b="1" i="1" dirty="0">
                <a:solidFill>
                  <a:schemeClr val="accent1"/>
                </a:solidFill>
              </a:rPr>
              <a:t>Group 1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Group 2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 order does not matter, but the </a:t>
            </a:r>
            <a:r>
              <a:rPr lang="en-US" sz="2800" b="1" i="1" dirty="0">
                <a:solidFill>
                  <a:schemeClr val="accent2"/>
                </a:solidFill>
              </a:rPr>
              <a:t>spelling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does!!!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Continue</a:t>
            </a:r>
            <a:r>
              <a:rPr lang="en-US" sz="2800" b="1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47BD879-77D9-6A40-8E0F-714633D6E418}"/>
              </a:ext>
            </a:extLst>
          </p:cNvPr>
          <p:cNvSpPr/>
          <p:nvPr/>
        </p:nvSpPr>
        <p:spPr>
          <a:xfrm>
            <a:off x="4166156" y="4818712"/>
            <a:ext cx="1002890" cy="30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566731A-9C18-6347-9717-ED96119490A0}"/>
              </a:ext>
            </a:extLst>
          </p:cNvPr>
          <p:cNvSpPr/>
          <p:nvPr/>
        </p:nvSpPr>
        <p:spPr>
          <a:xfrm rot="5400000">
            <a:off x="10406234" y="5105250"/>
            <a:ext cx="1002890" cy="30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3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37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57B4DE-B4E2-7C4C-9988-1301F74B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5" y="1607457"/>
            <a:ext cx="8825659" cy="38267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First, let’s find the means for our two groups.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 to</a:t>
            </a:r>
            <a:r>
              <a:rPr lang="en-US" sz="2800" dirty="0"/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Analyze</a:t>
            </a:r>
            <a:r>
              <a:rPr lang="en-US" sz="2800" dirty="0"/>
              <a:t>→  </a:t>
            </a:r>
            <a:r>
              <a:rPr lang="en-US" sz="2800" b="1" i="1" dirty="0">
                <a:solidFill>
                  <a:schemeClr val="accent1"/>
                </a:solidFill>
              </a:rPr>
              <a:t>Descriptive Statistics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→ </a:t>
            </a:r>
            <a:r>
              <a:rPr lang="en-US" sz="2800" b="1" i="1" dirty="0">
                <a:solidFill>
                  <a:schemeClr val="accent1"/>
                </a:solidFill>
              </a:rPr>
              <a:t>Frequencies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DAC95-8E2F-AE40-B8BE-410D1ED76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40" y="2928257"/>
            <a:ext cx="7764027" cy="32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5BE803-92D3-424D-8DC1-CD45E0A9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26797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Find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yourDV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on the variable list and click it.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Slide it into 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Variable(s)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box by clicking the arrow.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Click the button labeled </a:t>
            </a:r>
            <a:r>
              <a:rPr lang="en-US" sz="2400" b="1" i="1" dirty="0">
                <a:solidFill>
                  <a:schemeClr val="accent1"/>
                </a:solidFill>
              </a:rPr>
              <a:t>Statistics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in the upper left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E7B5F-6B00-304C-A81A-9B189C56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86" y="971761"/>
            <a:ext cx="6944317" cy="4090681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C42C1E27-8474-024D-8C48-78F1E20C21F5}"/>
              </a:ext>
            </a:extLst>
          </p:cNvPr>
          <p:cNvSpPr/>
          <p:nvPr/>
        </p:nvSpPr>
        <p:spPr>
          <a:xfrm>
            <a:off x="7439187" y="1490310"/>
            <a:ext cx="1441342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09289B0-E790-1843-A4B9-1FD35D9D0700}"/>
              </a:ext>
            </a:extLst>
          </p:cNvPr>
          <p:cNvSpPr/>
          <p:nvPr/>
        </p:nvSpPr>
        <p:spPr>
          <a:xfrm>
            <a:off x="4569418" y="2603499"/>
            <a:ext cx="374541" cy="380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88" y="432544"/>
            <a:ext cx="8596668" cy="1320800"/>
          </a:xfrm>
        </p:spPr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89226B-727F-BC47-8E96-39CB5EC2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9970"/>
            <a:ext cx="5918201" cy="40775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First, let’s find the mean and standard deviation for the two variables.</a:t>
            </a:r>
          </a:p>
          <a:p>
            <a:pPr lvl="1"/>
            <a:r>
              <a:rPr lang="en-US" sz="2200" b="1" i="1" dirty="0">
                <a:solidFill>
                  <a:schemeClr val="accent1"/>
                </a:solidFill>
              </a:rPr>
              <a:t>Analyze</a:t>
            </a:r>
            <a:r>
              <a:rPr lang="en-US" sz="2200" dirty="0"/>
              <a:t> → </a:t>
            </a:r>
            <a:r>
              <a:rPr lang="en-US" sz="2200" b="1" i="1" dirty="0">
                <a:solidFill>
                  <a:schemeClr val="accent1"/>
                </a:solidFill>
              </a:rPr>
              <a:t>Descriptive Statistics</a:t>
            </a:r>
            <a:r>
              <a:rPr lang="en-US" sz="2200" dirty="0"/>
              <a:t>→ </a:t>
            </a:r>
            <a:r>
              <a:rPr lang="en-US" sz="2200" b="1" i="1" dirty="0" err="1">
                <a:solidFill>
                  <a:schemeClr val="accent1"/>
                </a:solidFill>
              </a:rPr>
              <a:t>Descriptives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Slide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yourDV1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and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yourDV2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into the box labeled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Variable(s)</a:t>
            </a:r>
            <a:r>
              <a:rPr lang="en-US" sz="2200" dirty="0"/>
              <a:t>.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Then click </a:t>
            </a:r>
            <a:r>
              <a:rPr lang="en-US" sz="2200" b="1" i="1" dirty="0">
                <a:solidFill>
                  <a:schemeClr val="accent1"/>
                </a:solidFill>
              </a:rPr>
              <a:t>OK</a:t>
            </a:r>
            <a:r>
              <a:rPr lang="en-US" sz="2200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E0A7F2-08DC-DC45-9377-E72698379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87" y="1214887"/>
            <a:ext cx="5626100" cy="1422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B5AFFD-0F4B-7B42-9849-7CF5033D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676071"/>
            <a:ext cx="6273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1BD8D9-05A4-BD46-BFC3-561DE087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4" y="1527478"/>
            <a:ext cx="4763400" cy="44651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Now, we can conduct the t-test.</a:t>
            </a:r>
          </a:p>
          <a:p>
            <a:pPr lvl="1"/>
            <a:r>
              <a:rPr lang="en-US" sz="2200" b="1" i="1" dirty="0">
                <a:solidFill>
                  <a:schemeClr val="accent1"/>
                </a:solidFill>
              </a:rPr>
              <a:t>Analyze</a:t>
            </a:r>
            <a:r>
              <a:rPr lang="en-US" sz="2200" dirty="0"/>
              <a:t> → </a:t>
            </a:r>
            <a:r>
              <a:rPr lang="en-US" sz="2200" b="1" i="1" dirty="0">
                <a:solidFill>
                  <a:schemeClr val="accent1"/>
                </a:solidFill>
              </a:rPr>
              <a:t>Compare Means</a:t>
            </a:r>
            <a:r>
              <a:rPr lang="en-US" sz="2200" dirty="0"/>
              <a:t>→ </a:t>
            </a:r>
            <a:r>
              <a:rPr lang="en-US" sz="2200" b="1" i="1" dirty="0">
                <a:solidFill>
                  <a:schemeClr val="accent1"/>
                </a:solidFill>
              </a:rPr>
              <a:t>Paired t-test</a:t>
            </a:r>
            <a:endParaRPr lang="en-US" sz="22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Slide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yourDV1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and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yourDV2 </a:t>
            </a:r>
            <a:r>
              <a:rPr lang="en-US" sz="2200" dirty="0">
                <a:solidFill>
                  <a:schemeClr val="accent2"/>
                </a:solidFill>
              </a:rPr>
              <a:t>into the box labeled </a:t>
            </a:r>
            <a:r>
              <a:rPr lang="en-US" sz="2200" b="1" i="1" dirty="0">
                <a:solidFill>
                  <a:schemeClr val="accent1"/>
                </a:solidFill>
              </a:rPr>
              <a:t>Paired Variables</a:t>
            </a:r>
            <a:endParaRPr lang="en-US" sz="2200" dirty="0"/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Click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chemeClr val="accent1"/>
                </a:solidFill>
              </a:rPr>
              <a:t>OK</a:t>
            </a:r>
            <a:r>
              <a:rPr lang="en-US" sz="22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98B92-F3AC-9345-AA54-EEB41F71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473" y="2124378"/>
            <a:ext cx="6997700" cy="222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11CAF-3C22-A940-A618-A9B5160E7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47" y="3235628"/>
            <a:ext cx="7279353" cy="36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425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007BBB-8CD2-DD42-B241-1C4F95A61587}"/>
              </a:ext>
            </a:extLst>
          </p:cNvPr>
          <p:cNvSpPr txBox="1">
            <a:spLocks/>
          </p:cNvSpPr>
          <p:nvPr/>
        </p:nvSpPr>
        <p:spPr>
          <a:xfrm>
            <a:off x="677334" y="167745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accent1"/>
                </a:solidFill>
              </a:rPr>
              <a:t>Analyze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General Linear Model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Univariate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D0C3D-A06C-8B4E-AD50-543ECC38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998250"/>
            <a:ext cx="9462889" cy="30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Cleaned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Formatted properly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 Excel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879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8CAAA5-C65C-3245-B864-334A6D3E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95" y="1504130"/>
            <a:ext cx="4614973" cy="4390484"/>
          </a:xfrm>
        </p:spPr>
        <p:txBody>
          <a:bodyPr>
            <a:noAutofit/>
          </a:bodyPr>
          <a:lstStyle/>
          <a:p>
            <a:r>
              <a:rPr lang="en-US" sz="2800" dirty="0"/>
              <a:t>Slide </a:t>
            </a:r>
            <a:r>
              <a:rPr lang="en-US" sz="2800" b="1" i="1" dirty="0" err="1">
                <a:solidFill>
                  <a:schemeClr val="accent1"/>
                </a:solidFill>
              </a:rPr>
              <a:t>yourDV</a:t>
            </a:r>
            <a:r>
              <a:rPr lang="en-US" sz="2800" dirty="0"/>
              <a:t> into the </a:t>
            </a:r>
            <a:r>
              <a:rPr lang="en-US" sz="2800" b="1" i="1" dirty="0">
                <a:solidFill>
                  <a:schemeClr val="accent1"/>
                </a:solidFill>
              </a:rPr>
              <a:t>Dependent Variable </a:t>
            </a:r>
            <a:r>
              <a:rPr lang="en-US" sz="2800" dirty="0"/>
              <a:t>box.</a:t>
            </a:r>
          </a:p>
          <a:p>
            <a:r>
              <a:rPr lang="en-US" sz="2800" dirty="0"/>
              <a:t>Slide </a:t>
            </a:r>
            <a:r>
              <a:rPr lang="en-US" sz="2800" b="1" i="1" dirty="0" err="1">
                <a:solidFill>
                  <a:schemeClr val="accent1"/>
                </a:solidFill>
              </a:rPr>
              <a:t>yourIV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into the box labeled </a:t>
            </a:r>
            <a:r>
              <a:rPr lang="en-US" sz="2800" b="1" i="1" dirty="0">
                <a:solidFill>
                  <a:schemeClr val="accent1"/>
                </a:solidFill>
              </a:rPr>
              <a:t>Fixed Factor(s)</a:t>
            </a:r>
            <a:r>
              <a:rPr lang="en-US" sz="2800" dirty="0"/>
              <a:t>.</a:t>
            </a:r>
          </a:p>
          <a:p>
            <a:r>
              <a:rPr lang="en-US" sz="2800" dirty="0"/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Options</a:t>
            </a:r>
            <a:r>
              <a:rPr lang="en-US" sz="2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16A66-01F8-A340-B231-417BEC9B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73" y="1368013"/>
            <a:ext cx="7119827" cy="5489987"/>
          </a:xfrm>
          <a:prstGeom prst="rect">
            <a:avLst/>
          </a:prstGeom>
        </p:spPr>
      </p:pic>
      <p:sp>
        <p:nvSpPr>
          <p:cNvPr id="15" name="Up Arrow 14">
            <a:extLst>
              <a:ext uri="{FF2B5EF4-FFF2-40B4-BE49-F238E27FC236}">
                <a16:creationId xmlns:a16="http://schemas.microsoft.com/office/drawing/2014/main" id="{FD2E69E0-2E28-6948-B089-DD7E712E9F4A}"/>
              </a:ext>
            </a:extLst>
          </p:cNvPr>
          <p:cNvSpPr/>
          <p:nvPr/>
        </p:nvSpPr>
        <p:spPr>
          <a:xfrm>
            <a:off x="11164530" y="4483509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17EDF38E-CEBF-5D44-BC33-A893906BFD2F}"/>
              </a:ext>
            </a:extLst>
          </p:cNvPr>
          <p:cNvSpPr/>
          <p:nvPr/>
        </p:nvSpPr>
        <p:spPr>
          <a:xfrm rot="8212956">
            <a:off x="7554362" y="1002570"/>
            <a:ext cx="213929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C0EC68D7-D3E3-E544-A655-F1B4AC628D89}"/>
              </a:ext>
            </a:extLst>
          </p:cNvPr>
          <p:cNvSpPr/>
          <p:nvPr/>
        </p:nvSpPr>
        <p:spPr>
          <a:xfrm rot="2802312">
            <a:off x="7607422" y="2611406"/>
            <a:ext cx="213929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D316D3-EE01-AA43-8D5E-646FAB83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96" y="1308304"/>
            <a:ext cx="5370304" cy="3416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yourIV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Display Means for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labeled</a:t>
            </a:r>
            <a:r>
              <a:rPr lang="en-US" sz="2800" b="1" i="1" dirty="0">
                <a:solidFill>
                  <a:schemeClr val="accent1"/>
                </a:solidFill>
              </a:rPr>
              <a:t> Estimates of effect size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A03A2-D53E-3040-BE2F-90C3FD81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723900"/>
            <a:ext cx="6464300" cy="6134100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D44FFA75-79C9-D24E-ADD0-B57793358373}"/>
              </a:ext>
            </a:extLst>
          </p:cNvPr>
          <p:cNvSpPr/>
          <p:nvPr/>
        </p:nvSpPr>
        <p:spPr>
          <a:xfrm>
            <a:off x="9520826" y="1930400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9E986074-FA4A-964A-A52A-B8D782609A68}"/>
              </a:ext>
            </a:extLst>
          </p:cNvPr>
          <p:cNvSpPr/>
          <p:nvPr/>
        </p:nvSpPr>
        <p:spPr>
          <a:xfrm rot="10800000">
            <a:off x="11145204" y="520178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C851453A-A768-454C-806F-5CABFEEEC58E}"/>
              </a:ext>
            </a:extLst>
          </p:cNvPr>
          <p:cNvSpPr/>
          <p:nvPr/>
        </p:nvSpPr>
        <p:spPr>
          <a:xfrm rot="19595359" flipH="1">
            <a:off x="6478438" y="4707710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E69E-E93C-9644-8DE3-E6E7E9AB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DECCCF-5897-6541-819B-45204A0E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88" y="2838053"/>
            <a:ext cx="4434649" cy="3416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E4E19-0E3E-144C-BA88-FE51A4DA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37" y="1155700"/>
            <a:ext cx="7536180" cy="5811030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8523DBAB-44B0-594E-8968-F98626195452}"/>
              </a:ext>
            </a:extLst>
          </p:cNvPr>
          <p:cNvSpPr/>
          <p:nvPr/>
        </p:nvSpPr>
        <p:spPr>
          <a:xfrm rot="10800000">
            <a:off x="11128537" y="526621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</a:t>
            </a:r>
            <a:r>
              <a:rPr lang="en-US" sz="3200" dirty="0">
                <a:solidFill>
                  <a:schemeClr val="accent2"/>
                </a:solidFill>
              </a:rPr>
              <a:t> (RM ANOVA)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933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48CCA5-CC16-D548-B05D-1C125BFB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7457"/>
            <a:ext cx="8825659" cy="3416300"/>
          </a:xfrm>
        </p:spPr>
        <p:txBody>
          <a:bodyPr/>
          <a:lstStyle/>
          <a:p>
            <a:r>
              <a:rPr lang="en-US" sz="2400" b="1" i="1" dirty="0">
                <a:solidFill>
                  <a:schemeClr val="accent1"/>
                </a:solidFill>
              </a:rPr>
              <a:t>Analyze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General Linear Model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Repeated Measures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F0A9C-BC83-C243-9D50-4A08A2A8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80" y="2346882"/>
            <a:ext cx="8624513" cy="3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0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12DF33-517D-094A-A8BB-E6B78460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6422"/>
            <a:ext cx="6223746" cy="44571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You need to name your RM factor.  Let’s call it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.  </a:t>
            </a:r>
            <a:r>
              <a:rPr lang="en-US" sz="2800" dirty="0">
                <a:solidFill>
                  <a:schemeClr val="accent2"/>
                </a:solidFill>
              </a:rPr>
              <a:t>Type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Within-Subject Factor Name</a:t>
            </a:r>
            <a:r>
              <a:rPr lang="en-US" sz="2800" dirty="0"/>
              <a:t>.</a:t>
            </a:r>
          </a:p>
          <a:p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has 3 levels, so enter 3 in the box labeled </a:t>
            </a:r>
            <a:r>
              <a:rPr lang="en-US" sz="2800" b="1" i="1" dirty="0">
                <a:solidFill>
                  <a:schemeClr val="accent1"/>
                </a:solidFill>
              </a:rPr>
              <a:t>Number of Levels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Add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Define</a:t>
            </a:r>
            <a:r>
              <a:rPr lang="en-US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F5B75-FAFC-1748-9FB9-53916F0E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1524000"/>
            <a:ext cx="4813300" cy="5334000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70E0B0F2-C9C3-964E-92FD-E04E3DA61323}"/>
              </a:ext>
            </a:extLst>
          </p:cNvPr>
          <p:cNvSpPr/>
          <p:nvPr/>
        </p:nvSpPr>
        <p:spPr>
          <a:xfrm rot="18262543" flipH="1">
            <a:off x="9960079" y="2112913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EB4EE698-A1EE-4445-982D-581948A1105A}"/>
              </a:ext>
            </a:extLst>
          </p:cNvPr>
          <p:cNvSpPr/>
          <p:nvPr/>
        </p:nvSpPr>
        <p:spPr>
          <a:xfrm rot="19258109" flipH="1">
            <a:off x="9798770" y="3195897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4BAF984-0B8F-1E46-9B9B-A3E5EFA65A25}"/>
              </a:ext>
            </a:extLst>
          </p:cNvPr>
          <p:cNvSpPr/>
          <p:nvPr/>
        </p:nvSpPr>
        <p:spPr>
          <a:xfrm>
            <a:off x="7640734" y="2983005"/>
            <a:ext cx="1023206" cy="3806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33F950BF-7D2C-454A-AB6A-9468430EF2B7}"/>
              </a:ext>
            </a:extLst>
          </p:cNvPr>
          <p:cNvSpPr/>
          <p:nvPr/>
        </p:nvSpPr>
        <p:spPr>
          <a:xfrm rot="10800000" flipH="1">
            <a:off x="11388084" y="5242411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07B69-0042-6249-BC99-E222EF48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800"/>
            <a:ext cx="4375691" cy="490401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We need to tell SPSS what variables constitute our three levels of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Before</a:t>
            </a:r>
            <a:r>
              <a:rPr lang="en-US" sz="2800" dirty="0"/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After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End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Within Subjects Variables (Time)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Options</a:t>
            </a:r>
            <a:r>
              <a:rPr lang="en-US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ED566-A884-7E43-9232-ACFD0B65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1447800"/>
            <a:ext cx="6946900" cy="541020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17B9F1DB-5AC0-9746-892A-B9FCBB8F9FC2}"/>
              </a:ext>
            </a:extLst>
          </p:cNvPr>
          <p:cNvSpPr/>
          <p:nvPr/>
        </p:nvSpPr>
        <p:spPr>
          <a:xfrm>
            <a:off x="8161020" y="2154765"/>
            <a:ext cx="2240280" cy="862756"/>
          </a:xfrm>
          <a:prstGeom prst="frame">
            <a:avLst>
              <a:gd name="adj1" fmla="val 7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37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486B09-0D7A-7C40-9B14-A362BAD1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6" y="1308304"/>
            <a:ext cx="5370304" cy="34163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Time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Display Means for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labeled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Estimates of effect size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F58152-B64C-2143-B941-39BF3FFC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56" y="938546"/>
            <a:ext cx="5872843" cy="5919453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1A1D6959-9911-F64A-86E7-2DB2773B1098}"/>
              </a:ext>
            </a:extLst>
          </p:cNvPr>
          <p:cNvSpPr/>
          <p:nvPr/>
        </p:nvSpPr>
        <p:spPr>
          <a:xfrm>
            <a:off x="9604545" y="2028312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DD576C0F-ABBB-7A4F-85F7-16591E6EB242}"/>
              </a:ext>
            </a:extLst>
          </p:cNvPr>
          <p:cNvSpPr/>
          <p:nvPr/>
        </p:nvSpPr>
        <p:spPr>
          <a:xfrm rot="10800000">
            <a:off x="11277908" y="531608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A5060AC6-AFFD-0C48-A3D9-7DBEEE363225}"/>
              </a:ext>
            </a:extLst>
          </p:cNvPr>
          <p:cNvSpPr/>
          <p:nvPr/>
        </p:nvSpPr>
        <p:spPr>
          <a:xfrm rot="18992821" flipH="1">
            <a:off x="7019357" y="4544423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6846CA-216F-894A-9741-2EB338E7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5319587" cy="527775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We can’t click on Post-hoc because SPSS doesn’t do post-hoc tests for RM variables.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So, click on </a:t>
            </a:r>
            <a:r>
              <a:rPr lang="en-US" sz="2800" b="1" i="1" dirty="0">
                <a:solidFill>
                  <a:schemeClr val="accent1"/>
                </a:solidFill>
              </a:rPr>
              <a:t>Contrasts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instead. 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Find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Difference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</a:t>
            </a:r>
            <a:r>
              <a:rPr lang="en-US" sz="2800" b="1" i="1" dirty="0">
                <a:solidFill>
                  <a:schemeClr val="accent1"/>
                </a:solidFill>
              </a:rPr>
              <a:t>Contrast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box; then click </a:t>
            </a:r>
            <a:r>
              <a:rPr lang="en-US" sz="2800" b="1" i="1" dirty="0">
                <a:solidFill>
                  <a:schemeClr val="accent1"/>
                </a:solidFill>
              </a:rPr>
              <a:t>Change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on the main screen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6AA0BA-DC9B-8041-8476-F46027708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921" y="1346484"/>
            <a:ext cx="6195079" cy="4257131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12017590-6909-6C40-9553-D155C5E059DB}"/>
              </a:ext>
            </a:extLst>
          </p:cNvPr>
          <p:cNvSpPr/>
          <p:nvPr/>
        </p:nvSpPr>
        <p:spPr>
          <a:xfrm rot="8278109" flipH="1">
            <a:off x="8446516" y="2980977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DE933542-43C1-C649-9B88-030E23B599FD}"/>
              </a:ext>
            </a:extLst>
          </p:cNvPr>
          <p:cNvSpPr/>
          <p:nvPr/>
        </p:nvSpPr>
        <p:spPr>
          <a:xfrm rot="2745959" flipH="1">
            <a:off x="9991244" y="5186027"/>
            <a:ext cx="359729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666B6807-C504-7F4A-BB04-E8EF60CFF94E}"/>
              </a:ext>
            </a:extLst>
          </p:cNvPr>
          <p:cNvSpPr/>
          <p:nvPr/>
        </p:nvSpPr>
        <p:spPr>
          <a:xfrm rot="10800000" flipH="1">
            <a:off x="10858787" y="2728262"/>
            <a:ext cx="457721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  <p:bldP spid="1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Factorial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SPSS </a:t>
            </a:r>
            <a:br>
              <a:rPr lang="en-US" dirty="0"/>
            </a:br>
            <a:r>
              <a:rPr lang="en-US" sz="2200" dirty="0"/>
              <a:t>(skip if it’s still on your computer from Stats)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the course schedule page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link that says ‘Analysis Materials’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link that says ‘Install SPSS’.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Choose the right operating system: Windows or Mac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the newest version.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Open the ‘.rtf’ file and follow the instructions therein.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1061553D-AF50-4D4D-98B3-01D546C2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531E90-4A10-6647-B66C-C720FC84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chemeClr val="accent1"/>
                </a:solidFill>
              </a:rPr>
              <a:t>Analzye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General Linear Model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 </a:t>
            </a:r>
            <a:r>
              <a:rPr lang="en-US" sz="2800" b="1" i="1" dirty="0">
                <a:solidFill>
                  <a:schemeClr val="accent1"/>
                </a:solidFill>
              </a:rPr>
              <a:t>Univariate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53D7A-B38F-8F41-BB1F-0E7897B0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34" y="2171700"/>
            <a:ext cx="904260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0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CE159-C595-0B46-B8D8-56C336E5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42" y="1337949"/>
            <a:ext cx="7089058" cy="55200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08DCB7-BEAE-504F-8D01-B0DC83A1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7949"/>
            <a:ext cx="4328960" cy="45729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yourDV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i="1" dirty="0">
                <a:solidFill>
                  <a:schemeClr val="accent1"/>
                </a:solidFill>
              </a:rPr>
              <a:t>Dependent Variable </a:t>
            </a:r>
            <a:r>
              <a:rPr lang="en-US" sz="2800" dirty="0">
                <a:solidFill>
                  <a:schemeClr val="accent2"/>
                </a:solidFill>
              </a:rPr>
              <a:t>box.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yourIV1 </a:t>
            </a:r>
            <a:r>
              <a:rPr lang="en-US" sz="2800" b="1" i="1" dirty="0">
                <a:solidFill>
                  <a:schemeClr val="accent2"/>
                </a:solidFill>
              </a:rPr>
              <a:t>AND</a:t>
            </a:r>
            <a:r>
              <a:rPr lang="en-US" sz="2800" b="1" i="1" dirty="0">
                <a:solidFill>
                  <a:schemeClr val="accent1"/>
                </a:solidFill>
              </a:rPr>
              <a:t> yourIV2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Fixed Factor(s)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Options</a:t>
            </a:r>
            <a:r>
              <a:rPr lang="en-US" sz="2800" dirty="0"/>
              <a:t>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730B6FE-D033-DE40-997D-F72A7F501A9C}"/>
              </a:ext>
            </a:extLst>
          </p:cNvPr>
          <p:cNvSpPr/>
          <p:nvPr/>
        </p:nvSpPr>
        <p:spPr>
          <a:xfrm>
            <a:off x="7934632" y="1659159"/>
            <a:ext cx="2330245" cy="1818827"/>
          </a:xfrm>
          <a:prstGeom prst="frame">
            <a:avLst>
              <a:gd name="adj1" fmla="val 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7E925C78-5D1C-3542-81DE-FD9704AAE334}"/>
              </a:ext>
            </a:extLst>
          </p:cNvPr>
          <p:cNvSpPr/>
          <p:nvPr/>
        </p:nvSpPr>
        <p:spPr>
          <a:xfrm>
            <a:off x="11017573" y="4483509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98825A-AEF2-3F41-8600-A055DB7A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711200"/>
            <a:ext cx="6413500" cy="61468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79E682-A95D-7D44-B1F7-DBCF5B41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970"/>
            <a:ext cx="5101166" cy="511511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 all three factors (</a:t>
            </a:r>
            <a:r>
              <a:rPr lang="en-US" sz="2800" b="1" i="1" dirty="0">
                <a:solidFill>
                  <a:schemeClr val="accent1"/>
                </a:solidFill>
              </a:rPr>
              <a:t>yourIV1</a:t>
            </a:r>
            <a:r>
              <a:rPr lang="en-US" sz="2800" dirty="0">
                <a:solidFill>
                  <a:schemeClr val="accent2"/>
                </a:solidFill>
              </a:rPr>
              <a:t>;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yourIV2</a:t>
            </a:r>
            <a:r>
              <a:rPr lang="en-US" sz="2800" dirty="0">
                <a:solidFill>
                  <a:schemeClr val="accent2"/>
                </a:solidFill>
              </a:rPr>
              <a:t>;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yourIV1*yourIV2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Display Means for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labeled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Estimates of effect size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4E80EF63-57A0-564C-81F6-18C0F8B16272}"/>
              </a:ext>
            </a:extLst>
          </p:cNvPr>
          <p:cNvSpPr/>
          <p:nvPr/>
        </p:nvSpPr>
        <p:spPr>
          <a:xfrm>
            <a:off x="9873233" y="242447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DB20BFA5-41A8-0146-BBEB-6DA7D13B1A09}"/>
              </a:ext>
            </a:extLst>
          </p:cNvPr>
          <p:cNvSpPr/>
          <p:nvPr/>
        </p:nvSpPr>
        <p:spPr>
          <a:xfrm rot="10800000">
            <a:off x="11098294" y="5201781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6946D7DD-CB4B-6A4A-ADE4-C6D137AF3502}"/>
              </a:ext>
            </a:extLst>
          </p:cNvPr>
          <p:cNvSpPr/>
          <p:nvPr/>
        </p:nvSpPr>
        <p:spPr>
          <a:xfrm rot="18783313" flipH="1">
            <a:off x="6526055" y="4593409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A6C64-255F-9445-A6BA-78A3E29D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32" y="1404257"/>
            <a:ext cx="6961967" cy="54537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3FFB66-FEA1-5C4C-94FC-40333DBB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2587"/>
            <a:ext cx="4602001" cy="463304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b="1" dirty="0">
                <a:solidFill>
                  <a:schemeClr val="accent1"/>
                </a:solidFill>
              </a:rPr>
              <a:t>Post-Hoc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Slide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yourIV1</a:t>
            </a:r>
            <a:r>
              <a:rPr lang="en-US" sz="2400" b="1" i="1" dirty="0">
                <a:solidFill>
                  <a:schemeClr val="accent2"/>
                </a:solidFill>
              </a:rPr>
              <a:t> and </a:t>
            </a:r>
            <a:r>
              <a:rPr lang="en-US" sz="2400" b="1" i="1" dirty="0">
                <a:solidFill>
                  <a:schemeClr val="accent1"/>
                </a:solidFill>
              </a:rPr>
              <a:t>yourIV2 </a:t>
            </a:r>
            <a:r>
              <a:rPr lang="en-US" sz="2400" dirty="0">
                <a:solidFill>
                  <a:schemeClr val="accent2"/>
                </a:solidFill>
              </a:rPr>
              <a:t>into the box labeled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Post Hoc Tests for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the check box for </a:t>
            </a:r>
            <a:r>
              <a:rPr lang="en-US" sz="2400" b="1" i="1" dirty="0">
                <a:solidFill>
                  <a:schemeClr val="accent1"/>
                </a:solidFill>
              </a:rPr>
              <a:t>Tukey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b="1" dirty="0">
                <a:solidFill>
                  <a:schemeClr val="accent1"/>
                </a:solidFill>
              </a:rPr>
              <a:t>Continue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dirty="0">
                <a:solidFill>
                  <a:schemeClr val="accent1"/>
                </a:solidFill>
              </a:rPr>
              <a:t>OK</a:t>
            </a:r>
            <a:r>
              <a:rPr lang="en-US" sz="2400" dirty="0">
                <a:solidFill>
                  <a:schemeClr val="accent2"/>
                </a:solidFill>
              </a:rPr>
              <a:t> on the main screen.</a:t>
            </a:r>
          </a:p>
          <a:p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19F783EC-DEC2-9A43-999F-EA679C18A7C3}"/>
              </a:ext>
            </a:extLst>
          </p:cNvPr>
          <p:cNvSpPr/>
          <p:nvPr/>
        </p:nvSpPr>
        <p:spPr>
          <a:xfrm>
            <a:off x="9240718" y="2367116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BE913E8B-CDA3-9B4A-A7B2-F2AAB81DB01D}"/>
              </a:ext>
            </a:extLst>
          </p:cNvPr>
          <p:cNvSpPr/>
          <p:nvPr/>
        </p:nvSpPr>
        <p:spPr>
          <a:xfrm rot="10800000">
            <a:off x="11270904" y="5311702"/>
            <a:ext cx="41295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</a:t>
            </a:r>
            <a:r>
              <a:rPr lang="en-US" sz="3200" dirty="0">
                <a:solidFill>
                  <a:schemeClr val="accent2"/>
                </a:solidFill>
              </a:rPr>
              <a:t>RM Factorial ANOVA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8755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3FDE-BE25-544F-A82F-82075C34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790"/>
            <a:ext cx="11194026" cy="409226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Analyze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General Linear Models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Repeated measures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D07AD-2EC0-1A45-8766-6A15F670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445762"/>
            <a:ext cx="8531334" cy="30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8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2E918-3536-3E4B-99E4-4FD2C32F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3999"/>
            <a:ext cx="6223746" cy="511193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We need to name our RM factor.  Let’s call it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.  </a:t>
            </a:r>
            <a:r>
              <a:rPr lang="en-US" sz="2800" dirty="0">
                <a:solidFill>
                  <a:schemeClr val="accent2"/>
                </a:solidFill>
              </a:rPr>
              <a:t>Type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Within-Subject Factor Name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b="1" i="1" dirty="0">
                <a:solidFill>
                  <a:schemeClr val="accent1"/>
                </a:solidFill>
              </a:rPr>
              <a:t>Time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has 3 levels, so enter 3 in the box labeled </a:t>
            </a:r>
            <a:r>
              <a:rPr lang="en-US" sz="2800" b="1" i="1" dirty="0">
                <a:solidFill>
                  <a:schemeClr val="accent1"/>
                </a:solidFill>
              </a:rPr>
              <a:t>Number of Levels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Add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Repeat these steps for any additional repeated measures IVs. 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Define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8494-194E-B040-8722-A87DD7CD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71" y="1182205"/>
            <a:ext cx="5121729" cy="5675795"/>
          </a:xfrm>
          <a:prstGeom prst="rect">
            <a:avLst/>
          </a:prstGeo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BE898271-67B8-1D48-9430-8D362FA4A495}"/>
              </a:ext>
            </a:extLst>
          </p:cNvPr>
          <p:cNvSpPr/>
          <p:nvPr/>
        </p:nvSpPr>
        <p:spPr>
          <a:xfrm rot="18912786" flipH="1">
            <a:off x="9603588" y="2034866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43F9B7B6-C2ED-9D49-9184-5615B07088AE}"/>
              </a:ext>
            </a:extLst>
          </p:cNvPr>
          <p:cNvSpPr/>
          <p:nvPr/>
        </p:nvSpPr>
        <p:spPr>
          <a:xfrm rot="18870388" flipH="1">
            <a:off x="9591197" y="2856946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CF57C5B-A60E-0D4C-B448-1ED37DD690CE}"/>
              </a:ext>
            </a:extLst>
          </p:cNvPr>
          <p:cNvSpPr/>
          <p:nvPr/>
        </p:nvSpPr>
        <p:spPr>
          <a:xfrm>
            <a:off x="7299561" y="2730473"/>
            <a:ext cx="1191295" cy="4046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F601D6A-B2ED-B548-8DF3-B5D6C344BF1B}"/>
              </a:ext>
            </a:extLst>
          </p:cNvPr>
          <p:cNvSpPr/>
          <p:nvPr/>
        </p:nvSpPr>
        <p:spPr>
          <a:xfrm>
            <a:off x="10904219" y="6204857"/>
            <a:ext cx="1080951" cy="4310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8275-6B0B-7B45-B7D0-A7D09148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1300"/>
            <a:ext cx="4375691" cy="502012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Slide the levels of your IV (</a:t>
            </a:r>
            <a:r>
              <a:rPr lang="en-US" sz="2400" b="1" i="1" dirty="0">
                <a:solidFill>
                  <a:schemeClr val="accent1"/>
                </a:solidFill>
              </a:rPr>
              <a:t>Before</a:t>
            </a:r>
            <a:r>
              <a:rPr lang="en-US" sz="2400" dirty="0">
                <a:solidFill>
                  <a:schemeClr val="accent2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After</a:t>
            </a:r>
            <a:r>
              <a:rPr lang="en-US" sz="2400" dirty="0">
                <a:solidFill>
                  <a:schemeClr val="accent2"/>
                </a:solidFill>
              </a:rPr>
              <a:t>, and </a:t>
            </a:r>
            <a:r>
              <a:rPr lang="en-US" sz="2400" b="1" i="1" dirty="0">
                <a:solidFill>
                  <a:schemeClr val="accent1"/>
                </a:solidFill>
              </a:rPr>
              <a:t>End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in this example) 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Within Subjects Variables (Time)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Do the same for any other repeated measures IV.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If you have a between subjects IV, slide it into the into the box labeled </a:t>
            </a:r>
            <a:r>
              <a:rPr lang="en-US" sz="2400" b="1" i="1" dirty="0">
                <a:solidFill>
                  <a:schemeClr val="accent1"/>
                </a:solidFill>
              </a:rPr>
              <a:t>Between-Subjects Factor(s) (Condition</a:t>
            </a:r>
            <a:r>
              <a:rPr lang="en-US" sz="2400" b="1" i="1" dirty="0">
                <a:solidFill>
                  <a:schemeClr val="accent2"/>
                </a:solidFill>
              </a:rPr>
              <a:t> in this example).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Then click </a:t>
            </a:r>
            <a:r>
              <a:rPr lang="en-US" sz="2400" b="1" i="1" dirty="0">
                <a:solidFill>
                  <a:schemeClr val="accent1"/>
                </a:solidFill>
              </a:rPr>
              <a:t>Options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BDEC9-AC94-BE47-A031-FA02A281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511300"/>
            <a:ext cx="6972300" cy="53467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FD6647A-5F6A-5741-AA5D-D9736B5F5D68}"/>
              </a:ext>
            </a:extLst>
          </p:cNvPr>
          <p:cNvSpPr/>
          <p:nvPr/>
        </p:nvSpPr>
        <p:spPr>
          <a:xfrm>
            <a:off x="8213270" y="2318657"/>
            <a:ext cx="2188029" cy="702130"/>
          </a:xfrm>
          <a:prstGeom prst="frame">
            <a:avLst>
              <a:gd name="adj1" fmla="val 7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BDCF228-0548-F943-8785-FC1341122616}"/>
              </a:ext>
            </a:extLst>
          </p:cNvPr>
          <p:cNvSpPr/>
          <p:nvPr/>
        </p:nvSpPr>
        <p:spPr>
          <a:xfrm>
            <a:off x="8875018" y="4822010"/>
            <a:ext cx="250722" cy="973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FFD32912-7283-664F-8355-7E10CDC8768C}"/>
              </a:ext>
            </a:extLst>
          </p:cNvPr>
          <p:cNvSpPr/>
          <p:nvPr/>
        </p:nvSpPr>
        <p:spPr>
          <a:xfrm>
            <a:off x="11133804" y="4335313"/>
            <a:ext cx="250722" cy="973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20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A4509-0055-7143-9D3C-5A66E1C2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76" y="1315550"/>
            <a:ext cx="6222079" cy="426881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0C1FA-E0E1-D14D-80AB-6FA75AED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373"/>
            <a:ext cx="5319587" cy="428399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SPSS doesn’t do post-hoc tests for RM variables.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So, click on </a:t>
            </a:r>
            <a:r>
              <a:rPr lang="en-US" sz="2800" b="1" i="1" dirty="0">
                <a:solidFill>
                  <a:schemeClr val="accent1"/>
                </a:solidFill>
              </a:rPr>
              <a:t>Contrasts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/>
                </a:solidFill>
              </a:rPr>
              <a:t>instead. 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Find </a:t>
            </a:r>
            <a:r>
              <a:rPr lang="en-US" sz="2800" b="1" i="1" dirty="0">
                <a:solidFill>
                  <a:schemeClr val="accent1"/>
                </a:solidFill>
              </a:rPr>
              <a:t>Difference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 the </a:t>
            </a:r>
            <a:r>
              <a:rPr lang="en-US" sz="2800" b="1" i="1" dirty="0">
                <a:solidFill>
                  <a:schemeClr val="accent1"/>
                </a:solidFill>
              </a:rPr>
              <a:t>Contrast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box; then click </a:t>
            </a:r>
            <a:r>
              <a:rPr lang="en-US" sz="2800" b="1" i="1" dirty="0">
                <a:solidFill>
                  <a:schemeClr val="accent1"/>
                </a:solidFill>
              </a:rPr>
              <a:t>Change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Continue</a:t>
            </a:r>
            <a:r>
              <a:rPr lang="en-US" sz="2800" dirty="0"/>
              <a:t>.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6701869C-055F-DC4D-AF23-EE68F50E59A0}"/>
              </a:ext>
            </a:extLst>
          </p:cNvPr>
          <p:cNvSpPr/>
          <p:nvPr/>
        </p:nvSpPr>
        <p:spPr>
          <a:xfrm rot="8213718" flipH="1">
            <a:off x="10178495" y="4076520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A5BC153-94BB-FF43-A20F-16C2C9B8A7B9}"/>
              </a:ext>
            </a:extLst>
          </p:cNvPr>
          <p:cNvSpPr/>
          <p:nvPr/>
        </p:nvSpPr>
        <p:spPr>
          <a:xfrm>
            <a:off x="10505362" y="3776147"/>
            <a:ext cx="1332851" cy="4016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CA77BCE-EBD8-5A49-86BB-BBAA71DE0816}"/>
              </a:ext>
            </a:extLst>
          </p:cNvPr>
          <p:cNvSpPr/>
          <p:nvPr/>
        </p:nvSpPr>
        <p:spPr>
          <a:xfrm rot="2895393" flipH="1">
            <a:off x="7031727" y="4013666"/>
            <a:ext cx="235194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Factorial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9E1D-21E1-614F-92C8-539DFAC6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32" y="1303490"/>
            <a:ext cx="6650968" cy="51602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7F819F-ED91-1348-BF60-8B20D29A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9060"/>
            <a:ext cx="4863698" cy="539334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If you have a between subjects IV, click </a:t>
            </a:r>
            <a:r>
              <a:rPr lang="en-US" sz="2800" b="1" dirty="0">
                <a:solidFill>
                  <a:schemeClr val="accent1"/>
                </a:solidFill>
              </a:rPr>
              <a:t>Post-Hoc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Condition </a:t>
            </a:r>
            <a:r>
              <a:rPr lang="en-US" sz="2800" dirty="0">
                <a:solidFill>
                  <a:schemeClr val="accent2"/>
                </a:solidFill>
              </a:rPr>
              <a:t>into the box labeled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Post Hoc Tests for</a:t>
            </a:r>
            <a:r>
              <a:rPr lang="en-US" sz="2800" dirty="0">
                <a:solidFill>
                  <a:schemeClr val="accent2"/>
                </a:solidFill>
              </a:rPr>
              <a:t> .</a:t>
            </a:r>
            <a:endParaRPr lang="en-US" sz="2800" b="1" i="1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Then click the check box for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Tukey</a:t>
            </a:r>
            <a:r>
              <a:rPr lang="en-US" sz="2800" dirty="0">
                <a:solidFill>
                  <a:schemeClr val="accent2"/>
                </a:solidFill>
              </a:rPr>
              <a:t> .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dirty="0">
                <a:solidFill>
                  <a:schemeClr val="accent1"/>
                </a:solidFill>
              </a:rPr>
              <a:t>Continue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  <a:endParaRPr lang="en-US" sz="2800" dirty="0"/>
          </a:p>
          <a:p>
            <a:r>
              <a:rPr lang="en-US" sz="2800" dirty="0">
                <a:solidFill>
                  <a:schemeClr val="accent2"/>
                </a:solidFill>
              </a:rPr>
              <a:t>Then 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 on the main page.</a:t>
            </a:r>
          </a:p>
          <a:p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14B161A6-A683-6F4A-A73C-8D83BAE94CF7}"/>
              </a:ext>
            </a:extLst>
          </p:cNvPr>
          <p:cNvSpPr/>
          <p:nvPr/>
        </p:nvSpPr>
        <p:spPr>
          <a:xfrm>
            <a:off x="9272902" y="2149555"/>
            <a:ext cx="399133" cy="949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0D50E6C5-F755-9344-87CF-4A78F814C754}"/>
              </a:ext>
            </a:extLst>
          </p:cNvPr>
          <p:cNvSpPr/>
          <p:nvPr/>
        </p:nvSpPr>
        <p:spPr>
          <a:xfrm rot="18929200">
            <a:off x="7553102" y="3722327"/>
            <a:ext cx="296498" cy="949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55E8E2F-23B6-5847-813B-829D30B0FA1A}"/>
              </a:ext>
            </a:extLst>
          </p:cNvPr>
          <p:cNvSpPr/>
          <p:nvPr/>
        </p:nvSpPr>
        <p:spPr>
          <a:xfrm rot="10800000">
            <a:off x="11265327" y="4944399"/>
            <a:ext cx="399133" cy="949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up SPSS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wherever your programs are located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You’re looking for this icon</a:t>
            </a:r>
          </a:p>
          <a:p>
            <a:pPr lvl="1"/>
            <a:endParaRPr lang="en-US" sz="30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Start up SPSS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Pray (or similar) that it works!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D4929-B9DC-F44F-AE78-1D7C818A2FCC}"/>
              </a:ext>
            </a:extLst>
          </p:cNvPr>
          <p:cNvSpPr txBox="1"/>
          <p:nvPr/>
        </p:nvSpPr>
        <p:spPr>
          <a:xfrm>
            <a:off x="-1874520" y="-569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A5B04-FE0A-8D4C-8B59-904A5404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86" y="2630997"/>
            <a:ext cx="2070100" cy="1778000"/>
          </a:xfrm>
          <a:prstGeom prst="rect">
            <a:avLst/>
          </a:prstGeom>
        </p:spPr>
      </p:pic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80998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807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C112-C55C-594C-80C6-A9E855B3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1727"/>
            <a:ext cx="8858552" cy="368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Start by creating a scatter plot for </a:t>
            </a:r>
            <a:r>
              <a:rPr lang="en-US" sz="2800" dirty="0">
                <a:solidFill>
                  <a:schemeClr val="accent1"/>
                </a:solidFill>
              </a:rPr>
              <a:t>yourDV1</a:t>
            </a:r>
            <a:r>
              <a:rPr lang="en-US" sz="2800" dirty="0">
                <a:solidFill>
                  <a:schemeClr val="accent2"/>
                </a:solidFill>
              </a:rPr>
              <a:t> and </a:t>
            </a:r>
            <a:r>
              <a:rPr lang="en-US" sz="2800" dirty="0">
                <a:solidFill>
                  <a:schemeClr val="accent1"/>
                </a:solidFill>
              </a:rPr>
              <a:t>yourDV2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sz="2800" b="1" i="1" dirty="0">
                <a:solidFill>
                  <a:schemeClr val="accent1"/>
                </a:solidFill>
              </a:rPr>
              <a:t>Graphs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→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Chart Builder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012CF-30F3-AE4D-9312-A2AFDA08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21" y="4341109"/>
            <a:ext cx="5705977" cy="21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1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6E8D27-1BFD-064D-8CEF-A7A4177D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864" y="800100"/>
            <a:ext cx="5259136" cy="6076436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104518-9D0E-7B48-B684-1A1A5BF2736F}"/>
              </a:ext>
            </a:extLst>
          </p:cNvPr>
          <p:cNvSpPr txBox="1">
            <a:spLocks/>
          </p:cNvSpPr>
          <p:nvPr/>
        </p:nvSpPr>
        <p:spPr>
          <a:xfrm>
            <a:off x="677334" y="1222542"/>
            <a:ext cx="6096078" cy="4328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Scatter/Dot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800" i="1" dirty="0">
                <a:solidFill>
                  <a:schemeClr val="accent2"/>
                </a:solidFill>
              </a:rPr>
              <a:t>Click on the square on the top left and drag into the </a:t>
            </a:r>
            <a:r>
              <a:rPr lang="en-US" sz="2800" i="1" dirty="0">
                <a:solidFill>
                  <a:schemeClr val="accent1"/>
                </a:solidFill>
              </a:rPr>
              <a:t>Chart Window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Drag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yourX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yourY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dirty="0">
                <a:solidFill>
                  <a:schemeClr val="accent1"/>
                </a:solidFill>
              </a:rPr>
              <a:t>X-axis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Y-axis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boxes (it doesn’t matter which is which).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endParaRPr lang="en-US" sz="2400" dirty="0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603560A8-80BA-6C40-A54E-3C6A1EB566CD}"/>
              </a:ext>
            </a:extLst>
          </p:cNvPr>
          <p:cNvSpPr/>
          <p:nvPr/>
        </p:nvSpPr>
        <p:spPr>
          <a:xfrm>
            <a:off x="8257334" y="4869779"/>
            <a:ext cx="201019" cy="893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A436A409-2092-AF4B-A4A0-72A4EDF13786}"/>
              </a:ext>
            </a:extLst>
          </p:cNvPr>
          <p:cNvSpPr/>
          <p:nvPr/>
        </p:nvSpPr>
        <p:spPr>
          <a:xfrm>
            <a:off x="7394080" y="5104038"/>
            <a:ext cx="201019" cy="8930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D54203DE-DEB4-0041-82FA-5EFEC23BD9A7}"/>
              </a:ext>
            </a:extLst>
          </p:cNvPr>
          <p:cNvSpPr/>
          <p:nvPr/>
        </p:nvSpPr>
        <p:spPr>
          <a:xfrm rot="18786408">
            <a:off x="10585669" y="3275724"/>
            <a:ext cx="259863" cy="1299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01BBA98-B6D7-E54E-9108-B8C14BC2E302}"/>
              </a:ext>
            </a:extLst>
          </p:cNvPr>
          <p:cNvSpPr/>
          <p:nvPr/>
        </p:nvSpPr>
        <p:spPr>
          <a:xfrm rot="7949783">
            <a:off x="8027241" y="1686207"/>
            <a:ext cx="208928" cy="8693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C112-C55C-594C-80C6-A9E855B3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69609"/>
            <a:ext cx="9005508" cy="215127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Now let’s compute the correlation between these variables.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Analyze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→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Correlate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→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Bivariate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83558D-3B70-FA45-8BE3-DA5E907E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46" y="3525761"/>
            <a:ext cx="6694555" cy="3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9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5DA8-0931-6E49-B2B0-F7E1537C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C112-C55C-594C-80C6-A9E855B3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69608"/>
            <a:ext cx="5254052" cy="31473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yourX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chemeClr val="accent1"/>
                </a:solidFill>
              </a:rPr>
              <a:t>yourY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Variables box.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Then press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52907-92B4-184F-A0D6-666B5F19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318" y="2993524"/>
            <a:ext cx="5473700" cy="199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5B3B9-E548-B549-A53F-D5A650E6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680632"/>
            <a:ext cx="6197600" cy="51943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A67196E4-FA13-7E46-A89A-0AADFB0BAAA1}"/>
              </a:ext>
            </a:extLst>
          </p:cNvPr>
          <p:cNvSpPr/>
          <p:nvPr/>
        </p:nvSpPr>
        <p:spPr>
          <a:xfrm>
            <a:off x="8670471" y="2302328"/>
            <a:ext cx="1959429" cy="699103"/>
          </a:xfrm>
          <a:prstGeom prst="frame">
            <a:avLst>
              <a:gd name="adj1" fmla="val 6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0673928-A649-FF49-8776-C60E8B660D22}"/>
              </a:ext>
            </a:extLst>
          </p:cNvPr>
          <p:cNvSpPr/>
          <p:nvPr/>
        </p:nvSpPr>
        <p:spPr>
          <a:xfrm>
            <a:off x="11364685" y="4277782"/>
            <a:ext cx="287383" cy="196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Instrux</a:t>
            </a:r>
            <a:r>
              <a:rPr lang="en-US" dirty="0"/>
              <a:t> for conducting different analyses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Factorial ANOVA (RM Factorial ANOVA)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217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39C7-7936-6F46-9FAD-58043EE6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8F58-4429-EF41-84BF-8EBFAAB7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4802"/>
            <a:ext cx="9674980" cy="2798356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Analyze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→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Regression</a:t>
            </a:r>
            <a:r>
              <a:rPr lang="en-US" sz="2400" b="1" i="1" dirty="0">
                <a:solidFill>
                  <a:schemeClr val="accent2"/>
                </a:solidFill>
              </a:rPr>
              <a:t> → </a:t>
            </a:r>
            <a:r>
              <a:rPr lang="en-US" sz="2400" b="1" i="1" dirty="0">
                <a:solidFill>
                  <a:schemeClr val="accent1"/>
                </a:solidFill>
              </a:rPr>
              <a:t>Linear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9F1B83-E2D1-4742-9991-CC2563CB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55" y="2633980"/>
            <a:ext cx="8512147" cy="31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39C7-7936-6F46-9FAD-58043EE6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18F58-4429-EF41-84BF-8EBFAAB7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15645"/>
            <a:ext cx="5019689" cy="44112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Slide </a:t>
            </a:r>
            <a:r>
              <a:rPr lang="en-US" sz="2800" b="1" i="1" dirty="0" err="1">
                <a:solidFill>
                  <a:schemeClr val="accent1"/>
                </a:solidFill>
              </a:rPr>
              <a:t>yourY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i="1" dirty="0">
                <a:solidFill>
                  <a:schemeClr val="accent1"/>
                </a:solidFill>
              </a:rPr>
              <a:t>Dependent </a:t>
            </a:r>
            <a:r>
              <a:rPr lang="en-US" sz="2800" dirty="0">
                <a:solidFill>
                  <a:schemeClr val="accent2"/>
                </a:solidFill>
              </a:rPr>
              <a:t>(DV)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box.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Slide </a:t>
            </a:r>
            <a:r>
              <a:rPr lang="en-US" sz="2800" b="1" i="1" dirty="0">
                <a:solidFill>
                  <a:schemeClr val="accent1"/>
                </a:solidFill>
              </a:rPr>
              <a:t>yourX1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into the </a:t>
            </a:r>
            <a:r>
              <a:rPr lang="en-US" sz="2800" b="1" i="1" dirty="0" err="1">
                <a:solidFill>
                  <a:schemeClr val="accent1"/>
                </a:solidFill>
              </a:rPr>
              <a:t>Indendent</a:t>
            </a:r>
            <a:r>
              <a:rPr lang="en-US" sz="2800" b="1" i="1" dirty="0">
                <a:solidFill>
                  <a:schemeClr val="accent1"/>
                </a:solidFill>
              </a:rPr>
              <a:t>(s</a:t>
            </a:r>
            <a:r>
              <a:rPr lang="en-US" sz="2800" b="1" i="1" dirty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(IV) box.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Repeat for any additional X variables.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Click </a:t>
            </a:r>
            <a:r>
              <a:rPr lang="en-US" sz="2800" b="1" i="1" dirty="0">
                <a:solidFill>
                  <a:schemeClr val="accent1"/>
                </a:solidFill>
              </a:rPr>
              <a:t>OK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FE975E-362B-4141-8ED5-A3048CF3C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021" y="2170793"/>
            <a:ext cx="6494975" cy="4687207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:a16="http://schemas.microsoft.com/office/drawing/2014/main" id="{01E95185-599A-0948-89AB-BE10A3B1092C}"/>
              </a:ext>
            </a:extLst>
          </p:cNvPr>
          <p:cNvSpPr/>
          <p:nvPr/>
        </p:nvSpPr>
        <p:spPr>
          <a:xfrm rot="2846771" flipH="1">
            <a:off x="7628228" y="2765481"/>
            <a:ext cx="219574" cy="890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C8A59E4-6444-4243-8A1F-DED897DBDBC9}"/>
              </a:ext>
            </a:extLst>
          </p:cNvPr>
          <p:cNvSpPr/>
          <p:nvPr/>
        </p:nvSpPr>
        <p:spPr>
          <a:xfrm rot="2785932">
            <a:off x="7576043" y="3837415"/>
            <a:ext cx="239894" cy="890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2D6BFEC-5D2F-5B48-B7FC-11177225FCB0}"/>
              </a:ext>
            </a:extLst>
          </p:cNvPr>
          <p:cNvSpPr/>
          <p:nvPr/>
        </p:nvSpPr>
        <p:spPr>
          <a:xfrm rot="10800000">
            <a:off x="11410467" y="5467755"/>
            <a:ext cx="239894" cy="890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up SPSS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You will see a screen that looks like this.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Cancel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02F90-2244-644F-8866-512D7C4A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92" y="0"/>
            <a:ext cx="8572500" cy="6858000"/>
          </a:xfrm>
          <a:prstGeom prst="rect">
            <a:avLst/>
          </a:prstGeom>
        </p:spPr>
      </p:pic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data file from Excel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Click </a:t>
            </a:r>
            <a:r>
              <a:rPr lang="en-US" sz="3200" dirty="0">
                <a:solidFill>
                  <a:schemeClr val="accent1"/>
                </a:solidFill>
              </a:rPr>
              <a:t>File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→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Open</a:t>
            </a:r>
          </a:p>
          <a:p>
            <a:pPr marL="0" indent="0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Click the box that says </a:t>
            </a:r>
            <a:r>
              <a:rPr lang="en-US" sz="3200" dirty="0">
                <a:solidFill>
                  <a:schemeClr val="accent1"/>
                </a:solidFill>
              </a:rPr>
              <a:t>Files of type: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Then click on </a:t>
            </a:r>
            <a:r>
              <a:rPr lang="en-US" sz="3200" dirty="0">
                <a:solidFill>
                  <a:schemeClr val="accent1"/>
                </a:solidFill>
              </a:rPr>
              <a:t>Excel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This will show you only Excel files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Then navigate to the folder that holds your data</a:t>
            </a:r>
          </a:p>
        </p:txBody>
      </p:sp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401C-84A6-E242-BDDF-FB7347FB7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234950"/>
            <a:ext cx="90805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Excel file into SPSS</a:t>
            </a: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B74AFC-6EEB-7B4A-A38B-AF122202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You will see a screen that looks like this.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‘OK’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E884E-9B3E-0341-B4D3-D1F1182F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790700"/>
            <a:ext cx="8356600" cy="3276600"/>
          </a:xfrm>
          <a:prstGeom prst="rect">
            <a:avLst/>
          </a:prstGeom>
        </p:spPr>
      </p:pic>
      <p:pic>
        <p:nvPicPr>
          <p:cNvPr id="10" name="Picture 2" descr="Image result for like taking candy from a baby">
            <a:extLst>
              <a:ext uri="{FF2B5EF4-FFF2-40B4-BE49-F238E27FC236}">
                <a16:creationId xmlns:a16="http://schemas.microsoft.com/office/drawing/2014/main" id="{74B0805C-66AD-AA42-8384-ED2D4B97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{8D7D9EB6-1EB1-EB45-B4A3-F67B519DA272}tf10001060</Template>
  <TotalTime>1475</TotalTime>
  <Words>1922</Words>
  <Application>Microsoft Macintosh PowerPoint</Application>
  <PresentationFormat>Widescreen</PresentationFormat>
  <Paragraphs>347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Trebuchet MS</vt:lpstr>
      <vt:lpstr>Wingdings 3</vt:lpstr>
      <vt:lpstr>Facet</vt:lpstr>
      <vt:lpstr>Analyzing Data</vt:lpstr>
      <vt:lpstr>Data analysis programs</vt:lpstr>
      <vt:lpstr>Data analysis programs</vt:lpstr>
      <vt:lpstr>Status of your data</vt:lpstr>
      <vt:lpstr>Downloading SPSS  (skip if it’s still on your computer from Stats)</vt:lpstr>
      <vt:lpstr>Starting up SPSS</vt:lpstr>
      <vt:lpstr>Starting up SPSS</vt:lpstr>
      <vt:lpstr>Importing your data file from Excel</vt:lpstr>
      <vt:lpstr>Importing your Excel file into SPSS</vt:lpstr>
      <vt:lpstr>Save your Excel file as an SPSS file</vt:lpstr>
      <vt:lpstr>Checking your SPSS file</vt:lpstr>
      <vt:lpstr>Checking your SPSS file</vt:lpstr>
      <vt:lpstr>Double-check your SPSS Dataset</vt:lpstr>
      <vt:lpstr>Your data are now saved in SPSS</vt:lpstr>
      <vt:lpstr>Saving your SPSSDataset</vt:lpstr>
      <vt:lpstr>Now you are ready to analyze your data</vt:lpstr>
      <vt:lpstr>Now you are ready to analyze your data</vt:lpstr>
      <vt:lpstr>Components of an Analysis Plan</vt:lpstr>
      <vt:lpstr> How to conduct analyses in SPSS</vt:lpstr>
      <vt:lpstr>Instrux for conducting different analyses in SPSS</vt:lpstr>
      <vt:lpstr>Means and Standard Deviations</vt:lpstr>
      <vt:lpstr>Means and Standard Deviations</vt:lpstr>
      <vt:lpstr>Means and Standard Deviations</vt:lpstr>
      <vt:lpstr>Means and Standard Deviations</vt:lpstr>
      <vt:lpstr>Means and Standard Deviations: By Groups</vt:lpstr>
      <vt:lpstr>Means and Standard Deviations: By Groups</vt:lpstr>
      <vt:lpstr>Means and Standard Deviations: By Groups</vt:lpstr>
      <vt:lpstr>Instrux for conducting different analyses in SPSS</vt:lpstr>
      <vt:lpstr>Independent Samples t-test</vt:lpstr>
      <vt:lpstr>Independent Samples t-test</vt:lpstr>
      <vt:lpstr>Independent Samples t-test</vt:lpstr>
      <vt:lpstr>Independent Samples t-test</vt:lpstr>
      <vt:lpstr>Instrux for conducting different analyses in SPSS</vt:lpstr>
      <vt:lpstr>Paired Samples t-test</vt:lpstr>
      <vt:lpstr>Paired Samples t-test</vt:lpstr>
      <vt:lpstr>Paired Samples t-test</vt:lpstr>
      <vt:lpstr>Paired Samples t-test</vt:lpstr>
      <vt:lpstr>Instrux for conducting different analyses in SPSS</vt:lpstr>
      <vt:lpstr>One-Way ANOVA</vt:lpstr>
      <vt:lpstr>One-Way ANOVA</vt:lpstr>
      <vt:lpstr>One-Way ANOVA</vt:lpstr>
      <vt:lpstr>One-way ANOVA</vt:lpstr>
      <vt:lpstr>Instrux for conducting different analyses in SPSS</vt:lpstr>
      <vt:lpstr>Repeated Measures ANOVA</vt:lpstr>
      <vt:lpstr>Repeated Measures ANOVA</vt:lpstr>
      <vt:lpstr>Repeated Measures ANOVA</vt:lpstr>
      <vt:lpstr>Repeated Measures ANOVA</vt:lpstr>
      <vt:lpstr>Repeated Measures ANOVA</vt:lpstr>
      <vt:lpstr>Instrux for conducting different analyses in SPSS</vt:lpstr>
      <vt:lpstr>Factorial ANOVA</vt:lpstr>
      <vt:lpstr>Factorial ANOVA</vt:lpstr>
      <vt:lpstr>Factorial ANOVA</vt:lpstr>
      <vt:lpstr>Factorial ANOVA</vt:lpstr>
      <vt:lpstr>Instrux for conducting different analyses in SPSS</vt:lpstr>
      <vt:lpstr>Repeated Measures Factorial ANOVA</vt:lpstr>
      <vt:lpstr>Repeated Measures Factorial ANOVA</vt:lpstr>
      <vt:lpstr>Repeated Measures Factorial ANOVA</vt:lpstr>
      <vt:lpstr>Repeated Measures Factorial ANOVA</vt:lpstr>
      <vt:lpstr>Repeated Measures Factorial ANOVA</vt:lpstr>
      <vt:lpstr>Instrux for conducting different analyses in SPSS</vt:lpstr>
      <vt:lpstr>Correlation</vt:lpstr>
      <vt:lpstr>Correlation</vt:lpstr>
      <vt:lpstr>Correlation</vt:lpstr>
      <vt:lpstr>Correlation</vt:lpstr>
      <vt:lpstr>Instrux for conducting different analyses in SPSS</vt:lpstr>
      <vt:lpstr>Regression</vt:lpstr>
      <vt:lpstr>Regression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analyzying a data set</dc:title>
  <dc:creator>The Darkness</dc:creator>
  <cp:lastModifiedBy>Microsoft Office User</cp:lastModifiedBy>
  <cp:revision>84</cp:revision>
  <dcterms:created xsi:type="dcterms:W3CDTF">2019-11-04T14:26:43Z</dcterms:created>
  <dcterms:modified xsi:type="dcterms:W3CDTF">2021-11-08T01:57:13Z</dcterms:modified>
</cp:coreProperties>
</file>