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338" r:id="rId4"/>
    <p:sldId id="279" r:id="rId5"/>
    <p:sldId id="280" r:id="rId6"/>
    <p:sldId id="287" r:id="rId7"/>
    <p:sldId id="339" r:id="rId8"/>
    <p:sldId id="340" r:id="rId9"/>
    <p:sldId id="288" r:id="rId10"/>
    <p:sldId id="289" r:id="rId11"/>
    <p:sldId id="294" r:id="rId12"/>
    <p:sldId id="341" r:id="rId13"/>
    <p:sldId id="342" r:id="rId14"/>
    <p:sldId id="295" r:id="rId15"/>
    <p:sldId id="281" r:id="rId16"/>
    <p:sldId id="29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92"/>
    <p:restoredTop sz="94586"/>
  </p:normalViewPr>
  <p:slideViewPr>
    <p:cSldViewPr snapToGrid="0" snapToObjects="1">
      <p:cViewPr varScale="1">
        <p:scale>
          <a:sx n="88" d="100"/>
          <a:sy n="88" d="100"/>
        </p:scale>
        <p:origin x="184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6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7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274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17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4874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83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12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6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99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99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11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35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7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3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8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1C075-5803-A845-8A11-A26855DA62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Analyzing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E6B4EF-1306-FA4D-BF37-E7CB09A912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user’s guide</a:t>
            </a:r>
          </a:p>
        </p:txBody>
      </p:sp>
    </p:spTree>
    <p:extLst>
      <p:ext uri="{BB962C8B-B14F-4D97-AF65-F5344CB8AC3E}">
        <p14:creationId xmlns:p14="http://schemas.microsoft.com/office/powerpoint/2010/main" val="3186557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Save your Excel file as an SPSS file</a:t>
            </a:r>
            <a:endParaRPr lang="en-US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B3C1E-3E57-7E49-BF91-C75926D49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endParaRPr lang="en-US" sz="2200" dirty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B92BF8A-1E25-A841-9342-477D6798D8A7}"/>
              </a:ext>
            </a:extLst>
          </p:cNvPr>
          <p:cNvSpPr txBox="1">
            <a:spLocks/>
          </p:cNvSpPr>
          <p:nvPr/>
        </p:nvSpPr>
        <p:spPr>
          <a:xfrm>
            <a:off x="677334" y="2160589"/>
            <a:ext cx="1005840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accent2"/>
                </a:solidFill>
              </a:rPr>
              <a:t>Click </a:t>
            </a:r>
            <a:r>
              <a:rPr lang="en-US" sz="3200" dirty="0">
                <a:solidFill>
                  <a:schemeClr val="accent1"/>
                </a:solidFill>
              </a:rPr>
              <a:t>File</a:t>
            </a:r>
            <a:r>
              <a:rPr lang="en-US" sz="3200" b="1" i="1" dirty="0">
                <a:solidFill>
                  <a:schemeClr val="accent1"/>
                </a:solidFill>
              </a:rPr>
              <a:t> </a:t>
            </a:r>
            <a:r>
              <a:rPr lang="en-US" sz="3200" dirty="0">
                <a:solidFill>
                  <a:schemeClr val="accent2"/>
                </a:solidFill>
              </a:rPr>
              <a:t>→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sz="3200" dirty="0">
                <a:solidFill>
                  <a:schemeClr val="accent1"/>
                </a:solidFill>
                <a:sym typeface="Wingdings" pitchFamily="2" charset="2"/>
              </a:rPr>
              <a:t>Save as</a:t>
            </a:r>
            <a:endParaRPr lang="en-US" sz="3200" dirty="0">
              <a:solidFill>
                <a:schemeClr val="accent2"/>
              </a:solidFill>
            </a:endParaRPr>
          </a:p>
          <a:p>
            <a:r>
              <a:rPr lang="en-US" sz="3200" dirty="0">
                <a:solidFill>
                  <a:schemeClr val="accent2"/>
                </a:solidFill>
              </a:rPr>
              <a:t>Name the data set </a:t>
            </a:r>
            <a:r>
              <a:rPr lang="en-US" sz="3200" dirty="0" err="1">
                <a:solidFill>
                  <a:schemeClr val="accent2"/>
                </a:solidFill>
              </a:rPr>
              <a:t>WhateverYouWant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Click OK</a:t>
            </a:r>
          </a:p>
          <a:p>
            <a:pPr marL="0" indent="0">
              <a:buFont typeface="Wingdings 3" charset="2"/>
              <a:buNone/>
            </a:pPr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0" indent="0">
              <a:buFont typeface="Wingdings 3" charset="2"/>
              <a:buNone/>
            </a:pPr>
            <a:endParaRPr lang="en-US" sz="3200" dirty="0"/>
          </a:p>
        </p:txBody>
      </p:sp>
      <p:pic>
        <p:nvPicPr>
          <p:cNvPr id="9" name="Picture 2" descr="Image result for like taking candy from a baby">
            <a:extLst>
              <a:ext uri="{FF2B5EF4-FFF2-40B4-BE49-F238E27FC236}">
                <a16:creationId xmlns:a16="http://schemas.microsoft.com/office/drawing/2014/main" id="{13029CDF-DFCB-E943-97B7-1DA767695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186" y="2861186"/>
            <a:ext cx="3996813" cy="3996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134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Saving your </a:t>
            </a:r>
            <a:r>
              <a:rPr lang="en-US" dirty="0" err="1"/>
              <a:t>SPSSDataset</a:t>
            </a:r>
            <a:endParaRPr lang="en-US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B3C1E-3E57-7E49-BF91-C75926D49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endParaRPr lang="en-US" sz="2200" dirty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532A963-51D6-3F42-96AD-A34E5A2A1179}"/>
              </a:ext>
            </a:extLst>
          </p:cNvPr>
          <p:cNvSpPr txBox="1">
            <a:spLocks/>
          </p:cNvSpPr>
          <p:nvPr/>
        </p:nvSpPr>
        <p:spPr>
          <a:xfrm>
            <a:off x="1408555" y="1571625"/>
            <a:ext cx="7692584" cy="5286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5400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accent2"/>
                </a:solidFill>
              </a:rPr>
              <a:t>This is the MOST IMPORTANT thing you will ever do in your life.</a:t>
            </a:r>
          </a:p>
          <a:p>
            <a:pPr marL="0" indent="0">
              <a:buFont typeface="Wingdings 3" charset="2"/>
              <a:buNone/>
            </a:pPr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0" indent="0">
              <a:buFont typeface="Wingdings 3" charset="2"/>
              <a:buNone/>
            </a:pPr>
            <a:endParaRPr lang="en-US" sz="3200" dirty="0"/>
          </a:p>
        </p:txBody>
      </p:sp>
      <p:pic>
        <p:nvPicPr>
          <p:cNvPr id="5" name="Picture 2" descr="Image result for like taking candy from a baby">
            <a:extLst>
              <a:ext uri="{FF2B5EF4-FFF2-40B4-BE49-F238E27FC236}">
                <a16:creationId xmlns:a16="http://schemas.microsoft.com/office/drawing/2014/main" id="{650A16B7-8492-4640-901B-872E5EC75B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905" y="0"/>
            <a:ext cx="6935234" cy="6935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63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Checking your SPSS file</a:t>
            </a:r>
            <a:endParaRPr lang="en-US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B3C1E-3E57-7E49-BF91-C75926D49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endParaRPr lang="en-US" sz="2200" dirty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B92BF8A-1E25-A841-9342-477D6798D8A7}"/>
              </a:ext>
            </a:extLst>
          </p:cNvPr>
          <p:cNvSpPr txBox="1">
            <a:spLocks/>
          </p:cNvSpPr>
          <p:nvPr/>
        </p:nvSpPr>
        <p:spPr>
          <a:xfrm>
            <a:off x="677334" y="2764153"/>
            <a:ext cx="1005840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accent2"/>
                </a:solidFill>
              </a:rPr>
              <a:t>The bottom middle of the SPSS data window will have two little boxes side-by-side.</a:t>
            </a:r>
          </a:p>
          <a:p>
            <a:r>
              <a:rPr lang="en-US" sz="3200" dirty="0">
                <a:solidFill>
                  <a:schemeClr val="accent1"/>
                </a:solidFill>
              </a:rPr>
              <a:t>Data View</a:t>
            </a:r>
            <a:r>
              <a:rPr lang="en-US" sz="3200" dirty="0">
                <a:solidFill>
                  <a:schemeClr val="accent2"/>
                </a:solidFill>
              </a:rPr>
              <a:t> shows you the data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Click </a:t>
            </a:r>
            <a:r>
              <a:rPr lang="en-US" sz="3200" dirty="0">
                <a:solidFill>
                  <a:schemeClr val="accent1"/>
                </a:solidFill>
              </a:rPr>
              <a:t>Variable View</a:t>
            </a:r>
            <a:r>
              <a:rPr lang="en-US" sz="3200" dirty="0">
                <a:solidFill>
                  <a:schemeClr val="accent2"/>
                </a:solidFill>
              </a:rPr>
              <a:t> to see a list of variables and their attributes</a:t>
            </a:r>
          </a:p>
          <a:p>
            <a:pPr marL="0" indent="0">
              <a:buFont typeface="Wingdings 3" charset="2"/>
              <a:buNone/>
            </a:pPr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0" indent="0">
              <a:buFont typeface="Wingdings 3" charset="2"/>
              <a:buNone/>
            </a:pPr>
            <a:endParaRPr lang="en-US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1651FF-68FA-4A4B-8DE4-49667E2325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5347" y="59610"/>
            <a:ext cx="6102374" cy="3501362"/>
          </a:xfrm>
          <a:prstGeom prst="rect">
            <a:avLst/>
          </a:prstGeom>
        </p:spPr>
      </p:pic>
      <p:pic>
        <p:nvPicPr>
          <p:cNvPr id="9" name="Picture 2" descr="Image result for like taking candy from a baby">
            <a:extLst>
              <a:ext uri="{FF2B5EF4-FFF2-40B4-BE49-F238E27FC236}">
                <a16:creationId xmlns:a16="http://schemas.microsoft.com/office/drawing/2014/main" id="{13029CDF-DFCB-E943-97B7-1DA767695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186" y="2861186"/>
            <a:ext cx="3996813" cy="3996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176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Checking your SPSS file</a:t>
            </a:r>
            <a:endParaRPr lang="en-US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B3C1E-3E57-7E49-BF91-C75926D49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endParaRPr lang="en-US" sz="2200" dirty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B92BF8A-1E25-A841-9342-477D6798D8A7}"/>
              </a:ext>
            </a:extLst>
          </p:cNvPr>
          <p:cNvSpPr txBox="1">
            <a:spLocks/>
          </p:cNvSpPr>
          <p:nvPr/>
        </p:nvSpPr>
        <p:spPr>
          <a:xfrm>
            <a:off x="677334" y="2160589"/>
            <a:ext cx="9202646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accent2"/>
                </a:solidFill>
              </a:rPr>
              <a:t>Check the column labeled </a:t>
            </a:r>
            <a:r>
              <a:rPr lang="en-US" sz="3200" dirty="0">
                <a:solidFill>
                  <a:schemeClr val="accent1"/>
                </a:solidFill>
              </a:rPr>
              <a:t>Type</a:t>
            </a:r>
            <a:r>
              <a:rPr lang="en-US" sz="3200" dirty="0">
                <a:solidFill>
                  <a:schemeClr val="accent2"/>
                </a:solidFill>
              </a:rPr>
              <a:t> to make sure your variables are labeled correctly.</a:t>
            </a:r>
          </a:p>
          <a:p>
            <a:pPr lvl="1"/>
            <a:r>
              <a:rPr lang="en-US" sz="3000" dirty="0">
                <a:solidFill>
                  <a:schemeClr val="accent2"/>
                </a:solidFill>
              </a:rPr>
              <a:t>Numerical is numerical</a:t>
            </a:r>
          </a:p>
          <a:p>
            <a:pPr lvl="1"/>
            <a:r>
              <a:rPr lang="en-US" sz="3000" dirty="0">
                <a:solidFill>
                  <a:schemeClr val="accent2"/>
                </a:solidFill>
              </a:rPr>
              <a:t>String for alphanumeric categories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Click Save to save any changes you have made.</a:t>
            </a:r>
          </a:p>
          <a:p>
            <a:pPr marL="0" indent="0">
              <a:buFont typeface="Wingdings 3" charset="2"/>
              <a:buNone/>
            </a:pPr>
            <a:endParaRPr lang="en-US" sz="3200" dirty="0"/>
          </a:p>
          <a:p>
            <a:pPr marL="0" indent="0">
              <a:buFont typeface="Wingdings 3" charset="2"/>
              <a:buNone/>
            </a:pPr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0" indent="0">
              <a:buFont typeface="Wingdings 3" charset="2"/>
              <a:buNone/>
            </a:pPr>
            <a:endParaRPr lang="en-US" sz="3200" dirty="0"/>
          </a:p>
        </p:txBody>
      </p:sp>
      <p:pic>
        <p:nvPicPr>
          <p:cNvPr id="9" name="Picture 2" descr="Image result for like taking candy from a baby">
            <a:extLst>
              <a:ext uri="{FF2B5EF4-FFF2-40B4-BE49-F238E27FC236}">
                <a16:creationId xmlns:a16="http://schemas.microsoft.com/office/drawing/2014/main" id="{13029CDF-DFCB-E943-97B7-1DA767695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186" y="2861186"/>
            <a:ext cx="3996813" cy="3996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439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Double-check your SPSS Dataset</a:t>
            </a:r>
            <a:endParaRPr lang="en-US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B3C1E-3E57-7E49-BF91-C75926D49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endParaRPr lang="en-US" sz="2200" dirty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532A963-51D6-3F42-96AD-A34E5A2A1179}"/>
              </a:ext>
            </a:extLst>
          </p:cNvPr>
          <p:cNvSpPr txBox="1">
            <a:spLocks/>
          </p:cNvSpPr>
          <p:nvPr/>
        </p:nvSpPr>
        <p:spPr>
          <a:xfrm>
            <a:off x="1341647" y="1930400"/>
            <a:ext cx="9327179" cy="18176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accent2"/>
                </a:solidFill>
              </a:rPr>
              <a:t>Are all of your variables included?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Are all of your variables labeled properly?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Are all of your subjects included?</a:t>
            </a:r>
          </a:p>
          <a:p>
            <a:endParaRPr lang="en-US" sz="3200" dirty="0">
              <a:solidFill>
                <a:schemeClr val="accent1"/>
              </a:solidFill>
            </a:endParaRPr>
          </a:p>
          <a:p>
            <a:pPr marL="0" indent="0">
              <a:buFont typeface="Wingdings 3" charset="2"/>
              <a:buNone/>
            </a:pPr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0" indent="0">
              <a:buFont typeface="Wingdings 3" charset="2"/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16648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data are now saved in SPSS</a:t>
            </a:r>
          </a:p>
        </p:txBody>
      </p:sp>
      <p:pic>
        <p:nvPicPr>
          <p:cNvPr id="4" name="Picture 2" descr="Image result for like taking candy from a baby">
            <a:extLst>
              <a:ext uri="{FF2B5EF4-FFF2-40B4-BE49-F238E27FC236}">
                <a16:creationId xmlns:a16="http://schemas.microsoft.com/office/drawing/2014/main" id="{9D6946AD-4293-B14E-8D70-17313ECAB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336" y="0"/>
            <a:ext cx="6802243" cy="680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95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you are ready to analyze your data</a:t>
            </a:r>
          </a:p>
        </p:txBody>
      </p:sp>
      <p:pic>
        <p:nvPicPr>
          <p:cNvPr id="1026" name="Picture 2" descr="Image result for you need a plan">
            <a:extLst>
              <a:ext uri="{FF2B5EF4-FFF2-40B4-BE49-F238E27FC236}">
                <a16:creationId xmlns:a16="http://schemas.microsoft.com/office/drawing/2014/main" id="{884E11EE-FB7F-034A-9CCD-5FD966F35F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452" y="1270000"/>
            <a:ext cx="5400432" cy="541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459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analysis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B3C1E-3E57-7E49-BF91-C75926D49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6912"/>
            <a:ext cx="8596668" cy="493338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/>
                </a:solidFill>
              </a:rPr>
              <a:t>R </a:t>
            </a:r>
          </a:p>
          <a:p>
            <a:pPr lvl="1"/>
            <a:r>
              <a:rPr lang="en-US" sz="3000" dirty="0">
                <a:solidFill>
                  <a:schemeClr val="accent2"/>
                </a:solidFill>
              </a:rPr>
              <a:t>if you know what you are doing…not recommended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SPSS</a:t>
            </a:r>
          </a:p>
          <a:p>
            <a:pPr lvl="1"/>
            <a:r>
              <a:rPr lang="en-US" sz="3000" dirty="0">
                <a:solidFill>
                  <a:schemeClr val="accent2"/>
                </a:solidFill>
              </a:rPr>
              <a:t>I can help you with this one…but not available on your own computer</a:t>
            </a:r>
          </a:p>
          <a:p>
            <a:r>
              <a:rPr lang="en-US" sz="3200" dirty="0" err="1">
                <a:solidFill>
                  <a:schemeClr val="accent2"/>
                </a:solidFill>
              </a:rPr>
              <a:t>RCommander</a:t>
            </a:r>
            <a:r>
              <a:rPr lang="en-US" sz="3200" dirty="0">
                <a:solidFill>
                  <a:schemeClr val="accent2"/>
                </a:solidFill>
              </a:rPr>
              <a:t>!!!</a:t>
            </a:r>
          </a:p>
          <a:p>
            <a:pPr lvl="1"/>
            <a:r>
              <a:rPr lang="en-US" sz="3000" dirty="0">
                <a:solidFill>
                  <a:schemeClr val="accent2"/>
                </a:solidFill>
              </a:rPr>
              <a:t>We LOVE IT!!!!</a:t>
            </a:r>
          </a:p>
          <a:p>
            <a:pPr marL="0" indent="0">
              <a:buNone/>
            </a:pPr>
            <a:endParaRPr lang="en-US" sz="30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00784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analysis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B3C1E-3E57-7E49-BF91-C75926D49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6912"/>
            <a:ext cx="8596668" cy="493338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/>
                </a:solidFill>
              </a:rPr>
              <a:t>R </a:t>
            </a:r>
          </a:p>
          <a:p>
            <a:pPr lvl="1"/>
            <a:r>
              <a:rPr lang="en-US" sz="3000" dirty="0">
                <a:solidFill>
                  <a:schemeClr val="accent2"/>
                </a:solidFill>
              </a:rPr>
              <a:t>if you know what you are doing…not recommended</a:t>
            </a:r>
          </a:p>
          <a:p>
            <a:r>
              <a:rPr lang="en-US" sz="3200" dirty="0" err="1">
                <a:solidFill>
                  <a:schemeClr val="accent2"/>
                </a:solidFill>
              </a:rPr>
              <a:t>RCommander</a:t>
            </a:r>
            <a:r>
              <a:rPr lang="en-US" sz="3200" dirty="0">
                <a:solidFill>
                  <a:schemeClr val="accent2"/>
                </a:solidFill>
              </a:rPr>
              <a:t>!!!</a:t>
            </a:r>
          </a:p>
          <a:p>
            <a:pPr lvl="1"/>
            <a:r>
              <a:rPr lang="en-US" sz="3000" dirty="0">
                <a:solidFill>
                  <a:schemeClr val="accent2"/>
                </a:solidFill>
              </a:rPr>
              <a:t>We </a:t>
            </a:r>
            <a:r>
              <a:rPr lang="en-US" sz="4000" b="1" dirty="0">
                <a:solidFill>
                  <a:srgbClr val="FF0000"/>
                </a:solidFill>
              </a:rPr>
              <a:t>HATES</a:t>
            </a:r>
            <a:r>
              <a:rPr lang="en-US" sz="3000" dirty="0">
                <a:solidFill>
                  <a:schemeClr val="accent2"/>
                </a:solidFill>
              </a:rPr>
              <a:t> IT!!!!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SPSS</a:t>
            </a:r>
          </a:p>
          <a:p>
            <a:pPr lvl="1"/>
            <a:r>
              <a:rPr lang="en-US" sz="3000" dirty="0">
                <a:solidFill>
                  <a:schemeClr val="accent2"/>
                </a:solidFill>
              </a:rPr>
              <a:t>The College has licenses that you can download now!!!  WHOOO-HOOO!!!!!</a:t>
            </a:r>
          </a:p>
          <a:p>
            <a:pPr marL="0" indent="0">
              <a:buNone/>
            </a:pPr>
            <a:endParaRPr lang="en-US" sz="3000" dirty="0"/>
          </a:p>
          <a:p>
            <a:endParaRPr lang="en-US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133D6E-903B-5741-A991-4B5D99FD3E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269" y="609600"/>
            <a:ext cx="10594503" cy="554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83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of your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B3C1E-3E57-7E49-BF91-C75926D49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/>
                </a:solidFill>
              </a:rPr>
              <a:t>Cleaned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Coded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Formatted properly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In Excel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72879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Downloading SPSS </a:t>
            </a:r>
            <a:br>
              <a:rPr lang="en-US" dirty="0"/>
            </a:br>
            <a:r>
              <a:rPr lang="en-US" sz="2200" dirty="0"/>
              <a:t>(skip if it’s still on your computer from Stats)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B3C1E-3E57-7E49-BF91-C75926D49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chemeClr val="accent2"/>
                </a:solidFill>
              </a:rPr>
              <a:t>Go to the course schedule page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Click the link that says ‘Analysis Materials’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Click the link that says ‘Install SPSS’.</a:t>
            </a:r>
          </a:p>
          <a:p>
            <a:pPr lvl="1"/>
            <a:r>
              <a:rPr lang="en-US" sz="2200" dirty="0">
                <a:solidFill>
                  <a:schemeClr val="accent2"/>
                </a:solidFill>
              </a:rPr>
              <a:t>Choose the right operating system: Windows or Mac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Select the newest version.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Open the ‘.rtf’ file and follow the instructions therein.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4" name="Picture 2" descr="Image result for like taking candy from a baby">
            <a:extLst>
              <a:ext uri="{FF2B5EF4-FFF2-40B4-BE49-F238E27FC236}">
                <a16:creationId xmlns:a16="http://schemas.microsoft.com/office/drawing/2014/main" id="{1061553D-AF50-4D4D-98B3-01D546C29B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186" y="2861186"/>
            <a:ext cx="3996813" cy="3996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44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Starting up SPSS</a:t>
            </a:r>
            <a:endParaRPr lang="en-US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B3C1E-3E57-7E49-BF91-C75926D49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/>
                </a:solidFill>
              </a:rPr>
              <a:t>Go to wherever your programs are located</a:t>
            </a:r>
          </a:p>
          <a:p>
            <a:pPr lvl="1"/>
            <a:r>
              <a:rPr lang="en-US" sz="3000" dirty="0">
                <a:solidFill>
                  <a:schemeClr val="accent2"/>
                </a:solidFill>
              </a:rPr>
              <a:t>You’re looking for this icon</a:t>
            </a:r>
          </a:p>
          <a:p>
            <a:pPr lvl="1"/>
            <a:endParaRPr lang="en-US" sz="3000" dirty="0">
              <a:solidFill>
                <a:schemeClr val="accent2"/>
              </a:solidFill>
            </a:endParaRPr>
          </a:p>
          <a:p>
            <a:r>
              <a:rPr lang="en-US" sz="3200" dirty="0">
                <a:solidFill>
                  <a:schemeClr val="accent2"/>
                </a:solidFill>
              </a:rPr>
              <a:t>Start up SPSS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Pray (or similar) that it works!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7D4929-B9DC-F44F-AE78-1D7C818A2FCC}"/>
              </a:ext>
            </a:extLst>
          </p:cNvPr>
          <p:cNvSpPr txBox="1"/>
          <p:nvPr/>
        </p:nvSpPr>
        <p:spPr>
          <a:xfrm>
            <a:off x="-1874520" y="-56921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EAA5B04-FE0A-8D4C-8B59-904A540461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5086" y="2630997"/>
            <a:ext cx="2070100" cy="1778000"/>
          </a:xfrm>
          <a:prstGeom prst="rect">
            <a:avLst/>
          </a:prstGeom>
        </p:spPr>
      </p:pic>
      <p:pic>
        <p:nvPicPr>
          <p:cNvPr id="1026" name="Picture 2" descr="Image result for like taking candy from a baby">
            <a:extLst>
              <a:ext uri="{FF2B5EF4-FFF2-40B4-BE49-F238E27FC236}">
                <a16:creationId xmlns:a16="http://schemas.microsoft.com/office/drawing/2014/main" id="{6897A70A-D335-6E47-BA67-F455B8F7BA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186" y="2880998"/>
            <a:ext cx="3996813" cy="3996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10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Starting up SPSS</a:t>
            </a:r>
            <a:endParaRPr lang="en-US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B3C1E-3E57-7E49-BF91-C75926D49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/>
                </a:solidFill>
              </a:rPr>
              <a:t>You will see a screen that looks like this.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Click </a:t>
            </a:r>
            <a:r>
              <a:rPr lang="en-US" sz="3200" dirty="0">
                <a:solidFill>
                  <a:schemeClr val="accent1"/>
                </a:solidFill>
              </a:rPr>
              <a:t>Cancel</a:t>
            </a:r>
            <a:endParaRPr lang="en-US" sz="3200" dirty="0">
              <a:solidFill>
                <a:schemeClr val="accent2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E02F90-2244-644F-8866-512D7C4A38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1092" y="0"/>
            <a:ext cx="8572500" cy="6858000"/>
          </a:xfrm>
          <a:prstGeom prst="rect">
            <a:avLst/>
          </a:prstGeom>
        </p:spPr>
      </p:pic>
      <p:pic>
        <p:nvPicPr>
          <p:cNvPr id="1026" name="Picture 2" descr="Image result for like taking candy from a baby">
            <a:extLst>
              <a:ext uri="{FF2B5EF4-FFF2-40B4-BE49-F238E27FC236}">
                <a16:creationId xmlns:a16="http://schemas.microsoft.com/office/drawing/2014/main" id="{6897A70A-D335-6E47-BA67-F455B8F7BA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186" y="2861186"/>
            <a:ext cx="3996813" cy="3996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972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Importing your data file from Excel</a:t>
            </a:r>
            <a:endParaRPr lang="en-US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B3C1E-3E57-7E49-BF91-C75926D49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chemeClr val="accent2"/>
                </a:solidFill>
              </a:rPr>
              <a:t>Click </a:t>
            </a:r>
            <a:r>
              <a:rPr lang="en-US" sz="3200" dirty="0">
                <a:solidFill>
                  <a:schemeClr val="accent1"/>
                </a:solidFill>
              </a:rPr>
              <a:t>File</a:t>
            </a:r>
            <a:r>
              <a:rPr lang="en-US" sz="3200" b="1" i="1" dirty="0">
                <a:solidFill>
                  <a:schemeClr val="accent1"/>
                </a:solidFill>
              </a:rPr>
              <a:t> </a:t>
            </a:r>
            <a:r>
              <a:rPr lang="en-US" sz="3200" dirty="0">
                <a:solidFill>
                  <a:schemeClr val="accent2"/>
                </a:solidFill>
              </a:rPr>
              <a:t>→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1"/>
                </a:solidFill>
              </a:rPr>
              <a:t>Open</a:t>
            </a:r>
          </a:p>
          <a:p>
            <a:pPr marL="0" indent="0">
              <a:buNone/>
            </a:pPr>
            <a:endParaRPr lang="en-US" sz="3200" dirty="0">
              <a:solidFill>
                <a:schemeClr val="accent2"/>
              </a:solidFill>
            </a:endParaRPr>
          </a:p>
          <a:p>
            <a:r>
              <a:rPr lang="en-US" sz="3200" dirty="0">
                <a:solidFill>
                  <a:schemeClr val="accent2"/>
                </a:solidFill>
              </a:rPr>
              <a:t>Click the box that says </a:t>
            </a:r>
            <a:r>
              <a:rPr lang="en-US" sz="3200" dirty="0">
                <a:solidFill>
                  <a:schemeClr val="accent1"/>
                </a:solidFill>
              </a:rPr>
              <a:t>Files of type:</a:t>
            </a:r>
            <a:endParaRPr lang="en-US" sz="3200" dirty="0">
              <a:solidFill>
                <a:schemeClr val="accent2"/>
              </a:solidFill>
            </a:endParaRPr>
          </a:p>
          <a:p>
            <a:r>
              <a:rPr lang="en-US" sz="3200" dirty="0">
                <a:solidFill>
                  <a:schemeClr val="accent2"/>
                </a:solidFill>
              </a:rPr>
              <a:t>Then click on </a:t>
            </a:r>
            <a:r>
              <a:rPr lang="en-US" sz="3200" dirty="0">
                <a:solidFill>
                  <a:schemeClr val="accent1"/>
                </a:solidFill>
              </a:rPr>
              <a:t>Excel</a:t>
            </a:r>
          </a:p>
          <a:p>
            <a:pPr lvl="1"/>
            <a:r>
              <a:rPr lang="en-US" sz="3000" dirty="0">
                <a:solidFill>
                  <a:schemeClr val="accent2"/>
                </a:solidFill>
              </a:rPr>
              <a:t>This will show you only Excel files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Then navigate to the folder that holds your data</a:t>
            </a:r>
          </a:p>
        </p:txBody>
      </p:sp>
      <p:pic>
        <p:nvPicPr>
          <p:cNvPr id="1026" name="Picture 2" descr="Image result for like taking candy from a baby">
            <a:extLst>
              <a:ext uri="{FF2B5EF4-FFF2-40B4-BE49-F238E27FC236}">
                <a16:creationId xmlns:a16="http://schemas.microsoft.com/office/drawing/2014/main" id="{6897A70A-D335-6E47-BA67-F455B8F7BA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186" y="2861186"/>
            <a:ext cx="3996813" cy="3996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8AF401C-84A6-E242-BDDF-FB7347FB7C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5750" y="234950"/>
            <a:ext cx="9080500" cy="638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63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Importing your Excel file into SPSS</a:t>
            </a:r>
            <a:endParaRPr lang="en-US" sz="22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EB74AFC-6EEB-7B4A-A38B-AF1222028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/>
                </a:solidFill>
              </a:rPr>
              <a:t>You will see a screen that looks like this.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Click ‘OK’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97E884E-9B3E-0341-B4D3-D1F1182FDA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700" y="1790700"/>
            <a:ext cx="8356600" cy="3276600"/>
          </a:xfrm>
          <a:prstGeom prst="rect">
            <a:avLst/>
          </a:prstGeom>
        </p:spPr>
      </p:pic>
      <p:pic>
        <p:nvPicPr>
          <p:cNvPr id="10" name="Picture 2" descr="Image result for like taking candy from a baby">
            <a:extLst>
              <a:ext uri="{FF2B5EF4-FFF2-40B4-BE49-F238E27FC236}">
                <a16:creationId xmlns:a16="http://schemas.microsoft.com/office/drawing/2014/main" id="{74B0805C-66AD-AA42-8384-ED2D4B97B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186" y="2861186"/>
            <a:ext cx="3996813" cy="3996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85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{8D7D9EB6-1EB1-EB45-B4A3-F67B519DA272}tf10001060</Template>
  <TotalTime>1708</TotalTime>
  <Words>399</Words>
  <Application>Microsoft Macintosh PowerPoint</Application>
  <PresentationFormat>Widescreen</PresentationFormat>
  <Paragraphs>81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Trebuchet MS</vt:lpstr>
      <vt:lpstr>Wingdings</vt:lpstr>
      <vt:lpstr>Wingdings 3</vt:lpstr>
      <vt:lpstr>Facet</vt:lpstr>
      <vt:lpstr>Analyzing Data</vt:lpstr>
      <vt:lpstr>Data analysis programs</vt:lpstr>
      <vt:lpstr>Data analysis programs</vt:lpstr>
      <vt:lpstr>Status of your data</vt:lpstr>
      <vt:lpstr>Downloading SPSS  (skip if it’s still on your computer from Stats)</vt:lpstr>
      <vt:lpstr>Starting up SPSS</vt:lpstr>
      <vt:lpstr>Starting up SPSS</vt:lpstr>
      <vt:lpstr>Importing your data file from Excel</vt:lpstr>
      <vt:lpstr>Importing your Excel file into SPSS</vt:lpstr>
      <vt:lpstr>Save your Excel file as an SPSS file</vt:lpstr>
      <vt:lpstr>Saving your SPSSDataset</vt:lpstr>
      <vt:lpstr>Checking your SPSS file</vt:lpstr>
      <vt:lpstr>Checking your SPSS file</vt:lpstr>
      <vt:lpstr>Double-check your SPSS Dataset</vt:lpstr>
      <vt:lpstr>Your data are now saved in SPSS</vt:lpstr>
      <vt:lpstr>Now you are ready to analyze your data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Organizing and analyzying a data set</dc:title>
  <dc:creator>The Darkness</dc:creator>
  <cp:lastModifiedBy>The Darkness</cp:lastModifiedBy>
  <cp:revision>84</cp:revision>
  <dcterms:created xsi:type="dcterms:W3CDTF">2019-11-04T14:26:43Z</dcterms:created>
  <dcterms:modified xsi:type="dcterms:W3CDTF">2021-08-25T19:41:25Z</dcterms:modified>
</cp:coreProperties>
</file>